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9" r:id="rId4"/>
    <p:sldId id="260" r:id="rId5"/>
    <p:sldId id="261" r:id="rId6"/>
    <p:sldId id="262" r:id="rId7"/>
    <p:sldId id="263" r:id="rId8"/>
    <p:sldId id="264" r:id="rId9"/>
    <p:sldId id="265" r:id="rId10"/>
    <p:sldId id="266" r:id="rId11"/>
    <p:sldId id="267" r:id="rId12"/>
    <p:sldId id="310" r:id="rId13"/>
    <p:sldId id="269" r:id="rId14"/>
    <p:sldId id="270" r:id="rId15"/>
    <p:sldId id="271" r:id="rId16"/>
    <p:sldId id="272" r:id="rId17"/>
    <p:sldId id="273" r:id="rId18"/>
    <p:sldId id="274" r:id="rId19"/>
    <p:sldId id="275" r:id="rId20"/>
    <p:sldId id="278" r:id="rId21"/>
    <p:sldId id="279" r:id="rId22"/>
    <p:sldId id="280" r:id="rId23"/>
    <p:sldId id="309" r:id="rId24"/>
    <p:sldId id="281" r:id="rId25"/>
    <p:sldId id="282" r:id="rId26"/>
    <p:sldId id="283" r:id="rId27"/>
    <p:sldId id="284" r:id="rId28"/>
    <p:sldId id="285" r:id="rId29"/>
    <p:sldId id="286" r:id="rId30"/>
    <p:sldId id="287" r:id="rId31"/>
    <p:sldId id="289" r:id="rId32"/>
    <p:sldId id="290" r:id="rId33"/>
    <p:sldId id="291" r:id="rId34"/>
    <p:sldId id="292" r:id="rId35"/>
    <p:sldId id="293" r:id="rId36"/>
    <p:sldId id="294"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4020D-C323-49F7-A33B-A77C483A5C8B}" type="datetimeFigureOut">
              <a:rPr lang="en-IN" smtClean="0"/>
              <a:pPr/>
              <a:t>10-12-2020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C22214-F549-4E4A-BFCE-2AF378F3583A}" type="slidenum">
              <a:rPr lang="en-IN" smtClean="0"/>
              <a:pPr/>
              <a:t>‹#›</a:t>
            </a:fld>
            <a:endParaRPr lang="en-IN"/>
          </a:p>
        </p:txBody>
      </p:sp>
    </p:spTree>
    <p:extLst>
      <p:ext uri="{BB962C8B-B14F-4D97-AF65-F5344CB8AC3E}">
        <p14:creationId xmlns:p14="http://schemas.microsoft.com/office/powerpoint/2010/main" val="180177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7E8F5A-6FA5-4C1C-B715-BB9785EA77A2}" type="slidenum">
              <a:rPr lang="en-US"/>
              <a:pPr/>
              <a:t>40</a:t>
            </a:fld>
            <a:endParaRPr lang="en-US"/>
          </a:p>
        </p:txBody>
      </p:sp>
      <p:sp>
        <p:nvSpPr>
          <p:cNvPr id="366594" name="Rectangle 2"/>
          <p:cNvSpPr>
            <a:spLocks noGrp="1" noRot="1" noChangeAspect="1" noChangeArrowheads="1" noTextEdit="1"/>
          </p:cNvSpPr>
          <p:nvPr>
            <p:ph type="sldImg"/>
          </p:nvPr>
        </p:nvSpPr>
        <p:spPr>
          <a:xfrm>
            <a:off x="1343025" y="915988"/>
            <a:ext cx="4171950" cy="3130550"/>
          </a:xfrm>
          <a:solidFill>
            <a:srgbClr val="FFFFFF"/>
          </a:solidFill>
          <a:ln/>
        </p:spPr>
      </p:sp>
      <p:sp>
        <p:nvSpPr>
          <p:cNvPr id="366595" name="Rectangle 3"/>
          <p:cNvSpPr txBox="1">
            <a:spLocks noGrp="1" noChangeArrowheads="1"/>
          </p:cNvSpPr>
          <p:nvPr>
            <p:ph type="body" idx="1"/>
          </p:nvPr>
        </p:nvSpPr>
        <p:spPr>
          <a:xfrm>
            <a:off x="1046263" y="4352775"/>
            <a:ext cx="4769941" cy="182940"/>
          </a:xfrm>
          <a:ln/>
        </p:spPr>
        <p:txBody>
          <a:bodyPr lIns="0" tIns="0" rIns="0" bIns="0">
            <a:spAutoFit/>
          </a:bodyPr>
          <a:lstStyle/>
          <a:p>
            <a:endParaRPr lang="en-US"/>
          </a:p>
        </p:txBody>
      </p:sp>
    </p:spTree>
    <p:extLst>
      <p:ext uri="{BB962C8B-B14F-4D97-AF65-F5344CB8AC3E}">
        <p14:creationId xmlns:p14="http://schemas.microsoft.com/office/powerpoint/2010/main" val="3334056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12/10/2020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Arial" pitchFamily="34" charset="0"/>
                <a:cs typeface="Arial" pitchFamily="34"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12/10/2020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12/10/2020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12/10/2020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12/10/2020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pPr algn="ctr"/>
            <a:endParaRPr lang="en-IN" sz="2400" dirty="0"/>
          </a:p>
        </p:txBody>
      </p:sp>
      <p:sp>
        <p:nvSpPr>
          <p:cNvPr id="2" name="Title 1"/>
          <p:cNvSpPr>
            <a:spLocks noGrp="1"/>
          </p:cNvSpPr>
          <p:nvPr>
            <p:ph type="title"/>
          </p:nvPr>
        </p:nvSpPr>
        <p:spPr/>
        <p:txBody>
          <a:bodyPr/>
          <a:lstStyle/>
          <a:p>
            <a:r>
              <a:rPr lang="en-IN" dirty="0" smtClean="0"/>
              <a:t>Introduction to Programming</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t>Problem solving</a:t>
            </a:r>
          </a:p>
        </p:txBody>
      </p:sp>
      <p:sp>
        <p:nvSpPr>
          <p:cNvPr id="328707" name="Rectangle 3"/>
          <p:cNvSpPr>
            <a:spLocks noGrp="1" noChangeArrowheads="1"/>
          </p:cNvSpPr>
          <p:nvPr>
            <p:ph sz="quarter" idx="1"/>
          </p:nvPr>
        </p:nvSpPr>
        <p:spPr>
          <a:xfrm>
            <a:off x="685800" y="1371600"/>
            <a:ext cx="8458200" cy="4953000"/>
          </a:xfrm>
        </p:spPr>
        <p:txBody>
          <a:bodyPr>
            <a:normAutofit lnSpcReduction="10000"/>
          </a:bodyPr>
          <a:lstStyle/>
          <a:p>
            <a:r>
              <a:rPr lang="en-US"/>
              <a:t>Step 1:</a:t>
            </a:r>
          </a:p>
          <a:p>
            <a:pPr lvl="1"/>
            <a:r>
              <a:rPr lang="en-US"/>
              <a:t>Clearly specify the problem to be solved.</a:t>
            </a:r>
          </a:p>
          <a:p>
            <a:r>
              <a:rPr lang="en-US"/>
              <a:t>Step 2:</a:t>
            </a:r>
          </a:p>
          <a:p>
            <a:pPr lvl="1"/>
            <a:r>
              <a:rPr lang="en-US"/>
              <a:t>Draw flowchart or write algorithm.</a:t>
            </a:r>
          </a:p>
          <a:p>
            <a:r>
              <a:rPr lang="en-US"/>
              <a:t>Step 3:</a:t>
            </a:r>
          </a:p>
          <a:p>
            <a:pPr lvl="1"/>
            <a:r>
              <a:rPr lang="en-US"/>
              <a:t>Convert flowchart (algorithm) into program code.</a:t>
            </a:r>
          </a:p>
          <a:p>
            <a:r>
              <a:rPr lang="en-US"/>
              <a:t>Step 4:</a:t>
            </a:r>
          </a:p>
          <a:p>
            <a:pPr lvl="1"/>
            <a:r>
              <a:rPr lang="en-US"/>
              <a:t>Compile the program into object code.</a:t>
            </a:r>
          </a:p>
          <a:p>
            <a:r>
              <a:rPr lang="en-US"/>
              <a:t>Step 5:</a:t>
            </a:r>
          </a:p>
          <a:p>
            <a:pPr lvl="1"/>
            <a:r>
              <a:rPr lang="en-US"/>
              <a:t>Execute the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 calcmode="lin" valueType="num">
                                      <p:cBhvr additive="base">
                                        <p:cTn id="7" dur="500" fill="hold"/>
                                        <p:tgtEl>
                                          <p:spTgt spid="328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87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8707">
                                            <p:txEl>
                                              <p:pRg st="1" end="1"/>
                                            </p:txEl>
                                          </p:spTgt>
                                        </p:tgtEl>
                                        <p:attrNameLst>
                                          <p:attrName>style.visibility</p:attrName>
                                        </p:attrNameLst>
                                      </p:cBhvr>
                                      <p:to>
                                        <p:strVal val="visible"/>
                                      </p:to>
                                    </p:set>
                                    <p:anim calcmode="lin" valueType="num">
                                      <p:cBhvr additive="base">
                                        <p:cTn id="11" dur="500" fill="hold"/>
                                        <p:tgtEl>
                                          <p:spTgt spid="32870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28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28707">
                                            <p:txEl>
                                              <p:pRg st="2" end="2"/>
                                            </p:txEl>
                                          </p:spTgt>
                                        </p:tgtEl>
                                        <p:attrNameLst>
                                          <p:attrName>style.visibility</p:attrName>
                                        </p:attrNameLst>
                                      </p:cBhvr>
                                      <p:to>
                                        <p:strVal val="visible"/>
                                      </p:to>
                                    </p:set>
                                    <p:anim calcmode="lin" valueType="num">
                                      <p:cBhvr additive="base">
                                        <p:cTn id="17" dur="500" fill="hold"/>
                                        <p:tgtEl>
                                          <p:spTgt spid="32870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2870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28707">
                                            <p:txEl>
                                              <p:pRg st="3" end="3"/>
                                            </p:txEl>
                                          </p:spTgt>
                                        </p:tgtEl>
                                        <p:attrNameLst>
                                          <p:attrName>style.visibility</p:attrName>
                                        </p:attrNameLst>
                                      </p:cBhvr>
                                      <p:to>
                                        <p:strVal val="visible"/>
                                      </p:to>
                                    </p:set>
                                    <p:anim calcmode="lin" valueType="num">
                                      <p:cBhvr additive="base">
                                        <p:cTn id="21" dur="500" fill="hold"/>
                                        <p:tgtEl>
                                          <p:spTgt spid="32870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287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28707">
                                            <p:txEl>
                                              <p:pRg st="4" end="4"/>
                                            </p:txEl>
                                          </p:spTgt>
                                        </p:tgtEl>
                                        <p:attrNameLst>
                                          <p:attrName>style.visibility</p:attrName>
                                        </p:attrNameLst>
                                      </p:cBhvr>
                                      <p:to>
                                        <p:strVal val="visible"/>
                                      </p:to>
                                    </p:set>
                                    <p:anim calcmode="lin" valueType="num">
                                      <p:cBhvr additive="base">
                                        <p:cTn id="27" dur="500" fill="hold"/>
                                        <p:tgtEl>
                                          <p:spTgt spid="32870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870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28707">
                                            <p:txEl>
                                              <p:pRg st="5" end="5"/>
                                            </p:txEl>
                                          </p:spTgt>
                                        </p:tgtEl>
                                        <p:attrNameLst>
                                          <p:attrName>style.visibility</p:attrName>
                                        </p:attrNameLst>
                                      </p:cBhvr>
                                      <p:to>
                                        <p:strVal val="visible"/>
                                      </p:to>
                                    </p:set>
                                    <p:anim calcmode="lin" valueType="num">
                                      <p:cBhvr additive="base">
                                        <p:cTn id="31" dur="500" fill="hold"/>
                                        <p:tgtEl>
                                          <p:spTgt spid="32870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87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8707">
                                            <p:txEl>
                                              <p:pRg st="6" end="6"/>
                                            </p:txEl>
                                          </p:spTgt>
                                        </p:tgtEl>
                                        <p:attrNameLst>
                                          <p:attrName>style.visibility</p:attrName>
                                        </p:attrNameLst>
                                      </p:cBhvr>
                                      <p:to>
                                        <p:strVal val="visible"/>
                                      </p:to>
                                    </p:set>
                                    <p:anim calcmode="lin" valueType="num">
                                      <p:cBhvr additive="base">
                                        <p:cTn id="37" dur="500" fill="hold"/>
                                        <p:tgtEl>
                                          <p:spTgt spid="32870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8707">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28707">
                                            <p:txEl>
                                              <p:pRg st="7" end="7"/>
                                            </p:txEl>
                                          </p:spTgt>
                                        </p:tgtEl>
                                        <p:attrNameLst>
                                          <p:attrName>style.visibility</p:attrName>
                                        </p:attrNameLst>
                                      </p:cBhvr>
                                      <p:to>
                                        <p:strVal val="visible"/>
                                      </p:to>
                                    </p:set>
                                    <p:anim calcmode="lin" valueType="num">
                                      <p:cBhvr additive="base">
                                        <p:cTn id="41" dur="500" fill="hold"/>
                                        <p:tgtEl>
                                          <p:spTgt spid="328707">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2870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28707">
                                            <p:txEl>
                                              <p:pRg st="8" end="8"/>
                                            </p:txEl>
                                          </p:spTgt>
                                        </p:tgtEl>
                                        <p:attrNameLst>
                                          <p:attrName>style.visibility</p:attrName>
                                        </p:attrNameLst>
                                      </p:cBhvr>
                                      <p:to>
                                        <p:strVal val="visible"/>
                                      </p:to>
                                    </p:set>
                                    <p:anim calcmode="lin" valueType="num">
                                      <p:cBhvr additive="base">
                                        <p:cTn id="47" dur="500" fill="hold"/>
                                        <p:tgtEl>
                                          <p:spTgt spid="328707">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28707">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28707">
                                            <p:txEl>
                                              <p:pRg st="9" end="9"/>
                                            </p:txEl>
                                          </p:spTgt>
                                        </p:tgtEl>
                                        <p:attrNameLst>
                                          <p:attrName>style.visibility</p:attrName>
                                        </p:attrNameLst>
                                      </p:cBhvr>
                                      <p:to>
                                        <p:strVal val="visible"/>
                                      </p:to>
                                    </p:set>
                                    <p:anim calcmode="lin" valueType="num">
                                      <p:cBhvr additive="base">
                                        <p:cTn id="51" dur="500" fill="hold"/>
                                        <p:tgtEl>
                                          <p:spTgt spid="328707">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28707">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dirty="0"/>
              <a:t>Flowchart: basic symbols</a:t>
            </a:r>
          </a:p>
        </p:txBody>
      </p:sp>
      <p:sp>
        <p:nvSpPr>
          <p:cNvPr id="329731" name="AutoShape 3"/>
          <p:cNvSpPr>
            <a:spLocks noChangeArrowheads="1"/>
          </p:cNvSpPr>
          <p:nvPr/>
        </p:nvSpPr>
        <p:spPr bwMode="auto">
          <a:xfrm>
            <a:off x="1524000" y="1905000"/>
            <a:ext cx="1524000" cy="762000"/>
          </a:xfrm>
          <a:prstGeom prst="flowChartProcess">
            <a:avLst/>
          </a:prstGeom>
          <a:solidFill>
            <a:schemeClr val="accent1"/>
          </a:solidFill>
          <a:ln w="9525">
            <a:solidFill>
              <a:schemeClr val="tx1"/>
            </a:solidFill>
            <a:miter lim="800000"/>
            <a:headEnd/>
            <a:tailEnd/>
          </a:ln>
          <a:effectLst/>
        </p:spPr>
        <p:txBody>
          <a:bodyPr wrap="none" anchor="ctr"/>
          <a:lstStyle/>
          <a:p>
            <a:endParaRPr lang="en-IN"/>
          </a:p>
        </p:txBody>
      </p:sp>
      <p:sp>
        <p:nvSpPr>
          <p:cNvPr id="329732" name="AutoShape 4"/>
          <p:cNvSpPr>
            <a:spLocks noChangeArrowheads="1"/>
          </p:cNvSpPr>
          <p:nvPr/>
        </p:nvSpPr>
        <p:spPr bwMode="auto">
          <a:xfrm>
            <a:off x="1371600" y="3048000"/>
            <a:ext cx="1752600" cy="685800"/>
          </a:xfrm>
          <a:prstGeom prst="flowChartInputOutput">
            <a:avLst/>
          </a:prstGeom>
          <a:solidFill>
            <a:schemeClr val="accent1"/>
          </a:solidFill>
          <a:ln w="9525">
            <a:solidFill>
              <a:schemeClr val="tx1"/>
            </a:solidFill>
            <a:miter lim="800000"/>
            <a:headEnd/>
            <a:tailEnd/>
          </a:ln>
          <a:effectLst/>
        </p:spPr>
        <p:txBody>
          <a:bodyPr wrap="none" anchor="ctr"/>
          <a:lstStyle/>
          <a:p>
            <a:endParaRPr lang="en-IN"/>
          </a:p>
        </p:txBody>
      </p:sp>
      <p:sp>
        <p:nvSpPr>
          <p:cNvPr id="329733" name="AutoShape 5"/>
          <p:cNvSpPr>
            <a:spLocks noChangeArrowheads="1"/>
          </p:cNvSpPr>
          <p:nvPr/>
        </p:nvSpPr>
        <p:spPr bwMode="auto">
          <a:xfrm>
            <a:off x="1295400" y="4191000"/>
            <a:ext cx="1676400" cy="914400"/>
          </a:xfrm>
          <a:prstGeom prst="flowChartDecision">
            <a:avLst/>
          </a:prstGeom>
          <a:solidFill>
            <a:schemeClr val="accent1"/>
          </a:solidFill>
          <a:ln w="9525">
            <a:solidFill>
              <a:schemeClr val="tx1"/>
            </a:solidFill>
            <a:miter lim="800000"/>
            <a:headEnd/>
            <a:tailEnd/>
          </a:ln>
          <a:effectLst/>
        </p:spPr>
        <p:txBody>
          <a:bodyPr wrap="none" anchor="ctr"/>
          <a:lstStyle/>
          <a:p>
            <a:endParaRPr lang="en-IN"/>
          </a:p>
        </p:txBody>
      </p:sp>
      <p:sp>
        <p:nvSpPr>
          <p:cNvPr id="329734" name="AutoShape 6"/>
          <p:cNvSpPr>
            <a:spLocks noChangeArrowheads="1"/>
          </p:cNvSpPr>
          <p:nvPr/>
        </p:nvSpPr>
        <p:spPr bwMode="auto">
          <a:xfrm>
            <a:off x="3962400" y="2057400"/>
            <a:ext cx="762000" cy="381000"/>
          </a:xfrm>
          <a:prstGeom prst="notchedRightArrow">
            <a:avLst>
              <a:gd name="adj1" fmla="val 50000"/>
              <a:gd name="adj2" fmla="val 50000"/>
            </a:avLst>
          </a:prstGeom>
          <a:solidFill>
            <a:srgbClr val="800080"/>
          </a:solidFill>
          <a:ln w="9525">
            <a:solidFill>
              <a:schemeClr val="tx1"/>
            </a:solidFill>
            <a:miter lim="800000"/>
            <a:headEnd/>
            <a:tailEnd/>
          </a:ln>
          <a:effectLst/>
        </p:spPr>
        <p:txBody>
          <a:bodyPr wrap="none" anchor="ctr"/>
          <a:lstStyle/>
          <a:p>
            <a:endParaRPr lang="en-IN"/>
          </a:p>
        </p:txBody>
      </p:sp>
      <p:sp>
        <p:nvSpPr>
          <p:cNvPr id="329735" name="AutoShape 7"/>
          <p:cNvSpPr>
            <a:spLocks noChangeArrowheads="1"/>
          </p:cNvSpPr>
          <p:nvPr/>
        </p:nvSpPr>
        <p:spPr bwMode="auto">
          <a:xfrm>
            <a:off x="3962400" y="3200400"/>
            <a:ext cx="762000" cy="381000"/>
          </a:xfrm>
          <a:prstGeom prst="notchedRightArrow">
            <a:avLst>
              <a:gd name="adj1" fmla="val 50000"/>
              <a:gd name="adj2" fmla="val 50000"/>
            </a:avLst>
          </a:prstGeom>
          <a:solidFill>
            <a:srgbClr val="800080"/>
          </a:solidFill>
          <a:ln w="9525">
            <a:solidFill>
              <a:schemeClr val="tx1"/>
            </a:solidFill>
            <a:miter lim="800000"/>
            <a:headEnd/>
            <a:tailEnd/>
          </a:ln>
          <a:effectLst/>
        </p:spPr>
        <p:txBody>
          <a:bodyPr wrap="none" anchor="ctr"/>
          <a:lstStyle/>
          <a:p>
            <a:endParaRPr lang="en-IN"/>
          </a:p>
        </p:txBody>
      </p:sp>
      <p:sp>
        <p:nvSpPr>
          <p:cNvPr id="329736" name="AutoShape 8"/>
          <p:cNvSpPr>
            <a:spLocks noChangeArrowheads="1"/>
          </p:cNvSpPr>
          <p:nvPr/>
        </p:nvSpPr>
        <p:spPr bwMode="auto">
          <a:xfrm>
            <a:off x="3962400" y="4419600"/>
            <a:ext cx="762000" cy="381000"/>
          </a:xfrm>
          <a:prstGeom prst="notchedRightArrow">
            <a:avLst>
              <a:gd name="adj1" fmla="val 50000"/>
              <a:gd name="adj2" fmla="val 50000"/>
            </a:avLst>
          </a:prstGeom>
          <a:solidFill>
            <a:srgbClr val="800080"/>
          </a:solidFill>
          <a:ln w="9525">
            <a:solidFill>
              <a:schemeClr val="tx1"/>
            </a:solidFill>
            <a:miter lim="800000"/>
            <a:headEnd/>
            <a:tailEnd/>
          </a:ln>
          <a:effectLst/>
        </p:spPr>
        <p:txBody>
          <a:bodyPr wrap="none" anchor="ctr"/>
          <a:lstStyle/>
          <a:p>
            <a:endParaRPr lang="en-IN"/>
          </a:p>
        </p:txBody>
      </p:sp>
      <p:sp>
        <p:nvSpPr>
          <p:cNvPr id="329737" name="AutoShape 9"/>
          <p:cNvSpPr>
            <a:spLocks noChangeArrowheads="1"/>
          </p:cNvSpPr>
          <p:nvPr/>
        </p:nvSpPr>
        <p:spPr bwMode="auto">
          <a:xfrm>
            <a:off x="3886200" y="5715000"/>
            <a:ext cx="762000" cy="381000"/>
          </a:xfrm>
          <a:prstGeom prst="notchedRightArrow">
            <a:avLst>
              <a:gd name="adj1" fmla="val 50000"/>
              <a:gd name="adj2" fmla="val 50000"/>
            </a:avLst>
          </a:prstGeom>
          <a:solidFill>
            <a:srgbClr val="800080"/>
          </a:solidFill>
          <a:ln w="9525">
            <a:solidFill>
              <a:schemeClr val="tx1"/>
            </a:solidFill>
            <a:miter lim="800000"/>
            <a:headEnd/>
            <a:tailEnd/>
          </a:ln>
          <a:effectLst/>
        </p:spPr>
        <p:txBody>
          <a:bodyPr wrap="none" anchor="ctr"/>
          <a:lstStyle/>
          <a:p>
            <a:endParaRPr lang="en-IN"/>
          </a:p>
        </p:txBody>
      </p:sp>
      <p:sp>
        <p:nvSpPr>
          <p:cNvPr id="329738" name="Text Box 10"/>
          <p:cNvSpPr txBox="1">
            <a:spLocks noChangeArrowheads="1"/>
          </p:cNvSpPr>
          <p:nvPr/>
        </p:nvSpPr>
        <p:spPr bwMode="auto">
          <a:xfrm>
            <a:off x="5791200" y="2057400"/>
            <a:ext cx="2362200" cy="457200"/>
          </a:xfrm>
          <a:prstGeom prst="rect">
            <a:avLst/>
          </a:prstGeom>
          <a:noFill/>
          <a:ln w="9525">
            <a:noFill/>
            <a:miter lim="800000"/>
            <a:headEnd/>
            <a:tailEnd/>
          </a:ln>
          <a:effectLst/>
        </p:spPr>
        <p:txBody>
          <a:bodyPr>
            <a:spAutoFit/>
          </a:bodyPr>
          <a:lstStyle/>
          <a:p>
            <a:pPr>
              <a:spcBef>
                <a:spcPct val="50000"/>
              </a:spcBef>
            </a:pPr>
            <a:r>
              <a:rPr lang="en-US" sz="2400">
                <a:latin typeface="Arial" pitchFamily="34" charset="0"/>
              </a:rPr>
              <a:t>Computation</a:t>
            </a:r>
          </a:p>
        </p:txBody>
      </p:sp>
      <p:sp>
        <p:nvSpPr>
          <p:cNvPr id="329739" name="Text Box 11"/>
          <p:cNvSpPr txBox="1">
            <a:spLocks noChangeArrowheads="1"/>
          </p:cNvSpPr>
          <p:nvPr/>
        </p:nvSpPr>
        <p:spPr bwMode="auto">
          <a:xfrm>
            <a:off x="5791200" y="3124200"/>
            <a:ext cx="2635250" cy="457200"/>
          </a:xfrm>
          <a:prstGeom prst="rect">
            <a:avLst/>
          </a:prstGeom>
          <a:noFill/>
          <a:ln w="9525">
            <a:noFill/>
            <a:miter lim="800000"/>
            <a:headEnd/>
            <a:tailEnd/>
          </a:ln>
          <a:effectLst/>
        </p:spPr>
        <p:txBody>
          <a:bodyPr>
            <a:spAutoFit/>
          </a:bodyPr>
          <a:lstStyle/>
          <a:p>
            <a:pPr>
              <a:spcBef>
                <a:spcPct val="50000"/>
              </a:spcBef>
            </a:pPr>
            <a:r>
              <a:rPr lang="en-US" sz="2400">
                <a:latin typeface="Arial" pitchFamily="34" charset="0"/>
              </a:rPr>
              <a:t>Input / Output</a:t>
            </a:r>
          </a:p>
        </p:txBody>
      </p:sp>
      <p:sp>
        <p:nvSpPr>
          <p:cNvPr id="329740" name="Text Box 12"/>
          <p:cNvSpPr txBox="1">
            <a:spLocks noChangeArrowheads="1"/>
          </p:cNvSpPr>
          <p:nvPr/>
        </p:nvSpPr>
        <p:spPr bwMode="auto">
          <a:xfrm>
            <a:off x="5791200" y="4343400"/>
            <a:ext cx="2362200" cy="457200"/>
          </a:xfrm>
          <a:prstGeom prst="rect">
            <a:avLst/>
          </a:prstGeom>
          <a:noFill/>
          <a:ln w="9525">
            <a:noFill/>
            <a:miter lim="800000"/>
            <a:headEnd/>
            <a:tailEnd/>
          </a:ln>
          <a:effectLst/>
        </p:spPr>
        <p:txBody>
          <a:bodyPr>
            <a:spAutoFit/>
          </a:bodyPr>
          <a:lstStyle/>
          <a:p>
            <a:pPr>
              <a:spcBef>
                <a:spcPct val="50000"/>
              </a:spcBef>
            </a:pPr>
            <a:r>
              <a:rPr lang="en-US" sz="2400">
                <a:latin typeface="Arial" pitchFamily="34" charset="0"/>
              </a:rPr>
              <a:t>Decision Box</a:t>
            </a:r>
          </a:p>
        </p:txBody>
      </p:sp>
      <p:sp>
        <p:nvSpPr>
          <p:cNvPr id="329741" name="Text Box 13"/>
          <p:cNvSpPr txBox="1">
            <a:spLocks noChangeArrowheads="1"/>
          </p:cNvSpPr>
          <p:nvPr/>
        </p:nvSpPr>
        <p:spPr bwMode="auto">
          <a:xfrm>
            <a:off x="5791200" y="5638800"/>
            <a:ext cx="2362200" cy="457200"/>
          </a:xfrm>
          <a:prstGeom prst="rect">
            <a:avLst/>
          </a:prstGeom>
          <a:noFill/>
          <a:ln w="9525">
            <a:noFill/>
            <a:miter lim="800000"/>
            <a:headEnd/>
            <a:tailEnd/>
          </a:ln>
          <a:effectLst/>
        </p:spPr>
        <p:txBody>
          <a:bodyPr>
            <a:spAutoFit/>
          </a:bodyPr>
          <a:lstStyle/>
          <a:p>
            <a:pPr>
              <a:spcBef>
                <a:spcPct val="50000"/>
              </a:spcBef>
            </a:pPr>
            <a:r>
              <a:rPr lang="en-US" sz="2400">
                <a:latin typeface="Arial" pitchFamily="34" charset="0"/>
              </a:rPr>
              <a:t>Start / Stop</a:t>
            </a:r>
          </a:p>
        </p:txBody>
      </p:sp>
      <p:sp>
        <p:nvSpPr>
          <p:cNvPr id="329742" name="Oval 14"/>
          <p:cNvSpPr>
            <a:spLocks noChangeArrowheads="1"/>
          </p:cNvSpPr>
          <p:nvPr/>
        </p:nvSpPr>
        <p:spPr bwMode="auto">
          <a:xfrm>
            <a:off x="1371600" y="5562600"/>
            <a:ext cx="1600200" cy="685800"/>
          </a:xfrm>
          <a:prstGeom prst="ellipse">
            <a:avLst/>
          </a:prstGeom>
          <a:solidFill>
            <a:schemeClr val="accent1"/>
          </a:solidFill>
          <a:ln w="9525">
            <a:solidFill>
              <a:schemeClr val="tx1"/>
            </a:solidFill>
            <a:round/>
            <a:headEnd/>
            <a:tailEnd/>
          </a:ln>
          <a:effectLst/>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 basic symbols</a:t>
            </a:r>
            <a:endParaRPr lang="en-IN" dirty="0"/>
          </a:p>
        </p:txBody>
      </p:sp>
      <p:pic>
        <p:nvPicPr>
          <p:cNvPr id="1026" name="Picture 2" descr="Image result for basic symptoms of flow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5638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765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t>Example 1: </a:t>
            </a:r>
            <a:r>
              <a:rPr lang="en-US" i="1">
                <a:solidFill>
                  <a:srgbClr val="333399"/>
                </a:solidFill>
              </a:rPr>
              <a:t>Adding three numbers</a:t>
            </a:r>
          </a:p>
        </p:txBody>
      </p:sp>
      <p:sp>
        <p:nvSpPr>
          <p:cNvPr id="331779" name="AutoShape 3"/>
          <p:cNvSpPr>
            <a:spLocks noChangeArrowheads="1"/>
          </p:cNvSpPr>
          <p:nvPr/>
        </p:nvSpPr>
        <p:spPr bwMode="auto">
          <a:xfrm>
            <a:off x="3200400" y="2590800"/>
            <a:ext cx="2133600" cy="6096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READ  A, B, C</a:t>
            </a:r>
          </a:p>
        </p:txBody>
      </p:sp>
      <p:sp>
        <p:nvSpPr>
          <p:cNvPr id="331780" name="Rectangle 4"/>
          <p:cNvSpPr>
            <a:spLocks noChangeArrowheads="1"/>
          </p:cNvSpPr>
          <p:nvPr/>
        </p:nvSpPr>
        <p:spPr bwMode="auto">
          <a:xfrm>
            <a:off x="3276600" y="3581400"/>
            <a:ext cx="1981200" cy="609600"/>
          </a:xfrm>
          <a:prstGeom prst="rec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S = A + B + C</a:t>
            </a:r>
          </a:p>
        </p:txBody>
      </p:sp>
      <p:sp>
        <p:nvSpPr>
          <p:cNvPr id="331781" name="AutoShape 5"/>
          <p:cNvSpPr>
            <a:spLocks noChangeArrowheads="1"/>
          </p:cNvSpPr>
          <p:nvPr/>
        </p:nvSpPr>
        <p:spPr bwMode="auto">
          <a:xfrm>
            <a:off x="3124200" y="4648200"/>
            <a:ext cx="2057400" cy="6096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OUTPUT  S</a:t>
            </a:r>
          </a:p>
        </p:txBody>
      </p:sp>
      <p:sp>
        <p:nvSpPr>
          <p:cNvPr id="331782" name="Oval 6"/>
          <p:cNvSpPr>
            <a:spLocks noChangeArrowheads="1"/>
          </p:cNvSpPr>
          <p:nvPr/>
        </p:nvSpPr>
        <p:spPr bwMode="auto">
          <a:xfrm>
            <a:off x="3429000" y="5638800"/>
            <a:ext cx="1600200" cy="685800"/>
          </a:xfrm>
          <a:prstGeom prst="ellipse">
            <a:avLst/>
          </a:prstGeom>
          <a:solidFill>
            <a:srgbClr val="FFFFCC"/>
          </a:solidFill>
          <a:ln w="28575">
            <a:solidFill>
              <a:schemeClr val="tx1"/>
            </a:solidFill>
            <a:round/>
            <a:headEnd/>
            <a:tailEnd/>
          </a:ln>
          <a:effectLst/>
        </p:spPr>
        <p:txBody>
          <a:bodyPr wrap="none" anchor="ctr"/>
          <a:lstStyle/>
          <a:p>
            <a:pPr algn="ctr"/>
            <a:r>
              <a:rPr lang="en-US">
                <a:effectLst>
                  <a:outerShdw blurRad="38100" dist="38100" dir="2700000" algn="tl">
                    <a:srgbClr val="FFFFFF"/>
                  </a:outerShdw>
                </a:effectLst>
                <a:latin typeface="Arial" pitchFamily="34" charset="0"/>
              </a:rPr>
              <a:t>STOP</a:t>
            </a:r>
          </a:p>
        </p:txBody>
      </p:sp>
      <p:sp>
        <p:nvSpPr>
          <p:cNvPr id="331783" name="Oval 7"/>
          <p:cNvSpPr>
            <a:spLocks noChangeArrowheads="1"/>
          </p:cNvSpPr>
          <p:nvPr/>
        </p:nvSpPr>
        <p:spPr bwMode="auto">
          <a:xfrm>
            <a:off x="3505200" y="1600200"/>
            <a:ext cx="1600200" cy="685800"/>
          </a:xfrm>
          <a:prstGeom prst="ellipse">
            <a:avLst/>
          </a:prstGeom>
          <a:solidFill>
            <a:srgbClr val="FFFFCC"/>
          </a:solidFill>
          <a:ln w="28575">
            <a:solidFill>
              <a:schemeClr val="tx1"/>
            </a:solidFill>
            <a:round/>
            <a:headEnd/>
            <a:tailEnd/>
          </a:ln>
          <a:effectLst/>
        </p:spPr>
        <p:txBody>
          <a:bodyPr wrap="none" anchor="ctr"/>
          <a:lstStyle/>
          <a:p>
            <a:pPr algn="ctr"/>
            <a:r>
              <a:rPr lang="en-US">
                <a:effectLst>
                  <a:outerShdw blurRad="38100" dist="38100" dir="2700000" algn="tl">
                    <a:srgbClr val="FFFFFF"/>
                  </a:outerShdw>
                </a:effectLst>
                <a:latin typeface="Arial" pitchFamily="34" charset="0"/>
              </a:rPr>
              <a:t>START</a:t>
            </a:r>
          </a:p>
        </p:txBody>
      </p:sp>
      <p:sp>
        <p:nvSpPr>
          <p:cNvPr id="331784" name="Line 8"/>
          <p:cNvSpPr>
            <a:spLocks noChangeShapeType="1"/>
          </p:cNvSpPr>
          <p:nvPr/>
        </p:nvSpPr>
        <p:spPr bwMode="auto">
          <a:xfrm>
            <a:off x="4267200" y="2286000"/>
            <a:ext cx="0" cy="304800"/>
          </a:xfrm>
          <a:prstGeom prst="line">
            <a:avLst/>
          </a:prstGeom>
          <a:noFill/>
          <a:ln w="28575">
            <a:solidFill>
              <a:schemeClr val="tx1"/>
            </a:solidFill>
            <a:round/>
            <a:headEnd/>
            <a:tailEnd type="triangle" w="med" len="med"/>
          </a:ln>
          <a:effectLst/>
        </p:spPr>
        <p:txBody>
          <a:bodyPr/>
          <a:lstStyle/>
          <a:p>
            <a:endParaRPr lang="en-IN"/>
          </a:p>
        </p:txBody>
      </p:sp>
      <p:sp>
        <p:nvSpPr>
          <p:cNvPr id="331785" name="Line 9"/>
          <p:cNvSpPr>
            <a:spLocks noChangeShapeType="1"/>
          </p:cNvSpPr>
          <p:nvPr/>
        </p:nvSpPr>
        <p:spPr bwMode="auto">
          <a:xfrm>
            <a:off x="4267200" y="3200400"/>
            <a:ext cx="0" cy="381000"/>
          </a:xfrm>
          <a:prstGeom prst="line">
            <a:avLst/>
          </a:prstGeom>
          <a:noFill/>
          <a:ln w="28575">
            <a:solidFill>
              <a:schemeClr val="tx1"/>
            </a:solidFill>
            <a:round/>
            <a:headEnd/>
            <a:tailEnd type="triangle" w="med" len="med"/>
          </a:ln>
          <a:effectLst/>
        </p:spPr>
        <p:txBody>
          <a:bodyPr/>
          <a:lstStyle/>
          <a:p>
            <a:endParaRPr lang="en-IN"/>
          </a:p>
        </p:txBody>
      </p:sp>
      <p:sp>
        <p:nvSpPr>
          <p:cNvPr id="331786" name="Line 10"/>
          <p:cNvSpPr>
            <a:spLocks noChangeShapeType="1"/>
          </p:cNvSpPr>
          <p:nvPr/>
        </p:nvSpPr>
        <p:spPr bwMode="auto">
          <a:xfrm>
            <a:off x="4267200" y="4191000"/>
            <a:ext cx="0" cy="457200"/>
          </a:xfrm>
          <a:prstGeom prst="line">
            <a:avLst/>
          </a:prstGeom>
          <a:noFill/>
          <a:ln w="28575">
            <a:solidFill>
              <a:schemeClr val="tx1"/>
            </a:solidFill>
            <a:round/>
            <a:headEnd/>
            <a:tailEnd type="triangle" w="med" len="med"/>
          </a:ln>
          <a:effectLst/>
        </p:spPr>
        <p:txBody>
          <a:bodyPr/>
          <a:lstStyle/>
          <a:p>
            <a:endParaRPr lang="en-IN"/>
          </a:p>
        </p:txBody>
      </p:sp>
      <p:sp>
        <p:nvSpPr>
          <p:cNvPr id="331787" name="Line 11"/>
          <p:cNvSpPr>
            <a:spLocks noChangeShapeType="1"/>
          </p:cNvSpPr>
          <p:nvPr/>
        </p:nvSpPr>
        <p:spPr bwMode="auto">
          <a:xfrm>
            <a:off x="4267200" y="5257800"/>
            <a:ext cx="0" cy="381000"/>
          </a:xfrm>
          <a:prstGeom prst="line">
            <a:avLst/>
          </a:prstGeom>
          <a:noFill/>
          <a:ln w="28575">
            <a:solidFill>
              <a:schemeClr val="tx1"/>
            </a:solidFill>
            <a:round/>
            <a:headEnd/>
            <a:tailEnd type="triangle" w="med" len="med"/>
          </a:ln>
          <a:effectLst/>
        </p:spPr>
        <p:txBody>
          <a:bodyPr/>
          <a:lstStyle/>
          <a:p>
            <a:endParaRPr lang="en-IN"/>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304800" y="152400"/>
            <a:ext cx="7772400" cy="914400"/>
          </a:xfrm>
        </p:spPr>
        <p:txBody>
          <a:bodyPr>
            <a:normAutofit/>
          </a:bodyPr>
          <a:lstStyle/>
          <a:p>
            <a:r>
              <a:rPr lang="en-US"/>
              <a:t>Example 2: </a:t>
            </a:r>
            <a:r>
              <a:rPr lang="en-US" i="1">
                <a:solidFill>
                  <a:srgbClr val="333399"/>
                </a:solidFill>
              </a:rPr>
              <a:t>Larger of two numbers</a:t>
            </a:r>
          </a:p>
        </p:txBody>
      </p:sp>
      <p:sp>
        <p:nvSpPr>
          <p:cNvPr id="332803" name="Oval 3"/>
          <p:cNvSpPr>
            <a:spLocks noChangeArrowheads="1"/>
          </p:cNvSpPr>
          <p:nvPr/>
        </p:nvSpPr>
        <p:spPr bwMode="auto">
          <a:xfrm>
            <a:off x="3657600" y="1447800"/>
            <a:ext cx="1371600" cy="533400"/>
          </a:xfrm>
          <a:prstGeom prst="ellipse">
            <a:avLst/>
          </a:prstGeom>
          <a:solidFill>
            <a:srgbClr val="FFFFCC"/>
          </a:solidFill>
          <a:ln w="28575">
            <a:solidFill>
              <a:schemeClr val="tx1"/>
            </a:solidFill>
            <a:round/>
            <a:headEnd/>
            <a:tailEnd/>
          </a:ln>
          <a:effectLst/>
        </p:spPr>
        <p:txBody>
          <a:bodyPr wrap="none" anchor="ctr"/>
          <a:lstStyle/>
          <a:p>
            <a:pPr algn="ctr"/>
            <a:r>
              <a:rPr lang="en-US">
                <a:effectLst>
                  <a:outerShdw blurRad="38100" dist="38100" dir="2700000" algn="tl">
                    <a:srgbClr val="FFFFFF"/>
                  </a:outerShdw>
                </a:effectLst>
                <a:latin typeface="Arial" pitchFamily="34" charset="0"/>
              </a:rPr>
              <a:t>START</a:t>
            </a:r>
          </a:p>
        </p:txBody>
      </p:sp>
      <p:sp>
        <p:nvSpPr>
          <p:cNvPr id="332804" name="Oval 4"/>
          <p:cNvSpPr>
            <a:spLocks noChangeArrowheads="1"/>
          </p:cNvSpPr>
          <p:nvPr/>
        </p:nvSpPr>
        <p:spPr bwMode="auto">
          <a:xfrm>
            <a:off x="1905000" y="5486400"/>
            <a:ext cx="1371600" cy="533400"/>
          </a:xfrm>
          <a:prstGeom prst="ellipse">
            <a:avLst/>
          </a:prstGeom>
          <a:solidFill>
            <a:srgbClr val="FFFFCC"/>
          </a:solidFill>
          <a:ln w="28575">
            <a:solidFill>
              <a:schemeClr val="tx1"/>
            </a:solidFill>
            <a:round/>
            <a:headEnd/>
            <a:tailEnd/>
          </a:ln>
          <a:effectLst/>
        </p:spPr>
        <p:txBody>
          <a:bodyPr wrap="none" anchor="ctr"/>
          <a:lstStyle/>
          <a:p>
            <a:pPr algn="ctr"/>
            <a:r>
              <a:rPr lang="en-US">
                <a:effectLst>
                  <a:outerShdw blurRad="38100" dist="38100" dir="2700000" algn="tl">
                    <a:srgbClr val="FFFFFF"/>
                  </a:outerShdw>
                </a:effectLst>
                <a:latin typeface="Arial" pitchFamily="34" charset="0"/>
              </a:rPr>
              <a:t>STOP</a:t>
            </a:r>
          </a:p>
        </p:txBody>
      </p:sp>
      <p:sp>
        <p:nvSpPr>
          <p:cNvPr id="332805" name="AutoShape 5"/>
          <p:cNvSpPr>
            <a:spLocks noChangeArrowheads="1"/>
          </p:cNvSpPr>
          <p:nvPr/>
        </p:nvSpPr>
        <p:spPr bwMode="auto">
          <a:xfrm>
            <a:off x="3276600" y="2362200"/>
            <a:ext cx="2209800" cy="5334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READ  X, Y</a:t>
            </a:r>
          </a:p>
        </p:txBody>
      </p:sp>
      <p:sp>
        <p:nvSpPr>
          <p:cNvPr id="332806" name="AutoShape 6"/>
          <p:cNvSpPr>
            <a:spLocks noChangeArrowheads="1"/>
          </p:cNvSpPr>
          <p:nvPr/>
        </p:nvSpPr>
        <p:spPr bwMode="auto">
          <a:xfrm>
            <a:off x="5181600" y="4495800"/>
            <a:ext cx="1905000" cy="5334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OUTPUT  Y</a:t>
            </a:r>
          </a:p>
        </p:txBody>
      </p:sp>
      <p:sp>
        <p:nvSpPr>
          <p:cNvPr id="332807" name="AutoShape 7"/>
          <p:cNvSpPr>
            <a:spLocks noChangeArrowheads="1"/>
          </p:cNvSpPr>
          <p:nvPr/>
        </p:nvSpPr>
        <p:spPr bwMode="auto">
          <a:xfrm>
            <a:off x="3429000" y="3352800"/>
            <a:ext cx="1828800" cy="838200"/>
          </a:xfrm>
          <a:prstGeom prst="flowChartDecision">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IS</a:t>
            </a:r>
          </a:p>
          <a:p>
            <a:pPr algn="ctr"/>
            <a:r>
              <a:rPr lang="en-US">
                <a:effectLst>
                  <a:outerShdw blurRad="38100" dist="38100" dir="2700000" algn="tl">
                    <a:srgbClr val="FFFFFF"/>
                  </a:outerShdw>
                </a:effectLst>
                <a:latin typeface="Arial" pitchFamily="34" charset="0"/>
              </a:rPr>
              <a:t>X&gt;Y?</a:t>
            </a:r>
          </a:p>
        </p:txBody>
      </p:sp>
      <p:sp>
        <p:nvSpPr>
          <p:cNvPr id="332808" name="AutoShape 8"/>
          <p:cNvSpPr>
            <a:spLocks noChangeArrowheads="1"/>
          </p:cNvSpPr>
          <p:nvPr/>
        </p:nvSpPr>
        <p:spPr bwMode="auto">
          <a:xfrm>
            <a:off x="1600200" y="4572000"/>
            <a:ext cx="1981200" cy="5334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OUTPUT  X</a:t>
            </a:r>
          </a:p>
        </p:txBody>
      </p:sp>
      <p:sp>
        <p:nvSpPr>
          <p:cNvPr id="332809" name="Line 9"/>
          <p:cNvSpPr>
            <a:spLocks noChangeShapeType="1"/>
          </p:cNvSpPr>
          <p:nvPr/>
        </p:nvSpPr>
        <p:spPr bwMode="auto">
          <a:xfrm>
            <a:off x="4343400" y="1981200"/>
            <a:ext cx="0" cy="381000"/>
          </a:xfrm>
          <a:prstGeom prst="line">
            <a:avLst/>
          </a:prstGeom>
          <a:noFill/>
          <a:ln w="28575">
            <a:solidFill>
              <a:schemeClr val="tx1"/>
            </a:solidFill>
            <a:round/>
            <a:headEnd/>
            <a:tailEnd type="triangle" w="med" len="med"/>
          </a:ln>
          <a:effectLst/>
        </p:spPr>
        <p:txBody>
          <a:bodyPr/>
          <a:lstStyle/>
          <a:p>
            <a:endParaRPr lang="en-IN"/>
          </a:p>
        </p:txBody>
      </p:sp>
      <p:sp>
        <p:nvSpPr>
          <p:cNvPr id="332810" name="Line 10"/>
          <p:cNvSpPr>
            <a:spLocks noChangeShapeType="1"/>
          </p:cNvSpPr>
          <p:nvPr/>
        </p:nvSpPr>
        <p:spPr bwMode="auto">
          <a:xfrm>
            <a:off x="4343400" y="2895600"/>
            <a:ext cx="0" cy="457200"/>
          </a:xfrm>
          <a:prstGeom prst="line">
            <a:avLst/>
          </a:prstGeom>
          <a:noFill/>
          <a:ln w="28575">
            <a:solidFill>
              <a:schemeClr val="tx1"/>
            </a:solidFill>
            <a:round/>
            <a:headEnd/>
            <a:tailEnd type="triangle" w="med" len="med"/>
          </a:ln>
          <a:effectLst/>
        </p:spPr>
        <p:txBody>
          <a:bodyPr/>
          <a:lstStyle/>
          <a:p>
            <a:endParaRPr lang="en-IN"/>
          </a:p>
        </p:txBody>
      </p:sp>
      <p:sp>
        <p:nvSpPr>
          <p:cNvPr id="332811" name="Line 11"/>
          <p:cNvSpPr>
            <a:spLocks noChangeShapeType="1"/>
          </p:cNvSpPr>
          <p:nvPr/>
        </p:nvSpPr>
        <p:spPr bwMode="auto">
          <a:xfrm>
            <a:off x="5257800" y="3733800"/>
            <a:ext cx="990600" cy="0"/>
          </a:xfrm>
          <a:prstGeom prst="line">
            <a:avLst/>
          </a:prstGeom>
          <a:noFill/>
          <a:ln w="28575">
            <a:solidFill>
              <a:schemeClr val="tx1"/>
            </a:solidFill>
            <a:round/>
            <a:headEnd/>
            <a:tailEnd/>
          </a:ln>
          <a:effectLst/>
        </p:spPr>
        <p:txBody>
          <a:bodyPr/>
          <a:lstStyle/>
          <a:p>
            <a:endParaRPr lang="en-IN"/>
          </a:p>
        </p:txBody>
      </p:sp>
      <p:sp>
        <p:nvSpPr>
          <p:cNvPr id="332812" name="Line 12"/>
          <p:cNvSpPr>
            <a:spLocks noChangeShapeType="1"/>
          </p:cNvSpPr>
          <p:nvPr/>
        </p:nvSpPr>
        <p:spPr bwMode="auto">
          <a:xfrm flipH="1">
            <a:off x="2667000" y="3733800"/>
            <a:ext cx="762000" cy="0"/>
          </a:xfrm>
          <a:prstGeom prst="line">
            <a:avLst/>
          </a:prstGeom>
          <a:noFill/>
          <a:ln w="28575">
            <a:solidFill>
              <a:schemeClr val="tx1"/>
            </a:solidFill>
            <a:round/>
            <a:headEnd/>
            <a:tailEnd/>
          </a:ln>
          <a:effectLst/>
        </p:spPr>
        <p:txBody>
          <a:bodyPr/>
          <a:lstStyle/>
          <a:p>
            <a:endParaRPr lang="en-IN"/>
          </a:p>
        </p:txBody>
      </p:sp>
      <p:sp>
        <p:nvSpPr>
          <p:cNvPr id="332813" name="Line 13"/>
          <p:cNvSpPr>
            <a:spLocks noChangeShapeType="1"/>
          </p:cNvSpPr>
          <p:nvPr/>
        </p:nvSpPr>
        <p:spPr bwMode="auto">
          <a:xfrm>
            <a:off x="6248400" y="3733800"/>
            <a:ext cx="0" cy="762000"/>
          </a:xfrm>
          <a:prstGeom prst="line">
            <a:avLst/>
          </a:prstGeom>
          <a:noFill/>
          <a:ln w="28575">
            <a:solidFill>
              <a:schemeClr val="tx1"/>
            </a:solidFill>
            <a:round/>
            <a:headEnd/>
            <a:tailEnd type="triangle" w="med" len="med"/>
          </a:ln>
          <a:effectLst/>
        </p:spPr>
        <p:txBody>
          <a:bodyPr/>
          <a:lstStyle/>
          <a:p>
            <a:endParaRPr lang="en-IN"/>
          </a:p>
        </p:txBody>
      </p:sp>
      <p:sp>
        <p:nvSpPr>
          <p:cNvPr id="332814" name="Line 14"/>
          <p:cNvSpPr>
            <a:spLocks noChangeShapeType="1"/>
          </p:cNvSpPr>
          <p:nvPr/>
        </p:nvSpPr>
        <p:spPr bwMode="auto">
          <a:xfrm>
            <a:off x="2667000" y="3733800"/>
            <a:ext cx="0" cy="838200"/>
          </a:xfrm>
          <a:prstGeom prst="line">
            <a:avLst/>
          </a:prstGeom>
          <a:noFill/>
          <a:ln w="28575">
            <a:solidFill>
              <a:schemeClr val="tx1"/>
            </a:solidFill>
            <a:round/>
            <a:headEnd/>
            <a:tailEnd type="triangle" w="med" len="med"/>
          </a:ln>
          <a:effectLst/>
        </p:spPr>
        <p:txBody>
          <a:bodyPr/>
          <a:lstStyle/>
          <a:p>
            <a:endParaRPr lang="en-IN"/>
          </a:p>
        </p:txBody>
      </p:sp>
      <p:sp>
        <p:nvSpPr>
          <p:cNvPr id="332815" name="Oval 15"/>
          <p:cNvSpPr>
            <a:spLocks noChangeArrowheads="1"/>
          </p:cNvSpPr>
          <p:nvPr/>
        </p:nvSpPr>
        <p:spPr bwMode="auto">
          <a:xfrm>
            <a:off x="5410200" y="5486400"/>
            <a:ext cx="1371600" cy="533400"/>
          </a:xfrm>
          <a:prstGeom prst="ellipse">
            <a:avLst/>
          </a:prstGeom>
          <a:solidFill>
            <a:srgbClr val="FFFFCC"/>
          </a:solidFill>
          <a:ln w="28575">
            <a:solidFill>
              <a:schemeClr val="tx1"/>
            </a:solidFill>
            <a:round/>
            <a:headEnd/>
            <a:tailEnd/>
          </a:ln>
          <a:effectLst/>
        </p:spPr>
        <p:txBody>
          <a:bodyPr wrap="none" anchor="ctr"/>
          <a:lstStyle/>
          <a:p>
            <a:pPr algn="ctr"/>
            <a:r>
              <a:rPr lang="en-US">
                <a:effectLst>
                  <a:outerShdw blurRad="38100" dist="38100" dir="2700000" algn="tl">
                    <a:srgbClr val="FFFFFF"/>
                  </a:outerShdw>
                </a:effectLst>
                <a:latin typeface="Arial" pitchFamily="34" charset="0"/>
              </a:rPr>
              <a:t>STOP</a:t>
            </a:r>
          </a:p>
        </p:txBody>
      </p:sp>
      <p:sp>
        <p:nvSpPr>
          <p:cNvPr id="332816" name="Line 16"/>
          <p:cNvSpPr>
            <a:spLocks noChangeShapeType="1"/>
          </p:cNvSpPr>
          <p:nvPr/>
        </p:nvSpPr>
        <p:spPr bwMode="auto">
          <a:xfrm>
            <a:off x="6096000" y="5029200"/>
            <a:ext cx="0" cy="457200"/>
          </a:xfrm>
          <a:prstGeom prst="line">
            <a:avLst/>
          </a:prstGeom>
          <a:noFill/>
          <a:ln w="28575">
            <a:solidFill>
              <a:schemeClr val="tx1"/>
            </a:solidFill>
            <a:round/>
            <a:headEnd/>
            <a:tailEnd type="triangle" w="med" len="med"/>
          </a:ln>
          <a:effectLst/>
        </p:spPr>
        <p:txBody>
          <a:bodyPr/>
          <a:lstStyle/>
          <a:p>
            <a:endParaRPr lang="en-IN"/>
          </a:p>
        </p:txBody>
      </p:sp>
      <p:sp>
        <p:nvSpPr>
          <p:cNvPr id="332817" name="Line 17"/>
          <p:cNvSpPr>
            <a:spLocks noChangeShapeType="1"/>
          </p:cNvSpPr>
          <p:nvPr/>
        </p:nvSpPr>
        <p:spPr bwMode="auto">
          <a:xfrm>
            <a:off x="2590800" y="5105400"/>
            <a:ext cx="0" cy="381000"/>
          </a:xfrm>
          <a:prstGeom prst="line">
            <a:avLst/>
          </a:prstGeom>
          <a:noFill/>
          <a:ln w="28575">
            <a:solidFill>
              <a:schemeClr val="tx1"/>
            </a:solidFill>
            <a:round/>
            <a:headEnd/>
            <a:tailEnd type="triangle" w="med" len="med"/>
          </a:ln>
          <a:effectLst/>
        </p:spPr>
        <p:txBody>
          <a:bodyPr/>
          <a:lstStyle/>
          <a:p>
            <a:endParaRPr lang="en-IN"/>
          </a:p>
        </p:txBody>
      </p:sp>
      <p:sp>
        <p:nvSpPr>
          <p:cNvPr id="332818" name="Text Box 18"/>
          <p:cNvSpPr txBox="1">
            <a:spLocks noChangeArrowheads="1"/>
          </p:cNvSpPr>
          <p:nvPr/>
        </p:nvSpPr>
        <p:spPr bwMode="auto">
          <a:xfrm>
            <a:off x="2590800" y="3367088"/>
            <a:ext cx="1066800" cy="366712"/>
          </a:xfrm>
          <a:prstGeom prst="rect">
            <a:avLst/>
          </a:prstGeom>
          <a:noFill/>
          <a:ln w="28575">
            <a:noFill/>
            <a:miter lim="800000"/>
            <a:headEnd/>
            <a:tailEnd/>
          </a:ln>
          <a:effectLst/>
        </p:spPr>
        <p:txBody>
          <a:bodyPr>
            <a:spAutoFit/>
          </a:bodyPr>
          <a:lstStyle/>
          <a:p>
            <a:pPr>
              <a:spcBef>
                <a:spcPct val="50000"/>
              </a:spcBef>
            </a:pPr>
            <a:r>
              <a:rPr lang="en-US" sz="1800" i="1">
                <a:solidFill>
                  <a:srgbClr val="3333CC"/>
                </a:solidFill>
                <a:effectLst>
                  <a:outerShdw blurRad="38100" dist="38100" dir="2700000" algn="tl">
                    <a:srgbClr val="C0C0C0"/>
                  </a:outerShdw>
                </a:effectLst>
                <a:latin typeface="Arial" pitchFamily="34" charset="0"/>
              </a:rPr>
              <a:t>YES</a:t>
            </a:r>
          </a:p>
        </p:txBody>
      </p:sp>
      <p:sp>
        <p:nvSpPr>
          <p:cNvPr id="332819" name="Text Box 19"/>
          <p:cNvSpPr txBox="1">
            <a:spLocks noChangeArrowheads="1"/>
          </p:cNvSpPr>
          <p:nvPr/>
        </p:nvSpPr>
        <p:spPr bwMode="auto">
          <a:xfrm>
            <a:off x="5562600" y="3367088"/>
            <a:ext cx="1066800" cy="366712"/>
          </a:xfrm>
          <a:prstGeom prst="rect">
            <a:avLst/>
          </a:prstGeom>
          <a:noFill/>
          <a:ln w="28575">
            <a:noFill/>
            <a:miter lim="800000"/>
            <a:headEnd/>
            <a:tailEnd/>
          </a:ln>
          <a:effectLst/>
        </p:spPr>
        <p:txBody>
          <a:bodyPr>
            <a:spAutoFit/>
          </a:bodyPr>
          <a:lstStyle/>
          <a:p>
            <a:pPr>
              <a:spcBef>
                <a:spcPct val="50000"/>
              </a:spcBef>
            </a:pPr>
            <a:r>
              <a:rPr lang="en-US" sz="1800" i="1">
                <a:solidFill>
                  <a:srgbClr val="3333CC"/>
                </a:solidFill>
                <a:effectLst>
                  <a:outerShdw blurRad="38100" dist="38100" dir="2700000" algn="tl">
                    <a:srgbClr val="C0C0C0"/>
                  </a:outerShdw>
                </a:effectLst>
                <a:latin typeface="Arial" pitchFamily="34" charset="0"/>
              </a:rPr>
              <a:t>NO</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304800" y="304800"/>
            <a:ext cx="7772400" cy="762000"/>
          </a:xfrm>
        </p:spPr>
        <p:txBody>
          <a:bodyPr>
            <a:normAutofit fontScale="90000"/>
          </a:bodyPr>
          <a:lstStyle/>
          <a:p>
            <a:r>
              <a:rPr lang="en-US"/>
              <a:t>Example 3: </a:t>
            </a:r>
            <a:r>
              <a:rPr lang="en-US" i="1">
                <a:solidFill>
                  <a:srgbClr val="333399"/>
                </a:solidFill>
              </a:rPr>
              <a:t>Largest of three numbers</a:t>
            </a:r>
          </a:p>
        </p:txBody>
      </p:sp>
      <p:sp>
        <p:nvSpPr>
          <p:cNvPr id="446467" name="Oval 3"/>
          <p:cNvSpPr>
            <a:spLocks noChangeArrowheads="1"/>
          </p:cNvSpPr>
          <p:nvPr/>
        </p:nvSpPr>
        <p:spPr bwMode="auto">
          <a:xfrm>
            <a:off x="3657600" y="1371600"/>
            <a:ext cx="1371600" cy="533400"/>
          </a:xfrm>
          <a:prstGeom prst="ellipse">
            <a:avLst/>
          </a:prstGeom>
          <a:solidFill>
            <a:srgbClr val="FFFFCC"/>
          </a:solidFill>
          <a:ln w="28575">
            <a:solidFill>
              <a:schemeClr val="tx1"/>
            </a:solidFill>
            <a:round/>
            <a:headEnd/>
            <a:tailEnd/>
          </a:ln>
          <a:effectLst/>
        </p:spPr>
        <p:txBody>
          <a:bodyPr wrap="none" anchor="ctr"/>
          <a:lstStyle/>
          <a:p>
            <a:pPr algn="ctr"/>
            <a:r>
              <a:rPr lang="en-US">
                <a:effectLst>
                  <a:outerShdw blurRad="38100" dist="38100" dir="2700000" algn="tl">
                    <a:srgbClr val="FFFFFF"/>
                  </a:outerShdw>
                </a:effectLst>
                <a:latin typeface="Arial" pitchFamily="34" charset="0"/>
              </a:rPr>
              <a:t>START</a:t>
            </a:r>
          </a:p>
        </p:txBody>
      </p:sp>
      <p:sp>
        <p:nvSpPr>
          <p:cNvPr id="446468" name="AutoShape 4"/>
          <p:cNvSpPr>
            <a:spLocks noChangeArrowheads="1"/>
          </p:cNvSpPr>
          <p:nvPr/>
        </p:nvSpPr>
        <p:spPr bwMode="auto">
          <a:xfrm>
            <a:off x="3276600" y="2133600"/>
            <a:ext cx="2209800" cy="5334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READ  X, Y, Z</a:t>
            </a:r>
          </a:p>
        </p:txBody>
      </p:sp>
      <p:sp>
        <p:nvSpPr>
          <p:cNvPr id="446469" name="AutoShape 5"/>
          <p:cNvSpPr>
            <a:spLocks noChangeArrowheads="1"/>
          </p:cNvSpPr>
          <p:nvPr/>
        </p:nvSpPr>
        <p:spPr bwMode="auto">
          <a:xfrm>
            <a:off x="3505200" y="4572000"/>
            <a:ext cx="1828800" cy="838200"/>
          </a:xfrm>
          <a:prstGeom prst="flowChartDecision">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IS</a:t>
            </a:r>
          </a:p>
          <a:p>
            <a:pPr algn="ctr"/>
            <a:r>
              <a:rPr lang="en-US">
                <a:effectLst>
                  <a:outerShdw blurRad="38100" dist="38100" dir="2700000" algn="tl">
                    <a:srgbClr val="FFFFFF"/>
                  </a:outerShdw>
                </a:effectLst>
                <a:latin typeface="Arial" pitchFamily="34" charset="0"/>
              </a:rPr>
              <a:t>Max &gt; Z?</a:t>
            </a:r>
          </a:p>
        </p:txBody>
      </p:sp>
      <p:sp>
        <p:nvSpPr>
          <p:cNvPr id="446470" name="AutoShape 6"/>
          <p:cNvSpPr>
            <a:spLocks noChangeArrowheads="1"/>
          </p:cNvSpPr>
          <p:nvPr/>
        </p:nvSpPr>
        <p:spPr bwMode="auto">
          <a:xfrm>
            <a:off x="3429000" y="2895600"/>
            <a:ext cx="1828800" cy="838200"/>
          </a:xfrm>
          <a:prstGeom prst="flowChartDecision">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IS</a:t>
            </a:r>
          </a:p>
          <a:p>
            <a:pPr algn="ctr"/>
            <a:r>
              <a:rPr lang="en-US">
                <a:effectLst>
                  <a:outerShdw blurRad="38100" dist="38100" dir="2700000" algn="tl">
                    <a:srgbClr val="FFFFFF"/>
                  </a:outerShdw>
                </a:effectLst>
                <a:latin typeface="Arial" pitchFamily="34" charset="0"/>
              </a:rPr>
              <a:t>X &gt; Y?</a:t>
            </a:r>
          </a:p>
        </p:txBody>
      </p:sp>
      <p:sp>
        <p:nvSpPr>
          <p:cNvPr id="446471" name="Rectangle 7"/>
          <p:cNvSpPr>
            <a:spLocks noChangeArrowheads="1"/>
          </p:cNvSpPr>
          <p:nvPr/>
        </p:nvSpPr>
        <p:spPr bwMode="auto">
          <a:xfrm>
            <a:off x="2133600" y="3810000"/>
            <a:ext cx="1295400" cy="381000"/>
          </a:xfrm>
          <a:prstGeom prst="rec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Max = X</a:t>
            </a:r>
          </a:p>
        </p:txBody>
      </p:sp>
      <p:sp>
        <p:nvSpPr>
          <p:cNvPr id="446472" name="Rectangle 8"/>
          <p:cNvSpPr>
            <a:spLocks noChangeArrowheads="1"/>
          </p:cNvSpPr>
          <p:nvPr/>
        </p:nvSpPr>
        <p:spPr bwMode="auto">
          <a:xfrm>
            <a:off x="5334000" y="3810000"/>
            <a:ext cx="1295400" cy="381000"/>
          </a:xfrm>
          <a:prstGeom prst="rec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Max = Y</a:t>
            </a:r>
          </a:p>
        </p:txBody>
      </p:sp>
      <p:sp>
        <p:nvSpPr>
          <p:cNvPr id="446473" name="AutoShape 9"/>
          <p:cNvSpPr>
            <a:spLocks noChangeArrowheads="1"/>
          </p:cNvSpPr>
          <p:nvPr/>
        </p:nvSpPr>
        <p:spPr bwMode="auto">
          <a:xfrm>
            <a:off x="1524000" y="5257800"/>
            <a:ext cx="1981200" cy="3810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OUTPUT  Max</a:t>
            </a:r>
          </a:p>
        </p:txBody>
      </p:sp>
      <p:sp>
        <p:nvSpPr>
          <p:cNvPr id="446474" name="AutoShape 10"/>
          <p:cNvSpPr>
            <a:spLocks noChangeArrowheads="1"/>
          </p:cNvSpPr>
          <p:nvPr/>
        </p:nvSpPr>
        <p:spPr bwMode="auto">
          <a:xfrm>
            <a:off x="5181600" y="5257800"/>
            <a:ext cx="1981200" cy="3810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OUTPUT  Z</a:t>
            </a:r>
          </a:p>
        </p:txBody>
      </p:sp>
      <p:sp>
        <p:nvSpPr>
          <p:cNvPr id="446475" name="Oval 11"/>
          <p:cNvSpPr>
            <a:spLocks noChangeArrowheads="1"/>
          </p:cNvSpPr>
          <p:nvPr/>
        </p:nvSpPr>
        <p:spPr bwMode="auto">
          <a:xfrm>
            <a:off x="1905000" y="5791200"/>
            <a:ext cx="1371600" cy="457200"/>
          </a:xfrm>
          <a:prstGeom prst="ellipse">
            <a:avLst/>
          </a:prstGeom>
          <a:solidFill>
            <a:srgbClr val="FFFFCC"/>
          </a:solidFill>
          <a:ln w="28575">
            <a:solidFill>
              <a:schemeClr val="tx1"/>
            </a:solidFill>
            <a:round/>
            <a:headEnd/>
            <a:tailEnd/>
          </a:ln>
          <a:effectLst/>
        </p:spPr>
        <p:txBody>
          <a:bodyPr wrap="none" anchor="ctr"/>
          <a:lstStyle/>
          <a:p>
            <a:pPr algn="ctr"/>
            <a:r>
              <a:rPr lang="en-US">
                <a:effectLst>
                  <a:outerShdw blurRad="38100" dist="38100" dir="2700000" algn="tl">
                    <a:srgbClr val="FFFFFF"/>
                  </a:outerShdw>
                </a:effectLst>
                <a:latin typeface="Arial" pitchFamily="34" charset="0"/>
              </a:rPr>
              <a:t>STOP</a:t>
            </a:r>
          </a:p>
        </p:txBody>
      </p:sp>
      <p:sp>
        <p:nvSpPr>
          <p:cNvPr id="446476" name="Oval 12"/>
          <p:cNvSpPr>
            <a:spLocks noChangeArrowheads="1"/>
          </p:cNvSpPr>
          <p:nvPr/>
        </p:nvSpPr>
        <p:spPr bwMode="auto">
          <a:xfrm>
            <a:off x="5410200" y="5791200"/>
            <a:ext cx="1371600" cy="457200"/>
          </a:xfrm>
          <a:prstGeom prst="ellipse">
            <a:avLst/>
          </a:prstGeom>
          <a:solidFill>
            <a:srgbClr val="FFFFCC"/>
          </a:solidFill>
          <a:ln w="28575">
            <a:solidFill>
              <a:schemeClr val="tx1"/>
            </a:solidFill>
            <a:round/>
            <a:headEnd/>
            <a:tailEnd/>
          </a:ln>
          <a:effectLst/>
        </p:spPr>
        <p:txBody>
          <a:bodyPr wrap="none" anchor="ctr"/>
          <a:lstStyle/>
          <a:p>
            <a:pPr algn="ctr"/>
            <a:r>
              <a:rPr lang="en-US">
                <a:effectLst>
                  <a:outerShdw blurRad="38100" dist="38100" dir="2700000" algn="tl">
                    <a:srgbClr val="FFFFFF"/>
                  </a:outerShdw>
                </a:effectLst>
                <a:latin typeface="Arial" pitchFamily="34" charset="0"/>
              </a:rPr>
              <a:t>STOP</a:t>
            </a:r>
          </a:p>
        </p:txBody>
      </p:sp>
      <p:sp>
        <p:nvSpPr>
          <p:cNvPr id="446477" name="Line 13"/>
          <p:cNvSpPr>
            <a:spLocks noChangeShapeType="1"/>
          </p:cNvSpPr>
          <p:nvPr/>
        </p:nvSpPr>
        <p:spPr bwMode="auto">
          <a:xfrm>
            <a:off x="4343400" y="1905000"/>
            <a:ext cx="0" cy="228600"/>
          </a:xfrm>
          <a:prstGeom prst="line">
            <a:avLst/>
          </a:prstGeom>
          <a:noFill/>
          <a:ln w="28575">
            <a:solidFill>
              <a:schemeClr val="tx1"/>
            </a:solidFill>
            <a:round/>
            <a:headEnd/>
            <a:tailEnd type="triangle" w="med" len="med"/>
          </a:ln>
          <a:effectLst/>
        </p:spPr>
        <p:txBody>
          <a:bodyPr/>
          <a:lstStyle/>
          <a:p>
            <a:endParaRPr lang="en-IN"/>
          </a:p>
        </p:txBody>
      </p:sp>
      <p:sp>
        <p:nvSpPr>
          <p:cNvPr id="446478" name="Line 14"/>
          <p:cNvSpPr>
            <a:spLocks noChangeShapeType="1"/>
          </p:cNvSpPr>
          <p:nvPr/>
        </p:nvSpPr>
        <p:spPr bwMode="auto">
          <a:xfrm>
            <a:off x="4343400" y="2667000"/>
            <a:ext cx="0" cy="228600"/>
          </a:xfrm>
          <a:prstGeom prst="line">
            <a:avLst/>
          </a:prstGeom>
          <a:noFill/>
          <a:ln w="28575">
            <a:solidFill>
              <a:schemeClr val="tx1"/>
            </a:solidFill>
            <a:round/>
            <a:headEnd/>
            <a:tailEnd type="triangle" w="med" len="med"/>
          </a:ln>
          <a:effectLst/>
        </p:spPr>
        <p:txBody>
          <a:bodyPr/>
          <a:lstStyle/>
          <a:p>
            <a:endParaRPr lang="en-IN"/>
          </a:p>
        </p:txBody>
      </p:sp>
      <p:sp>
        <p:nvSpPr>
          <p:cNvPr id="446479" name="Line 15"/>
          <p:cNvSpPr>
            <a:spLocks noChangeShapeType="1"/>
          </p:cNvSpPr>
          <p:nvPr/>
        </p:nvSpPr>
        <p:spPr bwMode="auto">
          <a:xfrm>
            <a:off x="5257800" y="3352800"/>
            <a:ext cx="685800" cy="0"/>
          </a:xfrm>
          <a:prstGeom prst="line">
            <a:avLst/>
          </a:prstGeom>
          <a:noFill/>
          <a:ln w="28575">
            <a:solidFill>
              <a:schemeClr val="tx1"/>
            </a:solidFill>
            <a:round/>
            <a:headEnd/>
            <a:tailEnd/>
          </a:ln>
          <a:effectLst/>
        </p:spPr>
        <p:txBody>
          <a:bodyPr/>
          <a:lstStyle/>
          <a:p>
            <a:endParaRPr lang="en-IN"/>
          </a:p>
        </p:txBody>
      </p:sp>
      <p:sp>
        <p:nvSpPr>
          <p:cNvPr id="446480" name="Line 16"/>
          <p:cNvSpPr>
            <a:spLocks noChangeShapeType="1"/>
          </p:cNvSpPr>
          <p:nvPr/>
        </p:nvSpPr>
        <p:spPr bwMode="auto">
          <a:xfrm flipH="1">
            <a:off x="2743200" y="3352800"/>
            <a:ext cx="685800" cy="0"/>
          </a:xfrm>
          <a:prstGeom prst="line">
            <a:avLst/>
          </a:prstGeom>
          <a:noFill/>
          <a:ln w="28575">
            <a:solidFill>
              <a:schemeClr val="tx1"/>
            </a:solidFill>
            <a:round/>
            <a:headEnd/>
            <a:tailEnd/>
          </a:ln>
          <a:effectLst/>
        </p:spPr>
        <p:txBody>
          <a:bodyPr/>
          <a:lstStyle/>
          <a:p>
            <a:endParaRPr lang="en-IN"/>
          </a:p>
        </p:txBody>
      </p:sp>
      <p:sp>
        <p:nvSpPr>
          <p:cNvPr id="446481" name="Line 17"/>
          <p:cNvSpPr>
            <a:spLocks noChangeShapeType="1"/>
          </p:cNvSpPr>
          <p:nvPr/>
        </p:nvSpPr>
        <p:spPr bwMode="auto">
          <a:xfrm>
            <a:off x="5943600" y="3352800"/>
            <a:ext cx="0" cy="457200"/>
          </a:xfrm>
          <a:prstGeom prst="line">
            <a:avLst/>
          </a:prstGeom>
          <a:noFill/>
          <a:ln w="28575">
            <a:solidFill>
              <a:schemeClr val="tx1"/>
            </a:solidFill>
            <a:round/>
            <a:headEnd/>
            <a:tailEnd type="triangle" w="med" len="med"/>
          </a:ln>
          <a:effectLst/>
        </p:spPr>
        <p:txBody>
          <a:bodyPr/>
          <a:lstStyle/>
          <a:p>
            <a:endParaRPr lang="en-IN"/>
          </a:p>
        </p:txBody>
      </p:sp>
      <p:sp>
        <p:nvSpPr>
          <p:cNvPr id="446482" name="Line 18"/>
          <p:cNvSpPr>
            <a:spLocks noChangeShapeType="1"/>
          </p:cNvSpPr>
          <p:nvPr/>
        </p:nvSpPr>
        <p:spPr bwMode="auto">
          <a:xfrm>
            <a:off x="2743200" y="3352800"/>
            <a:ext cx="0" cy="457200"/>
          </a:xfrm>
          <a:prstGeom prst="line">
            <a:avLst/>
          </a:prstGeom>
          <a:noFill/>
          <a:ln w="28575">
            <a:solidFill>
              <a:schemeClr val="tx1"/>
            </a:solidFill>
            <a:round/>
            <a:headEnd/>
            <a:tailEnd type="triangle" w="med" len="med"/>
          </a:ln>
          <a:effectLst/>
        </p:spPr>
        <p:txBody>
          <a:bodyPr/>
          <a:lstStyle/>
          <a:p>
            <a:endParaRPr lang="en-IN"/>
          </a:p>
        </p:txBody>
      </p:sp>
      <p:sp>
        <p:nvSpPr>
          <p:cNvPr id="446483" name="Line 19"/>
          <p:cNvSpPr>
            <a:spLocks noChangeShapeType="1"/>
          </p:cNvSpPr>
          <p:nvPr/>
        </p:nvSpPr>
        <p:spPr bwMode="auto">
          <a:xfrm>
            <a:off x="2743200" y="4343400"/>
            <a:ext cx="3276600" cy="0"/>
          </a:xfrm>
          <a:prstGeom prst="line">
            <a:avLst/>
          </a:prstGeom>
          <a:noFill/>
          <a:ln w="28575">
            <a:solidFill>
              <a:schemeClr val="tx1"/>
            </a:solidFill>
            <a:round/>
            <a:headEnd/>
            <a:tailEnd/>
          </a:ln>
          <a:effectLst/>
        </p:spPr>
        <p:txBody>
          <a:bodyPr/>
          <a:lstStyle/>
          <a:p>
            <a:endParaRPr lang="en-IN"/>
          </a:p>
        </p:txBody>
      </p:sp>
      <p:sp>
        <p:nvSpPr>
          <p:cNvPr id="446484" name="Line 20"/>
          <p:cNvSpPr>
            <a:spLocks noChangeShapeType="1"/>
          </p:cNvSpPr>
          <p:nvPr/>
        </p:nvSpPr>
        <p:spPr bwMode="auto">
          <a:xfrm flipV="1">
            <a:off x="2743200" y="4191000"/>
            <a:ext cx="0" cy="152400"/>
          </a:xfrm>
          <a:prstGeom prst="line">
            <a:avLst/>
          </a:prstGeom>
          <a:noFill/>
          <a:ln w="28575">
            <a:solidFill>
              <a:schemeClr val="tx1"/>
            </a:solidFill>
            <a:round/>
            <a:headEnd/>
            <a:tailEnd/>
          </a:ln>
          <a:effectLst/>
        </p:spPr>
        <p:txBody>
          <a:bodyPr/>
          <a:lstStyle/>
          <a:p>
            <a:endParaRPr lang="en-IN"/>
          </a:p>
        </p:txBody>
      </p:sp>
      <p:sp>
        <p:nvSpPr>
          <p:cNvPr id="446485" name="Line 21"/>
          <p:cNvSpPr>
            <a:spLocks noChangeShapeType="1"/>
          </p:cNvSpPr>
          <p:nvPr/>
        </p:nvSpPr>
        <p:spPr bwMode="auto">
          <a:xfrm flipV="1">
            <a:off x="6019800" y="4191000"/>
            <a:ext cx="0" cy="152400"/>
          </a:xfrm>
          <a:prstGeom prst="line">
            <a:avLst/>
          </a:prstGeom>
          <a:noFill/>
          <a:ln w="28575">
            <a:solidFill>
              <a:schemeClr val="tx1"/>
            </a:solidFill>
            <a:round/>
            <a:headEnd/>
            <a:tailEnd/>
          </a:ln>
          <a:effectLst/>
        </p:spPr>
        <p:txBody>
          <a:bodyPr/>
          <a:lstStyle/>
          <a:p>
            <a:endParaRPr lang="en-IN"/>
          </a:p>
        </p:txBody>
      </p:sp>
      <p:sp>
        <p:nvSpPr>
          <p:cNvPr id="446486" name="Line 22"/>
          <p:cNvSpPr>
            <a:spLocks noChangeShapeType="1"/>
          </p:cNvSpPr>
          <p:nvPr/>
        </p:nvSpPr>
        <p:spPr bwMode="auto">
          <a:xfrm>
            <a:off x="4419600" y="4343400"/>
            <a:ext cx="0" cy="228600"/>
          </a:xfrm>
          <a:prstGeom prst="line">
            <a:avLst/>
          </a:prstGeom>
          <a:noFill/>
          <a:ln w="28575">
            <a:solidFill>
              <a:schemeClr val="tx1"/>
            </a:solidFill>
            <a:round/>
            <a:headEnd/>
            <a:tailEnd type="triangle" w="med" len="med"/>
          </a:ln>
          <a:effectLst/>
        </p:spPr>
        <p:txBody>
          <a:bodyPr/>
          <a:lstStyle/>
          <a:p>
            <a:endParaRPr lang="en-IN"/>
          </a:p>
        </p:txBody>
      </p:sp>
      <p:sp>
        <p:nvSpPr>
          <p:cNvPr id="446487" name="Line 23"/>
          <p:cNvSpPr>
            <a:spLocks noChangeShapeType="1"/>
          </p:cNvSpPr>
          <p:nvPr/>
        </p:nvSpPr>
        <p:spPr bwMode="auto">
          <a:xfrm>
            <a:off x="5334000" y="4953000"/>
            <a:ext cx="685800" cy="0"/>
          </a:xfrm>
          <a:prstGeom prst="line">
            <a:avLst/>
          </a:prstGeom>
          <a:noFill/>
          <a:ln w="28575">
            <a:solidFill>
              <a:schemeClr val="tx1"/>
            </a:solidFill>
            <a:round/>
            <a:headEnd/>
            <a:tailEnd/>
          </a:ln>
          <a:effectLst/>
        </p:spPr>
        <p:txBody>
          <a:bodyPr/>
          <a:lstStyle/>
          <a:p>
            <a:endParaRPr lang="en-IN"/>
          </a:p>
        </p:txBody>
      </p:sp>
      <p:sp>
        <p:nvSpPr>
          <p:cNvPr id="446488" name="Line 24"/>
          <p:cNvSpPr>
            <a:spLocks noChangeShapeType="1"/>
          </p:cNvSpPr>
          <p:nvPr/>
        </p:nvSpPr>
        <p:spPr bwMode="auto">
          <a:xfrm flipH="1">
            <a:off x="2514600" y="4953000"/>
            <a:ext cx="990600" cy="0"/>
          </a:xfrm>
          <a:prstGeom prst="line">
            <a:avLst/>
          </a:prstGeom>
          <a:noFill/>
          <a:ln w="28575">
            <a:solidFill>
              <a:schemeClr val="tx1"/>
            </a:solidFill>
            <a:round/>
            <a:headEnd/>
            <a:tailEnd/>
          </a:ln>
          <a:effectLst/>
        </p:spPr>
        <p:txBody>
          <a:bodyPr/>
          <a:lstStyle/>
          <a:p>
            <a:endParaRPr lang="en-IN"/>
          </a:p>
        </p:txBody>
      </p:sp>
      <p:sp>
        <p:nvSpPr>
          <p:cNvPr id="446489" name="Line 25"/>
          <p:cNvSpPr>
            <a:spLocks noChangeShapeType="1"/>
          </p:cNvSpPr>
          <p:nvPr/>
        </p:nvSpPr>
        <p:spPr bwMode="auto">
          <a:xfrm>
            <a:off x="6019800" y="4953000"/>
            <a:ext cx="0" cy="304800"/>
          </a:xfrm>
          <a:prstGeom prst="line">
            <a:avLst/>
          </a:prstGeom>
          <a:noFill/>
          <a:ln w="28575">
            <a:solidFill>
              <a:schemeClr val="tx1"/>
            </a:solidFill>
            <a:round/>
            <a:headEnd/>
            <a:tailEnd type="triangle" w="med" len="med"/>
          </a:ln>
          <a:effectLst/>
        </p:spPr>
        <p:txBody>
          <a:bodyPr/>
          <a:lstStyle/>
          <a:p>
            <a:endParaRPr lang="en-IN"/>
          </a:p>
        </p:txBody>
      </p:sp>
      <p:sp>
        <p:nvSpPr>
          <p:cNvPr id="446490" name="Line 26"/>
          <p:cNvSpPr>
            <a:spLocks noChangeShapeType="1"/>
          </p:cNvSpPr>
          <p:nvPr/>
        </p:nvSpPr>
        <p:spPr bwMode="auto">
          <a:xfrm>
            <a:off x="6096000" y="5638800"/>
            <a:ext cx="0" cy="152400"/>
          </a:xfrm>
          <a:prstGeom prst="line">
            <a:avLst/>
          </a:prstGeom>
          <a:noFill/>
          <a:ln w="28575">
            <a:solidFill>
              <a:schemeClr val="tx1"/>
            </a:solidFill>
            <a:round/>
            <a:headEnd/>
            <a:tailEnd type="triangle" w="med" len="med"/>
          </a:ln>
          <a:effectLst/>
        </p:spPr>
        <p:txBody>
          <a:bodyPr/>
          <a:lstStyle/>
          <a:p>
            <a:endParaRPr lang="en-IN"/>
          </a:p>
        </p:txBody>
      </p:sp>
      <p:sp>
        <p:nvSpPr>
          <p:cNvPr id="446491" name="Line 27"/>
          <p:cNvSpPr>
            <a:spLocks noChangeShapeType="1"/>
          </p:cNvSpPr>
          <p:nvPr/>
        </p:nvSpPr>
        <p:spPr bwMode="auto">
          <a:xfrm>
            <a:off x="2514600" y="4953000"/>
            <a:ext cx="0" cy="304800"/>
          </a:xfrm>
          <a:prstGeom prst="line">
            <a:avLst/>
          </a:prstGeom>
          <a:noFill/>
          <a:ln w="28575">
            <a:solidFill>
              <a:schemeClr val="tx1"/>
            </a:solidFill>
            <a:round/>
            <a:headEnd/>
            <a:tailEnd type="triangle" w="med" len="med"/>
          </a:ln>
          <a:effectLst/>
        </p:spPr>
        <p:txBody>
          <a:bodyPr/>
          <a:lstStyle/>
          <a:p>
            <a:endParaRPr lang="en-IN"/>
          </a:p>
        </p:txBody>
      </p:sp>
      <p:sp>
        <p:nvSpPr>
          <p:cNvPr id="446492" name="Line 28"/>
          <p:cNvSpPr>
            <a:spLocks noChangeShapeType="1"/>
          </p:cNvSpPr>
          <p:nvPr/>
        </p:nvSpPr>
        <p:spPr bwMode="auto">
          <a:xfrm>
            <a:off x="2514600" y="5638800"/>
            <a:ext cx="0" cy="152400"/>
          </a:xfrm>
          <a:prstGeom prst="line">
            <a:avLst/>
          </a:prstGeom>
          <a:noFill/>
          <a:ln w="28575">
            <a:solidFill>
              <a:schemeClr val="tx1"/>
            </a:solidFill>
            <a:round/>
            <a:headEnd/>
            <a:tailEnd type="triangle" w="med" len="med"/>
          </a:ln>
          <a:effectLst/>
        </p:spPr>
        <p:txBody>
          <a:bodyPr/>
          <a:lstStyle/>
          <a:p>
            <a:endParaRPr lang="en-IN"/>
          </a:p>
        </p:txBody>
      </p:sp>
      <p:sp>
        <p:nvSpPr>
          <p:cNvPr id="446493" name="Text Box 29"/>
          <p:cNvSpPr txBox="1">
            <a:spLocks noChangeArrowheads="1"/>
          </p:cNvSpPr>
          <p:nvPr/>
        </p:nvSpPr>
        <p:spPr bwMode="auto">
          <a:xfrm>
            <a:off x="2743200" y="2971800"/>
            <a:ext cx="1066800" cy="366713"/>
          </a:xfrm>
          <a:prstGeom prst="rect">
            <a:avLst/>
          </a:prstGeom>
          <a:noFill/>
          <a:ln w="19050">
            <a:noFill/>
            <a:miter lim="800000"/>
            <a:headEnd/>
            <a:tailEnd/>
          </a:ln>
          <a:effectLst/>
        </p:spPr>
        <p:txBody>
          <a:bodyPr>
            <a:spAutoFit/>
          </a:bodyPr>
          <a:lstStyle/>
          <a:p>
            <a:pPr>
              <a:spcBef>
                <a:spcPct val="50000"/>
              </a:spcBef>
            </a:pPr>
            <a:r>
              <a:rPr lang="en-US" sz="1800" i="1">
                <a:solidFill>
                  <a:srgbClr val="3333CC"/>
                </a:solidFill>
                <a:effectLst>
                  <a:outerShdw blurRad="38100" dist="38100" dir="2700000" algn="tl">
                    <a:srgbClr val="C0C0C0"/>
                  </a:outerShdw>
                </a:effectLst>
                <a:latin typeface="Arial" pitchFamily="34" charset="0"/>
              </a:rPr>
              <a:t>YES</a:t>
            </a:r>
          </a:p>
        </p:txBody>
      </p:sp>
      <p:sp>
        <p:nvSpPr>
          <p:cNvPr id="446494" name="Text Box 30"/>
          <p:cNvSpPr txBox="1">
            <a:spLocks noChangeArrowheads="1"/>
          </p:cNvSpPr>
          <p:nvPr/>
        </p:nvSpPr>
        <p:spPr bwMode="auto">
          <a:xfrm>
            <a:off x="2362200" y="4648200"/>
            <a:ext cx="1066800" cy="366713"/>
          </a:xfrm>
          <a:prstGeom prst="rect">
            <a:avLst/>
          </a:prstGeom>
          <a:noFill/>
          <a:ln w="19050">
            <a:noFill/>
            <a:miter lim="800000"/>
            <a:headEnd/>
            <a:tailEnd/>
          </a:ln>
          <a:effectLst/>
        </p:spPr>
        <p:txBody>
          <a:bodyPr>
            <a:spAutoFit/>
          </a:bodyPr>
          <a:lstStyle/>
          <a:p>
            <a:pPr>
              <a:spcBef>
                <a:spcPct val="50000"/>
              </a:spcBef>
            </a:pPr>
            <a:r>
              <a:rPr lang="en-US" sz="1800" i="1">
                <a:solidFill>
                  <a:srgbClr val="3333CC"/>
                </a:solidFill>
                <a:effectLst>
                  <a:outerShdw blurRad="38100" dist="38100" dir="2700000" algn="tl">
                    <a:srgbClr val="C0C0C0"/>
                  </a:outerShdw>
                </a:effectLst>
                <a:latin typeface="Arial" pitchFamily="34" charset="0"/>
              </a:rPr>
              <a:t>YES</a:t>
            </a:r>
          </a:p>
        </p:txBody>
      </p:sp>
      <p:sp>
        <p:nvSpPr>
          <p:cNvPr id="446495" name="Text Box 31"/>
          <p:cNvSpPr txBox="1">
            <a:spLocks noChangeArrowheads="1"/>
          </p:cNvSpPr>
          <p:nvPr/>
        </p:nvSpPr>
        <p:spPr bwMode="auto">
          <a:xfrm>
            <a:off x="5334000" y="2971800"/>
            <a:ext cx="1066800" cy="366713"/>
          </a:xfrm>
          <a:prstGeom prst="rect">
            <a:avLst/>
          </a:prstGeom>
          <a:noFill/>
          <a:ln w="19050">
            <a:noFill/>
            <a:miter lim="800000"/>
            <a:headEnd/>
            <a:tailEnd/>
          </a:ln>
          <a:effectLst/>
        </p:spPr>
        <p:txBody>
          <a:bodyPr>
            <a:spAutoFit/>
          </a:bodyPr>
          <a:lstStyle/>
          <a:p>
            <a:pPr>
              <a:spcBef>
                <a:spcPct val="50000"/>
              </a:spcBef>
            </a:pPr>
            <a:r>
              <a:rPr lang="en-US" sz="1800" i="1">
                <a:solidFill>
                  <a:srgbClr val="3333CC"/>
                </a:solidFill>
                <a:effectLst>
                  <a:outerShdw blurRad="38100" dist="38100" dir="2700000" algn="tl">
                    <a:srgbClr val="C0C0C0"/>
                  </a:outerShdw>
                </a:effectLst>
                <a:latin typeface="Arial" pitchFamily="34" charset="0"/>
              </a:rPr>
              <a:t>NO</a:t>
            </a:r>
          </a:p>
        </p:txBody>
      </p:sp>
      <p:sp>
        <p:nvSpPr>
          <p:cNvPr id="446496" name="Text Box 32"/>
          <p:cNvSpPr txBox="1">
            <a:spLocks noChangeArrowheads="1"/>
          </p:cNvSpPr>
          <p:nvPr/>
        </p:nvSpPr>
        <p:spPr bwMode="auto">
          <a:xfrm>
            <a:off x="5638800" y="4648200"/>
            <a:ext cx="1066800" cy="366713"/>
          </a:xfrm>
          <a:prstGeom prst="rect">
            <a:avLst/>
          </a:prstGeom>
          <a:noFill/>
          <a:ln w="19050">
            <a:noFill/>
            <a:miter lim="800000"/>
            <a:headEnd/>
            <a:tailEnd/>
          </a:ln>
          <a:effectLst/>
        </p:spPr>
        <p:txBody>
          <a:bodyPr>
            <a:spAutoFit/>
          </a:bodyPr>
          <a:lstStyle/>
          <a:p>
            <a:pPr>
              <a:spcBef>
                <a:spcPct val="50000"/>
              </a:spcBef>
            </a:pPr>
            <a:r>
              <a:rPr lang="en-US" sz="1800" i="1">
                <a:solidFill>
                  <a:srgbClr val="3333CC"/>
                </a:solidFill>
                <a:effectLst>
                  <a:outerShdw blurRad="38100" dist="38100" dir="2700000" algn="tl">
                    <a:srgbClr val="C0C0C0"/>
                  </a:outerShdw>
                </a:effectLst>
                <a:latin typeface="Arial" pitchFamily="34" charset="0"/>
              </a:rPr>
              <a:t>NO</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304800" y="228600"/>
            <a:ext cx="8001000" cy="914400"/>
          </a:xfrm>
        </p:spPr>
        <p:txBody>
          <a:bodyPr/>
          <a:lstStyle/>
          <a:p>
            <a:r>
              <a:rPr lang="en-US"/>
              <a:t>Example 4: </a:t>
            </a:r>
            <a:r>
              <a:rPr lang="en-US" sz="2400" i="1">
                <a:solidFill>
                  <a:srgbClr val="333399"/>
                </a:solidFill>
              </a:rPr>
              <a:t>Sum of first N natural numbers</a:t>
            </a:r>
          </a:p>
        </p:txBody>
      </p:sp>
      <p:sp>
        <p:nvSpPr>
          <p:cNvPr id="334851" name="Oval 3"/>
          <p:cNvSpPr>
            <a:spLocks noChangeArrowheads="1"/>
          </p:cNvSpPr>
          <p:nvPr/>
        </p:nvSpPr>
        <p:spPr bwMode="auto">
          <a:xfrm>
            <a:off x="2514600" y="1524000"/>
            <a:ext cx="1371600" cy="457200"/>
          </a:xfrm>
          <a:prstGeom prst="ellipse">
            <a:avLst/>
          </a:prstGeom>
          <a:solidFill>
            <a:srgbClr val="FFFFCC"/>
          </a:solidFill>
          <a:ln w="28575">
            <a:solidFill>
              <a:schemeClr val="tx1"/>
            </a:solidFill>
            <a:round/>
            <a:headEnd/>
            <a:tailEnd/>
          </a:ln>
          <a:effectLst/>
        </p:spPr>
        <p:txBody>
          <a:bodyPr wrap="none" anchor="ctr"/>
          <a:lstStyle/>
          <a:p>
            <a:pPr algn="ctr"/>
            <a:r>
              <a:rPr lang="en-US">
                <a:latin typeface="Arial" pitchFamily="34" charset="0"/>
              </a:rPr>
              <a:t>START</a:t>
            </a:r>
          </a:p>
        </p:txBody>
      </p:sp>
      <p:sp>
        <p:nvSpPr>
          <p:cNvPr id="334852" name="AutoShape 4"/>
          <p:cNvSpPr>
            <a:spLocks noChangeArrowheads="1"/>
          </p:cNvSpPr>
          <p:nvPr/>
        </p:nvSpPr>
        <p:spPr bwMode="auto">
          <a:xfrm>
            <a:off x="2286000" y="2209800"/>
            <a:ext cx="1905000" cy="3048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latin typeface="Arial" pitchFamily="34" charset="0"/>
              </a:rPr>
              <a:t>READ  N</a:t>
            </a:r>
          </a:p>
        </p:txBody>
      </p:sp>
      <p:sp>
        <p:nvSpPr>
          <p:cNvPr id="334853" name="Rectangle 5"/>
          <p:cNvSpPr>
            <a:spLocks noChangeArrowheads="1"/>
          </p:cNvSpPr>
          <p:nvPr/>
        </p:nvSpPr>
        <p:spPr bwMode="auto">
          <a:xfrm>
            <a:off x="2514600" y="2819400"/>
            <a:ext cx="1447800" cy="533400"/>
          </a:xfrm>
          <a:prstGeom prst="rect">
            <a:avLst/>
          </a:prstGeom>
          <a:solidFill>
            <a:srgbClr val="FFFFCC"/>
          </a:solidFill>
          <a:ln w="28575">
            <a:solidFill>
              <a:schemeClr val="tx1"/>
            </a:solidFill>
            <a:miter lim="800000"/>
            <a:headEnd/>
            <a:tailEnd/>
          </a:ln>
          <a:effectLst/>
        </p:spPr>
        <p:txBody>
          <a:bodyPr wrap="none" anchor="ctr"/>
          <a:lstStyle/>
          <a:p>
            <a:pPr algn="ctr"/>
            <a:r>
              <a:rPr lang="en-US">
                <a:latin typeface="Arial" pitchFamily="34" charset="0"/>
              </a:rPr>
              <a:t>SUM = 0</a:t>
            </a:r>
          </a:p>
          <a:p>
            <a:pPr algn="ctr"/>
            <a:r>
              <a:rPr lang="en-US">
                <a:latin typeface="Arial" pitchFamily="34" charset="0"/>
              </a:rPr>
              <a:t>COUNT = 1</a:t>
            </a:r>
          </a:p>
        </p:txBody>
      </p:sp>
      <p:sp>
        <p:nvSpPr>
          <p:cNvPr id="334854" name="Rectangle 6"/>
          <p:cNvSpPr>
            <a:spLocks noChangeArrowheads="1"/>
          </p:cNvSpPr>
          <p:nvPr/>
        </p:nvSpPr>
        <p:spPr bwMode="auto">
          <a:xfrm>
            <a:off x="2057400" y="3657600"/>
            <a:ext cx="2590800" cy="381000"/>
          </a:xfrm>
          <a:prstGeom prst="rect">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SUM = SUM + COUNT</a:t>
            </a:r>
          </a:p>
        </p:txBody>
      </p:sp>
      <p:sp>
        <p:nvSpPr>
          <p:cNvPr id="334855" name="Rectangle 7"/>
          <p:cNvSpPr>
            <a:spLocks noChangeArrowheads="1"/>
          </p:cNvSpPr>
          <p:nvPr/>
        </p:nvSpPr>
        <p:spPr bwMode="auto">
          <a:xfrm>
            <a:off x="2057400" y="4267200"/>
            <a:ext cx="2590800" cy="381000"/>
          </a:xfrm>
          <a:prstGeom prst="rect">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COUNT = COUNT + 1</a:t>
            </a:r>
          </a:p>
        </p:txBody>
      </p:sp>
      <p:sp>
        <p:nvSpPr>
          <p:cNvPr id="334856" name="AutoShape 8"/>
          <p:cNvSpPr>
            <a:spLocks noChangeArrowheads="1"/>
          </p:cNvSpPr>
          <p:nvPr/>
        </p:nvSpPr>
        <p:spPr bwMode="auto">
          <a:xfrm>
            <a:off x="1905000" y="4800600"/>
            <a:ext cx="2667000" cy="914400"/>
          </a:xfrm>
          <a:prstGeom prst="flowChartDecision">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IS</a:t>
            </a:r>
          </a:p>
          <a:p>
            <a:pPr algn="ctr"/>
            <a:r>
              <a:rPr lang="en-US" dirty="0">
                <a:latin typeface="Arial" pitchFamily="34" charset="0"/>
              </a:rPr>
              <a:t>COUNT &gt; N?</a:t>
            </a:r>
          </a:p>
        </p:txBody>
      </p:sp>
      <p:sp>
        <p:nvSpPr>
          <p:cNvPr id="334857" name="Line 9"/>
          <p:cNvSpPr>
            <a:spLocks noChangeShapeType="1"/>
          </p:cNvSpPr>
          <p:nvPr/>
        </p:nvSpPr>
        <p:spPr bwMode="auto">
          <a:xfrm flipH="1">
            <a:off x="1447800" y="5257800"/>
            <a:ext cx="457200" cy="0"/>
          </a:xfrm>
          <a:prstGeom prst="line">
            <a:avLst/>
          </a:prstGeom>
          <a:noFill/>
          <a:ln w="28575">
            <a:solidFill>
              <a:schemeClr val="tx1"/>
            </a:solidFill>
            <a:round/>
            <a:headEnd/>
            <a:tailEnd/>
          </a:ln>
          <a:effectLst/>
        </p:spPr>
        <p:txBody>
          <a:bodyPr/>
          <a:lstStyle/>
          <a:p>
            <a:endParaRPr lang="en-IN"/>
          </a:p>
        </p:txBody>
      </p:sp>
      <p:sp>
        <p:nvSpPr>
          <p:cNvPr id="334858" name="Line 10"/>
          <p:cNvSpPr>
            <a:spLocks noChangeShapeType="1"/>
          </p:cNvSpPr>
          <p:nvPr/>
        </p:nvSpPr>
        <p:spPr bwMode="auto">
          <a:xfrm flipV="1">
            <a:off x="1447800" y="3581400"/>
            <a:ext cx="0" cy="1676400"/>
          </a:xfrm>
          <a:prstGeom prst="line">
            <a:avLst/>
          </a:prstGeom>
          <a:noFill/>
          <a:ln w="28575">
            <a:solidFill>
              <a:schemeClr val="tx1"/>
            </a:solidFill>
            <a:round/>
            <a:headEnd/>
            <a:tailEnd/>
          </a:ln>
          <a:effectLst/>
        </p:spPr>
        <p:txBody>
          <a:bodyPr/>
          <a:lstStyle/>
          <a:p>
            <a:endParaRPr lang="en-IN"/>
          </a:p>
        </p:txBody>
      </p:sp>
      <p:sp>
        <p:nvSpPr>
          <p:cNvPr id="334859" name="AutoShape 11"/>
          <p:cNvSpPr>
            <a:spLocks noChangeArrowheads="1"/>
          </p:cNvSpPr>
          <p:nvPr/>
        </p:nvSpPr>
        <p:spPr bwMode="auto">
          <a:xfrm>
            <a:off x="5257800" y="4876800"/>
            <a:ext cx="2286000" cy="5334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OUTPUT  SUM</a:t>
            </a:r>
          </a:p>
        </p:txBody>
      </p:sp>
      <p:sp>
        <p:nvSpPr>
          <p:cNvPr id="334860" name="Oval 12"/>
          <p:cNvSpPr>
            <a:spLocks noChangeArrowheads="1"/>
          </p:cNvSpPr>
          <p:nvPr/>
        </p:nvSpPr>
        <p:spPr bwMode="auto">
          <a:xfrm>
            <a:off x="5410200" y="5638800"/>
            <a:ext cx="1371600" cy="457200"/>
          </a:xfrm>
          <a:prstGeom prst="ellipse">
            <a:avLst/>
          </a:prstGeom>
          <a:solidFill>
            <a:srgbClr val="FFFFCC"/>
          </a:solidFill>
          <a:ln w="28575">
            <a:solidFill>
              <a:schemeClr val="tx1"/>
            </a:solidFill>
            <a:round/>
            <a:headEnd/>
            <a:tailEnd/>
          </a:ln>
          <a:effectLst/>
        </p:spPr>
        <p:txBody>
          <a:bodyPr wrap="none" anchor="ctr"/>
          <a:lstStyle/>
          <a:p>
            <a:pPr algn="ctr"/>
            <a:r>
              <a:rPr lang="en-US">
                <a:latin typeface="Arial" pitchFamily="34" charset="0"/>
              </a:rPr>
              <a:t>STOP</a:t>
            </a:r>
          </a:p>
        </p:txBody>
      </p:sp>
      <p:sp>
        <p:nvSpPr>
          <p:cNvPr id="334861" name="Line 13"/>
          <p:cNvSpPr>
            <a:spLocks noChangeShapeType="1"/>
          </p:cNvSpPr>
          <p:nvPr/>
        </p:nvSpPr>
        <p:spPr bwMode="auto">
          <a:xfrm>
            <a:off x="3200400" y="1981200"/>
            <a:ext cx="0" cy="228600"/>
          </a:xfrm>
          <a:prstGeom prst="line">
            <a:avLst/>
          </a:prstGeom>
          <a:noFill/>
          <a:ln w="28575">
            <a:solidFill>
              <a:schemeClr val="tx1"/>
            </a:solidFill>
            <a:round/>
            <a:headEnd/>
            <a:tailEnd type="triangle" w="med" len="med"/>
          </a:ln>
          <a:effectLst/>
        </p:spPr>
        <p:txBody>
          <a:bodyPr/>
          <a:lstStyle/>
          <a:p>
            <a:endParaRPr lang="en-IN"/>
          </a:p>
        </p:txBody>
      </p:sp>
      <p:sp>
        <p:nvSpPr>
          <p:cNvPr id="334862" name="Line 14"/>
          <p:cNvSpPr>
            <a:spLocks noChangeShapeType="1"/>
          </p:cNvSpPr>
          <p:nvPr/>
        </p:nvSpPr>
        <p:spPr bwMode="auto">
          <a:xfrm>
            <a:off x="3200400" y="2514600"/>
            <a:ext cx="0" cy="304800"/>
          </a:xfrm>
          <a:prstGeom prst="line">
            <a:avLst/>
          </a:prstGeom>
          <a:noFill/>
          <a:ln w="28575">
            <a:solidFill>
              <a:schemeClr val="tx1"/>
            </a:solidFill>
            <a:round/>
            <a:headEnd/>
            <a:tailEnd type="triangle" w="med" len="med"/>
          </a:ln>
          <a:effectLst/>
        </p:spPr>
        <p:txBody>
          <a:bodyPr/>
          <a:lstStyle/>
          <a:p>
            <a:endParaRPr lang="en-IN"/>
          </a:p>
        </p:txBody>
      </p:sp>
      <p:sp>
        <p:nvSpPr>
          <p:cNvPr id="334863" name="Line 15"/>
          <p:cNvSpPr>
            <a:spLocks noChangeShapeType="1"/>
          </p:cNvSpPr>
          <p:nvPr/>
        </p:nvSpPr>
        <p:spPr bwMode="auto">
          <a:xfrm>
            <a:off x="3200400" y="3352800"/>
            <a:ext cx="0" cy="304800"/>
          </a:xfrm>
          <a:prstGeom prst="line">
            <a:avLst/>
          </a:prstGeom>
          <a:noFill/>
          <a:ln w="28575">
            <a:solidFill>
              <a:schemeClr val="tx1"/>
            </a:solidFill>
            <a:round/>
            <a:headEnd/>
            <a:tailEnd type="triangle" w="med" len="med"/>
          </a:ln>
          <a:effectLst/>
        </p:spPr>
        <p:txBody>
          <a:bodyPr/>
          <a:lstStyle/>
          <a:p>
            <a:endParaRPr lang="en-IN"/>
          </a:p>
        </p:txBody>
      </p:sp>
      <p:sp>
        <p:nvSpPr>
          <p:cNvPr id="334864" name="Line 16"/>
          <p:cNvSpPr>
            <a:spLocks noChangeShapeType="1"/>
          </p:cNvSpPr>
          <p:nvPr/>
        </p:nvSpPr>
        <p:spPr bwMode="auto">
          <a:xfrm>
            <a:off x="3200400" y="4038600"/>
            <a:ext cx="0" cy="228600"/>
          </a:xfrm>
          <a:prstGeom prst="line">
            <a:avLst/>
          </a:prstGeom>
          <a:noFill/>
          <a:ln w="28575">
            <a:solidFill>
              <a:schemeClr val="tx1"/>
            </a:solidFill>
            <a:round/>
            <a:headEnd/>
            <a:tailEnd type="triangle" w="med" len="med"/>
          </a:ln>
          <a:effectLst/>
        </p:spPr>
        <p:txBody>
          <a:bodyPr/>
          <a:lstStyle/>
          <a:p>
            <a:endParaRPr lang="en-IN"/>
          </a:p>
        </p:txBody>
      </p:sp>
      <p:sp>
        <p:nvSpPr>
          <p:cNvPr id="334865" name="Line 17"/>
          <p:cNvSpPr>
            <a:spLocks noChangeShapeType="1"/>
          </p:cNvSpPr>
          <p:nvPr/>
        </p:nvSpPr>
        <p:spPr bwMode="auto">
          <a:xfrm>
            <a:off x="3200400" y="4648200"/>
            <a:ext cx="0" cy="152400"/>
          </a:xfrm>
          <a:prstGeom prst="line">
            <a:avLst/>
          </a:prstGeom>
          <a:noFill/>
          <a:ln w="28575">
            <a:solidFill>
              <a:schemeClr val="tx1"/>
            </a:solidFill>
            <a:round/>
            <a:headEnd/>
            <a:tailEnd type="triangle" w="med" len="med"/>
          </a:ln>
          <a:effectLst/>
        </p:spPr>
        <p:txBody>
          <a:bodyPr/>
          <a:lstStyle/>
          <a:p>
            <a:endParaRPr lang="en-IN"/>
          </a:p>
        </p:txBody>
      </p:sp>
      <p:sp>
        <p:nvSpPr>
          <p:cNvPr id="334866" name="Line 18"/>
          <p:cNvSpPr>
            <a:spLocks noChangeShapeType="1"/>
          </p:cNvSpPr>
          <p:nvPr/>
        </p:nvSpPr>
        <p:spPr bwMode="auto">
          <a:xfrm>
            <a:off x="1447800" y="3581400"/>
            <a:ext cx="1752600" cy="0"/>
          </a:xfrm>
          <a:prstGeom prst="line">
            <a:avLst/>
          </a:prstGeom>
          <a:noFill/>
          <a:ln w="28575">
            <a:solidFill>
              <a:schemeClr val="tx1"/>
            </a:solidFill>
            <a:round/>
            <a:headEnd/>
            <a:tailEnd type="triangle" w="med" len="med"/>
          </a:ln>
          <a:effectLst/>
        </p:spPr>
        <p:txBody>
          <a:bodyPr/>
          <a:lstStyle/>
          <a:p>
            <a:endParaRPr lang="en-IN"/>
          </a:p>
        </p:txBody>
      </p:sp>
      <p:sp>
        <p:nvSpPr>
          <p:cNvPr id="334867" name="Line 19"/>
          <p:cNvSpPr>
            <a:spLocks noChangeShapeType="1"/>
          </p:cNvSpPr>
          <p:nvPr/>
        </p:nvSpPr>
        <p:spPr bwMode="auto">
          <a:xfrm>
            <a:off x="4572000" y="5257800"/>
            <a:ext cx="838200" cy="0"/>
          </a:xfrm>
          <a:prstGeom prst="line">
            <a:avLst/>
          </a:prstGeom>
          <a:noFill/>
          <a:ln w="28575">
            <a:solidFill>
              <a:schemeClr val="tx1"/>
            </a:solidFill>
            <a:round/>
            <a:headEnd/>
            <a:tailEnd type="triangle" w="med" len="med"/>
          </a:ln>
          <a:effectLst/>
        </p:spPr>
        <p:txBody>
          <a:bodyPr/>
          <a:lstStyle/>
          <a:p>
            <a:endParaRPr lang="en-IN"/>
          </a:p>
        </p:txBody>
      </p:sp>
      <p:sp>
        <p:nvSpPr>
          <p:cNvPr id="334868" name="Line 20"/>
          <p:cNvSpPr>
            <a:spLocks noChangeShapeType="1"/>
          </p:cNvSpPr>
          <p:nvPr/>
        </p:nvSpPr>
        <p:spPr bwMode="auto">
          <a:xfrm>
            <a:off x="6019800" y="5410200"/>
            <a:ext cx="0" cy="228600"/>
          </a:xfrm>
          <a:prstGeom prst="line">
            <a:avLst/>
          </a:prstGeom>
          <a:noFill/>
          <a:ln w="28575">
            <a:solidFill>
              <a:schemeClr val="tx1"/>
            </a:solidFill>
            <a:round/>
            <a:headEnd/>
            <a:tailEnd type="triangle" w="med" len="med"/>
          </a:ln>
          <a:effectLst/>
        </p:spPr>
        <p:txBody>
          <a:bodyPr/>
          <a:lstStyle/>
          <a:p>
            <a:endParaRPr lang="en-IN"/>
          </a:p>
        </p:txBody>
      </p:sp>
      <p:sp>
        <p:nvSpPr>
          <p:cNvPr id="334869" name="Text Box 21"/>
          <p:cNvSpPr txBox="1">
            <a:spLocks noChangeArrowheads="1"/>
          </p:cNvSpPr>
          <p:nvPr/>
        </p:nvSpPr>
        <p:spPr bwMode="auto">
          <a:xfrm>
            <a:off x="4572000" y="4800600"/>
            <a:ext cx="1066800" cy="366713"/>
          </a:xfrm>
          <a:prstGeom prst="rect">
            <a:avLst/>
          </a:prstGeom>
          <a:noFill/>
          <a:ln w="19050">
            <a:noFill/>
            <a:miter lim="800000"/>
            <a:headEnd/>
            <a:tailEnd/>
          </a:ln>
          <a:effectLst/>
        </p:spPr>
        <p:txBody>
          <a:bodyPr>
            <a:spAutoFit/>
          </a:bodyPr>
          <a:lstStyle/>
          <a:p>
            <a:pPr>
              <a:spcBef>
                <a:spcPct val="50000"/>
              </a:spcBef>
            </a:pPr>
            <a:r>
              <a:rPr lang="en-US" sz="1800" i="1">
                <a:solidFill>
                  <a:srgbClr val="3333CC"/>
                </a:solidFill>
                <a:latin typeface="Arial" pitchFamily="34" charset="0"/>
              </a:rPr>
              <a:t>YES</a:t>
            </a:r>
          </a:p>
        </p:txBody>
      </p:sp>
      <p:sp>
        <p:nvSpPr>
          <p:cNvPr id="334870" name="Text Box 22"/>
          <p:cNvSpPr txBox="1">
            <a:spLocks noChangeArrowheads="1"/>
          </p:cNvSpPr>
          <p:nvPr/>
        </p:nvSpPr>
        <p:spPr bwMode="auto">
          <a:xfrm>
            <a:off x="1447800" y="4800600"/>
            <a:ext cx="1066800" cy="366713"/>
          </a:xfrm>
          <a:prstGeom prst="rect">
            <a:avLst/>
          </a:prstGeom>
          <a:noFill/>
          <a:ln w="19050">
            <a:noFill/>
            <a:miter lim="800000"/>
            <a:headEnd/>
            <a:tailEnd/>
          </a:ln>
          <a:effectLst/>
        </p:spPr>
        <p:txBody>
          <a:bodyPr>
            <a:spAutoFit/>
          </a:bodyPr>
          <a:lstStyle/>
          <a:p>
            <a:pPr>
              <a:spcBef>
                <a:spcPct val="50000"/>
              </a:spcBef>
            </a:pPr>
            <a:r>
              <a:rPr lang="en-US" sz="1800" i="1">
                <a:solidFill>
                  <a:srgbClr val="3333CC"/>
                </a:solidFill>
                <a:latin typeface="Arial" pitchFamily="34" charset="0"/>
              </a:rPr>
              <a:t>NO</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304800" y="228600"/>
            <a:ext cx="8001000" cy="914400"/>
          </a:xfrm>
        </p:spPr>
        <p:txBody>
          <a:bodyPr/>
          <a:lstStyle/>
          <a:p>
            <a:r>
              <a:rPr lang="en-US"/>
              <a:t>Example 5: </a:t>
            </a:r>
            <a:r>
              <a:rPr lang="en-US" sz="2400" i="1">
                <a:solidFill>
                  <a:srgbClr val="333399"/>
                </a:solidFill>
              </a:rPr>
              <a:t>SUM = 1</a:t>
            </a:r>
            <a:r>
              <a:rPr lang="en-US" sz="2400" i="1" baseline="30000">
                <a:solidFill>
                  <a:srgbClr val="333399"/>
                </a:solidFill>
              </a:rPr>
              <a:t>2</a:t>
            </a:r>
            <a:r>
              <a:rPr lang="en-US" sz="2400" i="1">
                <a:solidFill>
                  <a:srgbClr val="333399"/>
                </a:solidFill>
              </a:rPr>
              <a:t> + 2</a:t>
            </a:r>
            <a:r>
              <a:rPr lang="en-US" sz="2400" i="1" baseline="30000">
                <a:solidFill>
                  <a:srgbClr val="333399"/>
                </a:solidFill>
              </a:rPr>
              <a:t>2</a:t>
            </a:r>
            <a:r>
              <a:rPr lang="en-US" sz="2400" i="1">
                <a:solidFill>
                  <a:srgbClr val="333399"/>
                </a:solidFill>
              </a:rPr>
              <a:t> + 3</a:t>
            </a:r>
            <a:r>
              <a:rPr lang="en-US" sz="2400" i="1" baseline="30000">
                <a:solidFill>
                  <a:srgbClr val="333399"/>
                </a:solidFill>
              </a:rPr>
              <a:t>2</a:t>
            </a:r>
            <a:r>
              <a:rPr lang="en-US" sz="2400" i="1">
                <a:solidFill>
                  <a:srgbClr val="333399"/>
                </a:solidFill>
              </a:rPr>
              <a:t> + N</a:t>
            </a:r>
            <a:r>
              <a:rPr lang="en-US" sz="2400" i="1" baseline="30000">
                <a:solidFill>
                  <a:srgbClr val="333399"/>
                </a:solidFill>
              </a:rPr>
              <a:t>2</a:t>
            </a:r>
            <a:endParaRPr lang="en-US" sz="2400" i="1">
              <a:solidFill>
                <a:srgbClr val="333399"/>
              </a:solidFill>
            </a:endParaRPr>
          </a:p>
        </p:txBody>
      </p:sp>
      <p:sp>
        <p:nvSpPr>
          <p:cNvPr id="432131" name="Oval 3"/>
          <p:cNvSpPr>
            <a:spLocks noChangeArrowheads="1"/>
          </p:cNvSpPr>
          <p:nvPr/>
        </p:nvSpPr>
        <p:spPr bwMode="auto">
          <a:xfrm>
            <a:off x="2514600" y="1524000"/>
            <a:ext cx="1371600" cy="457200"/>
          </a:xfrm>
          <a:prstGeom prst="ellipse">
            <a:avLst/>
          </a:prstGeom>
          <a:solidFill>
            <a:srgbClr val="FFFFCC"/>
          </a:solidFill>
          <a:ln w="28575">
            <a:solidFill>
              <a:schemeClr val="tx1"/>
            </a:solidFill>
            <a:round/>
            <a:headEnd/>
            <a:tailEnd/>
          </a:ln>
          <a:effectLst/>
        </p:spPr>
        <p:txBody>
          <a:bodyPr wrap="none" anchor="ctr"/>
          <a:lstStyle/>
          <a:p>
            <a:pPr algn="ctr"/>
            <a:r>
              <a:rPr lang="en-US">
                <a:latin typeface="Arial" pitchFamily="34" charset="0"/>
              </a:rPr>
              <a:t>START</a:t>
            </a:r>
          </a:p>
        </p:txBody>
      </p:sp>
      <p:sp>
        <p:nvSpPr>
          <p:cNvPr id="432132" name="AutoShape 4"/>
          <p:cNvSpPr>
            <a:spLocks noChangeArrowheads="1"/>
          </p:cNvSpPr>
          <p:nvPr/>
        </p:nvSpPr>
        <p:spPr bwMode="auto">
          <a:xfrm>
            <a:off x="2286000" y="2209800"/>
            <a:ext cx="1905000" cy="3048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latin typeface="Arial" pitchFamily="34" charset="0"/>
              </a:rPr>
              <a:t>READ  N</a:t>
            </a:r>
          </a:p>
        </p:txBody>
      </p:sp>
      <p:sp>
        <p:nvSpPr>
          <p:cNvPr id="432133" name="Rectangle 5"/>
          <p:cNvSpPr>
            <a:spLocks noChangeArrowheads="1"/>
          </p:cNvSpPr>
          <p:nvPr/>
        </p:nvSpPr>
        <p:spPr bwMode="auto">
          <a:xfrm>
            <a:off x="2514600" y="2819400"/>
            <a:ext cx="1447800" cy="533400"/>
          </a:xfrm>
          <a:prstGeom prst="rect">
            <a:avLst/>
          </a:prstGeom>
          <a:solidFill>
            <a:srgbClr val="FFFFCC"/>
          </a:solidFill>
          <a:ln w="28575">
            <a:solidFill>
              <a:schemeClr val="tx1"/>
            </a:solidFill>
            <a:miter lim="800000"/>
            <a:headEnd/>
            <a:tailEnd/>
          </a:ln>
          <a:effectLst/>
        </p:spPr>
        <p:txBody>
          <a:bodyPr wrap="none" anchor="ctr"/>
          <a:lstStyle/>
          <a:p>
            <a:pPr algn="ctr"/>
            <a:r>
              <a:rPr lang="en-US">
                <a:latin typeface="Arial" pitchFamily="34" charset="0"/>
              </a:rPr>
              <a:t>SUM = 0</a:t>
            </a:r>
          </a:p>
          <a:p>
            <a:pPr algn="ctr"/>
            <a:r>
              <a:rPr lang="en-US">
                <a:latin typeface="Arial" pitchFamily="34" charset="0"/>
              </a:rPr>
              <a:t>COUNT = 1</a:t>
            </a:r>
          </a:p>
        </p:txBody>
      </p:sp>
      <p:sp>
        <p:nvSpPr>
          <p:cNvPr id="432134" name="Rectangle 6"/>
          <p:cNvSpPr>
            <a:spLocks noChangeArrowheads="1"/>
          </p:cNvSpPr>
          <p:nvPr/>
        </p:nvSpPr>
        <p:spPr bwMode="auto">
          <a:xfrm>
            <a:off x="2057400" y="3657600"/>
            <a:ext cx="3581400" cy="381000"/>
          </a:xfrm>
          <a:prstGeom prst="rect">
            <a:avLst/>
          </a:prstGeom>
          <a:solidFill>
            <a:srgbClr val="FFFFCC"/>
          </a:solidFill>
          <a:ln w="28575">
            <a:solidFill>
              <a:schemeClr val="tx1"/>
            </a:solidFill>
            <a:miter lim="800000"/>
            <a:headEnd/>
            <a:tailEnd/>
          </a:ln>
          <a:effectLst/>
        </p:spPr>
        <p:txBody>
          <a:bodyPr wrap="none" anchor="ctr"/>
          <a:lstStyle/>
          <a:p>
            <a:pPr algn="ctr"/>
            <a:r>
              <a:rPr lang="en-US">
                <a:latin typeface="Arial" pitchFamily="34" charset="0"/>
              </a:rPr>
              <a:t>SUM = SUM + </a:t>
            </a:r>
            <a:r>
              <a:rPr lang="en-US">
                <a:solidFill>
                  <a:schemeClr val="accent2"/>
                </a:solidFill>
                <a:latin typeface="Arial" pitchFamily="34" charset="0"/>
              </a:rPr>
              <a:t>COUNT </a:t>
            </a:r>
            <a:r>
              <a:rPr lang="en-US">
                <a:solidFill>
                  <a:schemeClr val="accent2"/>
                </a:solidFill>
                <a:latin typeface="Arial" pitchFamily="34" charset="0"/>
                <a:sym typeface="Symbol" pitchFamily="18" charset="2"/>
              </a:rPr>
              <a:t> COUNT</a:t>
            </a:r>
          </a:p>
        </p:txBody>
      </p:sp>
      <p:sp>
        <p:nvSpPr>
          <p:cNvPr id="432135" name="Rectangle 7"/>
          <p:cNvSpPr>
            <a:spLocks noChangeArrowheads="1"/>
          </p:cNvSpPr>
          <p:nvPr/>
        </p:nvSpPr>
        <p:spPr bwMode="auto">
          <a:xfrm>
            <a:off x="2209800" y="4267200"/>
            <a:ext cx="2362200" cy="381000"/>
          </a:xfrm>
          <a:prstGeom prst="rect">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COUNT = COUNT + 1</a:t>
            </a:r>
          </a:p>
        </p:txBody>
      </p:sp>
      <p:sp>
        <p:nvSpPr>
          <p:cNvPr id="432136" name="AutoShape 8"/>
          <p:cNvSpPr>
            <a:spLocks noChangeArrowheads="1"/>
          </p:cNvSpPr>
          <p:nvPr/>
        </p:nvSpPr>
        <p:spPr bwMode="auto">
          <a:xfrm>
            <a:off x="1905000" y="4800600"/>
            <a:ext cx="2667000" cy="838200"/>
          </a:xfrm>
          <a:prstGeom prst="flowChartDecision">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IS</a:t>
            </a:r>
          </a:p>
          <a:p>
            <a:pPr algn="ctr"/>
            <a:r>
              <a:rPr lang="en-US" dirty="0">
                <a:latin typeface="Arial" pitchFamily="34" charset="0"/>
              </a:rPr>
              <a:t>COUNT &gt; N?</a:t>
            </a:r>
          </a:p>
        </p:txBody>
      </p:sp>
      <p:sp>
        <p:nvSpPr>
          <p:cNvPr id="432137" name="Line 9"/>
          <p:cNvSpPr>
            <a:spLocks noChangeShapeType="1"/>
          </p:cNvSpPr>
          <p:nvPr/>
        </p:nvSpPr>
        <p:spPr bwMode="auto">
          <a:xfrm flipH="1">
            <a:off x="1447800" y="5181600"/>
            <a:ext cx="457200" cy="0"/>
          </a:xfrm>
          <a:prstGeom prst="line">
            <a:avLst/>
          </a:prstGeom>
          <a:noFill/>
          <a:ln w="28575">
            <a:solidFill>
              <a:schemeClr val="tx1"/>
            </a:solidFill>
            <a:round/>
            <a:headEnd/>
            <a:tailEnd/>
          </a:ln>
          <a:effectLst/>
        </p:spPr>
        <p:txBody>
          <a:bodyPr/>
          <a:lstStyle/>
          <a:p>
            <a:endParaRPr lang="en-IN"/>
          </a:p>
        </p:txBody>
      </p:sp>
      <p:sp>
        <p:nvSpPr>
          <p:cNvPr id="432138" name="Line 10"/>
          <p:cNvSpPr>
            <a:spLocks noChangeShapeType="1"/>
          </p:cNvSpPr>
          <p:nvPr/>
        </p:nvSpPr>
        <p:spPr bwMode="auto">
          <a:xfrm flipV="1">
            <a:off x="1447800" y="3505200"/>
            <a:ext cx="0" cy="1676400"/>
          </a:xfrm>
          <a:prstGeom prst="line">
            <a:avLst/>
          </a:prstGeom>
          <a:noFill/>
          <a:ln w="28575">
            <a:solidFill>
              <a:schemeClr val="tx1"/>
            </a:solidFill>
            <a:round/>
            <a:headEnd/>
            <a:tailEnd/>
          </a:ln>
          <a:effectLst/>
        </p:spPr>
        <p:txBody>
          <a:bodyPr/>
          <a:lstStyle/>
          <a:p>
            <a:endParaRPr lang="en-IN"/>
          </a:p>
        </p:txBody>
      </p:sp>
      <p:sp>
        <p:nvSpPr>
          <p:cNvPr id="432139" name="AutoShape 11"/>
          <p:cNvSpPr>
            <a:spLocks noChangeArrowheads="1"/>
          </p:cNvSpPr>
          <p:nvPr/>
        </p:nvSpPr>
        <p:spPr bwMode="auto">
          <a:xfrm>
            <a:off x="5181600" y="5029200"/>
            <a:ext cx="2362200" cy="3810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OUTPUT  SUM</a:t>
            </a:r>
          </a:p>
        </p:txBody>
      </p:sp>
      <p:sp>
        <p:nvSpPr>
          <p:cNvPr id="432140" name="Oval 12"/>
          <p:cNvSpPr>
            <a:spLocks noChangeArrowheads="1"/>
          </p:cNvSpPr>
          <p:nvPr/>
        </p:nvSpPr>
        <p:spPr bwMode="auto">
          <a:xfrm>
            <a:off x="5410200" y="5638800"/>
            <a:ext cx="1371600" cy="457200"/>
          </a:xfrm>
          <a:prstGeom prst="ellipse">
            <a:avLst/>
          </a:prstGeom>
          <a:solidFill>
            <a:srgbClr val="FFFFCC"/>
          </a:solidFill>
          <a:ln w="28575">
            <a:solidFill>
              <a:schemeClr val="tx1"/>
            </a:solidFill>
            <a:round/>
            <a:headEnd/>
            <a:tailEnd/>
          </a:ln>
          <a:effectLst/>
        </p:spPr>
        <p:txBody>
          <a:bodyPr wrap="none" anchor="ctr"/>
          <a:lstStyle/>
          <a:p>
            <a:pPr algn="ctr"/>
            <a:r>
              <a:rPr lang="en-US">
                <a:latin typeface="Arial" pitchFamily="34" charset="0"/>
              </a:rPr>
              <a:t>STOP</a:t>
            </a:r>
          </a:p>
        </p:txBody>
      </p:sp>
      <p:sp>
        <p:nvSpPr>
          <p:cNvPr id="432141" name="Line 13"/>
          <p:cNvSpPr>
            <a:spLocks noChangeShapeType="1"/>
          </p:cNvSpPr>
          <p:nvPr/>
        </p:nvSpPr>
        <p:spPr bwMode="auto">
          <a:xfrm>
            <a:off x="3200400" y="1981200"/>
            <a:ext cx="0" cy="228600"/>
          </a:xfrm>
          <a:prstGeom prst="line">
            <a:avLst/>
          </a:prstGeom>
          <a:noFill/>
          <a:ln w="28575">
            <a:solidFill>
              <a:schemeClr val="tx1"/>
            </a:solidFill>
            <a:round/>
            <a:headEnd/>
            <a:tailEnd type="triangle" w="med" len="med"/>
          </a:ln>
          <a:effectLst/>
        </p:spPr>
        <p:txBody>
          <a:bodyPr/>
          <a:lstStyle/>
          <a:p>
            <a:endParaRPr lang="en-IN"/>
          </a:p>
        </p:txBody>
      </p:sp>
      <p:sp>
        <p:nvSpPr>
          <p:cNvPr id="432142" name="Line 14"/>
          <p:cNvSpPr>
            <a:spLocks noChangeShapeType="1"/>
          </p:cNvSpPr>
          <p:nvPr/>
        </p:nvSpPr>
        <p:spPr bwMode="auto">
          <a:xfrm>
            <a:off x="3200400" y="2514600"/>
            <a:ext cx="0" cy="304800"/>
          </a:xfrm>
          <a:prstGeom prst="line">
            <a:avLst/>
          </a:prstGeom>
          <a:noFill/>
          <a:ln w="28575">
            <a:solidFill>
              <a:schemeClr val="tx1"/>
            </a:solidFill>
            <a:round/>
            <a:headEnd/>
            <a:tailEnd type="triangle" w="med" len="med"/>
          </a:ln>
          <a:effectLst/>
        </p:spPr>
        <p:txBody>
          <a:bodyPr/>
          <a:lstStyle/>
          <a:p>
            <a:endParaRPr lang="en-IN"/>
          </a:p>
        </p:txBody>
      </p:sp>
      <p:sp>
        <p:nvSpPr>
          <p:cNvPr id="432143" name="Line 15"/>
          <p:cNvSpPr>
            <a:spLocks noChangeShapeType="1"/>
          </p:cNvSpPr>
          <p:nvPr/>
        </p:nvSpPr>
        <p:spPr bwMode="auto">
          <a:xfrm>
            <a:off x="3200400" y="3352800"/>
            <a:ext cx="0" cy="304800"/>
          </a:xfrm>
          <a:prstGeom prst="line">
            <a:avLst/>
          </a:prstGeom>
          <a:noFill/>
          <a:ln w="28575">
            <a:solidFill>
              <a:schemeClr val="tx1"/>
            </a:solidFill>
            <a:round/>
            <a:headEnd/>
            <a:tailEnd type="triangle" w="med" len="med"/>
          </a:ln>
          <a:effectLst/>
        </p:spPr>
        <p:txBody>
          <a:bodyPr/>
          <a:lstStyle/>
          <a:p>
            <a:endParaRPr lang="en-IN"/>
          </a:p>
        </p:txBody>
      </p:sp>
      <p:sp>
        <p:nvSpPr>
          <p:cNvPr id="432144" name="Line 16"/>
          <p:cNvSpPr>
            <a:spLocks noChangeShapeType="1"/>
          </p:cNvSpPr>
          <p:nvPr/>
        </p:nvSpPr>
        <p:spPr bwMode="auto">
          <a:xfrm>
            <a:off x="3200400" y="4038600"/>
            <a:ext cx="0" cy="228600"/>
          </a:xfrm>
          <a:prstGeom prst="line">
            <a:avLst/>
          </a:prstGeom>
          <a:noFill/>
          <a:ln w="28575">
            <a:solidFill>
              <a:schemeClr val="tx1"/>
            </a:solidFill>
            <a:round/>
            <a:headEnd/>
            <a:tailEnd type="triangle" w="med" len="med"/>
          </a:ln>
          <a:effectLst/>
        </p:spPr>
        <p:txBody>
          <a:bodyPr/>
          <a:lstStyle/>
          <a:p>
            <a:endParaRPr lang="en-IN"/>
          </a:p>
        </p:txBody>
      </p:sp>
      <p:sp>
        <p:nvSpPr>
          <p:cNvPr id="432145" name="Line 17"/>
          <p:cNvSpPr>
            <a:spLocks noChangeShapeType="1"/>
          </p:cNvSpPr>
          <p:nvPr/>
        </p:nvSpPr>
        <p:spPr bwMode="auto">
          <a:xfrm>
            <a:off x="3200400" y="4648200"/>
            <a:ext cx="0" cy="152400"/>
          </a:xfrm>
          <a:prstGeom prst="line">
            <a:avLst/>
          </a:prstGeom>
          <a:noFill/>
          <a:ln w="28575">
            <a:solidFill>
              <a:schemeClr val="tx1"/>
            </a:solidFill>
            <a:round/>
            <a:headEnd/>
            <a:tailEnd type="triangle" w="med" len="med"/>
          </a:ln>
          <a:effectLst/>
        </p:spPr>
        <p:txBody>
          <a:bodyPr/>
          <a:lstStyle/>
          <a:p>
            <a:endParaRPr lang="en-IN"/>
          </a:p>
        </p:txBody>
      </p:sp>
      <p:sp>
        <p:nvSpPr>
          <p:cNvPr id="432146" name="Line 18"/>
          <p:cNvSpPr>
            <a:spLocks noChangeShapeType="1"/>
          </p:cNvSpPr>
          <p:nvPr/>
        </p:nvSpPr>
        <p:spPr bwMode="auto">
          <a:xfrm>
            <a:off x="1447800" y="3505200"/>
            <a:ext cx="1752600" cy="0"/>
          </a:xfrm>
          <a:prstGeom prst="line">
            <a:avLst/>
          </a:prstGeom>
          <a:noFill/>
          <a:ln w="28575">
            <a:solidFill>
              <a:schemeClr val="tx1"/>
            </a:solidFill>
            <a:round/>
            <a:headEnd/>
            <a:tailEnd type="triangle" w="med" len="med"/>
          </a:ln>
          <a:effectLst/>
        </p:spPr>
        <p:txBody>
          <a:bodyPr/>
          <a:lstStyle/>
          <a:p>
            <a:endParaRPr lang="en-IN"/>
          </a:p>
        </p:txBody>
      </p:sp>
      <p:sp>
        <p:nvSpPr>
          <p:cNvPr id="432147" name="Line 19"/>
          <p:cNvSpPr>
            <a:spLocks noChangeShapeType="1"/>
          </p:cNvSpPr>
          <p:nvPr/>
        </p:nvSpPr>
        <p:spPr bwMode="auto">
          <a:xfrm>
            <a:off x="4572000" y="5181600"/>
            <a:ext cx="838200" cy="0"/>
          </a:xfrm>
          <a:prstGeom prst="line">
            <a:avLst/>
          </a:prstGeom>
          <a:noFill/>
          <a:ln w="28575">
            <a:solidFill>
              <a:schemeClr val="tx1"/>
            </a:solidFill>
            <a:round/>
            <a:headEnd/>
            <a:tailEnd type="triangle" w="med" len="med"/>
          </a:ln>
          <a:effectLst/>
        </p:spPr>
        <p:txBody>
          <a:bodyPr/>
          <a:lstStyle/>
          <a:p>
            <a:endParaRPr lang="en-IN"/>
          </a:p>
        </p:txBody>
      </p:sp>
      <p:sp>
        <p:nvSpPr>
          <p:cNvPr id="432148" name="Line 20"/>
          <p:cNvSpPr>
            <a:spLocks noChangeShapeType="1"/>
          </p:cNvSpPr>
          <p:nvPr/>
        </p:nvSpPr>
        <p:spPr bwMode="auto">
          <a:xfrm>
            <a:off x="6019800" y="5410200"/>
            <a:ext cx="0" cy="228600"/>
          </a:xfrm>
          <a:prstGeom prst="line">
            <a:avLst/>
          </a:prstGeom>
          <a:noFill/>
          <a:ln w="28575">
            <a:solidFill>
              <a:schemeClr val="tx1"/>
            </a:solidFill>
            <a:round/>
            <a:headEnd/>
            <a:tailEnd type="triangle" w="med" len="med"/>
          </a:ln>
          <a:effectLst/>
        </p:spPr>
        <p:txBody>
          <a:bodyPr/>
          <a:lstStyle/>
          <a:p>
            <a:endParaRPr lang="en-IN"/>
          </a:p>
        </p:txBody>
      </p:sp>
      <p:sp>
        <p:nvSpPr>
          <p:cNvPr id="432149" name="Text Box 21"/>
          <p:cNvSpPr txBox="1">
            <a:spLocks noChangeArrowheads="1"/>
          </p:cNvSpPr>
          <p:nvPr/>
        </p:nvSpPr>
        <p:spPr bwMode="auto">
          <a:xfrm>
            <a:off x="4572000" y="4800600"/>
            <a:ext cx="1066800" cy="366713"/>
          </a:xfrm>
          <a:prstGeom prst="rect">
            <a:avLst/>
          </a:prstGeom>
          <a:noFill/>
          <a:ln w="19050">
            <a:noFill/>
            <a:miter lim="800000"/>
            <a:headEnd/>
            <a:tailEnd/>
          </a:ln>
          <a:effectLst/>
        </p:spPr>
        <p:txBody>
          <a:bodyPr>
            <a:spAutoFit/>
          </a:bodyPr>
          <a:lstStyle/>
          <a:p>
            <a:pPr>
              <a:spcBef>
                <a:spcPct val="50000"/>
              </a:spcBef>
            </a:pPr>
            <a:r>
              <a:rPr lang="en-US" sz="1800" i="1">
                <a:solidFill>
                  <a:srgbClr val="3333CC"/>
                </a:solidFill>
                <a:latin typeface="Arial" pitchFamily="34" charset="0"/>
              </a:rPr>
              <a:t>YES</a:t>
            </a:r>
          </a:p>
        </p:txBody>
      </p:sp>
      <p:sp>
        <p:nvSpPr>
          <p:cNvPr id="432150" name="Text Box 22"/>
          <p:cNvSpPr txBox="1">
            <a:spLocks noChangeArrowheads="1"/>
          </p:cNvSpPr>
          <p:nvPr/>
        </p:nvSpPr>
        <p:spPr bwMode="auto">
          <a:xfrm>
            <a:off x="1447800" y="4800600"/>
            <a:ext cx="1066800" cy="366713"/>
          </a:xfrm>
          <a:prstGeom prst="rect">
            <a:avLst/>
          </a:prstGeom>
          <a:noFill/>
          <a:ln w="19050">
            <a:noFill/>
            <a:miter lim="800000"/>
            <a:headEnd/>
            <a:tailEnd/>
          </a:ln>
          <a:effectLst/>
        </p:spPr>
        <p:txBody>
          <a:bodyPr>
            <a:spAutoFit/>
          </a:bodyPr>
          <a:lstStyle/>
          <a:p>
            <a:pPr>
              <a:spcBef>
                <a:spcPct val="50000"/>
              </a:spcBef>
            </a:pPr>
            <a:r>
              <a:rPr lang="en-US" sz="1800" i="1" dirty="0">
                <a:solidFill>
                  <a:srgbClr val="3333CC"/>
                </a:solidFill>
                <a:latin typeface="Arial" pitchFamily="34" charset="0"/>
              </a:rPr>
              <a:t>NO</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304800" y="228600"/>
            <a:ext cx="8001000" cy="914400"/>
          </a:xfrm>
        </p:spPr>
        <p:txBody>
          <a:bodyPr/>
          <a:lstStyle/>
          <a:p>
            <a:r>
              <a:rPr lang="en-US"/>
              <a:t>Example 6: </a:t>
            </a:r>
            <a:r>
              <a:rPr lang="en-US" sz="2400" i="1">
                <a:solidFill>
                  <a:srgbClr val="333399"/>
                </a:solidFill>
              </a:rPr>
              <a:t>SUM = 1.2 + 2.3 + 3.4 + to N terms</a:t>
            </a:r>
          </a:p>
        </p:txBody>
      </p:sp>
      <p:sp>
        <p:nvSpPr>
          <p:cNvPr id="433155" name="Oval 3"/>
          <p:cNvSpPr>
            <a:spLocks noChangeArrowheads="1"/>
          </p:cNvSpPr>
          <p:nvPr/>
        </p:nvSpPr>
        <p:spPr bwMode="auto">
          <a:xfrm>
            <a:off x="2514600" y="1524000"/>
            <a:ext cx="1371600" cy="457200"/>
          </a:xfrm>
          <a:prstGeom prst="ellipse">
            <a:avLst/>
          </a:prstGeom>
          <a:solidFill>
            <a:srgbClr val="FFFFCC"/>
          </a:solidFill>
          <a:ln w="28575">
            <a:solidFill>
              <a:schemeClr val="tx1"/>
            </a:solidFill>
            <a:round/>
            <a:headEnd/>
            <a:tailEnd/>
          </a:ln>
          <a:effectLst/>
        </p:spPr>
        <p:txBody>
          <a:bodyPr wrap="none" anchor="ctr"/>
          <a:lstStyle/>
          <a:p>
            <a:pPr algn="ctr"/>
            <a:r>
              <a:rPr lang="en-US">
                <a:latin typeface="Arial" pitchFamily="34" charset="0"/>
              </a:rPr>
              <a:t>START</a:t>
            </a:r>
          </a:p>
        </p:txBody>
      </p:sp>
      <p:sp>
        <p:nvSpPr>
          <p:cNvPr id="433156" name="AutoShape 4"/>
          <p:cNvSpPr>
            <a:spLocks noChangeArrowheads="1"/>
          </p:cNvSpPr>
          <p:nvPr/>
        </p:nvSpPr>
        <p:spPr bwMode="auto">
          <a:xfrm>
            <a:off x="2286000" y="2209800"/>
            <a:ext cx="1905000" cy="3048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latin typeface="Arial" pitchFamily="34" charset="0"/>
              </a:rPr>
              <a:t>READ  N</a:t>
            </a:r>
          </a:p>
        </p:txBody>
      </p:sp>
      <p:sp>
        <p:nvSpPr>
          <p:cNvPr id="433157" name="Rectangle 5"/>
          <p:cNvSpPr>
            <a:spLocks noChangeArrowheads="1"/>
          </p:cNvSpPr>
          <p:nvPr/>
        </p:nvSpPr>
        <p:spPr bwMode="auto">
          <a:xfrm>
            <a:off x="2514600" y="2819400"/>
            <a:ext cx="1447800" cy="533400"/>
          </a:xfrm>
          <a:prstGeom prst="rect">
            <a:avLst/>
          </a:prstGeom>
          <a:solidFill>
            <a:srgbClr val="FFFFCC"/>
          </a:solidFill>
          <a:ln w="28575">
            <a:solidFill>
              <a:schemeClr val="tx1"/>
            </a:solidFill>
            <a:miter lim="800000"/>
            <a:headEnd/>
            <a:tailEnd/>
          </a:ln>
          <a:effectLst/>
        </p:spPr>
        <p:txBody>
          <a:bodyPr wrap="none" anchor="ctr"/>
          <a:lstStyle/>
          <a:p>
            <a:pPr algn="ctr"/>
            <a:r>
              <a:rPr lang="en-US">
                <a:latin typeface="Arial" pitchFamily="34" charset="0"/>
              </a:rPr>
              <a:t>SUM = 0</a:t>
            </a:r>
          </a:p>
          <a:p>
            <a:pPr algn="ctr"/>
            <a:r>
              <a:rPr lang="en-US">
                <a:latin typeface="Arial" pitchFamily="34" charset="0"/>
              </a:rPr>
              <a:t>COUNT = 1</a:t>
            </a:r>
          </a:p>
        </p:txBody>
      </p:sp>
      <p:sp>
        <p:nvSpPr>
          <p:cNvPr id="433158" name="Rectangle 6"/>
          <p:cNvSpPr>
            <a:spLocks noChangeArrowheads="1"/>
          </p:cNvSpPr>
          <p:nvPr/>
        </p:nvSpPr>
        <p:spPr bwMode="auto">
          <a:xfrm>
            <a:off x="2057400" y="3657600"/>
            <a:ext cx="4038600" cy="381000"/>
          </a:xfrm>
          <a:prstGeom prst="rect">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SUM = SUM + </a:t>
            </a:r>
            <a:r>
              <a:rPr lang="en-US" dirty="0">
                <a:solidFill>
                  <a:schemeClr val="accent2"/>
                </a:solidFill>
                <a:latin typeface="Arial" pitchFamily="34" charset="0"/>
              </a:rPr>
              <a:t>COUNT </a:t>
            </a:r>
            <a:r>
              <a:rPr lang="en-US" dirty="0">
                <a:solidFill>
                  <a:schemeClr val="accent2"/>
                </a:solidFill>
                <a:latin typeface="Arial" pitchFamily="34" charset="0"/>
                <a:sym typeface="Symbol" pitchFamily="18" charset="2"/>
              </a:rPr>
              <a:t> (COUNT + 1)</a:t>
            </a:r>
          </a:p>
        </p:txBody>
      </p:sp>
      <p:sp>
        <p:nvSpPr>
          <p:cNvPr id="433159" name="Rectangle 7"/>
          <p:cNvSpPr>
            <a:spLocks noChangeArrowheads="1"/>
          </p:cNvSpPr>
          <p:nvPr/>
        </p:nvSpPr>
        <p:spPr bwMode="auto">
          <a:xfrm>
            <a:off x="2057400" y="4267200"/>
            <a:ext cx="2438400" cy="381000"/>
          </a:xfrm>
          <a:prstGeom prst="rect">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COUNT = COUNT + 1</a:t>
            </a:r>
          </a:p>
        </p:txBody>
      </p:sp>
      <p:sp>
        <p:nvSpPr>
          <p:cNvPr id="433160" name="AutoShape 8"/>
          <p:cNvSpPr>
            <a:spLocks noChangeArrowheads="1"/>
          </p:cNvSpPr>
          <p:nvPr/>
        </p:nvSpPr>
        <p:spPr bwMode="auto">
          <a:xfrm>
            <a:off x="1905000" y="4800600"/>
            <a:ext cx="2667000" cy="762000"/>
          </a:xfrm>
          <a:prstGeom prst="flowChartDecision">
            <a:avLst/>
          </a:prstGeom>
          <a:solidFill>
            <a:srgbClr val="FFFFCC"/>
          </a:solidFill>
          <a:ln w="28575">
            <a:solidFill>
              <a:schemeClr val="tx1"/>
            </a:solidFill>
            <a:miter lim="800000"/>
            <a:headEnd/>
            <a:tailEnd/>
          </a:ln>
          <a:effectLst/>
        </p:spPr>
        <p:txBody>
          <a:bodyPr wrap="none" anchor="ctr"/>
          <a:lstStyle/>
          <a:p>
            <a:pPr algn="ctr"/>
            <a:r>
              <a:rPr lang="en-US">
                <a:latin typeface="Arial" pitchFamily="34" charset="0"/>
              </a:rPr>
              <a:t>IS</a:t>
            </a:r>
          </a:p>
          <a:p>
            <a:pPr algn="ctr"/>
            <a:r>
              <a:rPr lang="en-US">
                <a:latin typeface="Arial" pitchFamily="34" charset="0"/>
              </a:rPr>
              <a:t>COUNT &gt; N?</a:t>
            </a:r>
          </a:p>
        </p:txBody>
      </p:sp>
      <p:sp>
        <p:nvSpPr>
          <p:cNvPr id="433161" name="Line 9"/>
          <p:cNvSpPr>
            <a:spLocks noChangeShapeType="1"/>
          </p:cNvSpPr>
          <p:nvPr/>
        </p:nvSpPr>
        <p:spPr bwMode="auto">
          <a:xfrm flipH="1">
            <a:off x="1447800" y="5181600"/>
            <a:ext cx="457200" cy="0"/>
          </a:xfrm>
          <a:prstGeom prst="line">
            <a:avLst/>
          </a:prstGeom>
          <a:noFill/>
          <a:ln w="28575">
            <a:solidFill>
              <a:schemeClr val="tx1"/>
            </a:solidFill>
            <a:round/>
            <a:headEnd/>
            <a:tailEnd/>
          </a:ln>
          <a:effectLst/>
        </p:spPr>
        <p:txBody>
          <a:bodyPr/>
          <a:lstStyle/>
          <a:p>
            <a:endParaRPr lang="en-IN"/>
          </a:p>
        </p:txBody>
      </p:sp>
      <p:sp>
        <p:nvSpPr>
          <p:cNvPr id="433162" name="Line 10"/>
          <p:cNvSpPr>
            <a:spLocks noChangeShapeType="1"/>
          </p:cNvSpPr>
          <p:nvPr/>
        </p:nvSpPr>
        <p:spPr bwMode="auto">
          <a:xfrm flipV="1">
            <a:off x="1447800" y="3505200"/>
            <a:ext cx="0" cy="1676400"/>
          </a:xfrm>
          <a:prstGeom prst="line">
            <a:avLst/>
          </a:prstGeom>
          <a:noFill/>
          <a:ln w="28575">
            <a:solidFill>
              <a:schemeClr val="tx1"/>
            </a:solidFill>
            <a:round/>
            <a:headEnd/>
            <a:tailEnd/>
          </a:ln>
          <a:effectLst/>
        </p:spPr>
        <p:txBody>
          <a:bodyPr/>
          <a:lstStyle/>
          <a:p>
            <a:endParaRPr lang="en-IN"/>
          </a:p>
        </p:txBody>
      </p:sp>
      <p:sp>
        <p:nvSpPr>
          <p:cNvPr id="433163" name="AutoShape 11"/>
          <p:cNvSpPr>
            <a:spLocks noChangeArrowheads="1"/>
          </p:cNvSpPr>
          <p:nvPr/>
        </p:nvSpPr>
        <p:spPr bwMode="auto">
          <a:xfrm>
            <a:off x="5181600" y="5029200"/>
            <a:ext cx="2209800" cy="3810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OUTPUT  SUM</a:t>
            </a:r>
          </a:p>
        </p:txBody>
      </p:sp>
      <p:sp>
        <p:nvSpPr>
          <p:cNvPr id="433164" name="Oval 12"/>
          <p:cNvSpPr>
            <a:spLocks noChangeArrowheads="1"/>
          </p:cNvSpPr>
          <p:nvPr/>
        </p:nvSpPr>
        <p:spPr bwMode="auto">
          <a:xfrm>
            <a:off x="5410200" y="5638800"/>
            <a:ext cx="1371600" cy="457200"/>
          </a:xfrm>
          <a:prstGeom prst="ellipse">
            <a:avLst/>
          </a:prstGeom>
          <a:solidFill>
            <a:srgbClr val="FFFFCC"/>
          </a:solidFill>
          <a:ln w="28575">
            <a:solidFill>
              <a:schemeClr val="tx1"/>
            </a:solidFill>
            <a:round/>
            <a:headEnd/>
            <a:tailEnd/>
          </a:ln>
          <a:effectLst/>
        </p:spPr>
        <p:txBody>
          <a:bodyPr wrap="none" anchor="ctr"/>
          <a:lstStyle/>
          <a:p>
            <a:pPr algn="ctr"/>
            <a:r>
              <a:rPr lang="en-US">
                <a:latin typeface="Arial" pitchFamily="34" charset="0"/>
              </a:rPr>
              <a:t>STOP</a:t>
            </a:r>
          </a:p>
        </p:txBody>
      </p:sp>
      <p:sp>
        <p:nvSpPr>
          <p:cNvPr id="433165" name="Line 13"/>
          <p:cNvSpPr>
            <a:spLocks noChangeShapeType="1"/>
          </p:cNvSpPr>
          <p:nvPr/>
        </p:nvSpPr>
        <p:spPr bwMode="auto">
          <a:xfrm>
            <a:off x="3200400" y="1981200"/>
            <a:ext cx="0" cy="228600"/>
          </a:xfrm>
          <a:prstGeom prst="line">
            <a:avLst/>
          </a:prstGeom>
          <a:noFill/>
          <a:ln w="28575">
            <a:solidFill>
              <a:schemeClr val="tx1"/>
            </a:solidFill>
            <a:round/>
            <a:headEnd/>
            <a:tailEnd type="triangle" w="med" len="med"/>
          </a:ln>
          <a:effectLst/>
        </p:spPr>
        <p:txBody>
          <a:bodyPr/>
          <a:lstStyle/>
          <a:p>
            <a:endParaRPr lang="en-IN"/>
          </a:p>
        </p:txBody>
      </p:sp>
      <p:sp>
        <p:nvSpPr>
          <p:cNvPr id="433166" name="Line 14"/>
          <p:cNvSpPr>
            <a:spLocks noChangeShapeType="1"/>
          </p:cNvSpPr>
          <p:nvPr/>
        </p:nvSpPr>
        <p:spPr bwMode="auto">
          <a:xfrm>
            <a:off x="3200400" y="2514600"/>
            <a:ext cx="0" cy="304800"/>
          </a:xfrm>
          <a:prstGeom prst="line">
            <a:avLst/>
          </a:prstGeom>
          <a:noFill/>
          <a:ln w="28575">
            <a:solidFill>
              <a:schemeClr val="tx1"/>
            </a:solidFill>
            <a:round/>
            <a:headEnd/>
            <a:tailEnd type="triangle" w="med" len="med"/>
          </a:ln>
          <a:effectLst/>
        </p:spPr>
        <p:txBody>
          <a:bodyPr/>
          <a:lstStyle/>
          <a:p>
            <a:endParaRPr lang="en-IN"/>
          </a:p>
        </p:txBody>
      </p:sp>
      <p:sp>
        <p:nvSpPr>
          <p:cNvPr id="433167" name="Line 15"/>
          <p:cNvSpPr>
            <a:spLocks noChangeShapeType="1"/>
          </p:cNvSpPr>
          <p:nvPr/>
        </p:nvSpPr>
        <p:spPr bwMode="auto">
          <a:xfrm>
            <a:off x="3200400" y="3352800"/>
            <a:ext cx="0" cy="304800"/>
          </a:xfrm>
          <a:prstGeom prst="line">
            <a:avLst/>
          </a:prstGeom>
          <a:noFill/>
          <a:ln w="28575">
            <a:solidFill>
              <a:schemeClr val="tx1"/>
            </a:solidFill>
            <a:round/>
            <a:headEnd/>
            <a:tailEnd type="triangle" w="med" len="med"/>
          </a:ln>
          <a:effectLst/>
        </p:spPr>
        <p:txBody>
          <a:bodyPr/>
          <a:lstStyle/>
          <a:p>
            <a:endParaRPr lang="en-IN"/>
          </a:p>
        </p:txBody>
      </p:sp>
      <p:sp>
        <p:nvSpPr>
          <p:cNvPr id="433168" name="Line 16"/>
          <p:cNvSpPr>
            <a:spLocks noChangeShapeType="1"/>
          </p:cNvSpPr>
          <p:nvPr/>
        </p:nvSpPr>
        <p:spPr bwMode="auto">
          <a:xfrm>
            <a:off x="3200400" y="4038600"/>
            <a:ext cx="0" cy="228600"/>
          </a:xfrm>
          <a:prstGeom prst="line">
            <a:avLst/>
          </a:prstGeom>
          <a:noFill/>
          <a:ln w="28575">
            <a:solidFill>
              <a:schemeClr val="tx1"/>
            </a:solidFill>
            <a:round/>
            <a:headEnd/>
            <a:tailEnd type="triangle" w="med" len="med"/>
          </a:ln>
          <a:effectLst/>
        </p:spPr>
        <p:txBody>
          <a:bodyPr/>
          <a:lstStyle/>
          <a:p>
            <a:endParaRPr lang="en-IN"/>
          </a:p>
        </p:txBody>
      </p:sp>
      <p:sp>
        <p:nvSpPr>
          <p:cNvPr id="433169" name="Line 17"/>
          <p:cNvSpPr>
            <a:spLocks noChangeShapeType="1"/>
          </p:cNvSpPr>
          <p:nvPr/>
        </p:nvSpPr>
        <p:spPr bwMode="auto">
          <a:xfrm>
            <a:off x="3200400" y="4648200"/>
            <a:ext cx="0" cy="152400"/>
          </a:xfrm>
          <a:prstGeom prst="line">
            <a:avLst/>
          </a:prstGeom>
          <a:noFill/>
          <a:ln w="28575">
            <a:solidFill>
              <a:schemeClr val="tx1"/>
            </a:solidFill>
            <a:round/>
            <a:headEnd/>
            <a:tailEnd type="triangle" w="med" len="med"/>
          </a:ln>
          <a:effectLst/>
        </p:spPr>
        <p:txBody>
          <a:bodyPr/>
          <a:lstStyle/>
          <a:p>
            <a:endParaRPr lang="en-IN"/>
          </a:p>
        </p:txBody>
      </p:sp>
      <p:sp>
        <p:nvSpPr>
          <p:cNvPr id="433170" name="Line 18"/>
          <p:cNvSpPr>
            <a:spLocks noChangeShapeType="1"/>
          </p:cNvSpPr>
          <p:nvPr/>
        </p:nvSpPr>
        <p:spPr bwMode="auto">
          <a:xfrm>
            <a:off x="1447800" y="3505200"/>
            <a:ext cx="1752600" cy="0"/>
          </a:xfrm>
          <a:prstGeom prst="line">
            <a:avLst/>
          </a:prstGeom>
          <a:noFill/>
          <a:ln w="28575">
            <a:solidFill>
              <a:schemeClr val="tx1"/>
            </a:solidFill>
            <a:round/>
            <a:headEnd/>
            <a:tailEnd type="triangle" w="med" len="med"/>
          </a:ln>
          <a:effectLst/>
        </p:spPr>
        <p:txBody>
          <a:bodyPr/>
          <a:lstStyle/>
          <a:p>
            <a:endParaRPr lang="en-IN"/>
          </a:p>
        </p:txBody>
      </p:sp>
      <p:sp>
        <p:nvSpPr>
          <p:cNvPr id="433171" name="Line 19"/>
          <p:cNvSpPr>
            <a:spLocks noChangeShapeType="1"/>
          </p:cNvSpPr>
          <p:nvPr/>
        </p:nvSpPr>
        <p:spPr bwMode="auto">
          <a:xfrm>
            <a:off x="4572000" y="5181600"/>
            <a:ext cx="838200" cy="0"/>
          </a:xfrm>
          <a:prstGeom prst="line">
            <a:avLst/>
          </a:prstGeom>
          <a:noFill/>
          <a:ln w="28575">
            <a:solidFill>
              <a:schemeClr val="tx1"/>
            </a:solidFill>
            <a:round/>
            <a:headEnd/>
            <a:tailEnd type="triangle" w="med" len="med"/>
          </a:ln>
          <a:effectLst/>
        </p:spPr>
        <p:txBody>
          <a:bodyPr/>
          <a:lstStyle/>
          <a:p>
            <a:endParaRPr lang="en-IN"/>
          </a:p>
        </p:txBody>
      </p:sp>
      <p:sp>
        <p:nvSpPr>
          <p:cNvPr id="433172" name="Line 20"/>
          <p:cNvSpPr>
            <a:spLocks noChangeShapeType="1"/>
          </p:cNvSpPr>
          <p:nvPr/>
        </p:nvSpPr>
        <p:spPr bwMode="auto">
          <a:xfrm>
            <a:off x="6019800" y="5410200"/>
            <a:ext cx="0" cy="228600"/>
          </a:xfrm>
          <a:prstGeom prst="line">
            <a:avLst/>
          </a:prstGeom>
          <a:noFill/>
          <a:ln w="28575">
            <a:solidFill>
              <a:schemeClr val="tx1"/>
            </a:solidFill>
            <a:round/>
            <a:headEnd/>
            <a:tailEnd type="triangle" w="med" len="med"/>
          </a:ln>
          <a:effectLst/>
        </p:spPr>
        <p:txBody>
          <a:bodyPr/>
          <a:lstStyle/>
          <a:p>
            <a:endParaRPr lang="en-IN"/>
          </a:p>
        </p:txBody>
      </p:sp>
      <p:sp>
        <p:nvSpPr>
          <p:cNvPr id="433173" name="Text Box 21"/>
          <p:cNvSpPr txBox="1">
            <a:spLocks noChangeArrowheads="1"/>
          </p:cNvSpPr>
          <p:nvPr/>
        </p:nvSpPr>
        <p:spPr bwMode="auto">
          <a:xfrm>
            <a:off x="4572000" y="4800600"/>
            <a:ext cx="1066800" cy="366713"/>
          </a:xfrm>
          <a:prstGeom prst="rect">
            <a:avLst/>
          </a:prstGeom>
          <a:noFill/>
          <a:ln w="19050">
            <a:noFill/>
            <a:miter lim="800000"/>
            <a:headEnd/>
            <a:tailEnd/>
          </a:ln>
          <a:effectLst/>
        </p:spPr>
        <p:txBody>
          <a:bodyPr>
            <a:spAutoFit/>
          </a:bodyPr>
          <a:lstStyle/>
          <a:p>
            <a:pPr>
              <a:spcBef>
                <a:spcPct val="50000"/>
              </a:spcBef>
            </a:pPr>
            <a:r>
              <a:rPr lang="en-US" sz="1800" i="1">
                <a:solidFill>
                  <a:srgbClr val="3333CC"/>
                </a:solidFill>
                <a:latin typeface="Arial" pitchFamily="34" charset="0"/>
              </a:rPr>
              <a:t>YES</a:t>
            </a:r>
          </a:p>
        </p:txBody>
      </p:sp>
      <p:sp>
        <p:nvSpPr>
          <p:cNvPr id="433174" name="Text Box 22"/>
          <p:cNvSpPr txBox="1">
            <a:spLocks noChangeArrowheads="1"/>
          </p:cNvSpPr>
          <p:nvPr/>
        </p:nvSpPr>
        <p:spPr bwMode="auto">
          <a:xfrm>
            <a:off x="1447800" y="4800600"/>
            <a:ext cx="1066800" cy="366713"/>
          </a:xfrm>
          <a:prstGeom prst="rect">
            <a:avLst/>
          </a:prstGeom>
          <a:noFill/>
          <a:ln w="19050">
            <a:noFill/>
            <a:miter lim="800000"/>
            <a:headEnd/>
            <a:tailEnd/>
          </a:ln>
          <a:effectLst/>
        </p:spPr>
        <p:txBody>
          <a:bodyPr>
            <a:spAutoFit/>
          </a:bodyPr>
          <a:lstStyle/>
          <a:p>
            <a:pPr>
              <a:spcBef>
                <a:spcPct val="50000"/>
              </a:spcBef>
            </a:pPr>
            <a:r>
              <a:rPr lang="en-US" sz="1800" i="1">
                <a:solidFill>
                  <a:srgbClr val="3333CC"/>
                </a:solidFill>
                <a:latin typeface="Arial" pitchFamily="34" charset="0"/>
              </a:rPr>
              <a:t>NO</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304800" y="228600"/>
            <a:ext cx="7772400" cy="838200"/>
          </a:xfrm>
        </p:spPr>
        <p:txBody>
          <a:bodyPr/>
          <a:lstStyle/>
          <a:p>
            <a:r>
              <a:rPr lang="en-US"/>
              <a:t>Example 7: </a:t>
            </a:r>
            <a:r>
              <a:rPr lang="en-US" sz="2400" i="1">
                <a:solidFill>
                  <a:srgbClr val="333399"/>
                </a:solidFill>
              </a:rPr>
              <a:t>Computing Factorial</a:t>
            </a:r>
          </a:p>
        </p:txBody>
      </p:sp>
      <p:sp>
        <p:nvSpPr>
          <p:cNvPr id="337923" name="Oval 3"/>
          <p:cNvSpPr>
            <a:spLocks noChangeArrowheads="1"/>
          </p:cNvSpPr>
          <p:nvPr/>
        </p:nvSpPr>
        <p:spPr bwMode="auto">
          <a:xfrm>
            <a:off x="2819400" y="1524000"/>
            <a:ext cx="1371600" cy="457200"/>
          </a:xfrm>
          <a:prstGeom prst="ellipse">
            <a:avLst/>
          </a:prstGeom>
          <a:solidFill>
            <a:srgbClr val="FFFFCC"/>
          </a:solidFill>
          <a:ln w="28575">
            <a:solidFill>
              <a:schemeClr val="tx1"/>
            </a:solidFill>
            <a:round/>
            <a:headEnd/>
            <a:tailEnd/>
          </a:ln>
          <a:effectLst/>
        </p:spPr>
        <p:txBody>
          <a:bodyPr wrap="none" anchor="ctr"/>
          <a:lstStyle/>
          <a:p>
            <a:pPr algn="ctr"/>
            <a:r>
              <a:rPr lang="en-US">
                <a:effectLst>
                  <a:outerShdw blurRad="38100" dist="38100" dir="2700000" algn="tl">
                    <a:srgbClr val="FFFFFF"/>
                  </a:outerShdw>
                </a:effectLst>
                <a:latin typeface="Arial" pitchFamily="34" charset="0"/>
              </a:rPr>
              <a:t>START</a:t>
            </a:r>
          </a:p>
        </p:txBody>
      </p:sp>
      <p:sp>
        <p:nvSpPr>
          <p:cNvPr id="337924" name="AutoShape 4"/>
          <p:cNvSpPr>
            <a:spLocks noChangeArrowheads="1"/>
          </p:cNvSpPr>
          <p:nvPr/>
        </p:nvSpPr>
        <p:spPr bwMode="auto">
          <a:xfrm>
            <a:off x="2590800" y="2209800"/>
            <a:ext cx="1905000" cy="3048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READ  N</a:t>
            </a:r>
          </a:p>
        </p:txBody>
      </p:sp>
      <p:sp>
        <p:nvSpPr>
          <p:cNvPr id="337925" name="Rectangle 5"/>
          <p:cNvSpPr>
            <a:spLocks noChangeArrowheads="1"/>
          </p:cNvSpPr>
          <p:nvPr/>
        </p:nvSpPr>
        <p:spPr bwMode="auto">
          <a:xfrm>
            <a:off x="2819400" y="2819400"/>
            <a:ext cx="1447800" cy="533400"/>
          </a:xfrm>
          <a:prstGeom prst="rect">
            <a:avLst/>
          </a:prstGeom>
          <a:solidFill>
            <a:srgbClr val="FFFFCC"/>
          </a:solidFill>
          <a:ln w="28575">
            <a:solidFill>
              <a:schemeClr val="tx1"/>
            </a:solidFill>
            <a:miter lim="800000"/>
            <a:headEnd/>
            <a:tailEnd/>
          </a:ln>
          <a:effectLst/>
        </p:spPr>
        <p:txBody>
          <a:bodyPr wrap="none" anchor="ctr"/>
          <a:lstStyle/>
          <a:p>
            <a:pPr algn="ctr"/>
            <a:r>
              <a:rPr lang="en-US">
                <a:solidFill>
                  <a:srgbClr val="A50021"/>
                </a:solidFill>
                <a:effectLst>
                  <a:outerShdw blurRad="38100" dist="38100" dir="2700000" algn="tl">
                    <a:srgbClr val="000000"/>
                  </a:outerShdw>
                </a:effectLst>
                <a:latin typeface="Arial" pitchFamily="34" charset="0"/>
              </a:rPr>
              <a:t>PROD = 1</a:t>
            </a:r>
          </a:p>
          <a:p>
            <a:pPr algn="ctr"/>
            <a:r>
              <a:rPr lang="en-US">
                <a:effectLst>
                  <a:outerShdw blurRad="38100" dist="38100" dir="2700000" algn="tl">
                    <a:srgbClr val="FFFFFF"/>
                  </a:outerShdw>
                </a:effectLst>
                <a:latin typeface="Arial" pitchFamily="34" charset="0"/>
              </a:rPr>
              <a:t>COUNT = 1</a:t>
            </a:r>
          </a:p>
        </p:txBody>
      </p:sp>
      <p:sp>
        <p:nvSpPr>
          <p:cNvPr id="337926" name="Rectangle 6"/>
          <p:cNvSpPr>
            <a:spLocks noChangeArrowheads="1"/>
          </p:cNvSpPr>
          <p:nvPr/>
        </p:nvSpPr>
        <p:spPr bwMode="auto">
          <a:xfrm>
            <a:off x="2209800" y="3657600"/>
            <a:ext cx="2819400" cy="381000"/>
          </a:xfrm>
          <a:prstGeom prst="rect">
            <a:avLst/>
          </a:prstGeom>
          <a:solidFill>
            <a:srgbClr val="FFFFCC"/>
          </a:solidFill>
          <a:ln w="28575">
            <a:solidFill>
              <a:schemeClr val="tx1"/>
            </a:solidFill>
            <a:miter lim="800000"/>
            <a:headEnd/>
            <a:tailEnd/>
          </a:ln>
          <a:effectLst/>
        </p:spPr>
        <p:txBody>
          <a:bodyPr wrap="none" anchor="ctr"/>
          <a:lstStyle/>
          <a:p>
            <a:pPr algn="ctr"/>
            <a:r>
              <a:rPr lang="en-US" dirty="0">
                <a:solidFill>
                  <a:srgbClr val="A50021"/>
                </a:solidFill>
                <a:effectLst>
                  <a:outerShdw blurRad="38100" dist="38100" dir="2700000" algn="tl">
                    <a:srgbClr val="000000"/>
                  </a:outerShdw>
                </a:effectLst>
                <a:latin typeface="Arial" pitchFamily="34" charset="0"/>
              </a:rPr>
              <a:t>PROD = PROD * COUNT</a:t>
            </a:r>
          </a:p>
        </p:txBody>
      </p:sp>
      <p:sp>
        <p:nvSpPr>
          <p:cNvPr id="337927" name="Rectangle 7"/>
          <p:cNvSpPr>
            <a:spLocks noChangeArrowheads="1"/>
          </p:cNvSpPr>
          <p:nvPr/>
        </p:nvSpPr>
        <p:spPr bwMode="auto">
          <a:xfrm>
            <a:off x="2514600" y="4267200"/>
            <a:ext cx="2514600" cy="381000"/>
          </a:xfrm>
          <a:prstGeom prst="rect">
            <a:avLst/>
          </a:prstGeom>
          <a:solidFill>
            <a:srgbClr val="FFFFCC"/>
          </a:solidFill>
          <a:ln w="28575">
            <a:solidFill>
              <a:schemeClr val="tx1"/>
            </a:solidFill>
            <a:miter lim="800000"/>
            <a:headEnd/>
            <a:tailEnd/>
          </a:ln>
          <a:effectLst/>
        </p:spPr>
        <p:txBody>
          <a:bodyPr wrap="none" anchor="ctr"/>
          <a:lstStyle/>
          <a:p>
            <a:pPr algn="ctr"/>
            <a:r>
              <a:rPr lang="en-US" dirty="0">
                <a:effectLst>
                  <a:outerShdw blurRad="38100" dist="38100" dir="2700000" algn="tl">
                    <a:srgbClr val="FFFFFF"/>
                  </a:outerShdw>
                </a:effectLst>
                <a:latin typeface="Arial" pitchFamily="34" charset="0"/>
              </a:rPr>
              <a:t>COUNT = COUNT + 1</a:t>
            </a:r>
          </a:p>
        </p:txBody>
      </p:sp>
      <p:sp>
        <p:nvSpPr>
          <p:cNvPr id="337928" name="AutoShape 8"/>
          <p:cNvSpPr>
            <a:spLocks noChangeArrowheads="1"/>
          </p:cNvSpPr>
          <p:nvPr/>
        </p:nvSpPr>
        <p:spPr bwMode="auto">
          <a:xfrm>
            <a:off x="2209800" y="4800600"/>
            <a:ext cx="2667000" cy="838200"/>
          </a:xfrm>
          <a:prstGeom prst="flowChartDecision">
            <a:avLst/>
          </a:prstGeom>
          <a:solidFill>
            <a:srgbClr val="FFFFCC"/>
          </a:solidFill>
          <a:ln w="28575">
            <a:solidFill>
              <a:schemeClr val="tx1"/>
            </a:solidFill>
            <a:miter lim="800000"/>
            <a:headEnd/>
            <a:tailEnd/>
          </a:ln>
          <a:effectLst/>
        </p:spPr>
        <p:txBody>
          <a:bodyPr wrap="none" anchor="ctr"/>
          <a:lstStyle/>
          <a:p>
            <a:pPr algn="ctr"/>
            <a:r>
              <a:rPr lang="en-US" dirty="0">
                <a:effectLst>
                  <a:outerShdw blurRad="38100" dist="38100" dir="2700000" algn="tl">
                    <a:srgbClr val="FFFFFF"/>
                  </a:outerShdw>
                </a:effectLst>
                <a:latin typeface="Arial" pitchFamily="34" charset="0"/>
              </a:rPr>
              <a:t>IS</a:t>
            </a:r>
          </a:p>
          <a:p>
            <a:pPr algn="ctr"/>
            <a:r>
              <a:rPr lang="en-US" dirty="0">
                <a:effectLst>
                  <a:outerShdw blurRad="38100" dist="38100" dir="2700000" algn="tl">
                    <a:srgbClr val="FFFFFF"/>
                  </a:outerShdw>
                </a:effectLst>
                <a:latin typeface="Arial" pitchFamily="34" charset="0"/>
              </a:rPr>
              <a:t>COUNT &gt; N?</a:t>
            </a:r>
          </a:p>
        </p:txBody>
      </p:sp>
      <p:sp>
        <p:nvSpPr>
          <p:cNvPr id="337929" name="Line 9"/>
          <p:cNvSpPr>
            <a:spLocks noChangeShapeType="1"/>
          </p:cNvSpPr>
          <p:nvPr/>
        </p:nvSpPr>
        <p:spPr bwMode="auto">
          <a:xfrm flipH="1">
            <a:off x="1752600" y="5181600"/>
            <a:ext cx="457200" cy="0"/>
          </a:xfrm>
          <a:prstGeom prst="line">
            <a:avLst/>
          </a:prstGeom>
          <a:noFill/>
          <a:ln w="28575">
            <a:solidFill>
              <a:schemeClr val="tx1"/>
            </a:solidFill>
            <a:round/>
            <a:headEnd/>
            <a:tailEnd/>
          </a:ln>
          <a:effectLst/>
        </p:spPr>
        <p:txBody>
          <a:bodyPr/>
          <a:lstStyle/>
          <a:p>
            <a:endParaRPr lang="en-IN"/>
          </a:p>
        </p:txBody>
      </p:sp>
      <p:sp>
        <p:nvSpPr>
          <p:cNvPr id="337930" name="Line 10"/>
          <p:cNvSpPr>
            <a:spLocks noChangeShapeType="1"/>
          </p:cNvSpPr>
          <p:nvPr/>
        </p:nvSpPr>
        <p:spPr bwMode="auto">
          <a:xfrm flipV="1">
            <a:off x="1752600" y="3505200"/>
            <a:ext cx="0" cy="1676400"/>
          </a:xfrm>
          <a:prstGeom prst="line">
            <a:avLst/>
          </a:prstGeom>
          <a:noFill/>
          <a:ln w="28575">
            <a:solidFill>
              <a:schemeClr val="tx1"/>
            </a:solidFill>
            <a:round/>
            <a:headEnd/>
            <a:tailEnd/>
          </a:ln>
          <a:effectLst/>
        </p:spPr>
        <p:txBody>
          <a:bodyPr/>
          <a:lstStyle/>
          <a:p>
            <a:endParaRPr lang="en-IN"/>
          </a:p>
        </p:txBody>
      </p:sp>
      <p:sp>
        <p:nvSpPr>
          <p:cNvPr id="337931" name="AutoShape 11"/>
          <p:cNvSpPr>
            <a:spLocks noChangeArrowheads="1"/>
          </p:cNvSpPr>
          <p:nvPr/>
        </p:nvSpPr>
        <p:spPr bwMode="auto">
          <a:xfrm>
            <a:off x="5486400" y="5029200"/>
            <a:ext cx="2286000" cy="3810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dirty="0">
                <a:solidFill>
                  <a:srgbClr val="A50021"/>
                </a:solidFill>
                <a:effectLst>
                  <a:outerShdw blurRad="38100" dist="38100" dir="2700000" algn="tl">
                    <a:srgbClr val="000000"/>
                  </a:outerShdw>
                </a:effectLst>
                <a:latin typeface="Arial" pitchFamily="34" charset="0"/>
              </a:rPr>
              <a:t>OUTPUT  PROD</a:t>
            </a:r>
          </a:p>
        </p:txBody>
      </p:sp>
      <p:sp>
        <p:nvSpPr>
          <p:cNvPr id="337932" name="Oval 12"/>
          <p:cNvSpPr>
            <a:spLocks noChangeArrowheads="1"/>
          </p:cNvSpPr>
          <p:nvPr/>
        </p:nvSpPr>
        <p:spPr bwMode="auto">
          <a:xfrm>
            <a:off x="5791200" y="5638800"/>
            <a:ext cx="1371600" cy="457200"/>
          </a:xfrm>
          <a:prstGeom prst="ellipse">
            <a:avLst/>
          </a:prstGeom>
          <a:solidFill>
            <a:srgbClr val="FFFFCC"/>
          </a:solidFill>
          <a:ln w="28575">
            <a:solidFill>
              <a:schemeClr val="tx1"/>
            </a:solidFill>
            <a:round/>
            <a:headEnd/>
            <a:tailEnd/>
          </a:ln>
          <a:effectLst/>
        </p:spPr>
        <p:txBody>
          <a:bodyPr wrap="none" anchor="ctr"/>
          <a:lstStyle/>
          <a:p>
            <a:pPr algn="ctr"/>
            <a:r>
              <a:rPr lang="en-US">
                <a:effectLst>
                  <a:outerShdw blurRad="38100" dist="38100" dir="2700000" algn="tl">
                    <a:srgbClr val="FFFFFF"/>
                  </a:outerShdw>
                </a:effectLst>
                <a:latin typeface="Arial" pitchFamily="34" charset="0"/>
              </a:rPr>
              <a:t>STOP</a:t>
            </a:r>
          </a:p>
        </p:txBody>
      </p:sp>
      <p:sp>
        <p:nvSpPr>
          <p:cNvPr id="337933" name="Line 13"/>
          <p:cNvSpPr>
            <a:spLocks noChangeShapeType="1"/>
          </p:cNvSpPr>
          <p:nvPr/>
        </p:nvSpPr>
        <p:spPr bwMode="auto">
          <a:xfrm>
            <a:off x="3505200" y="1981200"/>
            <a:ext cx="0" cy="228600"/>
          </a:xfrm>
          <a:prstGeom prst="line">
            <a:avLst/>
          </a:prstGeom>
          <a:noFill/>
          <a:ln w="28575">
            <a:solidFill>
              <a:schemeClr val="tx1"/>
            </a:solidFill>
            <a:round/>
            <a:headEnd/>
            <a:tailEnd type="triangle" w="med" len="med"/>
          </a:ln>
          <a:effectLst/>
        </p:spPr>
        <p:txBody>
          <a:bodyPr/>
          <a:lstStyle/>
          <a:p>
            <a:endParaRPr lang="en-IN"/>
          </a:p>
        </p:txBody>
      </p:sp>
      <p:sp>
        <p:nvSpPr>
          <p:cNvPr id="337934" name="Line 14"/>
          <p:cNvSpPr>
            <a:spLocks noChangeShapeType="1"/>
          </p:cNvSpPr>
          <p:nvPr/>
        </p:nvSpPr>
        <p:spPr bwMode="auto">
          <a:xfrm>
            <a:off x="3505200" y="2514600"/>
            <a:ext cx="0" cy="304800"/>
          </a:xfrm>
          <a:prstGeom prst="line">
            <a:avLst/>
          </a:prstGeom>
          <a:noFill/>
          <a:ln w="28575">
            <a:solidFill>
              <a:schemeClr val="tx1"/>
            </a:solidFill>
            <a:round/>
            <a:headEnd/>
            <a:tailEnd type="triangle" w="med" len="med"/>
          </a:ln>
          <a:effectLst/>
        </p:spPr>
        <p:txBody>
          <a:bodyPr/>
          <a:lstStyle/>
          <a:p>
            <a:endParaRPr lang="en-IN"/>
          </a:p>
        </p:txBody>
      </p:sp>
      <p:sp>
        <p:nvSpPr>
          <p:cNvPr id="337935" name="Line 15"/>
          <p:cNvSpPr>
            <a:spLocks noChangeShapeType="1"/>
          </p:cNvSpPr>
          <p:nvPr/>
        </p:nvSpPr>
        <p:spPr bwMode="auto">
          <a:xfrm>
            <a:off x="3505200" y="3352800"/>
            <a:ext cx="0" cy="304800"/>
          </a:xfrm>
          <a:prstGeom prst="line">
            <a:avLst/>
          </a:prstGeom>
          <a:noFill/>
          <a:ln w="28575">
            <a:solidFill>
              <a:schemeClr val="tx1"/>
            </a:solidFill>
            <a:round/>
            <a:headEnd/>
            <a:tailEnd type="triangle" w="med" len="med"/>
          </a:ln>
          <a:effectLst/>
        </p:spPr>
        <p:txBody>
          <a:bodyPr/>
          <a:lstStyle/>
          <a:p>
            <a:endParaRPr lang="en-IN"/>
          </a:p>
        </p:txBody>
      </p:sp>
      <p:sp>
        <p:nvSpPr>
          <p:cNvPr id="337936" name="Line 16"/>
          <p:cNvSpPr>
            <a:spLocks noChangeShapeType="1"/>
          </p:cNvSpPr>
          <p:nvPr/>
        </p:nvSpPr>
        <p:spPr bwMode="auto">
          <a:xfrm>
            <a:off x="3505200" y="4038600"/>
            <a:ext cx="0" cy="228600"/>
          </a:xfrm>
          <a:prstGeom prst="line">
            <a:avLst/>
          </a:prstGeom>
          <a:noFill/>
          <a:ln w="28575">
            <a:solidFill>
              <a:schemeClr val="tx1"/>
            </a:solidFill>
            <a:round/>
            <a:headEnd/>
            <a:tailEnd type="triangle" w="med" len="med"/>
          </a:ln>
          <a:effectLst/>
        </p:spPr>
        <p:txBody>
          <a:bodyPr/>
          <a:lstStyle/>
          <a:p>
            <a:endParaRPr lang="en-IN"/>
          </a:p>
        </p:txBody>
      </p:sp>
      <p:sp>
        <p:nvSpPr>
          <p:cNvPr id="337937" name="Line 17"/>
          <p:cNvSpPr>
            <a:spLocks noChangeShapeType="1"/>
          </p:cNvSpPr>
          <p:nvPr/>
        </p:nvSpPr>
        <p:spPr bwMode="auto">
          <a:xfrm>
            <a:off x="3505200" y="4648200"/>
            <a:ext cx="0" cy="152400"/>
          </a:xfrm>
          <a:prstGeom prst="line">
            <a:avLst/>
          </a:prstGeom>
          <a:noFill/>
          <a:ln w="28575">
            <a:solidFill>
              <a:schemeClr val="tx1"/>
            </a:solidFill>
            <a:round/>
            <a:headEnd/>
            <a:tailEnd type="triangle" w="med" len="med"/>
          </a:ln>
          <a:effectLst/>
        </p:spPr>
        <p:txBody>
          <a:bodyPr/>
          <a:lstStyle/>
          <a:p>
            <a:endParaRPr lang="en-IN"/>
          </a:p>
        </p:txBody>
      </p:sp>
      <p:sp>
        <p:nvSpPr>
          <p:cNvPr id="337938" name="Line 18"/>
          <p:cNvSpPr>
            <a:spLocks noChangeShapeType="1"/>
          </p:cNvSpPr>
          <p:nvPr/>
        </p:nvSpPr>
        <p:spPr bwMode="auto">
          <a:xfrm>
            <a:off x="1752600" y="3505200"/>
            <a:ext cx="1752600" cy="0"/>
          </a:xfrm>
          <a:prstGeom prst="line">
            <a:avLst/>
          </a:prstGeom>
          <a:noFill/>
          <a:ln w="28575">
            <a:solidFill>
              <a:schemeClr val="tx1"/>
            </a:solidFill>
            <a:round/>
            <a:headEnd/>
            <a:tailEnd type="triangle" w="med" len="med"/>
          </a:ln>
          <a:effectLst/>
        </p:spPr>
        <p:txBody>
          <a:bodyPr/>
          <a:lstStyle/>
          <a:p>
            <a:endParaRPr lang="en-IN"/>
          </a:p>
        </p:txBody>
      </p:sp>
      <p:sp>
        <p:nvSpPr>
          <p:cNvPr id="337939" name="Line 19"/>
          <p:cNvSpPr>
            <a:spLocks noChangeShapeType="1"/>
          </p:cNvSpPr>
          <p:nvPr/>
        </p:nvSpPr>
        <p:spPr bwMode="auto">
          <a:xfrm>
            <a:off x="4876800" y="5181600"/>
            <a:ext cx="838200" cy="0"/>
          </a:xfrm>
          <a:prstGeom prst="line">
            <a:avLst/>
          </a:prstGeom>
          <a:noFill/>
          <a:ln w="28575">
            <a:solidFill>
              <a:schemeClr val="tx1"/>
            </a:solidFill>
            <a:round/>
            <a:headEnd/>
            <a:tailEnd type="triangle" w="med" len="med"/>
          </a:ln>
          <a:effectLst/>
        </p:spPr>
        <p:txBody>
          <a:bodyPr/>
          <a:lstStyle/>
          <a:p>
            <a:endParaRPr lang="en-IN"/>
          </a:p>
        </p:txBody>
      </p:sp>
      <p:sp>
        <p:nvSpPr>
          <p:cNvPr id="337940" name="Line 20"/>
          <p:cNvSpPr>
            <a:spLocks noChangeShapeType="1"/>
          </p:cNvSpPr>
          <p:nvPr/>
        </p:nvSpPr>
        <p:spPr bwMode="auto">
          <a:xfrm>
            <a:off x="6477000" y="5410200"/>
            <a:ext cx="0" cy="228600"/>
          </a:xfrm>
          <a:prstGeom prst="line">
            <a:avLst/>
          </a:prstGeom>
          <a:noFill/>
          <a:ln w="28575">
            <a:solidFill>
              <a:schemeClr val="tx1"/>
            </a:solidFill>
            <a:round/>
            <a:headEnd/>
            <a:tailEnd type="triangle" w="med" len="med"/>
          </a:ln>
          <a:effectLst/>
        </p:spPr>
        <p:txBody>
          <a:bodyPr/>
          <a:lstStyle/>
          <a:p>
            <a:endParaRPr lang="en-IN"/>
          </a:p>
        </p:txBody>
      </p:sp>
      <p:sp>
        <p:nvSpPr>
          <p:cNvPr id="337941" name="Text Box 21"/>
          <p:cNvSpPr txBox="1">
            <a:spLocks noChangeArrowheads="1"/>
          </p:cNvSpPr>
          <p:nvPr/>
        </p:nvSpPr>
        <p:spPr bwMode="auto">
          <a:xfrm>
            <a:off x="4876800" y="4800600"/>
            <a:ext cx="1066800" cy="366713"/>
          </a:xfrm>
          <a:prstGeom prst="rect">
            <a:avLst/>
          </a:prstGeom>
          <a:noFill/>
          <a:ln w="28575">
            <a:noFill/>
            <a:miter lim="800000"/>
            <a:headEnd/>
            <a:tailEnd/>
          </a:ln>
          <a:effectLst/>
        </p:spPr>
        <p:txBody>
          <a:bodyPr>
            <a:spAutoFit/>
          </a:bodyPr>
          <a:lstStyle/>
          <a:p>
            <a:pPr>
              <a:spcBef>
                <a:spcPct val="50000"/>
              </a:spcBef>
            </a:pPr>
            <a:r>
              <a:rPr lang="en-US" sz="1800" i="1">
                <a:solidFill>
                  <a:srgbClr val="3333CC"/>
                </a:solidFill>
                <a:effectLst>
                  <a:outerShdw blurRad="38100" dist="38100" dir="2700000" algn="tl">
                    <a:srgbClr val="C0C0C0"/>
                  </a:outerShdw>
                </a:effectLst>
                <a:latin typeface="Arial" pitchFamily="34" charset="0"/>
              </a:rPr>
              <a:t>YES</a:t>
            </a:r>
          </a:p>
        </p:txBody>
      </p:sp>
      <p:sp>
        <p:nvSpPr>
          <p:cNvPr id="337942" name="Text Box 22"/>
          <p:cNvSpPr txBox="1">
            <a:spLocks noChangeArrowheads="1"/>
          </p:cNvSpPr>
          <p:nvPr/>
        </p:nvSpPr>
        <p:spPr bwMode="auto">
          <a:xfrm>
            <a:off x="1752600" y="4800600"/>
            <a:ext cx="1066800" cy="366713"/>
          </a:xfrm>
          <a:prstGeom prst="rect">
            <a:avLst/>
          </a:prstGeom>
          <a:noFill/>
          <a:ln w="28575">
            <a:noFill/>
            <a:miter lim="800000"/>
            <a:headEnd/>
            <a:tailEnd/>
          </a:ln>
          <a:effectLst/>
        </p:spPr>
        <p:txBody>
          <a:bodyPr>
            <a:spAutoFit/>
          </a:bodyPr>
          <a:lstStyle/>
          <a:p>
            <a:pPr>
              <a:spcBef>
                <a:spcPct val="50000"/>
              </a:spcBef>
            </a:pPr>
            <a:r>
              <a:rPr lang="en-US" sz="1800" i="1">
                <a:solidFill>
                  <a:srgbClr val="3333CC"/>
                </a:solidFill>
                <a:effectLst>
                  <a:outerShdw blurRad="38100" dist="38100" dir="2700000" algn="tl">
                    <a:srgbClr val="C0C0C0"/>
                  </a:outerShdw>
                </a:effectLst>
                <a:latin typeface="Arial" pitchFamily="34" charset="0"/>
              </a:rPr>
              <a:t>NO</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Terminologies</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Algorithm / Flowchart</a:t>
            </a:r>
          </a:p>
          <a:p>
            <a:pPr lvl="1"/>
            <a:r>
              <a:rPr lang="en-US" dirty="0" smtClean="0"/>
              <a:t>A step-by-step procedure for solving a particular problem.</a:t>
            </a:r>
          </a:p>
          <a:p>
            <a:pPr lvl="1"/>
            <a:r>
              <a:rPr lang="en-US" dirty="0" smtClean="0"/>
              <a:t>Independent of the programming language.</a:t>
            </a:r>
          </a:p>
          <a:p>
            <a:endParaRPr lang="en-US" dirty="0" smtClean="0"/>
          </a:p>
          <a:p>
            <a:r>
              <a:rPr lang="en-US" dirty="0" smtClean="0"/>
              <a:t>Program</a:t>
            </a:r>
          </a:p>
          <a:p>
            <a:pPr lvl="1"/>
            <a:r>
              <a:rPr lang="en-US" dirty="0" smtClean="0"/>
              <a:t>A translation of the algorithm/flowchart into a form that can be processed by a computer.</a:t>
            </a:r>
          </a:p>
          <a:p>
            <a:pPr lvl="1"/>
            <a:r>
              <a:rPr lang="en-US" dirty="0" smtClean="0"/>
              <a:t>Typically written in a high-level language like C, C++, Java, etc.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304800" y="228600"/>
            <a:ext cx="8458200" cy="914400"/>
          </a:xfrm>
        </p:spPr>
        <p:txBody>
          <a:bodyPr>
            <a:normAutofit fontScale="90000"/>
          </a:bodyPr>
          <a:lstStyle/>
          <a:p>
            <a:r>
              <a:rPr lang="en-US" dirty="0"/>
              <a:t>Example </a:t>
            </a:r>
            <a:r>
              <a:rPr lang="en-US" dirty="0" smtClean="0"/>
              <a:t>8: </a:t>
            </a:r>
            <a:r>
              <a:rPr lang="en-US" i="1" dirty="0">
                <a:solidFill>
                  <a:srgbClr val="333399"/>
                </a:solidFill>
              </a:rPr>
              <a:t>Roots of a quadratic equation</a:t>
            </a:r>
          </a:p>
        </p:txBody>
      </p:sp>
      <p:sp>
        <p:nvSpPr>
          <p:cNvPr id="340995" name="Text Box 3"/>
          <p:cNvSpPr txBox="1">
            <a:spLocks noChangeArrowheads="1"/>
          </p:cNvSpPr>
          <p:nvPr/>
        </p:nvSpPr>
        <p:spPr bwMode="auto">
          <a:xfrm>
            <a:off x="2133600" y="2514600"/>
            <a:ext cx="3352800" cy="588963"/>
          </a:xfrm>
          <a:prstGeom prst="rect">
            <a:avLst/>
          </a:prstGeom>
          <a:solidFill>
            <a:srgbClr val="CCFFFF"/>
          </a:solidFill>
          <a:ln w="9525">
            <a:solidFill>
              <a:srgbClr val="993300"/>
            </a:solidFill>
            <a:miter lim="800000"/>
            <a:headEnd/>
            <a:tailEnd/>
          </a:ln>
          <a:effectLst/>
        </p:spPr>
        <p:txBody>
          <a:bodyPr>
            <a:spAutoFit/>
          </a:bodyPr>
          <a:lstStyle/>
          <a:p>
            <a:pPr algn="ctr">
              <a:spcBef>
                <a:spcPct val="50000"/>
              </a:spcBef>
            </a:pPr>
            <a:r>
              <a:rPr lang="en-US" sz="3200">
                <a:solidFill>
                  <a:srgbClr val="000099"/>
                </a:solidFill>
                <a:latin typeface="Arial" pitchFamily="34" charset="0"/>
              </a:rPr>
              <a:t>ax</a:t>
            </a:r>
            <a:r>
              <a:rPr lang="en-US" sz="3200" baseline="30000">
                <a:solidFill>
                  <a:srgbClr val="000099"/>
                </a:solidFill>
                <a:latin typeface="Arial" pitchFamily="34" charset="0"/>
              </a:rPr>
              <a:t>2</a:t>
            </a:r>
            <a:r>
              <a:rPr lang="en-US" sz="3200">
                <a:solidFill>
                  <a:srgbClr val="000099"/>
                </a:solidFill>
                <a:latin typeface="Arial" pitchFamily="34" charset="0"/>
              </a:rPr>
              <a:t> + bx + c = 0</a:t>
            </a:r>
          </a:p>
        </p:txBody>
      </p:sp>
      <p:sp>
        <p:nvSpPr>
          <p:cNvPr id="340996" name="Rectangle 4"/>
          <p:cNvSpPr>
            <a:spLocks noChangeArrowheads="1"/>
          </p:cNvSpPr>
          <p:nvPr/>
        </p:nvSpPr>
        <p:spPr bwMode="auto">
          <a:xfrm>
            <a:off x="1981200" y="4114800"/>
            <a:ext cx="3549650" cy="641350"/>
          </a:xfrm>
          <a:prstGeom prst="rect">
            <a:avLst/>
          </a:prstGeom>
          <a:noFill/>
          <a:ln w="9525">
            <a:noFill/>
            <a:miter lim="800000"/>
            <a:headEnd/>
            <a:tailEnd/>
          </a:ln>
          <a:effectLst/>
        </p:spPr>
        <p:txBody>
          <a:bodyPr wrap="none">
            <a:spAutoFit/>
          </a:bodyPr>
          <a:lstStyle/>
          <a:p>
            <a:pPr>
              <a:spcBef>
                <a:spcPct val="50000"/>
              </a:spcBef>
            </a:pPr>
            <a:r>
              <a:rPr lang="en-US" sz="3600" i="1"/>
              <a:t>TRY YOURSELF</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dirty="0"/>
              <a:t>Example </a:t>
            </a:r>
            <a:r>
              <a:rPr lang="en-US" dirty="0" smtClean="0"/>
              <a:t>9: </a:t>
            </a:r>
            <a:r>
              <a:rPr lang="en-US" i="1" dirty="0">
                <a:solidFill>
                  <a:srgbClr val="333399"/>
                </a:solidFill>
              </a:rPr>
              <a:t>Grade computation</a:t>
            </a:r>
          </a:p>
        </p:txBody>
      </p:sp>
      <p:sp>
        <p:nvSpPr>
          <p:cNvPr id="342019" name="Rectangle 3"/>
          <p:cNvSpPr>
            <a:spLocks noGrp="1" noChangeArrowheads="1"/>
          </p:cNvSpPr>
          <p:nvPr>
            <p:ph sz="quarter" idx="1"/>
          </p:nvPr>
        </p:nvSpPr>
        <p:spPr>
          <a:xfrm>
            <a:off x="457200" y="1447800"/>
            <a:ext cx="7005638" cy="3124200"/>
          </a:xfrm>
        </p:spPr>
        <p:txBody>
          <a:bodyPr/>
          <a:lstStyle/>
          <a:p>
            <a:pPr>
              <a:buFontTx/>
              <a:buNone/>
            </a:pPr>
            <a:r>
              <a:rPr lang="en-US" sz="2000" dirty="0"/>
              <a:t>MARKS </a:t>
            </a:r>
            <a:r>
              <a:rPr lang="en-US" sz="2000" dirty="0">
                <a:sym typeface="Symbol" pitchFamily="18" charset="2"/>
              </a:rPr>
              <a:t> 90           </a:t>
            </a:r>
            <a:r>
              <a:rPr lang="en-US" sz="2000" dirty="0">
                <a:sym typeface="Wingdings" pitchFamily="2" charset="2"/>
              </a:rPr>
              <a:t>  </a:t>
            </a:r>
            <a:r>
              <a:rPr lang="en-US" sz="2000" dirty="0">
                <a:solidFill>
                  <a:srgbClr val="FF3300"/>
                </a:solidFill>
                <a:sym typeface="Wingdings" pitchFamily="2" charset="2"/>
              </a:rPr>
              <a:t>Ex</a:t>
            </a:r>
          </a:p>
          <a:p>
            <a:pPr>
              <a:buFontTx/>
              <a:buNone/>
            </a:pPr>
            <a:r>
              <a:rPr lang="en-US" sz="2000" dirty="0">
                <a:sym typeface="Symbol" pitchFamily="18" charset="2"/>
              </a:rPr>
              <a:t>89  MARKS  80   </a:t>
            </a:r>
            <a:r>
              <a:rPr lang="en-US" sz="2000" dirty="0">
                <a:sym typeface="Wingdings" pitchFamily="2" charset="2"/>
              </a:rPr>
              <a:t>  </a:t>
            </a:r>
            <a:r>
              <a:rPr lang="en-US" sz="2000" dirty="0">
                <a:solidFill>
                  <a:srgbClr val="FF3300"/>
                </a:solidFill>
                <a:sym typeface="Wingdings" pitchFamily="2" charset="2"/>
              </a:rPr>
              <a:t>A</a:t>
            </a:r>
          </a:p>
          <a:p>
            <a:pPr>
              <a:buFontTx/>
              <a:buNone/>
            </a:pPr>
            <a:r>
              <a:rPr lang="en-US" sz="2000" dirty="0">
                <a:sym typeface="Wingdings" pitchFamily="2" charset="2"/>
              </a:rPr>
              <a:t>79 </a:t>
            </a:r>
            <a:r>
              <a:rPr lang="en-US" sz="2000" dirty="0">
                <a:sym typeface="Symbol" pitchFamily="18" charset="2"/>
              </a:rPr>
              <a:t> MARKS  70   </a:t>
            </a:r>
            <a:r>
              <a:rPr lang="en-US" sz="2000" dirty="0">
                <a:sym typeface="Wingdings" pitchFamily="2" charset="2"/>
              </a:rPr>
              <a:t>  </a:t>
            </a:r>
            <a:r>
              <a:rPr lang="en-US" sz="2000" dirty="0">
                <a:solidFill>
                  <a:srgbClr val="FF3300"/>
                </a:solidFill>
                <a:sym typeface="Wingdings" pitchFamily="2" charset="2"/>
              </a:rPr>
              <a:t>B</a:t>
            </a:r>
          </a:p>
          <a:p>
            <a:pPr>
              <a:buFontTx/>
              <a:buNone/>
            </a:pPr>
            <a:r>
              <a:rPr lang="en-US" sz="2000" dirty="0">
                <a:sym typeface="Wingdings" pitchFamily="2" charset="2"/>
              </a:rPr>
              <a:t>69 </a:t>
            </a:r>
            <a:r>
              <a:rPr lang="en-US" sz="2000" dirty="0">
                <a:sym typeface="Symbol" pitchFamily="18" charset="2"/>
              </a:rPr>
              <a:t> MARKS  60   </a:t>
            </a:r>
            <a:r>
              <a:rPr lang="en-US" sz="2000" dirty="0">
                <a:sym typeface="Wingdings" pitchFamily="2" charset="2"/>
              </a:rPr>
              <a:t>  </a:t>
            </a:r>
            <a:r>
              <a:rPr lang="en-US" sz="2000" dirty="0">
                <a:solidFill>
                  <a:srgbClr val="FF3300"/>
                </a:solidFill>
                <a:sym typeface="Wingdings" pitchFamily="2" charset="2"/>
              </a:rPr>
              <a:t>C</a:t>
            </a:r>
          </a:p>
          <a:p>
            <a:pPr>
              <a:buFontTx/>
              <a:buNone/>
            </a:pPr>
            <a:r>
              <a:rPr lang="en-US" sz="2000" dirty="0">
                <a:sym typeface="Wingdings" pitchFamily="2" charset="2"/>
              </a:rPr>
              <a:t>59 </a:t>
            </a:r>
            <a:r>
              <a:rPr lang="en-US" sz="2000" dirty="0">
                <a:sym typeface="Symbol" pitchFamily="18" charset="2"/>
              </a:rPr>
              <a:t> MARKS  50   </a:t>
            </a:r>
            <a:r>
              <a:rPr lang="en-US" sz="2000" dirty="0">
                <a:sym typeface="Wingdings" pitchFamily="2" charset="2"/>
              </a:rPr>
              <a:t>  </a:t>
            </a:r>
            <a:r>
              <a:rPr lang="en-US" sz="2000" dirty="0">
                <a:solidFill>
                  <a:srgbClr val="FF3300"/>
                </a:solidFill>
                <a:sym typeface="Wingdings" pitchFamily="2" charset="2"/>
              </a:rPr>
              <a:t>D</a:t>
            </a:r>
          </a:p>
          <a:p>
            <a:pPr>
              <a:buFontTx/>
              <a:buNone/>
            </a:pPr>
            <a:r>
              <a:rPr lang="en-US" sz="2000" dirty="0">
                <a:sym typeface="Wingdings" pitchFamily="2" charset="2"/>
              </a:rPr>
              <a:t>49 </a:t>
            </a:r>
            <a:r>
              <a:rPr lang="en-US" sz="2000" dirty="0">
                <a:sym typeface="Symbol" pitchFamily="18" charset="2"/>
              </a:rPr>
              <a:t> MARKS  35   </a:t>
            </a:r>
            <a:r>
              <a:rPr lang="en-US" sz="2000" dirty="0">
                <a:sym typeface="Wingdings" pitchFamily="2" charset="2"/>
              </a:rPr>
              <a:t>  </a:t>
            </a:r>
            <a:r>
              <a:rPr lang="en-US" sz="2000" dirty="0">
                <a:solidFill>
                  <a:srgbClr val="FF3300"/>
                </a:solidFill>
                <a:sym typeface="Wingdings" pitchFamily="2" charset="2"/>
              </a:rPr>
              <a:t>P</a:t>
            </a:r>
          </a:p>
          <a:p>
            <a:pPr>
              <a:buFontTx/>
              <a:buNone/>
            </a:pPr>
            <a:r>
              <a:rPr lang="en-US" sz="2000" dirty="0">
                <a:sym typeface="Wingdings" pitchFamily="2" charset="2"/>
              </a:rPr>
              <a:t>34 </a:t>
            </a:r>
            <a:r>
              <a:rPr lang="en-US" sz="2000" dirty="0">
                <a:sym typeface="Symbol" pitchFamily="18" charset="2"/>
              </a:rPr>
              <a:t> MARKS           </a:t>
            </a:r>
            <a:r>
              <a:rPr lang="en-US" sz="2000" dirty="0">
                <a:sym typeface="Wingdings" pitchFamily="2" charset="2"/>
              </a:rPr>
              <a:t>  </a:t>
            </a:r>
            <a:r>
              <a:rPr lang="en-US" sz="2000" dirty="0">
                <a:solidFill>
                  <a:srgbClr val="FF3300"/>
                </a:solidFill>
                <a:sym typeface="Wingdings" pitchFamily="2" charset="2"/>
              </a:rPr>
              <a:t>F</a:t>
            </a:r>
            <a:endParaRPr lang="en-US" sz="2000" dirty="0">
              <a:solidFill>
                <a:srgbClr val="FF3300"/>
              </a:solidFill>
              <a:sym typeface="Symbol" pitchFamily="18" charset="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304800" y="457200"/>
            <a:ext cx="8610600" cy="609600"/>
          </a:xfrm>
        </p:spPr>
        <p:txBody>
          <a:bodyPr>
            <a:normAutofit fontScale="90000"/>
          </a:bodyPr>
          <a:lstStyle/>
          <a:p>
            <a:r>
              <a:rPr lang="en-US" dirty="0" smtClean="0"/>
              <a:t>Example 9: </a:t>
            </a:r>
            <a:r>
              <a:rPr lang="en-US" i="1" dirty="0" smtClean="0">
                <a:solidFill>
                  <a:srgbClr val="333399"/>
                </a:solidFill>
              </a:rPr>
              <a:t>Grade computation…</a:t>
            </a:r>
            <a:endParaRPr lang="en-US" i="1" dirty="0">
              <a:solidFill>
                <a:srgbClr val="FF0000"/>
              </a:solidFill>
            </a:endParaRPr>
          </a:p>
        </p:txBody>
      </p:sp>
      <p:sp>
        <p:nvSpPr>
          <p:cNvPr id="343043" name="Oval 3"/>
          <p:cNvSpPr>
            <a:spLocks noChangeArrowheads="1"/>
          </p:cNvSpPr>
          <p:nvPr/>
        </p:nvSpPr>
        <p:spPr bwMode="auto">
          <a:xfrm>
            <a:off x="914400" y="1447800"/>
            <a:ext cx="1371600" cy="533400"/>
          </a:xfrm>
          <a:prstGeom prst="ellipse">
            <a:avLst/>
          </a:prstGeom>
          <a:solidFill>
            <a:srgbClr val="FFFFCC"/>
          </a:solidFill>
          <a:ln w="28575">
            <a:solidFill>
              <a:schemeClr val="tx1"/>
            </a:solidFill>
            <a:round/>
            <a:headEnd/>
            <a:tailEnd/>
          </a:ln>
          <a:effectLst/>
        </p:spPr>
        <p:txBody>
          <a:bodyPr wrap="none" anchor="ctr"/>
          <a:lstStyle/>
          <a:p>
            <a:pPr algn="ctr"/>
            <a:r>
              <a:rPr lang="en-US">
                <a:latin typeface="Arial" pitchFamily="34" charset="0"/>
              </a:rPr>
              <a:t>START</a:t>
            </a:r>
          </a:p>
        </p:txBody>
      </p:sp>
      <p:sp>
        <p:nvSpPr>
          <p:cNvPr id="343044" name="AutoShape 4"/>
          <p:cNvSpPr>
            <a:spLocks noChangeArrowheads="1"/>
          </p:cNvSpPr>
          <p:nvPr/>
        </p:nvSpPr>
        <p:spPr bwMode="auto">
          <a:xfrm>
            <a:off x="381000" y="2362200"/>
            <a:ext cx="2209800" cy="4572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latin typeface="Arial" pitchFamily="34" charset="0"/>
              </a:rPr>
              <a:t>READ  MARKS</a:t>
            </a:r>
          </a:p>
        </p:txBody>
      </p:sp>
      <p:sp>
        <p:nvSpPr>
          <p:cNvPr id="343045" name="AutoShape 5"/>
          <p:cNvSpPr>
            <a:spLocks noChangeArrowheads="1"/>
          </p:cNvSpPr>
          <p:nvPr/>
        </p:nvSpPr>
        <p:spPr bwMode="auto">
          <a:xfrm>
            <a:off x="457200" y="4267200"/>
            <a:ext cx="1981200" cy="6096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OUTPUT  “Ex”</a:t>
            </a:r>
          </a:p>
        </p:txBody>
      </p:sp>
      <p:sp>
        <p:nvSpPr>
          <p:cNvPr id="343046" name="AutoShape 6"/>
          <p:cNvSpPr>
            <a:spLocks noChangeArrowheads="1"/>
          </p:cNvSpPr>
          <p:nvPr/>
        </p:nvSpPr>
        <p:spPr bwMode="auto">
          <a:xfrm>
            <a:off x="685800" y="3124200"/>
            <a:ext cx="1828800" cy="685800"/>
          </a:xfrm>
          <a:prstGeom prst="flowChartDecision">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MARKS </a:t>
            </a:r>
            <a:r>
              <a:rPr lang="en-US" dirty="0">
                <a:latin typeface="Arial" pitchFamily="34" charset="0"/>
                <a:sym typeface="Symbol" pitchFamily="18" charset="2"/>
              </a:rPr>
              <a:t> 90</a:t>
            </a:r>
            <a:r>
              <a:rPr lang="en-US" dirty="0">
                <a:latin typeface="Arial" pitchFamily="34" charset="0"/>
              </a:rPr>
              <a:t>?</a:t>
            </a:r>
          </a:p>
        </p:txBody>
      </p:sp>
      <p:sp>
        <p:nvSpPr>
          <p:cNvPr id="343047" name="Line 7"/>
          <p:cNvSpPr>
            <a:spLocks noChangeShapeType="1"/>
          </p:cNvSpPr>
          <p:nvPr/>
        </p:nvSpPr>
        <p:spPr bwMode="auto">
          <a:xfrm>
            <a:off x="1600200" y="1981200"/>
            <a:ext cx="0" cy="381000"/>
          </a:xfrm>
          <a:prstGeom prst="line">
            <a:avLst/>
          </a:prstGeom>
          <a:noFill/>
          <a:ln w="28575">
            <a:solidFill>
              <a:schemeClr val="tx1"/>
            </a:solidFill>
            <a:round/>
            <a:headEnd/>
            <a:tailEnd type="triangle" w="med" len="med"/>
          </a:ln>
          <a:effectLst/>
        </p:spPr>
        <p:txBody>
          <a:bodyPr/>
          <a:lstStyle/>
          <a:p>
            <a:endParaRPr lang="en-IN"/>
          </a:p>
        </p:txBody>
      </p:sp>
      <p:sp>
        <p:nvSpPr>
          <p:cNvPr id="343048" name="AutoShape 8"/>
          <p:cNvSpPr>
            <a:spLocks noChangeArrowheads="1"/>
          </p:cNvSpPr>
          <p:nvPr/>
        </p:nvSpPr>
        <p:spPr bwMode="auto">
          <a:xfrm>
            <a:off x="2819400" y="3124200"/>
            <a:ext cx="1828800" cy="685800"/>
          </a:xfrm>
          <a:prstGeom prst="flowChartDecision">
            <a:avLst/>
          </a:prstGeom>
          <a:solidFill>
            <a:srgbClr val="FFFFCC"/>
          </a:solidFill>
          <a:ln w="28575">
            <a:solidFill>
              <a:schemeClr val="tx1"/>
            </a:solidFill>
            <a:miter lim="800000"/>
            <a:headEnd/>
            <a:tailEnd/>
          </a:ln>
          <a:effectLst/>
        </p:spPr>
        <p:txBody>
          <a:bodyPr wrap="none" anchor="ctr"/>
          <a:lstStyle/>
          <a:p>
            <a:pPr algn="ctr"/>
            <a:r>
              <a:rPr lang="en-US">
                <a:latin typeface="Arial" pitchFamily="34" charset="0"/>
              </a:rPr>
              <a:t>MARKS </a:t>
            </a:r>
            <a:r>
              <a:rPr lang="en-US">
                <a:latin typeface="Arial" pitchFamily="34" charset="0"/>
                <a:sym typeface="Symbol" pitchFamily="18" charset="2"/>
              </a:rPr>
              <a:t> 80</a:t>
            </a:r>
            <a:r>
              <a:rPr lang="en-US">
                <a:latin typeface="Arial" pitchFamily="34" charset="0"/>
              </a:rPr>
              <a:t>?</a:t>
            </a:r>
          </a:p>
        </p:txBody>
      </p:sp>
      <p:sp>
        <p:nvSpPr>
          <p:cNvPr id="343049" name="AutoShape 9"/>
          <p:cNvSpPr>
            <a:spLocks noChangeArrowheads="1"/>
          </p:cNvSpPr>
          <p:nvPr/>
        </p:nvSpPr>
        <p:spPr bwMode="auto">
          <a:xfrm>
            <a:off x="4953000" y="3124200"/>
            <a:ext cx="1828800" cy="685800"/>
          </a:xfrm>
          <a:prstGeom prst="flowChartDecision">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MARKS </a:t>
            </a:r>
            <a:r>
              <a:rPr lang="en-US" dirty="0">
                <a:latin typeface="Arial" pitchFamily="34" charset="0"/>
                <a:sym typeface="Symbol" pitchFamily="18" charset="2"/>
              </a:rPr>
              <a:t> 70</a:t>
            </a:r>
            <a:r>
              <a:rPr lang="en-US" dirty="0">
                <a:latin typeface="Arial" pitchFamily="34" charset="0"/>
              </a:rPr>
              <a:t>?</a:t>
            </a:r>
          </a:p>
        </p:txBody>
      </p:sp>
      <p:sp>
        <p:nvSpPr>
          <p:cNvPr id="343050" name="Line 10"/>
          <p:cNvSpPr>
            <a:spLocks noChangeShapeType="1"/>
          </p:cNvSpPr>
          <p:nvPr/>
        </p:nvSpPr>
        <p:spPr bwMode="auto">
          <a:xfrm>
            <a:off x="1600200" y="2819400"/>
            <a:ext cx="0" cy="304800"/>
          </a:xfrm>
          <a:prstGeom prst="line">
            <a:avLst/>
          </a:prstGeom>
          <a:noFill/>
          <a:ln w="28575">
            <a:solidFill>
              <a:schemeClr val="tx1"/>
            </a:solidFill>
            <a:round/>
            <a:headEnd/>
            <a:tailEnd type="triangle" w="med" len="med"/>
          </a:ln>
          <a:effectLst/>
        </p:spPr>
        <p:txBody>
          <a:bodyPr/>
          <a:lstStyle/>
          <a:p>
            <a:endParaRPr lang="en-IN"/>
          </a:p>
        </p:txBody>
      </p:sp>
      <p:sp>
        <p:nvSpPr>
          <p:cNvPr id="343051" name="Line 11"/>
          <p:cNvSpPr>
            <a:spLocks noChangeShapeType="1"/>
          </p:cNvSpPr>
          <p:nvPr/>
        </p:nvSpPr>
        <p:spPr bwMode="auto">
          <a:xfrm>
            <a:off x="2438400" y="3429000"/>
            <a:ext cx="381000" cy="0"/>
          </a:xfrm>
          <a:prstGeom prst="line">
            <a:avLst/>
          </a:prstGeom>
          <a:noFill/>
          <a:ln w="28575">
            <a:solidFill>
              <a:schemeClr val="tx1"/>
            </a:solidFill>
            <a:round/>
            <a:headEnd/>
            <a:tailEnd type="triangle" w="med" len="med"/>
          </a:ln>
          <a:effectLst/>
        </p:spPr>
        <p:txBody>
          <a:bodyPr/>
          <a:lstStyle/>
          <a:p>
            <a:endParaRPr lang="en-IN"/>
          </a:p>
        </p:txBody>
      </p:sp>
      <p:sp>
        <p:nvSpPr>
          <p:cNvPr id="343052" name="Line 12"/>
          <p:cNvSpPr>
            <a:spLocks noChangeShapeType="1"/>
          </p:cNvSpPr>
          <p:nvPr/>
        </p:nvSpPr>
        <p:spPr bwMode="auto">
          <a:xfrm>
            <a:off x="4648200" y="3429000"/>
            <a:ext cx="381000" cy="0"/>
          </a:xfrm>
          <a:prstGeom prst="line">
            <a:avLst/>
          </a:prstGeom>
          <a:noFill/>
          <a:ln w="28575">
            <a:solidFill>
              <a:schemeClr val="tx1"/>
            </a:solidFill>
            <a:round/>
            <a:headEnd/>
            <a:tailEnd type="triangle" w="med" len="med"/>
          </a:ln>
          <a:effectLst/>
        </p:spPr>
        <p:txBody>
          <a:bodyPr/>
          <a:lstStyle/>
          <a:p>
            <a:endParaRPr lang="en-IN"/>
          </a:p>
        </p:txBody>
      </p:sp>
      <p:sp>
        <p:nvSpPr>
          <p:cNvPr id="343053" name="AutoShape 13"/>
          <p:cNvSpPr>
            <a:spLocks noChangeArrowheads="1"/>
          </p:cNvSpPr>
          <p:nvPr/>
        </p:nvSpPr>
        <p:spPr bwMode="auto">
          <a:xfrm>
            <a:off x="2743200" y="4267200"/>
            <a:ext cx="1905000" cy="5334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OUTPUT  “A”</a:t>
            </a:r>
          </a:p>
        </p:txBody>
      </p:sp>
      <p:sp>
        <p:nvSpPr>
          <p:cNvPr id="343054" name="AutoShape 14"/>
          <p:cNvSpPr>
            <a:spLocks noChangeArrowheads="1"/>
          </p:cNvSpPr>
          <p:nvPr/>
        </p:nvSpPr>
        <p:spPr bwMode="auto">
          <a:xfrm>
            <a:off x="4876800" y="4267200"/>
            <a:ext cx="1905000" cy="5334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dirty="0">
                <a:latin typeface="Arial" pitchFamily="34" charset="0"/>
              </a:rPr>
              <a:t>OUTPUT  “B”</a:t>
            </a:r>
          </a:p>
        </p:txBody>
      </p:sp>
      <p:sp>
        <p:nvSpPr>
          <p:cNvPr id="343055" name="Line 15"/>
          <p:cNvSpPr>
            <a:spLocks noChangeShapeType="1"/>
          </p:cNvSpPr>
          <p:nvPr/>
        </p:nvSpPr>
        <p:spPr bwMode="auto">
          <a:xfrm>
            <a:off x="1600200" y="3810000"/>
            <a:ext cx="0" cy="457200"/>
          </a:xfrm>
          <a:prstGeom prst="line">
            <a:avLst/>
          </a:prstGeom>
          <a:noFill/>
          <a:ln w="28575">
            <a:solidFill>
              <a:schemeClr val="tx1"/>
            </a:solidFill>
            <a:round/>
            <a:headEnd/>
            <a:tailEnd type="triangle" w="med" len="med"/>
          </a:ln>
          <a:effectLst/>
        </p:spPr>
        <p:txBody>
          <a:bodyPr/>
          <a:lstStyle/>
          <a:p>
            <a:endParaRPr lang="en-IN"/>
          </a:p>
        </p:txBody>
      </p:sp>
      <p:sp>
        <p:nvSpPr>
          <p:cNvPr id="343056" name="Line 16"/>
          <p:cNvSpPr>
            <a:spLocks noChangeShapeType="1"/>
          </p:cNvSpPr>
          <p:nvPr/>
        </p:nvSpPr>
        <p:spPr bwMode="auto">
          <a:xfrm>
            <a:off x="3733800" y="3810000"/>
            <a:ext cx="0" cy="457200"/>
          </a:xfrm>
          <a:prstGeom prst="line">
            <a:avLst/>
          </a:prstGeom>
          <a:noFill/>
          <a:ln w="28575">
            <a:solidFill>
              <a:schemeClr val="tx1"/>
            </a:solidFill>
            <a:round/>
            <a:headEnd/>
            <a:tailEnd type="triangle" w="med" len="med"/>
          </a:ln>
          <a:effectLst/>
        </p:spPr>
        <p:txBody>
          <a:bodyPr/>
          <a:lstStyle/>
          <a:p>
            <a:endParaRPr lang="en-IN"/>
          </a:p>
        </p:txBody>
      </p:sp>
      <p:sp>
        <p:nvSpPr>
          <p:cNvPr id="343057" name="Line 17"/>
          <p:cNvSpPr>
            <a:spLocks noChangeShapeType="1"/>
          </p:cNvSpPr>
          <p:nvPr/>
        </p:nvSpPr>
        <p:spPr bwMode="auto">
          <a:xfrm>
            <a:off x="5867400" y="3810000"/>
            <a:ext cx="0" cy="457200"/>
          </a:xfrm>
          <a:prstGeom prst="line">
            <a:avLst/>
          </a:prstGeom>
          <a:noFill/>
          <a:ln w="28575">
            <a:solidFill>
              <a:schemeClr val="tx1"/>
            </a:solidFill>
            <a:round/>
            <a:headEnd/>
            <a:tailEnd type="triangle" w="med" len="med"/>
          </a:ln>
          <a:effectLst/>
        </p:spPr>
        <p:txBody>
          <a:bodyPr/>
          <a:lstStyle/>
          <a:p>
            <a:endParaRPr lang="en-IN"/>
          </a:p>
        </p:txBody>
      </p:sp>
      <p:sp>
        <p:nvSpPr>
          <p:cNvPr id="343058" name="Oval 18"/>
          <p:cNvSpPr>
            <a:spLocks noChangeArrowheads="1"/>
          </p:cNvSpPr>
          <p:nvPr/>
        </p:nvSpPr>
        <p:spPr bwMode="auto">
          <a:xfrm>
            <a:off x="5181600" y="5257800"/>
            <a:ext cx="1371600" cy="533400"/>
          </a:xfrm>
          <a:prstGeom prst="ellipse">
            <a:avLst/>
          </a:prstGeom>
          <a:solidFill>
            <a:srgbClr val="FFFFCC"/>
          </a:solidFill>
          <a:ln w="28575">
            <a:solidFill>
              <a:schemeClr val="tx1"/>
            </a:solidFill>
            <a:round/>
            <a:headEnd/>
            <a:tailEnd/>
          </a:ln>
          <a:effectLst/>
        </p:spPr>
        <p:txBody>
          <a:bodyPr wrap="none" anchor="ctr"/>
          <a:lstStyle/>
          <a:p>
            <a:pPr algn="ctr"/>
            <a:r>
              <a:rPr lang="en-US">
                <a:latin typeface="Arial" pitchFamily="34" charset="0"/>
              </a:rPr>
              <a:t>STOP</a:t>
            </a:r>
          </a:p>
        </p:txBody>
      </p:sp>
      <p:sp>
        <p:nvSpPr>
          <p:cNvPr id="343059" name="Oval 19"/>
          <p:cNvSpPr>
            <a:spLocks noChangeArrowheads="1"/>
          </p:cNvSpPr>
          <p:nvPr/>
        </p:nvSpPr>
        <p:spPr bwMode="auto">
          <a:xfrm>
            <a:off x="2971800" y="5257800"/>
            <a:ext cx="1371600" cy="533400"/>
          </a:xfrm>
          <a:prstGeom prst="ellipse">
            <a:avLst/>
          </a:prstGeom>
          <a:solidFill>
            <a:srgbClr val="FFFFCC"/>
          </a:solidFill>
          <a:ln w="28575">
            <a:solidFill>
              <a:schemeClr val="tx1"/>
            </a:solidFill>
            <a:round/>
            <a:headEnd/>
            <a:tailEnd/>
          </a:ln>
          <a:effectLst/>
        </p:spPr>
        <p:txBody>
          <a:bodyPr wrap="none" anchor="ctr"/>
          <a:lstStyle/>
          <a:p>
            <a:pPr algn="ctr"/>
            <a:r>
              <a:rPr lang="en-US">
                <a:latin typeface="Arial" pitchFamily="34" charset="0"/>
              </a:rPr>
              <a:t>STOP</a:t>
            </a:r>
          </a:p>
        </p:txBody>
      </p:sp>
      <p:sp>
        <p:nvSpPr>
          <p:cNvPr id="343060" name="Oval 20"/>
          <p:cNvSpPr>
            <a:spLocks noChangeArrowheads="1"/>
          </p:cNvSpPr>
          <p:nvPr/>
        </p:nvSpPr>
        <p:spPr bwMode="auto">
          <a:xfrm>
            <a:off x="838200" y="5257800"/>
            <a:ext cx="1371600" cy="533400"/>
          </a:xfrm>
          <a:prstGeom prst="ellipse">
            <a:avLst/>
          </a:prstGeom>
          <a:solidFill>
            <a:srgbClr val="FFFFCC"/>
          </a:solidFill>
          <a:ln w="28575">
            <a:solidFill>
              <a:schemeClr val="tx1"/>
            </a:solidFill>
            <a:round/>
            <a:headEnd/>
            <a:tailEnd/>
          </a:ln>
          <a:effectLst/>
        </p:spPr>
        <p:txBody>
          <a:bodyPr wrap="none" anchor="ctr"/>
          <a:lstStyle/>
          <a:p>
            <a:pPr algn="ctr"/>
            <a:r>
              <a:rPr lang="en-US">
                <a:latin typeface="Arial" pitchFamily="34" charset="0"/>
              </a:rPr>
              <a:t>STOP</a:t>
            </a:r>
          </a:p>
        </p:txBody>
      </p:sp>
      <p:sp>
        <p:nvSpPr>
          <p:cNvPr id="343061" name="Line 21"/>
          <p:cNvSpPr>
            <a:spLocks noChangeShapeType="1"/>
          </p:cNvSpPr>
          <p:nvPr/>
        </p:nvSpPr>
        <p:spPr bwMode="auto">
          <a:xfrm>
            <a:off x="6781800" y="3429000"/>
            <a:ext cx="381000" cy="0"/>
          </a:xfrm>
          <a:prstGeom prst="line">
            <a:avLst/>
          </a:prstGeom>
          <a:noFill/>
          <a:ln w="28575">
            <a:solidFill>
              <a:schemeClr val="tx1"/>
            </a:solidFill>
            <a:round/>
            <a:headEnd/>
            <a:tailEnd type="triangle" w="med" len="med"/>
          </a:ln>
          <a:effectLst/>
        </p:spPr>
        <p:txBody>
          <a:bodyPr/>
          <a:lstStyle/>
          <a:p>
            <a:endParaRPr lang="en-IN"/>
          </a:p>
        </p:txBody>
      </p:sp>
      <p:sp>
        <p:nvSpPr>
          <p:cNvPr id="343062" name="AutoShape 22"/>
          <p:cNvSpPr>
            <a:spLocks noChangeArrowheads="1"/>
          </p:cNvSpPr>
          <p:nvPr/>
        </p:nvSpPr>
        <p:spPr bwMode="auto">
          <a:xfrm>
            <a:off x="7162800" y="3276600"/>
            <a:ext cx="381000" cy="381000"/>
          </a:xfrm>
          <a:prstGeom prst="flowChartConnector">
            <a:avLst/>
          </a:prstGeom>
          <a:solidFill>
            <a:srgbClr val="FFFFCC"/>
          </a:solidFill>
          <a:ln w="28575">
            <a:solidFill>
              <a:schemeClr val="tx1"/>
            </a:solidFill>
            <a:round/>
            <a:headEnd/>
            <a:tailEnd/>
          </a:ln>
          <a:effectLst/>
        </p:spPr>
        <p:txBody>
          <a:bodyPr wrap="none" anchor="ctr"/>
          <a:lstStyle/>
          <a:p>
            <a:pPr algn="ctr"/>
            <a:r>
              <a:rPr lang="en-US" sz="2400" b="0">
                <a:latin typeface="Arial" pitchFamily="34" charset="0"/>
              </a:rPr>
              <a:t>A</a:t>
            </a:r>
          </a:p>
        </p:txBody>
      </p:sp>
      <p:sp>
        <p:nvSpPr>
          <p:cNvPr id="343063" name="Line 23"/>
          <p:cNvSpPr>
            <a:spLocks noChangeShapeType="1"/>
          </p:cNvSpPr>
          <p:nvPr/>
        </p:nvSpPr>
        <p:spPr bwMode="auto">
          <a:xfrm>
            <a:off x="1600200" y="4800600"/>
            <a:ext cx="0" cy="457200"/>
          </a:xfrm>
          <a:prstGeom prst="line">
            <a:avLst/>
          </a:prstGeom>
          <a:noFill/>
          <a:ln w="28575">
            <a:solidFill>
              <a:schemeClr val="tx1"/>
            </a:solidFill>
            <a:round/>
            <a:headEnd/>
            <a:tailEnd type="triangle" w="med" len="med"/>
          </a:ln>
          <a:effectLst/>
        </p:spPr>
        <p:txBody>
          <a:bodyPr/>
          <a:lstStyle/>
          <a:p>
            <a:endParaRPr lang="en-IN"/>
          </a:p>
        </p:txBody>
      </p:sp>
      <p:sp>
        <p:nvSpPr>
          <p:cNvPr id="343064" name="Line 24"/>
          <p:cNvSpPr>
            <a:spLocks noChangeShapeType="1"/>
          </p:cNvSpPr>
          <p:nvPr/>
        </p:nvSpPr>
        <p:spPr bwMode="auto">
          <a:xfrm>
            <a:off x="3733800" y="4800600"/>
            <a:ext cx="0" cy="457200"/>
          </a:xfrm>
          <a:prstGeom prst="line">
            <a:avLst/>
          </a:prstGeom>
          <a:noFill/>
          <a:ln w="28575">
            <a:solidFill>
              <a:schemeClr val="tx1"/>
            </a:solidFill>
            <a:round/>
            <a:headEnd/>
            <a:tailEnd type="triangle" w="med" len="med"/>
          </a:ln>
          <a:effectLst/>
        </p:spPr>
        <p:txBody>
          <a:bodyPr/>
          <a:lstStyle/>
          <a:p>
            <a:endParaRPr lang="en-IN"/>
          </a:p>
        </p:txBody>
      </p:sp>
      <p:sp>
        <p:nvSpPr>
          <p:cNvPr id="343065" name="Line 25"/>
          <p:cNvSpPr>
            <a:spLocks noChangeShapeType="1"/>
          </p:cNvSpPr>
          <p:nvPr/>
        </p:nvSpPr>
        <p:spPr bwMode="auto">
          <a:xfrm>
            <a:off x="5867400" y="4800600"/>
            <a:ext cx="0" cy="457200"/>
          </a:xfrm>
          <a:prstGeom prst="line">
            <a:avLst/>
          </a:prstGeom>
          <a:noFill/>
          <a:ln w="28575">
            <a:solidFill>
              <a:schemeClr val="tx1"/>
            </a:solidFill>
            <a:round/>
            <a:headEnd/>
            <a:tailEnd type="triangle" w="med" len="med"/>
          </a:ln>
          <a:effectLst/>
        </p:spPr>
        <p:txBody>
          <a:bodyPr/>
          <a:lstStyle/>
          <a:p>
            <a:endParaRPr lang="en-IN"/>
          </a:p>
        </p:txBody>
      </p:sp>
      <p:sp>
        <p:nvSpPr>
          <p:cNvPr id="343066" name="Text Box 26"/>
          <p:cNvSpPr txBox="1">
            <a:spLocks noChangeArrowheads="1"/>
          </p:cNvSpPr>
          <p:nvPr/>
        </p:nvSpPr>
        <p:spPr bwMode="auto">
          <a:xfrm>
            <a:off x="5257800" y="3886200"/>
            <a:ext cx="1066800" cy="366713"/>
          </a:xfrm>
          <a:prstGeom prst="rect">
            <a:avLst/>
          </a:prstGeom>
          <a:noFill/>
          <a:ln w="28575">
            <a:noFill/>
            <a:miter lim="800000"/>
            <a:headEnd/>
            <a:tailEnd/>
          </a:ln>
          <a:effectLst/>
        </p:spPr>
        <p:txBody>
          <a:bodyPr>
            <a:spAutoFit/>
          </a:bodyPr>
          <a:lstStyle/>
          <a:p>
            <a:pPr>
              <a:spcBef>
                <a:spcPct val="50000"/>
              </a:spcBef>
            </a:pPr>
            <a:r>
              <a:rPr lang="en-US" sz="1800" i="1">
                <a:solidFill>
                  <a:srgbClr val="3333CC"/>
                </a:solidFill>
                <a:latin typeface="Arial" pitchFamily="34" charset="0"/>
              </a:rPr>
              <a:t>YES</a:t>
            </a:r>
          </a:p>
        </p:txBody>
      </p:sp>
      <p:sp>
        <p:nvSpPr>
          <p:cNvPr id="343067" name="Text Box 27"/>
          <p:cNvSpPr txBox="1">
            <a:spLocks noChangeArrowheads="1"/>
          </p:cNvSpPr>
          <p:nvPr/>
        </p:nvSpPr>
        <p:spPr bwMode="auto">
          <a:xfrm>
            <a:off x="3124200" y="3886200"/>
            <a:ext cx="1066800" cy="366713"/>
          </a:xfrm>
          <a:prstGeom prst="rect">
            <a:avLst/>
          </a:prstGeom>
          <a:noFill/>
          <a:ln w="28575">
            <a:noFill/>
            <a:miter lim="800000"/>
            <a:headEnd/>
            <a:tailEnd/>
          </a:ln>
          <a:effectLst/>
        </p:spPr>
        <p:txBody>
          <a:bodyPr>
            <a:spAutoFit/>
          </a:bodyPr>
          <a:lstStyle/>
          <a:p>
            <a:pPr>
              <a:spcBef>
                <a:spcPct val="50000"/>
              </a:spcBef>
            </a:pPr>
            <a:r>
              <a:rPr lang="en-US" sz="1800" i="1">
                <a:solidFill>
                  <a:srgbClr val="3333CC"/>
                </a:solidFill>
                <a:latin typeface="Arial" pitchFamily="34" charset="0"/>
              </a:rPr>
              <a:t>YES</a:t>
            </a:r>
          </a:p>
        </p:txBody>
      </p:sp>
      <p:sp>
        <p:nvSpPr>
          <p:cNvPr id="343068" name="Text Box 28"/>
          <p:cNvSpPr txBox="1">
            <a:spLocks noChangeArrowheads="1"/>
          </p:cNvSpPr>
          <p:nvPr/>
        </p:nvSpPr>
        <p:spPr bwMode="auto">
          <a:xfrm>
            <a:off x="990600" y="3886200"/>
            <a:ext cx="1066800" cy="366713"/>
          </a:xfrm>
          <a:prstGeom prst="rect">
            <a:avLst/>
          </a:prstGeom>
          <a:noFill/>
          <a:ln w="28575">
            <a:noFill/>
            <a:miter lim="800000"/>
            <a:headEnd/>
            <a:tailEnd/>
          </a:ln>
          <a:effectLst/>
        </p:spPr>
        <p:txBody>
          <a:bodyPr>
            <a:spAutoFit/>
          </a:bodyPr>
          <a:lstStyle/>
          <a:p>
            <a:pPr>
              <a:spcBef>
                <a:spcPct val="50000"/>
              </a:spcBef>
            </a:pPr>
            <a:r>
              <a:rPr lang="en-US" sz="1800" i="1">
                <a:solidFill>
                  <a:srgbClr val="3333CC"/>
                </a:solidFill>
                <a:latin typeface="Arial" pitchFamily="34" charset="0"/>
              </a:rPr>
              <a:t>YES</a:t>
            </a:r>
          </a:p>
        </p:txBody>
      </p:sp>
      <p:sp>
        <p:nvSpPr>
          <p:cNvPr id="343069" name="Text Box 29"/>
          <p:cNvSpPr txBox="1">
            <a:spLocks noChangeArrowheads="1"/>
          </p:cNvSpPr>
          <p:nvPr/>
        </p:nvSpPr>
        <p:spPr bwMode="auto">
          <a:xfrm>
            <a:off x="6705600" y="3048000"/>
            <a:ext cx="1066800" cy="366713"/>
          </a:xfrm>
          <a:prstGeom prst="rect">
            <a:avLst/>
          </a:prstGeom>
          <a:noFill/>
          <a:ln w="28575">
            <a:noFill/>
            <a:miter lim="800000"/>
            <a:headEnd/>
            <a:tailEnd/>
          </a:ln>
          <a:effectLst/>
        </p:spPr>
        <p:txBody>
          <a:bodyPr>
            <a:spAutoFit/>
          </a:bodyPr>
          <a:lstStyle/>
          <a:p>
            <a:pPr>
              <a:spcBef>
                <a:spcPct val="50000"/>
              </a:spcBef>
            </a:pPr>
            <a:r>
              <a:rPr lang="en-US" sz="1800" i="1">
                <a:solidFill>
                  <a:srgbClr val="3333CC"/>
                </a:solidFill>
                <a:latin typeface="Arial" pitchFamily="34" charset="0"/>
              </a:rPr>
              <a:t>NO</a:t>
            </a:r>
          </a:p>
        </p:txBody>
      </p:sp>
      <p:sp>
        <p:nvSpPr>
          <p:cNvPr id="343070" name="Text Box 30"/>
          <p:cNvSpPr txBox="1">
            <a:spLocks noChangeArrowheads="1"/>
          </p:cNvSpPr>
          <p:nvPr/>
        </p:nvSpPr>
        <p:spPr bwMode="auto">
          <a:xfrm>
            <a:off x="4572000" y="3048000"/>
            <a:ext cx="1066800" cy="366713"/>
          </a:xfrm>
          <a:prstGeom prst="rect">
            <a:avLst/>
          </a:prstGeom>
          <a:noFill/>
          <a:ln w="28575">
            <a:noFill/>
            <a:miter lim="800000"/>
            <a:headEnd/>
            <a:tailEnd/>
          </a:ln>
          <a:effectLst/>
        </p:spPr>
        <p:txBody>
          <a:bodyPr>
            <a:spAutoFit/>
          </a:bodyPr>
          <a:lstStyle/>
          <a:p>
            <a:pPr>
              <a:spcBef>
                <a:spcPct val="50000"/>
              </a:spcBef>
            </a:pPr>
            <a:r>
              <a:rPr lang="en-US" sz="1800" i="1">
                <a:solidFill>
                  <a:srgbClr val="3333CC"/>
                </a:solidFill>
                <a:latin typeface="Arial" pitchFamily="34" charset="0"/>
              </a:rPr>
              <a:t>NO</a:t>
            </a:r>
          </a:p>
        </p:txBody>
      </p:sp>
      <p:sp>
        <p:nvSpPr>
          <p:cNvPr id="343071" name="Text Box 31"/>
          <p:cNvSpPr txBox="1">
            <a:spLocks noChangeArrowheads="1"/>
          </p:cNvSpPr>
          <p:nvPr/>
        </p:nvSpPr>
        <p:spPr bwMode="auto">
          <a:xfrm>
            <a:off x="2438400" y="3048000"/>
            <a:ext cx="1066800" cy="366713"/>
          </a:xfrm>
          <a:prstGeom prst="rect">
            <a:avLst/>
          </a:prstGeom>
          <a:noFill/>
          <a:ln w="28575">
            <a:noFill/>
            <a:miter lim="800000"/>
            <a:headEnd/>
            <a:tailEnd/>
          </a:ln>
          <a:effectLst/>
        </p:spPr>
        <p:txBody>
          <a:bodyPr>
            <a:spAutoFit/>
          </a:bodyPr>
          <a:lstStyle/>
          <a:p>
            <a:pPr>
              <a:spcBef>
                <a:spcPct val="50000"/>
              </a:spcBef>
            </a:pPr>
            <a:r>
              <a:rPr lang="en-US" sz="1800" i="1">
                <a:solidFill>
                  <a:srgbClr val="3333CC"/>
                </a:solidFill>
                <a:latin typeface="Arial" pitchFamily="34" charset="0"/>
              </a:rPr>
              <a:t>NO</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IN"/>
          </a:p>
        </p:txBody>
      </p:sp>
      <p:sp>
        <p:nvSpPr>
          <p:cNvPr id="3" name="Title 2"/>
          <p:cNvSpPr>
            <a:spLocks noGrp="1"/>
          </p:cNvSpPr>
          <p:nvPr>
            <p:ph type="title"/>
          </p:nvPr>
        </p:nvSpPr>
        <p:spPr/>
        <p:txBody>
          <a:bodyPr/>
          <a:lstStyle/>
          <a:p>
            <a:r>
              <a:rPr lang="en-US" dirty="0" smtClean="0">
                <a:solidFill>
                  <a:srgbClr val="000099"/>
                </a:solidFill>
              </a:rPr>
              <a:t>Programming in C: </a:t>
            </a:r>
            <a:r>
              <a:rPr lang="en-US" i="1" dirty="0" smtClean="0">
                <a:solidFill>
                  <a:srgbClr val="000099"/>
                </a:solidFill>
              </a:rPr>
              <a:t>Basics</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t>History of C</a:t>
            </a:r>
          </a:p>
        </p:txBody>
      </p:sp>
      <p:sp>
        <p:nvSpPr>
          <p:cNvPr id="351235" name="Rectangle 3"/>
          <p:cNvSpPr>
            <a:spLocks noGrp="1" noChangeArrowheads="1"/>
          </p:cNvSpPr>
          <p:nvPr>
            <p:ph type="body" idx="1"/>
          </p:nvPr>
        </p:nvSpPr>
        <p:spPr/>
        <p:txBody>
          <a:bodyPr/>
          <a:lstStyle/>
          <a:p>
            <a:r>
              <a:rPr lang="en-US" sz="2000" dirty="0"/>
              <a:t>Originally developed in the 1970’s by Dennis Ritchie at AT&amp;T Bell Laboratories.</a:t>
            </a:r>
          </a:p>
          <a:p>
            <a:pPr lvl="1"/>
            <a:r>
              <a:rPr lang="en-US" sz="1800" dirty="0"/>
              <a:t>Outgrowth of two earlier languages BCPL and B.</a:t>
            </a:r>
          </a:p>
          <a:p>
            <a:endParaRPr lang="en-US" sz="2000" dirty="0"/>
          </a:p>
          <a:p>
            <a:r>
              <a:rPr lang="en-US" sz="2000" dirty="0"/>
              <a:t>Popularity became widespread by the mid 1980’s, with the availability of compilers for various platforms.</a:t>
            </a:r>
          </a:p>
          <a:p>
            <a:endParaRPr lang="en-US" sz="2000" dirty="0"/>
          </a:p>
          <a:p>
            <a:r>
              <a:rPr lang="en-US" sz="2000" dirty="0"/>
              <a:t>Standardization has been carried out to make the various C implementations compatible.</a:t>
            </a:r>
          </a:p>
          <a:p>
            <a:pPr lvl="1"/>
            <a:r>
              <a:rPr lang="en-US" sz="1800" dirty="0"/>
              <a:t>American National Standards Institute (</a:t>
            </a:r>
            <a:r>
              <a:rPr lang="en-US" sz="1800" dirty="0">
                <a:solidFill>
                  <a:srgbClr val="008000"/>
                </a:solidFill>
              </a:rPr>
              <a:t>ANSI</a:t>
            </a:r>
            <a:r>
              <a:rPr lang="en-US" sz="1800" dirty="0"/>
              <a:t>)</a:t>
            </a:r>
          </a:p>
          <a:p>
            <a:pPr lvl="1"/>
            <a:r>
              <a:rPr lang="en-US" sz="1800" dirty="0">
                <a:solidFill>
                  <a:srgbClr val="008000"/>
                </a:solidFill>
              </a:rPr>
              <a:t>GNU</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en-GB"/>
              <a:t>Why teach C?</a:t>
            </a:r>
          </a:p>
        </p:txBody>
      </p:sp>
      <p:sp>
        <p:nvSpPr>
          <p:cNvPr id="436227" name="Rectangle 3"/>
          <p:cNvSpPr>
            <a:spLocks noGrp="1" noChangeArrowheads="1"/>
          </p:cNvSpPr>
          <p:nvPr>
            <p:ph type="body" idx="1"/>
          </p:nvPr>
        </p:nvSpPr>
        <p:spPr>
          <a:xfrm>
            <a:off x="612648" y="1600200"/>
            <a:ext cx="8153400" cy="3429000"/>
          </a:xfrm>
        </p:spPr>
        <p:txBody>
          <a:bodyPr>
            <a:noAutofit/>
          </a:bodyPr>
          <a:lstStyle/>
          <a:p>
            <a:pPr>
              <a:lnSpc>
                <a:spcPct val="90000"/>
              </a:lnSpc>
            </a:pPr>
            <a:r>
              <a:rPr lang="en-GB" sz="2800" dirty="0" smtClean="0"/>
              <a:t>C </a:t>
            </a:r>
            <a:r>
              <a:rPr lang="en-GB" sz="2800" dirty="0"/>
              <a:t>is </a:t>
            </a:r>
            <a:r>
              <a:rPr lang="en-GB" sz="2800" i="1" dirty="0">
                <a:solidFill>
                  <a:srgbClr val="FF0000"/>
                </a:solidFill>
              </a:rPr>
              <a:t>small</a:t>
            </a:r>
            <a:r>
              <a:rPr lang="en-GB" sz="2800" dirty="0"/>
              <a:t> (only 32 keywords</a:t>
            </a:r>
            <a:r>
              <a:rPr lang="en-GB" sz="2800" dirty="0" smtClean="0"/>
              <a:t>).</a:t>
            </a:r>
            <a:endParaRPr lang="en-GB" sz="2800" dirty="0"/>
          </a:p>
          <a:p>
            <a:pPr>
              <a:lnSpc>
                <a:spcPct val="90000"/>
              </a:lnSpc>
            </a:pPr>
            <a:r>
              <a:rPr lang="en-GB" sz="2800" dirty="0"/>
              <a:t>C is </a:t>
            </a:r>
            <a:r>
              <a:rPr lang="en-GB" sz="2800" i="1" dirty="0">
                <a:solidFill>
                  <a:srgbClr val="FF0000"/>
                </a:solidFill>
              </a:rPr>
              <a:t>common</a:t>
            </a:r>
            <a:r>
              <a:rPr lang="en-GB" sz="2800" dirty="0"/>
              <a:t> (lots of C code about</a:t>
            </a:r>
            <a:r>
              <a:rPr lang="en-GB" sz="2800" dirty="0" smtClean="0"/>
              <a:t>).</a:t>
            </a:r>
            <a:endParaRPr lang="en-GB" sz="2800" dirty="0"/>
          </a:p>
          <a:p>
            <a:pPr>
              <a:lnSpc>
                <a:spcPct val="90000"/>
              </a:lnSpc>
            </a:pPr>
            <a:r>
              <a:rPr lang="en-GB" sz="2800" dirty="0"/>
              <a:t>C is </a:t>
            </a:r>
            <a:r>
              <a:rPr lang="en-GB" sz="2800" i="1" dirty="0">
                <a:solidFill>
                  <a:srgbClr val="FF0000"/>
                </a:solidFill>
              </a:rPr>
              <a:t>stable</a:t>
            </a:r>
            <a:r>
              <a:rPr lang="en-GB" sz="2800" dirty="0"/>
              <a:t> (the language doesn’t change much</a:t>
            </a:r>
            <a:r>
              <a:rPr lang="en-GB" sz="2800" dirty="0" smtClean="0"/>
              <a:t>).</a:t>
            </a:r>
            <a:endParaRPr lang="en-GB" sz="2800" dirty="0"/>
          </a:p>
          <a:p>
            <a:pPr>
              <a:lnSpc>
                <a:spcPct val="90000"/>
              </a:lnSpc>
            </a:pPr>
            <a:r>
              <a:rPr lang="en-GB" sz="2800" dirty="0"/>
              <a:t>C is </a:t>
            </a:r>
            <a:r>
              <a:rPr lang="en-GB" sz="2800" i="1" dirty="0">
                <a:solidFill>
                  <a:srgbClr val="FF0000"/>
                </a:solidFill>
              </a:rPr>
              <a:t>quick running</a:t>
            </a:r>
            <a:r>
              <a:rPr lang="en-GB" sz="2800" dirty="0" smtClean="0"/>
              <a:t>.</a:t>
            </a:r>
            <a:endParaRPr lang="en-GB" sz="2800" dirty="0"/>
          </a:p>
          <a:p>
            <a:pPr>
              <a:lnSpc>
                <a:spcPct val="90000"/>
              </a:lnSpc>
            </a:pPr>
            <a:r>
              <a:rPr lang="en-GB" sz="2800" dirty="0"/>
              <a:t>C is the </a:t>
            </a:r>
            <a:r>
              <a:rPr lang="en-GB" sz="2800" i="1" dirty="0">
                <a:solidFill>
                  <a:srgbClr val="FF0000"/>
                </a:solidFill>
              </a:rPr>
              <a:t>basis for many other languages</a:t>
            </a:r>
            <a:r>
              <a:rPr lang="en-GB" sz="2800" dirty="0">
                <a:solidFill>
                  <a:srgbClr val="FF0000"/>
                </a:solidFill>
              </a:rPr>
              <a:t> </a:t>
            </a:r>
            <a:r>
              <a:rPr lang="en-GB" sz="2800" dirty="0"/>
              <a:t>(Java, C</a:t>
            </a:r>
            <a:r>
              <a:rPr lang="en-GB" sz="2800" dirty="0" smtClean="0"/>
              <a:t>++, </a:t>
            </a:r>
            <a:r>
              <a:rPr lang="en-GB" sz="2800" dirty="0"/>
              <a:t>Perl</a:t>
            </a:r>
            <a:r>
              <a:rPr lang="en-GB" sz="2800" dirty="0" smtClean="0"/>
              <a:t>).</a:t>
            </a:r>
            <a:endParaRPr lang="en-GB" sz="2800" dirty="0"/>
          </a:p>
          <a:p>
            <a:pPr>
              <a:lnSpc>
                <a:spcPct val="90000"/>
              </a:lnSpc>
            </a:pPr>
            <a:r>
              <a:rPr lang="en-GB" sz="2800" dirty="0" smtClean="0"/>
              <a:t>C </a:t>
            </a:r>
            <a:r>
              <a:rPr lang="en-GB" sz="2800" dirty="0"/>
              <a:t>is one of the </a:t>
            </a:r>
            <a:r>
              <a:rPr lang="en-GB" sz="2800" dirty="0">
                <a:solidFill>
                  <a:srgbClr val="FF0000"/>
                </a:solidFill>
              </a:rPr>
              <a:t>easiest</a:t>
            </a:r>
            <a:r>
              <a:rPr lang="en-GB" sz="2800" dirty="0"/>
              <a:t> </a:t>
            </a:r>
            <a:r>
              <a:rPr lang="en-GB" sz="2800" dirty="0" smtClean="0"/>
              <a:t>languages </a:t>
            </a:r>
            <a:r>
              <a:rPr lang="en-GB" sz="2800" dirty="0"/>
              <a:t>to learn.</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GB" dirty="0"/>
              <a:t>Some programmer jargon</a:t>
            </a:r>
          </a:p>
        </p:txBody>
      </p:sp>
      <p:sp>
        <p:nvSpPr>
          <p:cNvPr id="437251" name="Rectangle 3"/>
          <p:cNvSpPr>
            <a:spLocks noGrp="1" noChangeArrowheads="1"/>
          </p:cNvSpPr>
          <p:nvPr>
            <p:ph type="body" idx="1"/>
          </p:nvPr>
        </p:nvSpPr>
        <p:spPr>
          <a:xfrm>
            <a:off x="304800" y="1524000"/>
            <a:ext cx="8458200" cy="4495800"/>
          </a:xfrm>
        </p:spPr>
        <p:txBody>
          <a:bodyPr/>
          <a:lstStyle/>
          <a:p>
            <a:pPr>
              <a:lnSpc>
                <a:spcPct val="120000"/>
              </a:lnSpc>
            </a:pPr>
            <a:r>
              <a:rPr lang="en-GB" sz="2000" dirty="0"/>
              <a:t>Some words that will be used a lot:</a:t>
            </a:r>
          </a:p>
          <a:p>
            <a:pPr lvl="1">
              <a:lnSpc>
                <a:spcPct val="120000"/>
              </a:lnSpc>
            </a:pPr>
            <a:r>
              <a:rPr lang="en-GB" sz="1800" u="sng" dirty="0">
                <a:solidFill>
                  <a:srgbClr val="FF0000"/>
                </a:solidFill>
              </a:rPr>
              <a:t>Source code:</a:t>
            </a:r>
            <a:r>
              <a:rPr lang="en-GB" sz="1800" dirty="0"/>
              <a:t> The stuff you type into the computer. The program you are writing.</a:t>
            </a:r>
          </a:p>
          <a:p>
            <a:pPr lvl="1">
              <a:lnSpc>
                <a:spcPct val="120000"/>
              </a:lnSpc>
            </a:pPr>
            <a:r>
              <a:rPr lang="en-GB" sz="1800" u="sng" dirty="0">
                <a:solidFill>
                  <a:srgbClr val="FF0000"/>
                </a:solidFill>
              </a:rPr>
              <a:t>Compile (build):</a:t>
            </a:r>
            <a:r>
              <a:rPr lang="en-GB" sz="1800" dirty="0"/>
              <a:t> Taking source code and making a program that the computer can understand.</a:t>
            </a:r>
          </a:p>
          <a:p>
            <a:pPr lvl="1">
              <a:lnSpc>
                <a:spcPct val="120000"/>
              </a:lnSpc>
            </a:pPr>
            <a:r>
              <a:rPr lang="en-GB" sz="1800" u="sng" dirty="0">
                <a:solidFill>
                  <a:srgbClr val="FF0000"/>
                </a:solidFill>
              </a:rPr>
              <a:t>Executable:</a:t>
            </a:r>
            <a:r>
              <a:rPr lang="en-GB" sz="1800" dirty="0"/>
              <a:t> The compiled program that the computer can run.</a:t>
            </a:r>
          </a:p>
          <a:p>
            <a:pPr lvl="1">
              <a:lnSpc>
                <a:spcPct val="120000"/>
              </a:lnSpc>
            </a:pPr>
            <a:r>
              <a:rPr lang="en-GB" sz="1800" u="sng" dirty="0">
                <a:solidFill>
                  <a:srgbClr val="FF0000"/>
                </a:solidFill>
              </a:rPr>
              <a:t>Language:</a:t>
            </a:r>
            <a:r>
              <a:rPr lang="en-GB" sz="1800" dirty="0"/>
              <a:t> The core part of C central to writing C code.</a:t>
            </a:r>
          </a:p>
          <a:p>
            <a:pPr lvl="1">
              <a:lnSpc>
                <a:spcPct val="120000"/>
              </a:lnSpc>
            </a:pPr>
            <a:r>
              <a:rPr lang="en-GB" sz="1800" u="sng" dirty="0">
                <a:solidFill>
                  <a:srgbClr val="FF0000"/>
                </a:solidFill>
              </a:rPr>
              <a:t>Library:</a:t>
            </a:r>
            <a:r>
              <a:rPr lang="en-GB" sz="1800" dirty="0"/>
              <a:t> Added functions for C </a:t>
            </a:r>
            <a:r>
              <a:rPr lang="en-GB" sz="1800" dirty="0" smtClean="0"/>
              <a:t>programming.</a:t>
            </a:r>
            <a:endParaRPr lang="en-GB" sz="1800" dirty="0"/>
          </a:p>
          <a:p>
            <a:pPr lvl="1">
              <a:lnSpc>
                <a:spcPct val="120000"/>
              </a:lnSpc>
            </a:pPr>
            <a:r>
              <a:rPr lang="en-GB" sz="1800" u="sng" dirty="0">
                <a:solidFill>
                  <a:srgbClr val="FF0000"/>
                </a:solidFill>
              </a:rPr>
              <a:t>Header file:</a:t>
            </a:r>
            <a:r>
              <a:rPr lang="en-GB" sz="1800" dirty="0"/>
              <a:t> Files ending in .h which are included at the start of source code.</a:t>
            </a:r>
          </a:p>
          <a:p>
            <a:pPr lvl="1">
              <a:lnSpc>
                <a:spcPct val="120000"/>
              </a:lnSpc>
            </a:pPr>
            <a:endParaRPr lang="en-GB" sz="18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fontScale="90000"/>
          </a:bodyPr>
          <a:lstStyle/>
          <a:p>
            <a:r>
              <a:rPr lang="en-GB"/>
              <a:t>Our First C Program: </a:t>
            </a:r>
            <a:r>
              <a:rPr lang="en-GB" i="1"/>
              <a:t>Hello World</a:t>
            </a:r>
          </a:p>
        </p:txBody>
      </p:sp>
      <p:sp>
        <p:nvSpPr>
          <p:cNvPr id="444433" name="Text Box 17"/>
          <p:cNvSpPr txBox="1">
            <a:spLocks noChangeArrowheads="1"/>
          </p:cNvSpPr>
          <p:nvPr/>
        </p:nvSpPr>
        <p:spPr bwMode="auto">
          <a:xfrm>
            <a:off x="517525" y="2286000"/>
            <a:ext cx="5918200" cy="3113088"/>
          </a:xfrm>
          <a:prstGeom prst="rect">
            <a:avLst/>
          </a:prstGeom>
          <a:solidFill>
            <a:srgbClr val="E5E5FF"/>
          </a:solidFill>
          <a:ln w="9525" algn="ctr">
            <a:noFill/>
            <a:miter lim="800000"/>
            <a:headEnd/>
            <a:tailEnd/>
          </a:ln>
          <a:effectLst/>
        </p:spPr>
        <p:txBody>
          <a:bodyPr wrap="none">
            <a:spAutoFit/>
          </a:bodyPr>
          <a:lstStyle/>
          <a:p>
            <a:endParaRPr lang="en-US" sz="1800">
              <a:effectLst>
                <a:outerShdw blurRad="38100" dist="38100" dir="2700000" algn="tl">
                  <a:srgbClr val="FFFFFF"/>
                </a:outerShdw>
              </a:effectLst>
              <a:latin typeface="Courier New" pitchFamily="49" charset="0"/>
              <a:cs typeface="Courier New" pitchFamily="49" charset="0"/>
            </a:endParaRPr>
          </a:p>
          <a:p>
            <a:r>
              <a:rPr lang="en-US" sz="1800">
                <a:effectLst>
                  <a:outerShdw blurRad="38100" dist="38100" dir="2700000" algn="tl">
                    <a:srgbClr val="FFFFFF"/>
                  </a:outerShdw>
                </a:effectLst>
                <a:latin typeface="Courier New" pitchFamily="49" charset="0"/>
                <a:cs typeface="Courier New" pitchFamily="49" charset="0"/>
              </a:rPr>
              <a:t>  #include &lt;stdio.h&gt;</a:t>
            </a:r>
          </a:p>
          <a:p>
            <a:endParaRPr lang="en-US" sz="1800">
              <a:effectLst>
                <a:outerShdw blurRad="38100" dist="38100" dir="2700000" algn="tl">
                  <a:srgbClr val="FFFFFF"/>
                </a:outerShdw>
              </a:effectLst>
              <a:latin typeface="Courier New" pitchFamily="49" charset="0"/>
              <a:cs typeface="Courier New" pitchFamily="49" charset="0"/>
            </a:endParaRPr>
          </a:p>
          <a:p>
            <a:r>
              <a:rPr lang="en-US" sz="1800">
                <a:effectLst>
                  <a:outerShdw blurRad="38100" dist="38100" dir="2700000" algn="tl">
                    <a:srgbClr val="FFFFFF"/>
                  </a:outerShdw>
                </a:effectLst>
                <a:latin typeface="Courier New" pitchFamily="49" charset="0"/>
                <a:cs typeface="Courier New" pitchFamily="49" charset="0"/>
              </a:rPr>
              <a:t>  /* </a:t>
            </a:r>
            <a:r>
              <a:rPr lang="en-US" sz="1800">
                <a:solidFill>
                  <a:srgbClr val="FF0000"/>
                </a:solidFill>
                <a:effectLst>
                  <a:outerShdw blurRad="38100" dist="38100" dir="2700000" algn="tl">
                    <a:srgbClr val="000000"/>
                  </a:outerShdw>
                </a:effectLst>
                <a:latin typeface="Courier New" pitchFamily="49" charset="0"/>
                <a:cs typeface="Courier New" pitchFamily="49" charset="0"/>
              </a:rPr>
              <a:t>This program prints “Hello World”</a:t>
            </a:r>
            <a:r>
              <a:rPr lang="en-US" sz="1800">
                <a:effectLst>
                  <a:outerShdw blurRad="38100" dist="38100" dir="2700000" algn="tl">
                    <a:srgbClr val="FFFFFF"/>
                  </a:outerShdw>
                </a:effectLst>
                <a:latin typeface="Courier New" pitchFamily="49" charset="0"/>
                <a:cs typeface="Courier New" pitchFamily="49" charset="0"/>
              </a:rPr>
              <a:t> */ </a:t>
            </a:r>
          </a:p>
          <a:p>
            <a:endParaRPr lang="en-US" sz="1800">
              <a:effectLst>
                <a:outerShdw blurRad="38100" dist="38100" dir="2700000" algn="tl">
                  <a:srgbClr val="FFFFFF"/>
                </a:outerShdw>
              </a:effectLst>
              <a:latin typeface="Courier New" pitchFamily="49" charset="0"/>
              <a:cs typeface="Courier New" pitchFamily="49" charset="0"/>
            </a:endParaRPr>
          </a:p>
          <a:p>
            <a:endParaRPr lang="en-US" sz="1800">
              <a:effectLst>
                <a:outerShdw blurRad="38100" dist="38100" dir="2700000" algn="tl">
                  <a:srgbClr val="FFFFFF"/>
                </a:outerShdw>
              </a:effectLst>
              <a:latin typeface="Courier New" pitchFamily="49" charset="0"/>
              <a:cs typeface="Courier New" pitchFamily="49" charset="0"/>
            </a:endParaRPr>
          </a:p>
          <a:p>
            <a:r>
              <a:rPr lang="en-US" sz="1800">
                <a:effectLst>
                  <a:outerShdw blurRad="38100" dist="38100" dir="2700000" algn="tl">
                    <a:srgbClr val="FFFFFF"/>
                  </a:outerShdw>
                </a:effectLst>
                <a:latin typeface="Courier New" pitchFamily="49" charset="0"/>
                <a:cs typeface="Courier New" pitchFamily="49" charset="0"/>
              </a:rPr>
              <a:t>  main()</a:t>
            </a:r>
          </a:p>
          <a:p>
            <a:r>
              <a:rPr lang="en-US" sz="1800">
                <a:effectLst>
                  <a:outerShdw blurRad="38100" dist="38100" dir="2700000" algn="tl">
                    <a:srgbClr val="FFFFFF"/>
                  </a:outerShdw>
                </a:effectLst>
                <a:latin typeface="Courier New" pitchFamily="49" charset="0"/>
                <a:cs typeface="Courier New" pitchFamily="49" charset="0"/>
              </a:rPr>
              <a:t>  {</a:t>
            </a:r>
          </a:p>
          <a:p>
            <a:r>
              <a:rPr lang="en-US" sz="1800">
                <a:effectLst>
                  <a:outerShdw blurRad="38100" dist="38100" dir="2700000" algn="tl">
                    <a:srgbClr val="FFFFFF"/>
                  </a:outerShdw>
                </a:effectLst>
                <a:latin typeface="Courier New" pitchFamily="49" charset="0"/>
                <a:cs typeface="Courier New" pitchFamily="49" charset="0"/>
              </a:rPr>
              <a:t>	printf(“Hello World!\n”);</a:t>
            </a:r>
          </a:p>
          <a:p>
            <a:r>
              <a:rPr lang="en-US" sz="1800">
                <a:effectLst>
                  <a:outerShdw blurRad="38100" dist="38100" dir="2700000" algn="tl">
                    <a:srgbClr val="FFFFFF"/>
                  </a:outerShdw>
                </a:effectLst>
                <a:latin typeface="Courier New" pitchFamily="49" charset="0"/>
                <a:cs typeface="Courier New" pitchFamily="49" charset="0"/>
              </a:rPr>
              <a:t>  }</a:t>
            </a:r>
          </a:p>
          <a:p>
            <a:endParaRPr lang="en-US" sz="1800">
              <a:effectLst>
                <a:outerShdw blurRad="38100" dist="38100" dir="2700000" algn="tl">
                  <a:srgbClr val="FFFFFF"/>
                </a:outerShdw>
              </a:effectLst>
              <a:latin typeface="Courier New" pitchFamily="49" charset="0"/>
              <a:cs typeface="Courier New" pitchFamily="49" charset="0"/>
            </a:endParaRPr>
          </a:p>
        </p:txBody>
      </p:sp>
      <p:grpSp>
        <p:nvGrpSpPr>
          <p:cNvPr id="2" name="Group 35"/>
          <p:cNvGrpSpPr>
            <a:grpSpLocks/>
          </p:cNvGrpSpPr>
          <p:nvPr/>
        </p:nvGrpSpPr>
        <p:grpSpPr bwMode="auto">
          <a:xfrm>
            <a:off x="762000" y="4495800"/>
            <a:ext cx="3279775" cy="1214438"/>
            <a:chOff x="480" y="2832"/>
            <a:chExt cx="2066" cy="765"/>
          </a:xfrm>
        </p:grpSpPr>
        <p:sp>
          <p:nvSpPr>
            <p:cNvPr id="444440" name="Text Box 24"/>
            <p:cNvSpPr txBox="1">
              <a:spLocks noChangeArrowheads="1"/>
            </p:cNvSpPr>
            <p:nvPr/>
          </p:nvSpPr>
          <p:spPr bwMode="auto">
            <a:xfrm>
              <a:off x="480" y="3360"/>
              <a:ext cx="2066" cy="237"/>
            </a:xfrm>
            <a:prstGeom prst="rect">
              <a:avLst/>
            </a:prstGeom>
            <a:solidFill>
              <a:schemeClr val="bg1"/>
            </a:solidFill>
            <a:ln w="9525" algn="ctr">
              <a:solidFill>
                <a:schemeClr val="tx1"/>
              </a:solidFill>
              <a:miter lim="800000"/>
              <a:headEnd/>
              <a:tailEnd/>
            </a:ln>
            <a:effectLst/>
          </p:spPr>
          <p:txBody>
            <a:bodyPr wrap="none">
              <a:spAutoFit/>
            </a:bodyPr>
            <a:lstStyle/>
            <a:p>
              <a:r>
                <a:rPr lang="en-US" sz="1800">
                  <a:solidFill>
                    <a:schemeClr val="accent2"/>
                  </a:solidFill>
                  <a:effectLst>
                    <a:outerShdw blurRad="38100" dist="38100" dir="2700000" algn="tl">
                      <a:srgbClr val="C0C0C0"/>
                    </a:outerShdw>
                  </a:effectLst>
                  <a:latin typeface="Arial" pitchFamily="34" charset="0"/>
                </a:rPr>
                <a:t>Brackets define code blocks</a:t>
              </a:r>
            </a:p>
          </p:txBody>
        </p:sp>
        <p:sp>
          <p:nvSpPr>
            <p:cNvPr id="444441" name="Line 25"/>
            <p:cNvSpPr>
              <a:spLocks noChangeShapeType="1"/>
            </p:cNvSpPr>
            <p:nvPr/>
          </p:nvSpPr>
          <p:spPr bwMode="auto">
            <a:xfrm flipH="1" flipV="1">
              <a:off x="624" y="2832"/>
              <a:ext cx="288" cy="528"/>
            </a:xfrm>
            <a:prstGeom prst="line">
              <a:avLst/>
            </a:prstGeom>
            <a:noFill/>
            <a:ln w="28575">
              <a:solidFill>
                <a:schemeClr val="tx1"/>
              </a:solidFill>
              <a:round/>
              <a:headEnd/>
              <a:tailEnd type="triangle" w="med" len="med"/>
            </a:ln>
            <a:effectLst/>
          </p:spPr>
          <p:txBody>
            <a:bodyPr wrap="none" anchor="ctr"/>
            <a:lstStyle/>
            <a:p>
              <a:endParaRPr lang="en-IN"/>
            </a:p>
          </p:txBody>
        </p:sp>
        <p:sp>
          <p:nvSpPr>
            <p:cNvPr id="444442" name="Line 26"/>
            <p:cNvSpPr>
              <a:spLocks noChangeShapeType="1"/>
            </p:cNvSpPr>
            <p:nvPr/>
          </p:nvSpPr>
          <p:spPr bwMode="auto">
            <a:xfrm flipH="1" flipV="1">
              <a:off x="624" y="3120"/>
              <a:ext cx="288" cy="240"/>
            </a:xfrm>
            <a:prstGeom prst="line">
              <a:avLst/>
            </a:prstGeom>
            <a:noFill/>
            <a:ln w="28575">
              <a:solidFill>
                <a:schemeClr val="tx1"/>
              </a:solidFill>
              <a:round/>
              <a:headEnd/>
              <a:tailEnd type="triangle" w="med" len="med"/>
            </a:ln>
            <a:effectLst/>
          </p:spPr>
          <p:txBody>
            <a:bodyPr wrap="none" anchor="ctr"/>
            <a:lstStyle/>
            <a:p>
              <a:endParaRPr lang="en-IN"/>
            </a:p>
          </p:txBody>
        </p:sp>
      </p:grpSp>
      <p:grpSp>
        <p:nvGrpSpPr>
          <p:cNvPr id="3" name="Group 34"/>
          <p:cNvGrpSpPr>
            <a:grpSpLocks/>
          </p:cNvGrpSpPr>
          <p:nvPr/>
        </p:nvGrpSpPr>
        <p:grpSpPr bwMode="auto">
          <a:xfrm>
            <a:off x="2209800" y="4800600"/>
            <a:ext cx="4092575" cy="757238"/>
            <a:chOff x="1392" y="3024"/>
            <a:chExt cx="2578" cy="477"/>
          </a:xfrm>
        </p:grpSpPr>
        <p:sp>
          <p:nvSpPr>
            <p:cNvPr id="444439" name="Text Box 23"/>
            <p:cNvSpPr txBox="1">
              <a:spLocks noChangeArrowheads="1"/>
            </p:cNvSpPr>
            <p:nvPr/>
          </p:nvSpPr>
          <p:spPr bwMode="auto">
            <a:xfrm>
              <a:off x="2640" y="3264"/>
              <a:ext cx="1330" cy="237"/>
            </a:xfrm>
            <a:prstGeom prst="rect">
              <a:avLst/>
            </a:prstGeom>
            <a:solidFill>
              <a:schemeClr val="bg1"/>
            </a:solidFill>
            <a:ln w="9525" algn="ctr">
              <a:solidFill>
                <a:schemeClr val="tx1"/>
              </a:solidFill>
              <a:miter lim="800000"/>
              <a:headEnd/>
              <a:tailEnd/>
            </a:ln>
            <a:effectLst/>
          </p:spPr>
          <p:txBody>
            <a:bodyPr wrap="none">
              <a:spAutoFit/>
            </a:bodyPr>
            <a:lstStyle/>
            <a:p>
              <a:r>
                <a:rPr lang="en-US" sz="1800">
                  <a:solidFill>
                    <a:schemeClr val="accent2"/>
                  </a:solidFill>
                  <a:effectLst>
                    <a:outerShdw blurRad="38100" dist="38100" dir="2700000" algn="tl">
                      <a:srgbClr val="C0C0C0"/>
                    </a:outerShdw>
                  </a:effectLst>
                  <a:latin typeface="Arial" pitchFamily="34" charset="0"/>
                </a:rPr>
                <a:t>Library command</a:t>
              </a:r>
            </a:p>
          </p:txBody>
        </p:sp>
        <p:sp>
          <p:nvSpPr>
            <p:cNvPr id="444443" name="Line 27"/>
            <p:cNvSpPr>
              <a:spLocks noChangeShapeType="1"/>
            </p:cNvSpPr>
            <p:nvPr/>
          </p:nvSpPr>
          <p:spPr bwMode="auto">
            <a:xfrm flipH="1" flipV="1">
              <a:off x="1392" y="3024"/>
              <a:ext cx="1248" cy="240"/>
            </a:xfrm>
            <a:prstGeom prst="line">
              <a:avLst/>
            </a:prstGeom>
            <a:noFill/>
            <a:ln w="28575">
              <a:solidFill>
                <a:schemeClr val="tx1"/>
              </a:solidFill>
              <a:round/>
              <a:headEnd/>
              <a:tailEnd type="triangle" w="med" len="med"/>
            </a:ln>
            <a:effectLst/>
          </p:spPr>
          <p:txBody>
            <a:bodyPr wrap="none" anchor="ctr"/>
            <a:lstStyle/>
            <a:p>
              <a:endParaRPr lang="en-IN"/>
            </a:p>
          </p:txBody>
        </p:sp>
      </p:grpSp>
      <p:grpSp>
        <p:nvGrpSpPr>
          <p:cNvPr id="4" name="Group 33"/>
          <p:cNvGrpSpPr>
            <a:grpSpLocks/>
          </p:cNvGrpSpPr>
          <p:nvPr/>
        </p:nvGrpSpPr>
        <p:grpSpPr bwMode="auto">
          <a:xfrm>
            <a:off x="1676400" y="3657600"/>
            <a:ext cx="5184775" cy="457200"/>
            <a:chOff x="1056" y="2304"/>
            <a:chExt cx="3266" cy="288"/>
          </a:xfrm>
        </p:grpSpPr>
        <p:sp>
          <p:nvSpPr>
            <p:cNvPr id="444436" name="Text Box 20"/>
            <p:cNvSpPr txBox="1">
              <a:spLocks noChangeArrowheads="1"/>
            </p:cNvSpPr>
            <p:nvPr/>
          </p:nvSpPr>
          <p:spPr bwMode="auto">
            <a:xfrm>
              <a:off x="2352" y="2304"/>
              <a:ext cx="1970" cy="237"/>
            </a:xfrm>
            <a:prstGeom prst="rect">
              <a:avLst/>
            </a:prstGeom>
            <a:solidFill>
              <a:schemeClr val="bg1"/>
            </a:solidFill>
            <a:ln w="9525" algn="ctr">
              <a:solidFill>
                <a:schemeClr val="tx1"/>
              </a:solidFill>
              <a:miter lim="800000"/>
              <a:headEnd/>
              <a:tailEnd/>
            </a:ln>
            <a:effectLst/>
          </p:spPr>
          <p:txBody>
            <a:bodyPr wrap="none">
              <a:spAutoFit/>
            </a:bodyPr>
            <a:lstStyle/>
            <a:p>
              <a:r>
                <a:rPr lang="en-US" sz="1800">
                  <a:solidFill>
                    <a:schemeClr val="accent2"/>
                  </a:solidFill>
                  <a:effectLst>
                    <a:outerShdw blurRad="38100" dist="38100" dir="2700000" algn="tl">
                      <a:srgbClr val="C0C0C0"/>
                    </a:outerShdw>
                  </a:effectLst>
                  <a:latin typeface="Arial" pitchFamily="34" charset="0"/>
                </a:rPr>
                <a:t>main( ) means “</a:t>
              </a:r>
              <a:r>
                <a:rPr lang="en-US" sz="1800" i="1">
                  <a:solidFill>
                    <a:schemeClr val="accent2"/>
                  </a:solidFill>
                  <a:effectLst>
                    <a:outerShdw blurRad="38100" dist="38100" dir="2700000" algn="tl">
                      <a:srgbClr val="C0C0C0"/>
                    </a:outerShdw>
                  </a:effectLst>
                  <a:latin typeface="Arial" pitchFamily="34" charset="0"/>
                </a:rPr>
                <a:t>start here” </a:t>
              </a:r>
              <a:endParaRPr lang="en-US" sz="1800">
                <a:solidFill>
                  <a:schemeClr val="accent2"/>
                </a:solidFill>
                <a:effectLst>
                  <a:outerShdw blurRad="38100" dist="38100" dir="2700000" algn="tl">
                    <a:srgbClr val="C0C0C0"/>
                  </a:outerShdw>
                </a:effectLst>
                <a:latin typeface="Arial" pitchFamily="34" charset="0"/>
              </a:endParaRPr>
            </a:p>
          </p:txBody>
        </p:sp>
        <p:sp>
          <p:nvSpPr>
            <p:cNvPr id="444444" name="Line 28"/>
            <p:cNvSpPr>
              <a:spLocks noChangeShapeType="1"/>
            </p:cNvSpPr>
            <p:nvPr/>
          </p:nvSpPr>
          <p:spPr bwMode="auto">
            <a:xfrm flipH="1">
              <a:off x="1056" y="2400"/>
              <a:ext cx="1296" cy="192"/>
            </a:xfrm>
            <a:prstGeom prst="line">
              <a:avLst/>
            </a:prstGeom>
            <a:noFill/>
            <a:ln w="28575">
              <a:solidFill>
                <a:schemeClr val="tx1"/>
              </a:solidFill>
              <a:round/>
              <a:headEnd/>
              <a:tailEnd type="triangle" w="med" len="med"/>
            </a:ln>
            <a:effectLst/>
          </p:spPr>
          <p:txBody>
            <a:bodyPr wrap="none" anchor="ctr"/>
            <a:lstStyle/>
            <a:p>
              <a:endParaRPr lang="en-IN"/>
            </a:p>
          </p:txBody>
        </p:sp>
      </p:grpSp>
      <p:grpSp>
        <p:nvGrpSpPr>
          <p:cNvPr id="5" name="Group 31"/>
          <p:cNvGrpSpPr>
            <a:grpSpLocks/>
          </p:cNvGrpSpPr>
          <p:nvPr/>
        </p:nvGrpSpPr>
        <p:grpSpPr bwMode="auto">
          <a:xfrm>
            <a:off x="1905000" y="2057400"/>
            <a:ext cx="3200400" cy="533400"/>
            <a:chOff x="1200" y="1296"/>
            <a:chExt cx="2016" cy="336"/>
          </a:xfrm>
        </p:grpSpPr>
        <p:sp>
          <p:nvSpPr>
            <p:cNvPr id="444434" name="Text Box 18"/>
            <p:cNvSpPr txBox="1">
              <a:spLocks noChangeArrowheads="1"/>
            </p:cNvSpPr>
            <p:nvPr/>
          </p:nvSpPr>
          <p:spPr bwMode="auto">
            <a:xfrm>
              <a:off x="2166" y="1296"/>
              <a:ext cx="1050" cy="237"/>
            </a:xfrm>
            <a:prstGeom prst="rect">
              <a:avLst/>
            </a:prstGeom>
            <a:solidFill>
              <a:schemeClr val="bg1"/>
            </a:solidFill>
            <a:ln w="9525" algn="ctr">
              <a:solidFill>
                <a:schemeClr val="tx1"/>
              </a:solidFill>
              <a:miter lim="800000"/>
              <a:headEnd/>
              <a:tailEnd/>
            </a:ln>
            <a:effectLst/>
          </p:spPr>
          <p:txBody>
            <a:bodyPr wrap="none">
              <a:spAutoFit/>
            </a:bodyPr>
            <a:lstStyle/>
            <a:p>
              <a:r>
                <a:rPr lang="en-US" sz="1800">
                  <a:solidFill>
                    <a:schemeClr val="accent2"/>
                  </a:solidFill>
                  <a:effectLst>
                    <a:outerShdw blurRad="38100" dist="38100" dir="2700000" algn="tl">
                      <a:srgbClr val="C0C0C0"/>
                    </a:outerShdw>
                  </a:effectLst>
                  <a:latin typeface="Arial" pitchFamily="34" charset="0"/>
                </a:rPr>
                <a:t>Preprocessor</a:t>
              </a:r>
            </a:p>
          </p:txBody>
        </p:sp>
        <p:sp>
          <p:nvSpPr>
            <p:cNvPr id="444445" name="Line 29"/>
            <p:cNvSpPr>
              <a:spLocks noChangeShapeType="1"/>
            </p:cNvSpPr>
            <p:nvPr/>
          </p:nvSpPr>
          <p:spPr bwMode="auto">
            <a:xfrm flipH="1">
              <a:off x="1200" y="1440"/>
              <a:ext cx="960" cy="192"/>
            </a:xfrm>
            <a:prstGeom prst="line">
              <a:avLst/>
            </a:prstGeom>
            <a:noFill/>
            <a:ln w="28575">
              <a:solidFill>
                <a:schemeClr val="tx1"/>
              </a:solidFill>
              <a:round/>
              <a:headEnd/>
              <a:tailEnd type="triangle" w="med" len="med"/>
            </a:ln>
            <a:effectLst/>
          </p:spPr>
          <p:txBody>
            <a:bodyPr wrap="none" anchor="ctr"/>
            <a:lstStyle/>
            <a:p>
              <a:endParaRPr lang="en-IN"/>
            </a:p>
          </p:txBody>
        </p:sp>
      </p:grpSp>
      <p:grpSp>
        <p:nvGrpSpPr>
          <p:cNvPr id="6" name="Group 32"/>
          <p:cNvGrpSpPr>
            <a:grpSpLocks/>
          </p:cNvGrpSpPr>
          <p:nvPr/>
        </p:nvGrpSpPr>
        <p:grpSpPr bwMode="auto">
          <a:xfrm>
            <a:off x="4267200" y="2667000"/>
            <a:ext cx="3775075" cy="457200"/>
            <a:chOff x="2688" y="1680"/>
            <a:chExt cx="2378" cy="288"/>
          </a:xfrm>
        </p:grpSpPr>
        <p:sp>
          <p:nvSpPr>
            <p:cNvPr id="444435" name="Text Box 19"/>
            <p:cNvSpPr txBox="1">
              <a:spLocks noChangeArrowheads="1"/>
            </p:cNvSpPr>
            <p:nvPr/>
          </p:nvSpPr>
          <p:spPr bwMode="auto">
            <a:xfrm>
              <a:off x="3552" y="1680"/>
              <a:ext cx="1514" cy="237"/>
            </a:xfrm>
            <a:prstGeom prst="rect">
              <a:avLst/>
            </a:prstGeom>
            <a:solidFill>
              <a:schemeClr val="bg1"/>
            </a:solidFill>
            <a:ln w="9525" algn="ctr">
              <a:solidFill>
                <a:schemeClr val="tx1"/>
              </a:solidFill>
              <a:miter lim="800000"/>
              <a:headEnd/>
              <a:tailEnd/>
            </a:ln>
            <a:effectLst/>
          </p:spPr>
          <p:txBody>
            <a:bodyPr wrap="none">
              <a:spAutoFit/>
            </a:bodyPr>
            <a:lstStyle/>
            <a:p>
              <a:r>
                <a:rPr lang="en-US" sz="1800">
                  <a:solidFill>
                    <a:schemeClr val="accent2"/>
                  </a:solidFill>
                  <a:effectLst>
                    <a:outerShdw blurRad="38100" dist="38100" dir="2700000" algn="tl">
                      <a:srgbClr val="C0C0C0"/>
                    </a:outerShdw>
                  </a:effectLst>
                  <a:latin typeface="Arial" pitchFamily="34" charset="0"/>
                </a:rPr>
                <a:t>Comments are good</a:t>
              </a:r>
            </a:p>
          </p:txBody>
        </p:sp>
        <p:sp>
          <p:nvSpPr>
            <p:cNvPr id="444446" name="Line 30"/>
            <p:cNvSpPr>
              <a:spLocks noChangeShapeType="1"/>
            </p:cNvSpPr>
            <p:nvPr/>
          </p:nvSpPr>
          <p:spPr bwMode="auto">
            <a:xfrm flipH="1">
              <a:off x="2688" y="1776"/>
              <a:ext cx="864" cy="192"/>
            </a:xfrm>
            <a:prstGeom prst="line">
              <a:avLst/>
            </a:prstGeom>
            <a:noFill/>
            <a:ln w="28575">
              <a:solidFill>
                <a:schemeClr val="tx1"/>
              </a:solidFill>
              <a:round/>
              <a:headEnd/>
              <a:tailEnd type="triangle" w="med" len="med"/>
            </a:ln>
            <a:effectLst/>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a:xfrm>
            <a:off x="228600" y="152400"/>
            <a:ext cx="8382000" cy="1143000"/>
          </a:xfrm>
        </p:spPr>
        <p:txBody>
          <a:bodyPr>
            <a:normAutofit fontScale="90000"/>
          </a:bodyPr>
          <a:lstStyle/>
          <a:p>
            <a:r>
              <a:rPr lang="en-GB" dirty="0">
                <a:latin typeface="Arial" pitchFamily="34" charset="0"/>
                <a:cs typeface="Arial" pitchFamily="34" charset="0"/>
              </a:rPr>
              <a:t>C doesn’t care much about spaces</a:t>
            </a:r>
          </a:p>
        </p:txBody>
      </p:sp>
      <p:sp>
        <p:nvSpPr>
          <p:cNvPr id="439301" name="Text Box 5"/>
          <p:cNvSpPr txBox="1">
            <a:spLocks noChangeArrowheads="1"/>
          </p:cNvSpPr>
          <p:nvPr/>
        </p:nvSpPr>
        <p:spPr bwMode="auto">
          <a:xfrm>
            <a:off x="3946525" y="3363913"/>
            <a:ext cx="4155305" cy="1015663"/>
          </a:xfrm>
          <a:prstGeom prst="rect">
            <a:avLst/>
          </a:prstGeom>
          <a:noFill/>
          <a:ln w="9525">
            <a:noFill/>
            <a:miter lim="800000"/>
            <a:headEnd/>
            <a:tailEnd/>
          </a:ln>
          <a:effectLst/>
        </p:spPr>
        <p:txBody>
          <a:bodyPr wrap="none">
            <a:spAutoFit/>
          </a:bodyPr>
          <a:lstStyle/>
          <a:p>
            <a:pPr eaLnBrk="0" hangingPunct="0"/>
            <a:r>
              <a:rPr lang="en-GB" sz="2000" dirty="0">
                <a:latin typeface="Arial" pitchFamily="34" charset="0"/>
              </a:rPr>
              <a:t>Both of these programs are exactly</a:t>
            </a:r>
          </a:p>
          <a:p>
            <a:pPr eaLnBrk="0" hangingPunct="0"/>
            <a:r>
              <a:rPr lang="en-GB" sz="2000" dirty="0">
                <a:latin typeface="Arial" pitchFamily="34" charset="0"/>
              </a:rPr>
              <a:t>the same as the original as far as</a:t>
            </a:r>
          </a:p>
          <a:p>
            <a:pPr eaLnBrk="0" hangingPunct="0"/>
            <a:r>
              <a:rPr lang="en-GB" sz="2000" dirty="0">
                <a:latin typeface="Arial" pitchFamily="34" charset="0"/>
              </a:rPr>
              <a:t>your compiler is concerned.</a:t>
            </a:r>
          </a:p>
        </p:txBody>
      </p:sp>
      <p:sp>
        <p:nvSpPr>
          <p:cNvPr id="439302" name="Text Box 6"/>
          <p:cNvSpPr txBox="1">
            <a:spLocks noChangeArrowheads="1"/>
          </p:cNvSpPr>
          <p:nvPr/>
        </p:nvSpPr>
        <p:spPr bwMode="auto">
          <a:xfrm>
            <a:off x="288925" y="1628775"/>
            <a:ext cx="7273925" cy="581025"/>
          </a:xfrm>
          <a:prstGeom prst="rect">
            <a:avLst/>
          </a:prstGeom>
          <a:noFill/>
          <a:ln w="9525" algn="ctr">
            <a:noFill/>
            <a:miter lim="800000"/>
            <a:headEnd/>
            <a:tailEnd/>
          </a:ln>
          <a:effectLst/>
        </p:spPr>
        <p:txBody>
          <a:bodyPr wrap="none">
            <a:spAutoFit/>
          </a:bodyPr>
          <a:lstStyle/>
          <a:p>
            <a:r>
              <a:rPr lang="en-US">
                <a:solidFill>
                  <a:srgbClr val="333399"/>
                </a:solidFill>
                <a:effectLst>
                  <a:outerShdw blurRad="38100" dist="38100" dir="2700000" algn="tl">
                    <a:srgbClr val="C0C0C0"/>
                  </a:outerShdw>
                </a:effectLst>
                <a:latin typeface="Courier New" pitchFamily="49" charset="0"/>
                <a:cs typeface="Courier New" pitchFamily="49" charset="0"/>
              </a:rPr>
              <a:t>#include &lt;stdio.h&gt; /* This program prints “Hello World” */</a:t>
            </a:r>
          </a:p>
          <a:p>
            <a:r>
              <a:rPr lang="en-US">
                <a:solidFill>
                  <a:srgbClr val="333399"/>
                </a:solidFill>
                <a:effectLst>
                  <a:outerShdw blurRad="38100" dist="38100" dir="2700000" algn="tl">
                    <a:srgbClr val="C0C0C0"/>
                  </a:outerShdw>
                </a:effectLst>
                <a:latin typeface="Courier New" pitchFamily="49" charset="0"/>
                <a:cs typeface="Courier New" pitchFamily="49" charset="0"/>
              </a:rPr>
              <a:t>int main( ) {printf(“Hello World!\n”);} </a:t>
            </a:r>
          </a:p>
        </p:txBody>
      </p:sp>
      <p:sp>
        <p:nvSpPr>
          <p:cNvPr id="439303" name="Text Box 7"/>
          <p:cNvSpPr txBox="1">
            <a:spLocks noChangeArrowheads="1"/>
          </p:cNvSpPr>
          <p:nvPr/>
        </p:nvSpPr>
        <p:spPr bwMode="auto">
          <a:xfrm>
            <a:off x="304800" y="2749550"/>
            <a:ext cx="2506663" cy="3270250"/>
          </a:xfrm>
          <a:prstGeom prst="rect">
            <a:avLst/>
          </a:prstGeom>
          <a:noFill/>
          <a:ln w="9525" algn="ctr">
            <a:noFill/>
            <a:miter lim="800000"/>
            <a:headEnd/>
            <a:tailEnd/>
          </a:ln>
          <a:effectLst/>
        </p:spPr>
        <p:txBody>
          <a:bodyPr wrap="none">
            <a:spAutoFit/>
          </a:bodyPr>
          <a:lstStyle/>
          <a:p>
            <a:r>
              <a:rPr lang="en-US">
                <a:solidFill>
                  <a:srgbClr val="004600"/>
                </a:solidFill>
                <a:effectLst>
                  <a:outerShdw blurRad="38100" dist="38100" dir="2700000" algn="tl">
                    <a:srgbClr val="C0C0C0"/>
                  </a:outerShdw>
                </a:effectLst>
                <a:latin typeface="Courier New" pitchFamily="49" charset="0"/>
                <a:cs typeface="Courier New" pitchFamily="49" charset="0"/>
              </a:rPr>
              <a:t>#include &lt;stdio.h&gt; </a:t>
            </a:r>
          </a:p>
          <a:p>
            <a:r>
              <a:rPr lang="en-US">
                <a:solidFill>
                  <a:srgbClr val="004600"/>
                </a:solidFill>
                <a:effectLst>
                  <a:outerShdw blurRad="38100" dist="38100" dir="2700000" algn="tl">
                    <a:srgbClr val="C0C0C0"/>
                  </a:outerShdw>
                </a:effectLst>
                <a:latin typeface="Courier New" pitchFamily="49" charset="0"/>
                <a:cs typeface="Courier New" pitchFamily="49" charset="0"/>
              </a:rPr>
              <a:t>/* This program </a:t>
            </a:r>
          </a:p>
          <a:p>
            <a:r>
              <a:rPr lang="en-US">
                <a:solidFill>
                  <a:srgbClr val="004600"/>
                </a:solidFill>
                <a:effectLst>
                  <a:outerShdw blurRad="38100" dist="38100" dir="2700000" algn="tl">
                    <a:srgbClr val="C0C0C0"/>
                  </a:outerShdw>
                </a:effectLst>
                <a:latin typeface="Courier New" pitchFamily="49" charset="0"/>
                <a:cs typeface="Courier New" pitchFamily="49" charset="0"/>
              </a:rPr>
              <a:t>prints “Hello </a:t>
            </a:r>
          </a:p>
          <a:p>
            <a:r>
              <a:rPr lang="en-US">
                <a:solidFill>
                  <a:srgbClr val="004600"/>
                </a:solidFill>
                <a:effectLst>
                  <a:outerShdw blurRad="38100" dist="38100" dir="2700000" algn="tl">
                    <a:srgbClr val="C0C0C0"/>
                  </a:outerShdw>
                </a:effectLst>
                <a:latin typeface="Courier New" pitchFamily="49" charset="0"/>
                <a:cs typeface="Courier New" pitchFamily="49" charset="0"/>
              </a:rPr>
              <a:t>World” </a:t>
            </a:r>
          </a:p>
          <a:p>
            <a:r>
              <a:rPr lang="en-US">
                <a:solidFill>
                  <a:srgbClr val="004600"/>
                </a:solidFill>
                <a:effectLst>
                  <a:outerShdw blurRad="38100" dist="38100" dir="2700000" algn="tl">
                    <a:srgbClr val="C0C0C0"/>
                  </a:outerShdw>
                </a:effectLst>
                <a:latin typeface="Courier New" pitchFamily="49" charset="0"/>
                <a:cs typeface="Courier New" pitchFamily="49" charset="0"/>
              </a:rPr>
              <a:t>*/</a:t>
            </a:r>
          </a:p>
          <a:p>
            <a:r>
              <a:rPr lang="en-US">
                <a:solidFill>
                  <a:srgbClr val="004600"/>
                </a:solidFill>
                <a:effectLst>
                  <a:outerShdw blurRad="38100" dist="38100" dir="2700000" algn="tl">
                    <a:srgbClr val="C0C0C0"/>
                  </a:outerShdw>
                </a:effectLst>
                <a:latin typeface="Courier New" pitchFamily="49" charset="0"/>
                <a:cs typeface="Courier New" pitchFamily="49" charset="0"/>
              </a:rPr>
              <a:t>int </a:t>
            </a:r>
          </a:p>
          <a:p>
            <a:r>
              <a:rPr lang="en-US">
                <a:solidFill>
                  <a:srgbClr val="004600"/>
                </a:solidFill>
                <a:effectLst>
                  <a:outerShdw blurRad="38100" dist="38100" dir="2700000" algn="tl">
                    <a:srgbClr val="C0C0C0"/>
                  </a:outerShdw>
                </a:effectLst>
                <a:latin typeface="Courier New" pitchFamily="49" charset="0"/>
                <a:cs typeface="Courier New" pitchFamily="49" charset="0"/>
              </a:rPr>
              <a:t>main( ) </a:t>
            </a:r>
          </a:p>
          <a:p>
            <a:r>
              <a:rPr lang="en-US">
                <a:solidFill>
                  <a:srgbClr val="004600"/>
                </a:solidFill>
                <a:effectLst>
                  <a:outerShdw blurRad="38100" dist="38100" dir="2700000" algn="tl">
                    <a:srgbClr val="C0C0C0"/>
                  </a:outerShdw>
                </a:effectLst>
                <a:latin typeface="Courier New" pitchFamily="49" charset="0"/>
                <a:cs typeface="Courier New" pitchFamily="49" charset="0"/>
              </a:rPr>
              <a:t>{</a:t>
            </a:r>
          </a:p>
          <a:p>
            <a:r>
              <a:rPr lang="en-US">
                <a:solidFill>
                  <a:srgbClr val="004600"/>
                </a:solidFill>
                <a:effectLst>
                  <a:outerShdw blurRad="38100" dist="38100" dir="2700000" algn="tl">
                    <a:srgbClr val="C0C0C0"/>
                  </a:outerShdw>
                </a:effectLst>
                <a:latin typeface="Courier New" pitchFamily="49" charset="0"/>
                <a:cs typeface="Courier New" pitchFamily="49" charset="0"/>
              </a:rPr>
              <a:t>printf(“Hello </a:t>
            </a:r>
          </a:p>
          <a:p>
            <a:r>
              <a:rPr lang="en-US">
                <a:solidFill>
                  <a:srgbClr val="004600"/>
                </a:solidFill>
                <a:effectLst>
                  <a:outerShdw blurRad="38100" dist="38100" dir="2700000" algn="tl">
                    <a:srgbClr val="C0C0C0"/>
                  </a:outerShdw>
                </a:effectLst>
                <a:latin typeface="Courier New" pitchFamily="49" charset="0"/>
                <a:cs typeface="Courier New" pitchFamily="49" charset="0"/>
              </a:rPr>
              <a:t>World!</a:t>
            </a:r>
          </a:p>
          <a:p>
            <a:r>
              <a:rPr lang="en-US">
                <a:solidFill>
                  <a:srgbClr val="004600"/>
                </a:solidFill>
                <a:effectLst>
                  <a:outerShdw blurRad="38100" dist="38100" dir="2700000" algn="tl">
                    <a:srgbClr val="C0C0C0"/>
                  </a:outerShdw>
                </a:effectLst>
                <a:latin typeface="Courier New" pitchFamily="49" charset="0"/>
                <a:cs typeface="Courier New" pitchFamily="49" charset="0"/>
              </a:rPr>
              <a:t>\n”)</a:t>
            </a:r>
          </a:p>
          <a:p>
            <a:r>
              <a:rPr lang="en-US">
                <a:solidFill>
                  <a:srgbClr val="004600"/>
                </a:solidFill>
                <a:effectLst>
                  <a:outerShdw blurRad="38100" dist="38100" dir="2700000" algn="tl">
                    <a:srgbClr val="C0C0C0"/>
                  </a:outerShdw>
                </a:effectLst>
                <a:latin typeface="Courier New" pitchFamily="49" charset="0"/>
                <a:cs typeface="Courier New" pitchFamily="49" charset="0"/>
              </a:rPr>
              <a:t>;</a:t>
            </a:r>
          </a:p>
          <a:p>
            <a:r>
              <a:rPr lang="en-US">
                <a:solidFill>
                  <a:srgbClr val="004600"/>
                </a:solidFill>
                <a:effectLst>
                  <a:outerShdw blurRad="38100" dist="38100" dir="2700000" algn="tl">
                    <a:srgbClr val="C0C0C0"/>
                  </a:outerShdw>
                </a:effectLst>
                <a:latin typeface="Courier New" pitchFamily="49" charset="0"/>
                <a:cs typeface="Courier New" pitchFamily="49" charset="0"/>
              </a:rPr>
              <a:t>}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304800" y="152400"/>
            <a:ext cx="7772400" cy="914400"/>
          </a:xfrm>
        </p:spPr>
        <p:txBody>
          <a:bodyPr/>
          <a:lstStyle/>
          <a:p>
            <a:r>
              <a:rPr lang="en-GB"/>
              <a:t>Keywords of C</a:t>
            </a:r>
          </a:p>
        </p:txBody>
      </p:sp>
      <p:sp>
        <p:nvSpPr>
          <p:cNvPr id="440323" name="Rectangle 3"/>
          <p:cNvSpPr>
            <a:spLocks noGrp="1" noChangeArrowheads="1"/>
          </p:cNvSpPr>
          <p:nvPr>
            <p:ph type="body" idx="1"/>
          </p:nvPr>
        </p:nvSpPr>
        <p:spPr>
          <a:xfrm>
            <a:off x="612775" y="1598613"/>
            <a:ext cx="7840663" cy="4649787"/>
          </a:xfrm>
        </p:spPr>
        <p:txBody>
          <a:bodyPr>
            <a:normAutofit lnSpcReduction="10000"/>
          </a:bodyPr>
          <a:lstStyle/>
          <a:p>
            <a:pPr>
              <a:lnSpc>
                <a:spcPct val="80000"/>
              </a:lnSpc>
            </a:pPr>
            <a:r>
              <a:rPr lang="en-GB" sz="1800" dirty="0"/>
              <a:t>Flow control </a:t>
            </a:r>
            <a:r>
              <a:rPr lang="en-GB" sz="1800" dirty="0" smtClean="0"/>
              <a:t>– </a:t>
            </a:r>
            <a:r>
              <a:rPr lang="en-GB" sz="1800" dirty="0">
                <a:latin typeface="Courier New" pitchFamily="49" charset="0"/>
              </a:rPr>
              <a:t>if, else, return, switch, case, default</a:t>
            </a:r>
            <a:endParaRPr lang="en-GB" sz="1800" dirty="0"/>
          </a:p>
          <a:p>
            <a:pPr>
              <a:lnSpc>
                <a:spcPct val="80000"/>
              </a:lnSpc>
            </a:pPr>
            <a:endParaRPr lang="en-GB" sz="1800" dirty="0"/>
          </a:p>
          <a:p>
            <a:pPr>
              <a:lnSpc>
                <a:spcPct val="80000"/>
              </a:lnSpc>
            </a:pPr>
            <a:r>
              <a:rPr lang="en-GB" sz="1800" dirty="0" smtClean="0"/>
              <a:t>Loops </a:t>
            </a:r>
            <a:r>
              <a:rPr lang="en-GB" sz="1800" dirty="0"/>
              <a:t>– </a:t>
            </a:r>
            <a:r>
              <a:rPr lang="en-GB" sz="1800" dirty="0">
                <a:latin typeface="Courier New" pitchFamily="49" charset="0"/>
              </a:rPr>
              <a:t>for, do, while, break, continue</a:t>
            </a:r>
          </a:p>
          <a:p>
            <a:pPr>
              <a:lnSpc>
                <a:spcPct val="80000"/>
              </a:lnSpc>
            </a:pPr>
            <a:endParaRPr lang="en-GB" sz="1800" dirty="0"/>
          </a:p>
          <a:p>
            <a:pPr>
              <a:lnSpc>
                <a:spcPct val="80000"/>
              </a:lnSpc>
            </a:pPr>
            <a:r>
              <a:rPr lang="en-GB" sz="1800" dirty="0"/>
              <a:t>Common </a:t>
            </a:r>
            <a:r>
              <a:rPr lang="en-GB" sz="1800" i="1" dirty="0"/>
              <a:t>types </a:t>
            </a:r>
            <a:r>
              <a:rPr lang="en-GB" sz="1800" dirty="0" smtClean="0"/>
              <a:t>– </a:t>
            </a:r>
            <a:r>
              <a:rPr lang="en-GB" sz="1800" dirty="0" err="1">
                <a:latin typeface="Courier New" pitchFamily="49" charset="0"/>
              </a:rPr>
              <a:t>int</a:t>
            </a:r>
            <a:r>
              <a:rPr lang="en-GB" sz="1800" dirty="0">
                <a:latin typeface="Courier New" pitchFamily="49" charset="0"/>
              </a:rPr>
              <a:t>, float, double, char, void</a:t>
            </a:r>
          </a:p>
          <a:p>
            <a:pPr>
              <a:lnSpc>
                <a:spcPct val="80000"/>
              </a:lnSpc>
            </a:pPr>
            <a:endParaRPr lang="en-GB" sz="1800" i="1" dirty="0"/>
          </a:p>
          <a:p>
            <a:pPr>
              <a:lnSpc>
                <a:spcPct val="90000"/>
              </a:lnSpc>
            </a:pPr>
            <a:r>
              <a:rPr lang="en-GB" sz="1800" i="1" dirty="0" smtClean="0"/>
              <a:t>Structures</a:t>
            </a:r>
            <a:r>
              <a:rPr lang="en-GB" sz="1800" dirty="0" smtClean="0"/>
              <a:t> – </a:t>
            </a:r>
            <a:r>
              <a:rPr lang="en-GB" sz="1800" dirty="0" err="1">
                <a:latin typeface="Courier New" pitchFamily="49" charset="0"/>
              </a:rPr>
              <a:t>struct</a:t>
            </a:r>
            <a:r>
              <a:rPr lang="en-GB" sz="1800" dirty="0">
                <a:latin typeface="Courier New" pitchFamily="49" charset="0"/>
              </a:rPr>
              <a:t>, </a:t>
            </a:r>
            <a:r>
              <a:rPr lang="en-GB" sz="1800" dirty="0" err="1">
                <a:latin typeface="Courier New" pitchFamily="49" charset="0"/>
              </a:rPr>
              <a:t>typedef</a:t>
            </a:r>
            <a:r>
              <a:rPr lang="en-GB" sz="1800" dirty="0">
                <a:latin typeface="Courier New" pitchFamily="49" charset="0"/>
              </a:rPr>
              <a:t>, union</a:t>
            </a:r>
          </a:p>
          <a:p>
            <a:pPr>
              <a:lnSpc>
                <a:spcPct val="90000"/>
              </a:lnSpc>
            </a:pPr>
            <a:endParaRPr lang="en-GB" sz="1800" dirty="0">
              <a:latin typeface="Courier New" pitchFamily="49" charset="0"/>
            </a:endParaRPr>
          </a:p>
          <a:p>
            <a:pPr>
              <a:lnSpc>
                <a:spcPct val="80000"/>
              </a:lnSpc>
            </a:pPr>
            <a:r>
              <a:rPr lang="en-GB" sz="1800" dirty="0"/>
              <a:t>Counting and sizing things </a:t>
            </a:r>
            <a:r>
              <a:rPr lang="en-GB" sz="1800" dirty="0" smtClean="0"/>
              <a:t>– </a:t>
            </a:r>
            <a:r>
              <a:rPr lang="en-GB" sz="1800" dirty="0" err="1">
                <a:latin typeface="Courier New" pitchFamily="49" charset="0"/>
              </a:rPr>
              <a:t>enum</a:t>
            </a:r>
            <a:r>
              <a:rPr lang="en-GB" sz="1800" dirty="0">
                <a:latin typeface="Courier New" pitchFamily="49" charset="0"/>
              </a:rPr>
              <a:t>, </a:t>
            </a:r>
            <a:r>
              <a:rPr lang="en-GB" sz="1800" dirty="0" err="1">
                <a:latin typeface="Courier New" pitchFamily="49" charset="0"/>
              </a:rPr>
              <a:t>sizeof</a:t>
            </a:r>
            <a:r>
              <a:rPr lang="en-GB" dirty="0"/>
              <a:t> </a:t>
            </a:r>
          </a:p>
          <a:p>
            <a:pPr>
              <a:lnSpc>
                <a:spcPct val="80000"/>
              </a:lnSpc>
            </a:pPr>
            <a:endParaRPr lang="en-GB" sz="1800" dirty="0"/>
          </a:p>
          <a:p>
            <a:pPr>
              <a:lnSpc>
                <a:spcPct val="80000"/>
              </a:lnSpc>
            </a:pPr>
            <a:r>
              <a:rPr lang="en-GB" sz="1800" dirty="0"/>
              <a:t>Rare but still useful </a:t>
            </a:r>
            <a:r>
              <a:rPr lang="en-GB" sz="1800" i="1" dirty="0"/>
              <a:t>types </a:t>
            </a:r>
            <a:r>
              <a:rPr lang="en-GB" sz="1800" dirty="0" smtClean="0"/>
              <a:t>– </a:t>
            </a:r>
            <a:r>
              <a:rPr lang="en-GB" sz="1800" dirty="0">
                <a:latin typeface="Courier New" pitchFamily="49" charset="0"/>
              </a:rPr>
              <a:t>extern, signed, unsigned, long, short, static, const</a:t>
            </a:r>
          </a:p>
          <a:p>
            <a:pPr>
              <a:lnSpc>
                <a:spcPct val="80000"/>
              </a:lnSpc>
            </a:pPr>
            <a:endParaRPr lang="en-GB" sz="1800" dirty="0"/>
          </a:p>
          <a:p>
            <a:pPr>
              <a:lnSpc>
                <a:spcPct val="80000"/>
              </a:lnSpc>
            </a:pPr>
            <a:r>
              <a:rPr lang="en-GB" sz="1800" dirty="0"/>
              <a:t>Evil keywords which we avoid </a:t>
            </a:r>
            <a:r>
              <a:rPr lang="en-GB" sz="1800" dirty="0" smtClean="0"/>
              <a:t>– </a:t>
            </a:r>
            <a:r>
              <a:rPr lang="en-GB" sz="1800" dirty="0" err="1">
                <a:latin typeface="Courier New" pitchFamily="49" charset="0"/>
              </a:rPr>
              <a:t>goto</a:t>
            </a:r>
            <a:endParaRPr lang="en-GB" sz="1800" dirty="0">
              <a:latin typeface="Courier New" pitchFamily="49" charset="0"/>
            </a:endParaRPr>
          </a:p>
          <a:p>
            <a:pPr>
              <a:lnSpc>
                <a:spcPct val="80000"/>
              </a:lnSpc>
            </a:pPr>
            <a:endParaRPr lang="en-GB" sz="1800" dirty="0"/>
          </a:p>
          <a:p>
            <a:pPr>
              <a:lnSpc>
                <a:spcPct val="80000"/>
              </a:lnSpc>
            </a:pPr>
            <a:r>
              <a:rPr lang="en-GB" sz="1800" dirty="0" err="1"/>
              <a:t>Wierdies</a:t>
            </a:r>
            <a:r>
              <a:rPr lang="en-GB" sz="1800" dirty="0"/>
              <a:t> </a:t>
            </a:r>
            <a:r>
              <a:rPr lang="en-GB" sz="1800" dirty="0" smtClean="0"/>
              <a:t>– </a:t>
            </a:r>
            <a:r>
              <a:rPr lang="en-GB" sz="1800" dirty="0">
                <a:latin typeface="Courier New" pitchFamily="49" charset="0"/>
              </a:rPr>
              <a:t>auto, register, volatile</a:t>
            </a:r>
            <a:endParaRPr lang="en-GB" dirty="0">
              <a:latin typeface="Courier New" pitchFamily="49"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dirty="0"/>
              <a:t>Variables and Constants</a:t>
            </a:r>
          </a:p>
        </p:txBody>
      </p:sp>
      <p:sp>
        <p:nvSpPr>
          <p:cNvPr id="321539" name="Rectangle 3"/>
          <p:cNvSpPr>
            <a:spLocks noGrp="1" noChangeArrowheads="1"/>
          </p:cNvSpPr>
          <p:nvPr>
            <p:ph sz="quarter" idx="1"/>
          </p:nvPr>
        </p:nvSpPr>
        <p:spPr/>
        <p:txBody>
          <a:bodyPr>
            <a:normAutofit fontScale="92500" lnSpcReduction="10000"/>
          </a:bodyPr>
          <a:lstStyle/>
          <a:p>
            <a:r>
              <a:rPr lang="en-US" sz="3500" dirty="0"/>
              <a:t>Most important concept for problem solving using computers</a:t>
            </a:r>
          </a:p>
          <a:p>
            <a:endParaRPr lang="en-US" dirty="0"/>
          </a:p>
          <a:p>
            <a:r>
              <a:rPr lang="en-US" dirty="0"/>
              <a:t>All temporary results are stored in terms of variables</a:t>
            </a:r>
          </a:p>
          <a:p>
            <a:pPr lvl="1"/>
            <a:r>
              <a:rPr lang="en-US" dirty="0"/>
              <a:t>The value of a variable can be changed.</a:t>
            </a:r>
          </a:p>
          <a:p>
            <a:pPr lvl="1"/>
            <a:r>
              <a:rPr lang="en-US" dirty="0"/>
              <a:t>The value of a constant do not change.</a:t>
            </a:r>
          </a:p>
          <a:p>
            <a:endParaRPr lang="en-US" dirty="0"/>
          </a:p>
          <a:p>
            <a:r>
              <a:rPr lang="en-US" dirty="0"/>
              <a:t>Where are they stored?</a:t>
            </a:r>
          </a:p>
          <a:p>
            <a:pPr lvl="1"/>
            <a:r>
              <a:rPr lang="en-US" dirty="0"/>
              <a:t>In main memory.</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t>The C Character Set</a:t>
            </a:r>
          </a:p>
        </p:txBody>
      </p:sp>
      <p:sp>
        <p:nvSpPr>
          <p:cNvPr id="361475" name="Rectangle 3"/>
          <p:cNvSpPr>
            <a:spLocks noGrp="1" noChangeArrowheads="1"/>
          </p:cNvSpPr>
          <p:nvPr>
            <p:ph type="body" idx="1"/>
          </p:nvPr>
        </p:nvSpPr>
        <p:spPr/>
        <p:txBody>
          <a:bodyPr/>
          <a:lstStyle/>
          <a:p>
            <a:r>
              <a:rPr lang="en-US"/>
              <a:t>The C language alphabet:</a:t>
            </a:r>
          </a:p>
          <a:p>
            <a:pPr lvl="1"/>
            <a:r>
              <a:rPr lang="en-US"/>
              <a:t>Uppercase letters ‘A’ to ‘Z’</a:t>
            </a:r>
          </a:p>
          <a:p>
            <a:pPr lvl="1"/>
            <a:r>
              <a:rPr lang="en-US"/>
              <a:t>Lowercase letters ‘a’ to ‘z’</a:t>
            </a:r>
          </a:p>
          <a:p>
            <a:pPr lvl="1"/>
            <a:r>
              <a:rPr lang="en-US"/>
              <a:t>Digits ‘0’ to ‘9’</a:t>
            </a:r>
          </a:p>
          <a:p>
            <a:pPr lvl="1"/>
            <a:r>
              <a:rPr lang="en-US"/>
              <a:t>Certain special characters:</a:t>
            </a:r>
          </a:p>
        </p:txBody>
      </p:sp>
      <p:sp>
        <p:nvSpPr>
          <p:cNvPr id="361476" name="Text Box 4"/>
          <p:cNvSpPr txBox="1">
            <a:spLocks noChangeArrowheads="1"/>
          </p:cNvSpPr>
          <p:nvPr/>
        </p:nvSpPr>
        <p:spPr bwMode="auto">
          <a:xfrm>
            <a:off x="1981200" y="4175125"/>
            <a:ext cx="4953000" cy="1768475"/>
          </a:xfrm>
          <a:prstGeom prst="rect">
            <a:avLst/>
          </a:prstGeom>
          <a:solidFill>
            <a:srgbClr val="E1FFFF"/>
          </a:solidFill>
          <a:ln w="9525">
            <a:noFill/>
            <a:miter lim="800000"/>
            <a:headEnd/>
            <a:tailEnd/>
          </a:ln>
          <a:effectLst/>
        </p:spPr>
        <p:txBody>
          <a:bodyPr>
            <a:spAutoFit/>
          </a:bodyPr>
          <a:lstStyle/>
          <a:p>
            <a:pPr>
              <a:spcBef>
                <a:spcPct val="50000"/>
              </a:spcBef>
            </a:pPr>
            <a:r>
              <a:rPr lang="en-US" sz="2000" dirty="0">
                <a:latin typeface="Arial" pitchFamily="34" charset="0"/>
              </a:rPr>
              <a:t>!       #       %       ^       &amp;       *       (       )  </a:t>
            </a:r>
          </a:p>
          <a:p>
            <a:pPr>
              <a:spcBef>
                <a:spcPct val="50000"/>
              </a:spcBef>
              <a:buFontTx/>
              <a:buChar char="-"/>
            </a:pPr>
            <a:r>
              <a:rPr lang="en-US" sz="2000" dirty="0">
                <a:latin typeface="Arial" pitchFamily="34" charset="0"/>
              </a:rPr>
              <a:t>       _       +        =       ~       [        ]       \      </a:t>
            </a:r>
          </a:p>
          <a:p>
            <a:pPr>
              <a:spcBef>
                <a:spcPct val="50000"/>
              </a:spcBef>
            </a:pPr>
            <a:r>
              <a:rPr lang="en-US" sz="2000" dirty="0">
                <a:latin typeface="Arial" pitchFamily="34" charset="0"/>
              </a:rPr>
              <a:t> |       ;        :       ‘         “        {        }       ,      </a:t>
            </a:r>
          </a:p>
          <a:p>
            <a:pPr>
              <a:spcBef>
                <a:spcPct val="50000"/>
              </a:spcBef>
            </a:pPr>
            <a:r>
              <a:rPr lang="en-US" sz="2000" dirty="0">
                <a:latin typeface="Arial" pitchFamily="34" charset="0"/>
              </a:rPr>
              <a:t>.        &lt;       &gt;      /         ?       blank</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GB"/>
              <a:t>Types of variable</a:t>
            </a:r>
          </a:p>
        </p:txBody>
      </p:sp>
      <p:sp>
        <p:nvSpPr>
          <p:cNvPr id="441347" name="Rectangle 3"/>
          <p:cNvSpPr>
            <a:spLocks noGrp="1" noChangeArrowheads="1"/>
          </p:cNvSpPr>
          <p:nvPr>
            <p:ph type="body" idx="1"/>
          </p:nvPr>
        </p:nvSpPr>
        <p:spPr/>
        <p:txBody>
          <a:bodyPr/>
          <a:lstStyle/>
          <a:p>
            <a:pPr>
              <a:lnSpc>
                <a:spcPct val="90000"/>
              </a:lnSpc>
            </a:pPr>
            <a:r>
              <a:rPr lang="en-GB" sz="2000" dirty="0"/>
              <a:t>We must </a:t>
            </a:r>
            <a:r>
              <a:rPr lang="en-GB" sz="2000" i="1" dirty="0"/>
              <a:t>declare </a:t>
            </a:r>
            <a:r>
              <a:rPr lang="en-GB" sz="2000" dirty="0"/>
              <a:t>the</a:t>
            </a:r>
            <a:r>
              <a:rPr lang="en-GB" sz="2000" i="1" dirty="0"/>
              <a:t> type </a:t>
            </a:r>
            <a:r>
              <a:rPr lang="en-GB" sz="2000" dirty="0"/>
              <a:t>of every variable we use in C.  </a:t>
            </a:r>
          </a:p>
          <a:p>
            <a:pPr>
              <a:lnSpc>
                <a:spcPct val="90000"/>
              </a:lnSpc>
            </a:pPr>
            <a:endParaRPr lang="en-GB" sz="2000" dirty="0"/>
          </a:p>
          <a:p>
            <a:pPr>
              <a:lnSpc>
                <a:spcPct val="90000"/>
              </a:lnSpc>
            </a:pPr>
            <a:r>
              <a:rPr lang="en-GB" sz="2000" dirty="0"/>
              <a:t>Every variable has a </a:t>
            </a:r>
            <a:r>
              <a:rPr lang="en-GB" sz="2000" i="1" dirty="0"/>
              <a:t>type</a:t>
            </a:r>
            <a:r>
              <a:rPr lang="en-GB" sz="2000" dirty="0"/>
              <a:t> (e.g. </a:t>
            </a:r>
            <a:r>
              <a:rPr lang="en-GB" sz="2000" dirty="0" err="1">
                <a:latin typeface="Courier New" pitchFamily="49" charset="0"/>
              </a:rPr>
              <a:t>int</a:t>
            </a:r>
            <a:r>
              <a:rPr lang="en-GB" sz="2000" dirty="0"/>
              <a:t>) and a </a:t>
            </a:r>
            <a:r>
              <a:rPr lang="en-GB" sz="2000" i="1" dirty="0"/>
              <a:t>name</a:t>
            </a:r>
            <a:r>
              <a:rPr lang="en-GB" sz="2000" dirty="0"/>
              <a:t>.</a:t>
            </a:r>
          </a:p>
          <a:p>
            <a:pPr>
              <a:lnSpc>
                <a:spcPct val="90000"/>
              </a:lnSpc>
            </a:pPr>
            <a:endParaRPr lang="en-GB" sz="2000" dirty="0"/>
          </a:p>
          <a:p>
            <a:pPr>
              <a:lnSpc>
                <a:spcPct val="90000"/>
              </a:lnSpc>
            </a:pPr>
            <a:r>
              <a:rPr lang="en-GB" sz="2000" dirty="0" smtClean="0"/>
              <a:t>Declarations </a:t>
            </a:r>
            <a:r>
              <a:rPr lang="en-GB" sz="2000" dirty="0"/>
              <a:t>of types should always be together at the top of main or a function (see later).</a:t>
            </a:r>
          </a:p>
          <a:p>
            <a:pPr>
              <a:lnSpc>
                <a:spcPct val="90000"/>
              </a:lnSpc>
            </a:pPr>
            <a:endParaRPr lang="en-GB" sz="2000" dirty="0"/>
          </a:p>
          <a:p>
            <a:pPr>
              <a:lnSpc>
                <a:spcPct val="90000"/>
              </a:lnSpc>
            </a:pPr>
            <a:r>
              <a:rPr lang="en-GB" sz="2000" dirty="0"/>
              <a:t>Other types are </a:t>
            </a:r>
            <a:r>
              <a:rPr lang="en-GB" sz="2000" dirty="0">
                <a:latin typeface="Courier New" pitchFamily="49" charset="0"/>
              </a:rPr>
              <a:t>char</a:t>
            </a:r>
            <a:r>
              <a:rPr lang="en-GB" sz="2000" dirty="0"/>
              <a:t>, </a:t>
            </a:r>
            <a:r>
              <a:rPr lang="en-GB" sz="2000" dirty="0">
                <a:latin typeface="Courier New" pitchFamily="49" charset="0"/>
              </a:rPr>
              <a:t>signed</a:t>
            </a:r>
            <a:r>
              <a:rPr lang="en-GB" sz="2000" dirty="0"/>
              <a:t>, </a:t>
            </a:r>
            <a:r>
              <a:rPr lang="en-GB" sz="2000" dirty="0">
                <a:latin typeface="Courier New" pitchFamily="49" charset="0"/>
              </a:rPr>
              <a:t>unsigned</a:t>
            </a:r>
            <a:r>
              <a:rPr lang="en-GB" sz="2000" dirty="0"/>
              <a:t>, </a:t>
            </a:r>
            <a:r>
              <a:rPr lang="en-GB" sz="2000" dirty="0">
                <a:latin typeface="Courier New" pitchFamily="49" charset="0"/>
              </a:rPr>
              <a:t>long</a:t>
            </a:r>
            <a:r>
              <a:rPr lang="en-GB" sz="2000" dirty="0"/>
              <a:t>, </a:t>
            </a:r>
            <a:r>
              <a:rPr lang="en-GB" sz="2000" dirty="0">
                <a:latin typeface="Courier New" pitchFamily="49" charset="0"/>
              </a:rPr>
              <a:t>short</a:t>
            </a:r>
            <a:r>
              <a:rPr lang="en-GB" sz="2000" dirty="0"/>
              <a:t> and </a:t>
            </a:r>
            <a:r>
              <a:rPr lang="en-GB" sz="2000" dirty="0">
                <a:latin typeface="Courier New" pitchFamily="49" charset="0"/>
              </a:rPr>
              <a:t>const.</a:t>
            </a:r>
            <a:endParaRPr lang="en-GB" sz="20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Identifiers and Keywords</a:t>
            </a:r>
          </a:p>
        </p:txBody>
      </p:sp>
      <p:sp>
        <p:nvSpPr>
          <p:cNvPr id="362499" name="Rectangle 3"/>
          <p:cNvSpPr>
            <a:spLocks noGrp="1" noChangeArrowheads="1"/>
          </p:cNvSpPr>
          <p:nvPr>
            <p:ph type="body" idx="1"/>
          </p:nvPr>
        </p:nvSpPr>
        <p:spPr>
          <a:xfrm>
            <a:off x="304800" y="1524000"/>
            <a:ext cx="8610600" cy="4800600"/>
          </a:xfrm>
        </p:spPr>
        <p:txBody>
          <a:bodyPr>
            <a:normAutofit/>
          </a:bodyPr>
          <a:lstStyle/>
          <a:p>
            <a:pPr>
              <a:lnSpc>
                <a:spcPct val="90000"/>
              </a:lnSpc>
            </a:pPr>
            <a:r>
              <a:rPr lang="en-US" dirty="0"/>
              <a:t>Identifiers</a:t>
            </a:r>
          </a:p>
          <a:p>
            <a:pPr lvl="1">
              <a:lnSpc>
                <a:spcPct val="90000"/>
              </a:lnSpc>
            </a:pPr>
            <a:endParaRPr lang="en-US" sz="800" dirty="0"/>
          </a:p>
          <a:p>
            <a:pPr lvl="1">
              <a:lnSpc>
                <a:spcPct val="90000"/>
              </a:lnSpc>
            </a:pPr>
            <a:r>
              <a:rPr lang="en-US" dirty="0"/>
              <a:t>Names given to various program elements (variables, constants, functions, etc.)</a:t>
            </a:r>
          </a:p>
          <a:p>
            <a:pPr lvl="1">
              <a:lnSpc>
                <a:spcPct val="90000"/>
              </a:lnSpc>
            </a:pPr>
            <a:endParaRPr lang="en-US" sz="800" dirty="0"/>
          </a:p>
          <a:p>
            <a:pPr lvl="1">
              <a:lnSpc>
                <a:spcPct val="90000"/>
              </a:lnSpc>
            </a:pPr>
            <a:r>
              <a:rPr lang="en-US" dirty="0"/>
              <a:t>May consist of </a:t>
            </a:r>
            <a:r>
              <a:rPr lang="en-US" i="1" dirty="0">
                <a:solidFill>
                  <a:srgbClr val="993300"/>
                </a:solidFill>
              </a:rPr>
              <a:t>letters</a:t>
            </a:r>
            <a:r>
              <a:rPr lang="en-US" dirty="0"/>
              <a:t>, </a:t>
            </a:r>
            <a:r>
              <a:rPr lang="en-US" i="1" dirty="0">
                <a:solidFill>
                  <a:srgbClr val="993300"/>
                </a:solidFill>
              </a:rPr>
              <a:t>digits</a:t>
            </a:r>
            <a:r>
              <a:rPr lang="en-US" dirty="0"/>
              <a:t> and the </a:t>
            </a:r>
            <a:r>
              <a:rPr lang="en-US" i="1" dirty="0">
                <a:solidFill>
                  <a:srgbClr val="993300"/>
                </a:solidFill>
              </a:rPr>
              <a:t>underscore</a:t>
            </a:r>
            <a:r>
              <a:rPr lang="en-US" dirty="0"/>
              <a:t> (‘_’) character, with no space between.</a:t>
            </a:r>
          </a:p>
          <a:p>
            <a:pPr lvl="1">
              <a:lnSpc>
                <a:spcPct val="90000"/>
              </a:lnSpc>
            </a:pPr>
            <a:endParaRPr lang="en-US" sz="800" dirty="0"/>
          </a:p>
          <a:p>
            <a:pPr lvl="1">
              <a:lnSpc>
                <a:spcPct val="90000"/>
              </a:lnSpc>
            </a:pPr>
            <a:r>
              <a:rPr lang="en-US" dirty="0"/>
              <a:t>First character must be a letter or underscore.</a:t>
            </a:r>
          </a:p>
          <a:p>
            <a:pPr lvl="1">
              <a:lnSpc>
                <a:spcPct val="90000"/>
              </a:lnSpc>
            </a:pPr>
            <a:endParaRPr lang="en-US" sz="800" dirty="0"/>
          </a:p>
          <a:p>
            <a:pPr lvl="1">
              <a:lnSpc>
                <a:spcPct val="90000"/>
              </a:lnSpc>
            </a:pPr>
            <a:r>
              <a:rPr lang="en-US" dirty="0"/>
              <a:t>An identifier can be arbitrary long.</a:t>
            </a:r>
          </a:p>
          <a:p>
            <a:pPr lvl="1">
              <a:lnSpc>
                <a:spcPct val="90000"/>
              </a:lnSpc>
            </a:pPr>
            <a:endParaRPr lang="en-US" sz="800" dirty="0"/>
          </a:p>
          <a:p>
            <a:pPr lvl="1">
              <a:lnSpc>
                <a:spcPct val="90000"/>
              </a:lnSpc>
            </a:pPr>
            <a:r>
              <a:rPr lang="en-US" dirty="0"/>
              <a:t>Case sensitive</a:t>
            </a:r>
          </a:p>
          <a:p>
            <a:pPr lvl="2">
              <a:lnSpc>
                <a:spcPct val="90000"/>
              </a:lnSpc>
            </a:pPr>
            <a:r>
              <a:rPr lang="en-US" dirty="0"/>
              <a:t>‘area’, ‘AREA’ and ‘Area’ are all different.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dirty="0"/>
              <a:t>Valid and Invalid Identifiers</a:t>
            </a:r>
          </a:p>
        </p:txBody>
      </p:sp>
      <p:sp>
        <p:nvSpPr>
          <p:cNvPr id="364547" name="Rectangle 3"/>
          <p:cNvSpPr>
            <a:spLocks noGrp="1" noChangeArrowheads="1"/>
          </p:cNvSpPr>
          <p:nvPr>
            <p:ph type="body" sz="half" idx="1"/>
          </p:nvPr>
        </p:nvSpPr>
        <p:spPr>
          <a:xfrm>
            <a:off x="304800" y="1524000"/>
            <a:ext cx="4221163" cy="5029200"/>
          </a:xfrm>
        </p:spPr>
        <p:txBody>
          <a:bodyPr/>
          <a:lstStyle/>
          <a:p>
            <a:r>
              <a:rPr lang="en-US" sz="2000" dirty="0"/>
              <a:t>Valid identifiers</a:t>
            </a:r>
          </a:p>
          <a:p>
            <a:pPr lvl="1">
              <a:buFontTx/>
              <a:buNone/>
            </a:pPr>
            <a:r>
              <a:rPr lang="en-US" sz="1800" dirty="0"/>
              <a:t>X</a:t>
            </a:r>
          </a:p>
          <a:p>
            <a:pPr lvl="1">
              <a:buFontTx/>
              <a:buNone/>
            </a:pPr>
            <a:r>
              <a:rPr lang="en-US" sz="1800" dirty="0" err="1"/>
              <a:t>abc</a:t>
            </a:r>
            <a:endParaRPr lang="en-US" sz="1800" dirty="0"/>
          </a:p>
          <a:p>
            <a:pPr lvl="1">
              <a:buFontTx/>
              <a:buNone/>
            </a:pPr>
            <a:r>
              <a:rPr lang="en-US" sz="1800" dirty="0"/>
              <a:t>simple_interest</a:t>
            </a:r>
          </a:p>
          <a:p>
            <a:pPr lvl="1">
              <a:buFontTx/>
              <a:buNone/>
            </a:pPr>
            <a:r>
              <a:rPr lang="en-US" sz="1800" dirty="0"/>
              <a:t>a123</a:t>
            </a:r>
          </a:p>
          <a:p>
            <a:pPr lvl="1">
              <a:buFontTx/>
              <a:buNone/>
            </a:pPr>
            <a:r>
              <a:rPr lang="en-US" sz="1800" dirty="0"/>
              <a:t>LIST</a:t>
            </a:r>
          </a:p>
          <a:p>
            <a:pPr lvl="1">
              <a:buFontTx/>
              <a:buNone/>
            </a:pPr>
            <a:r>
              <a:rPr lang="en-US" sz="1800" dirty="0" err="1"/>
              <a:t>stud_name</a:t>
            </a:r>
            <a:endParaRPr lang="en-US" sz="1800" dirty="0"/>
          </a:p>
          <a:p>
            <a:pPr lvl="1">
              <a:buFontTx/>
              <a:buNone/>
            </a:pPr>
            <a:r>
              <a:rPr lang="en-US" sz="1800" dirty="0"/>
              <a:t>Empl_1</a:t>
            </a:r>
          </a:p>
          <a:p>
            <a:pPr lvl="1">
              <a:buFontTx/>
              <a:buNone/>
            </a:pPr>
            <a:r>
              <a:rPr lang="en-US" sz="1800" dirty="0"/>
              <a:t>Empl_2</a:t>
            </a:r>
          </a:p>
          <a:p>
            <a:pPr lvl="1">
              <a:buFontTx/>
              <a:buNone/>
            </a:pPr>
            <a:r>
              <a:rPr lang="en-US" sz="1800" dirty="0" err="1"/>
              <a:t>avg_empl_salary</a:t>
            </a:r>
            <a:endParaRPr lang="en-US" sz="1800" dirty="0"/>
          </a:p>
        </p:txBody>
      </p:sp>
      <p:sp>
        <p:nvSpPr>
          <p:cNvPr id="364548" name="Rectangle 4"/>
          <p:cNvSpPr>
            <a:spLocks noGrp="1" noChangeArrowheads="1"/>
          </p:cNvSpPr>
          <p:nvPr>
            <p:ph type="body" sz="half" idx="2"/>
          </p:nvPr>
        </p:nvSpPr>
        <p:spPr>
          <a:xfrm>
            <a:off x="4694238" y="1524000"/>
            <a:ext cx="4221162" cy="5029200"/>
          </a:xfrm>
        </p:spPr>
        <p:txBody>
          <a:bodyPr/>
          <a:lstStyle/>
          <a:p>
            <a:r>
              <a:rPr lang="en-US" sz="2000" dirty="0"/>
              <a:t>Invalid identifiers</a:t>
            </a:r>
          </a:p>
          <a:p>
            <a:pPr lvl="1">
              <a:buFontTx/>
              <a:buNone/>
            </a:pPr>
            <a:r>
              <a:rPr lang="en-US" sz="1800" dirty="0"/>
              <a:t>10abc</a:t>
            </a:r>
          </a:p>
          <a:p>
            <a:pPr lvl="1">
              <a:buFontTx/>
              <a:buNone/>
            </a:pPr>
            <a:r>
              <a:rPr lang="en-US" sz="1800" dirty="0"/>
              <a:t>my-name</a:t>
            </a:r>
          </a:p>
          <a:p>
            <a:pPr lvl="1">
              <a:buFontTx/>
              <a:buNone/>
            </a:pPr>
            <a:r>
              <a:rPr lang="en-US" sz="1800" dirty="0"/>
              <a:t>“hello”</a:t>
            </a:r>
          </a:p>
          <a:p>
            <a:pPr lvl="1">
              <a:buFontTx/>
              <a:buNone/>
            </a:pPr>
            <a:r>
              <a:rPr lang="en-US" sz="1800" dirty="0"/>
              <a:t>simple interest</a:t>
            </a:r>
          </a:p>
          <a:p>
            <a:pPr lvl="1">
              <a:buFontTx/>
              <a:buNone/>
            </a:pPr>
            <a:r>
              <a:rPr lang="en-US" sz="1800" dirty="0"/>
              <a:t>(area)</a:t>
            </a:r>
          </a:p>
          <a:p>
            <a:pPr lvl="1">
              <a:buFontTx/>
              <a:buNone/>
            </a:pPr>
            <a:r>
              <a:rPr lang="en-US" sz="1800" dirty="0"/>
              <a:t>%rate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normAutofit fontScale="90000"/>
          </a:bodyPr>
          <a:lstStyle/>
          <a:p>
            <a:r>
              <a:rPr lang="en-US"/>
              <a:t>Another Example: </a:t>
            </a:r>
            <a:r>
              <a:rPr lang="en-US" i="1">
                <a:solidFill>
                  <a:srgbClr val="333399"/>
                </a:solidFill>
              </a:rPr>
              <a:t>Adding two numbers</a:t>
            </a:r>
          </a:p>
        </p:txBody>
      </p:sp>
      <p:sp>
        <p:nvSpPr>
          <p:cNvPr id="445443" name="AutoShape 3"/>
          <p:cNvSpPr>
            <a:spLocks noChangeArrowheads="1"/>
          </p:cNvSpPr>
          <p:nvPr/>
        </p:nvSpPr>
        <p:spPr bwMode="auto">
          <a:xfrm>
            <a:off x="457200" y="2362200"/>
            <a:ext cx="2133600" cy="6096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READ  A, B</a:t>
            </a:r>
          </a:p>
        </p:txBody>
      </p:sp>
      <p:sp>
        <p:nvSpPr>
          <p:cNvPr id="445444" name="Rectangle 4"/>
          <p:cNvSpPr>
            <a:spLocks noChangeArrowheads="1"/>
          </p:cNvSpPr>
          <p:nvPr/>
        </p:nvSpPr>
        <p:spPr bwMode="auto">
          <a:xfrm>
            <a:off x="533400" y="3352800"/>
            <a:ext cx="1981200" cy="609600"/>
          </a:xfrm>
          <a:prstGeom prst="rec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C = A + B</a:t>
            </a:r>
          </a:p>
        </p:txBody>
      </p:sp>
      <p:sp>
        <p:nvSpPr>
          <p:cNvPr id="445445" name="AutoShape 5"/>
          <p:cNvSpPr>
            <a:spLocks noChangeArrowheads="1"/>
          </p:cNvSpPr>
          <p:nvPr/>
        </p:nvSpPr>
        <p:spPr bwMode="auto">
          <a:xfrm>
            <a:off x="381000" y="4419600"/>
            <a:ext cx="2057400" cy="60960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a:effectLst>
                  <a:outerShdw blurRad="38100" dist="38100" dir="2700000" algn="tl">
                    <a:srgbClr val="FFFFFF"/>
                  </a:outerShdw>
                </a:effectLst>
                <a:latin typeface="Arial" pitchFamily="34" charset="0"/>
              </a:rPr>
              <a:t>PRINT  C</a:t>
            </a:r>
          </a:p>
        </p:txBody>
      </p:sp>
      <p:sp>
        <p:nvSpPr>
          <p:cNvPr id="445446" name="Oval 6"/>
          <p:cNvSpPr>
            <a:spLocks noChangeArrowheads="1"/>
          </p:cNvSpPr>
          <p:nvPr/>
        </p:nvSpPr>
        <p:spPr bwMode="auto">
          <a:xfrm>
            <a:off x="685800" y="5410200"/>
            <a:ext cx="1600200" cy="685800"/>
          </a:xfrm>
          <a:prstGeom prst="ellipse">
            <a:avLst/>
          </a:prstGeom>
          <a:solidFill>
            <a:srgbClr val="FFFFCC"/>
          </a:solidFill>
          <a:ln w="28575">
            <a:solidFill>
              <a:schemeClr val="tx1"/>
            </a:solidFill>
            <a:round/>
            <a:headEnd/>
            <a:tailEnd/>
          </a:ln>
          <a:effectLst/>
        </p:spPr>
        <p:txBody>
          <a:bodyPr wrap="none" anchor="ctr"/>
          <a:lstStyle/>
          <a:p>
            <a:pPr algn="ctr"/>
            <a:r>
              <a:rPr lang="en-US">
                <a:effectLst>
                  <a:outerShdw blurRad="38100" dist="38100" dir="2700000" algn="tl">
                    <a:srgbClr val="FFFFFF"/>
                  </a:outerShdw>
                </a:effectLst>
                <a:latin typeface="Arial" pitchFamily="34" charset="0"/>
              </a:rPr>
              <a:t>STOP</a:t>
            </a:r>
          </a:p>
        </p:txBody>
      </p:sp>
      <p:sp>
        <p:nvSpPr>
          <p:cNvPr id="445447" name="Oval 7"/>
          <p:cNvSpPr>
            <a:spLocks noChangeArrowheads="1"/>
          </p:cNvSpPr>
          <p:nvPr/>
        </p:nvSpPr>
        <p:spPr bwMode="auto">
          <a:xfrm>
            <a:off x="762000" y="1371600"/>
            <a:ext cx="1600200" cy="685800"/>
          </a:xfrm>
          <a:prstGeom prst="ellipse">
            <a:avLst/>
          </a:prstGeom>
          <a:solidFill>
            <a:srgbClr val="FFFFCC"/>
          </a:solidFill>
          <a:ln w="28575">
            <a:solidFill>
              <a:schemeClr val="tx1"/>
            </a:solidFill>
            <a:round/>
            <a:headEnd/>
            <a:tailEnd/>
          </a:ln>
          <a:effectLst/>
        </p:spPr>
        <p:txBody>
          <a:bodyPr wrap="none" anchor="ctr"/>
          <a:lstStyle/>
          <a:p>
            <a:pPr algn="ctr"/>
            <a:r>
              <a:rPr lang="en-US">
                <a:effectLst>
                  <a:outerShdw blurRad="38100" dist="38100" dir="2700000" algn="tl">
                    <a:srgbClr val="FFFFFF"/>
                  </a:outerShdw>
                </a:effectLst>
                <a:latin typeface="Arial" pitchFamily="34" charset="0"/>
              </a:rPr>
              <a:t>START</a:t>
            </a:r>
          </a:p>
        </p:txBody>
      </p:sp>
      <p:sp>
        <p:nvSpPr>
          <p:cNvPr id="445448" name="Line 8"/>
          <p:cNvSpPr>
            <a:spLocks noChangeShapeType="1"/>
          </p:cNvSpPr>
          <p:nvPr/>
        </p:nvSpPr>
        <p:spPr bwMode="auto">
          <a:xfrm>
            <a:off x="1524000" y="2057400"/>
            <a:ext cx="0" cy="304800"/>
          </a:xfrm>
          <a:prstGeom prst="line">
            <a:avLst/>
          </a:prstGeom>
          <a:noFill/>
          <a:ln w="28575">
            <a:solidFill>
              <a:schemeClr val="tx1"/>
            </a:solidFill>
            <a:round/>
            <a:headEnd/>
            <a:tailEnd type="triangle" w="med" len="med"/>
          </a:ln>
          <a:effectLst/>
        </p:spPr>
        <p:txBody>
          <a:bodyPr/>
          <a:lstStyle/>
          <a:p>
            <a:endParaRPr lang="en-IN"/>
          </a:p>
        </p:txBody>
      </p:sp>
      <p:sp>
        <p:nvSpPr>
          <p:cNvPr id="445449" name="Line 9"/>
          <p:cNvSpPr>
            <a:spLocks noChangeShapeType="1"/>
          </p:cNvSpPr>
          <p:nvPr/>
        </p:nvSpPr>
        <p:spPr bwMode="auto">
          <a:xfrm>
            <a:off x="1524000" y="2971800"/>
            <a:ext cx="0" cy="381000"/>
          </a:xfrm>
          <a:prstGeom prst="line">
            <a:avLst/>
          </a:prstGeom>
          <a:noFill/>
          <a:ln w="28575">
            <a:solidFill>
              <a:schemeClr val="tx1"/>
            </a:solidFill>
            <a:round/>
            <a:headEnd/>
            <a:tailEnd type="triangle" w="med" len="med"/>
          </a:ln>
          <a:effectLst/>
        </p:spPr>
        <p:txBody>
          <a:bodyPr/>
          <a:lstStyle/>
          <a:p>
            <a:endParaRPr lang="en-IN"/>
          </a:p>
        </p:txBody>
      </p:sp>
      <p:sp>
        <p:nvSpPr>
          <p:cNvPr id="445450" name="Line 10"/>
          <p:cNvSpPr>
            <a:spLocks noChangeShapeType="1"/>
          </p:cNvSpPr>
          <p:nvPr/>
        </p:nvSpPr>
        <p:spPr bwMode="auto">
          <a:xfrm>
            <a:off x="1524000" y="3962400"/>
            <a:ext cx="0" cy="457200"/>
          </a:xfrm>
          <a:prstGeom prst="line">
            <a:avLst/>
          </a:prstGeom>
          <a:noFill/>
          <a:ln w="28575">
            <a:solidFill>
              <a:schemeClr val="tx1"/>
            </a:solidFill>
            <a:round/>
            <a:headEnd/>
            <a:tailEnd type="triangle" w="med" len="med"/>
          </a:ln>
          <a:effectLst/>
        </p:spPr>
        <p:txBody>
          <a:bodyPr/>
          <a:lstStyle/>
          <a:p>
            <a:endParaRPr lang="en-IN"/>
          </a:p>
        </p:txBody>
      </p:sp>
      <p:sp>
        <p:nvSpPr>
          <p:cNvPr id="445451" name="Line 11"/>
          <p:cNvSpPr>
            <a:spLocks noChangeShapeType="1"/>
          </p:cNvSpPr>
          <p:nvPr/>
        </p:nvSpPr>
        <p:spPr bwMode="auto">
          <a:xfrm>
            <a:off x="1524000" y="5029200"/>
            <a:ext cx="0" cy="381000"/>
          </a:xfrm>
          <a:prstGeom prst="line">
            <a:avLst/>
          </a:prstGeom>
          <a:noFill/>
          <a:ln w="28575">
            <a:solidFill>
              <a:schemeClr val="tx1"/>
            </a:solidFill>
            <a:round/>
            <a:headEnd/>
            <a:tailEnd type="triangle" w="med" len="med"/>
          </a:ln>
          <a:effectLst/>
        </p:spPr>
        <p:txBody>
          <a:bodyPr/>
          <a:lstStyle/>
          <a:p>
            <a:endParaRPr lang="en-IN"/>
          </a:p>
        </p:txBody>
      </p:sp>
      <p:sp>
        <p:nvSpPr>
          <p:cNvPr id="445452" name="Text Box 12"/>
          <p:cNvSpPr txBox="1">
            <a:spLocks noChangeArrowheads="1"/>
          </p:cNvSpPr>
          <p:nvPr/>
        </p:nvSpPr>
        <p:spPr bwMode="auto">
          <a:xfrm>
            <a:off x="3657600" y="1600200"/>
            <a:ext cx="4648200" cy="4064000"/>
          </a:xfrm>
          <a:prstGeom prst="rect">
            <a:avLst/>
          </a:prstGeom>
          <a:solidFill>
            <a:srgbClr val="E5E5FF"/>
          </a:solidFill>
          <a:ln w="9525">
            <a:solidFill>
              <a:srgbClr val="800080"/>
            </a:solidFill>
            <a:miter lim="800000"/>
            <a:headEnd/>
            <a:tailEnd/>
          </a:ln>
          <a:effectLst/>
        </p:spPr>
        <p:txBody>
          <a:bodyPr>
            <a:spAutoFit/>
          </a:bodyPr>
          <a:lstStyle/>
          <a:p>
            <a:r>
              <a:rPr lang="en-US" sz="2000" dirty="0">
                <a:latin typeface="Courier New" pitchFamily="49" charset="0"/>
              </a:rPr>
              <a:t>#include &lt;</a:t>
            </a:r>
            <a:r>
              <a:rPr lang="en-US" sz="2000" dirty="0" err="1">
                <a:latin typeface="Courier New" pitchFamily="49" charset="0"/>
              </a:rPr>
              <a:t>stdio.h</a:t>
            </a:r>
            <a:r>
              <a:rPr lang="en-US" sz="2000" dirty="0">
                <a:latin typeface="Courier New" pitchFamily="49" charset="0"/>
              </a:rPr>
              <a:t>&gt;</a:t>
            </a:r>
          </a:p>
          <a:p>
            <a:r>
              <a:rPr lang="en-US" sz="2000" dirty="0">
                <a:latin typeface="Courier New" pitchFamily="49" charset="0"/>
              </a:rPr>
              <a:t>main()</a:t>
            </a:r>
          </a:p>
          <a:p>
            <a:r>
              <a:rPr lang="en-US" sz="2000" dirty="0">
                <a:latin typeface="Courier New" pitchFamily="49" charset="0"/>
              </a:rPr>
              <a:t>{</a:t>
            </a:r>
          </a:p>
          <a:p>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dirty="0" smtClean="0">
                <a:latin typeface="Courier New" pitchFamily="49" charset="0"/>
              </a:rPr>
              <a:t>a, b, </a:t>
            </a:r>
            <a:r>
              <a:rPr lang="en-US" sz="2000" dirty="0">
                <a:latin typeface="Courier New" pitchFamily="49" charset="0"/>
              </a:rPr>
              <a:t>c;</a:t>
            </a:r>
          </a:p>
          <a:p>
            <a:r>
              <a:rPr lang="en-US" sz="2000" dirty="0">
                <a:latin typeface="Courier New" pitchFamily="49" charset="0"/>
              </a:rPr>
              <a:t>  </a:t>
            </a:r>
          </a:p>
          <a:p>
            <a:r>
              <a:rPr lang="en-US" sz="2000" dirty="0">
                <a:latin typeface="Courier New" pitchFamily="49" charset="0"/>
              </a:rPr>
              <a:t>  </a:t>
            </a:r>
            <a:r>
              <a:rPr lang="en-US" sz="2000" dirty="0" err="1" smtClean="0">
                <a:latin typeface="Courier New" pitchFamily="49" charset="0"/>
              </a:rPr>
              <a:t>scanf</a:t>
            </a:r>
            <a:r>
              <a:rPr lang="en-US" sz="2000" dirty="0">
                <a:latin typeface="Courier New" pitchFamily="49" charset="0"/>
              </a:rPr>
              <a:t>(“%</a:t>
            </a:r>
            <a:r>
              <a:rPr lang="en-US" sz="2000" dirty="0" err="1">
                <a:latin typeface="Courier New" pitchFamily="49" charset="0"/>
              </a:rPr>
              <a:t>d%d</a:t>
            </a:r>
            <a:r>
              <a:rPr lang="en-US" sz="2000" dirty="0" smtClean="0">
                <a:latin typeface="Courier New" pitchFamily="49" charset="0"/>
              </a:rPr>
              <a:t>”,&amp;a</a:t>
            </a:r>
            <a:r>
              <a:rPr lang="en-US" sz="2000" dirty="0">
                <a:latin typeface="Courier New" pitchFamily="49" charset="0"/>
              </a:rPr>
              <a:t>, &amp;b);</a:t>
            </a:r>
          </a:p>
          <a:p>
            <a:endParaRPr lang="en-US" sz="2000" dirty="0">
              <a:latin typeface="Courier New" pitchFamily="49" charset="0"/>
            </a:endParaRPr>
          </a:p>
          <a:p>
            <a:endParaRPr lang="en-US" sz="2000" dirty="0">
              <a:latin typeface="Courier New" pitchFamily="49" charset="0"/>
            </a:endParaRPr>
          </a:p>
          <a:p>
            <a:r>
              <a:rPr lang="en-US" sz="2000" dirty="0">
                <a:latin typeface="Courier New" pitchFamily="49" charset="0"/>
              </a:rPr>
              <a:t>  c = a + b;</a:t>
            </a:r>
          </a:p>
          <a:p>
            <a:endParaRPr lang="en-US" sz="2000" dirty="0">
              <a:latin typeface="Courier New" pitchFamily="49" charset="0"/>
            </a:endParaRPr>
          </a:p>
          <a:p>
            <a:endParaRPr lang="en-US" sz="2000" dirty="0">
              <a:latin typeface="Courier New" pitchFamily="49" charset="0"/>
            </a:endParaRPr>
          </a:p>
          <a:p>
            <a:r>
              <a:rPr lang="en-US" sz="2000" dirty="0">
                <a:latin typeface="Courier New" pitchFamily="49" charset="0"/>
              </a:rPr>
              <a:t>  </a:t>
            </a:r>
            <a:r>
              <a:rPr lang="en-US" sz="2000" dirty="0" err="1">
                <a:latin typeface="Courier New" pitchFamily="49" charset="0"/>
              </a:rPr>
              <a:t>printf</a:t>
            </a:r>
            <a:r>
              <a:rPr lang="en-US" sz="2000" dirty="0">
                <a:latin typeface="Courier New" pitchFamily="49" charset="0"/>
              </a:rPr>
              <a:t>(“%</a:t>
            </a:r>
            <a:r>
              <a:rPr lang="en-US" sz="2000" dirty="0" err="1">
                <a:latin typeface="Courier New" pitchFamily="49" charset="0"/>
              </a:rPr>
              <a:t>d”,c</a:t>
            </a:r>
            <a:r>
              <a:rPr lang="en-US" sz="2000" dirty="0">
                <a:latin typeface="Courier New" pitchFamily="49" charset="0"/>
              </a:rPr>
              <a:t>);</a:t>
            </a:r>
          </a:p>
          <a:p>
            <a:r>
              <a:rPr lang="en-US" sz="2000" dirty="0">
                <a:latin typeface="Courier New" pitchFamily="49" charset="0"/>
              </a:rPr>
              <a:t>}</a:t>
            </a:r>
          </a:p>
        </p:txBody>
      </p:sp>
      <p:sp>
        <p:nvSpPr>
          <p:cNvPr id="445454" name="Text Box 14"/>
          <p:cNvSpPr txBox="1">
            <a:spLocks noChangeArrowheads="1"/>
          </p:cNvSpPr>
          <p:nvPr/>
        </p:nvSpPr>
        <p:spPr bwMode="auto">
          <a:xfrm>
            <a:off x="6553200" y="2057400"/>
            <a:ext cx="2390775" cy="376238"/>
          </a:xfrm>
          <a:prstGeom prst="rect">
            <a:avLst/>
          </a:prstGeom>
          <a:solidFill>
            <a:schemeClr val="bg1"/>
          </a:solidFill>
          <a:ln w="9525" algn="ctr">
            <a:solidFill>
              <a:schemeClr val="tx1"/>
            </a:solidFill>
            <a:miter lim="800000"/>
            <a:headEnd/>
            <a:tailEnd/>
          </a:ln>
          <a:effectLst/>
        </p:spPr>
        <p:txBody>
          <a:bodyPr wrap="none">
            <a:spAutoFit/>
          </a:bodyPr>
          <a:lstStyle/>
          <a:p>
            <a:r>
              <a:rPr lang="en-US" sz="1800">
                <a:solidFill>
                  <a:schemeClr val="accent2"/>
                </a:solidFill>
                <a:effectLst>
                  <a:outerShdw blurRad="38100" dist="38100" dir="2700000" algn="tl">
                    <a:srgbClr val="C0C0C0"/>
                  </a:outerShdw>
                </a:effectLst>
                <a:latin typeface="Arial" pitchFamily="34" charset="0"/>
              </a:rPr>
              <a:t>Variable Declaration</a:t>
            </a:r>
          </a:p>
        </p:txBody>
      </p:sp>
      <p:sp>
        <p:nvSpPr>
          <p:cNvPr id="445455" name="Line 15"/>
          <p:cNvSpPr>
            <a:spLocks noChangeShapeType="1"/>
          </p:cNvSpPr>
          <p:nvPr/>
        </p:nvSpPr>
        <p:spPr bwMode="auto">
          <a:xfrm flipH="1">
            <a:off x="5029200" y="2209800"/>
            <a:ext cx="1524000" cy="304800"/>
          </a:xfrm>
          <a:prstGeom prst="line">
            <a:avLst/>
          </a:prstGeom>
          <a:noFill/>
          <a:ln w="28575">
            <a:solidFill>
              <a:schemeClr val="tx1"/>
            </a:solidFill>
            <a:round/>
            <a:headEnd/>
            <a:tailEnd type="triangle" w="med" len="med"/>
          </a:ln>
          <a:effectLst/>
        </p:spPr>
        <p:txBody>
          <a:bodyPr wrap="none" anchor="ctr"/>
          <a:lstStyle/>
          <a:p>
            <a:endParaRPr lang="en-IN"/>
          </a:p>
        </p:txBody>
      </p:sp>
      <p:sp>
        <p:nvSpPr>
          <p:cNvPr id="445456" name="Line 16"/>
          <p:cNvSpPr>
            <a:spLocks noChangeShapeType="1"/>
          </p:cNvSpPr>
          <p:nvPr/>
        </p:nvSpPr>
        <p:spPr bwMode="auto">
          <a:xfrm>
            <a:off x="2667000" y="2667000"/>
            <a:ext cx="1219200" cy="533400"/>
          </a:xfrm>
          <a:prstGeom prst="line">
            <a:avLst/>
          </a:prstGeom>
          <a:noFill/>
          <a:ln w="28575">
            <a:solidFill>
              <a:srgbClr val="590096"/>
            </a:solidFill>
            <a:round/>
            <a:headEnd/>
            <a:tailEnd type="triangle" w="med" len="med"/>
          </a:ln>
          <a:effectLst/>
        </p:spPr>
        <p:txBody>
          <a:bodyPr wrap="none" anchor="ctr"/>
          <a:lstStyle/>
          <a:p>
            <a:endParaRPr lang="en-IN"/>
          </a:p>
        </p:txBody>
      </p:sp>
      <p:sp>
        <p:nvSpPr>
          <p:cNvPr id="445457" name="Line 17"/>
          <p:cNvSpPr>
            <a:spLocks noChangeShapeType="1"/>
          </p:cNvSpPr>
          <p:nvPr/>
        </p:nvSpPr>
        <p:spPr bwMode="auto">
          <a:xfrm>
            <a:off x="2667000" y="3581400"/>
            <a:ext cx="1219200" cy="533400"/>
          </a:xfrm>
          <a:prstGeom prst="line">
            <a:avLst/>
          </a:prstGeom>
          <a:noFill/>
          <a:ln w="28575">
            <a:solidFill>
              <a:srgbClr val="590096"/>
            </a:solidFill>
            <a:round/>
            <a:headEnd/>
            <a:tailEnd type="triangle" w="med" len="med"/>
          </a:ln>
          <a:effectLst/>
        </p:spPr>
        <p:txBody>
          <a:bodyPr wrap="none" anchor="ctr"/>
          <a:lstStyle/>
          <a:p>
            <a:endParaRPr lang="en-IN"/>
          </a:p>
        </p:txBody>
      </p:sp>
      <p:sp>
        <p:nvSpPr>
          <p:cNvPr id="445458" name="Line 18"/>
          <p:cNvSpPr>
            <a:spLocks noChangeShapeType="1"/>
          </p:cNvSpPr>
          <p:nvPr/>
        </p:nvSpPr>
        <p:spPr bwMode="auto">
          <a:xfrm>
            <a:off x="2667000" y="4648200"/>
            <a:ext cx="1219200" cy="533400"/>
          </a:xfrm>
          <a:prstGeom prst="line">
            <a:avLst/>
          </a:prstGeom>
          <a:noFill/>
          <a:ln w="28575">
            <a:solidFill>
              <a:srgbClr val="590096"/>
            </a:solidFill>
            <a:round/>
            <a:headEnd/>
            <a:tailEnd type="triangle" w="med" len="med"/>
          </a:ln>
          <a:effectLst/>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58" name="Text Box 34"/>
          <p:cNvSpPr txBox="1">
            <a:spLocks noChangeArrowheads="1"/>
          </p:cNvSpPr>
          <p:nvPr/>
        </p:nvSpPr>
        <p:spPr bwMode="auto">
          <a:xfrm>
            <a:off x="4495800" y="1447800"/>
            <a:ext cx="4495800" cy="4618038"/>
          </a:xfrm>
          <a:prstGeom prst="rect">
            <a:avLst/>
          </a:prstGeom>
          <a:noFill/>
          <a:ln w="9525">
            <a:solidFill>
              <a:srgbClr val="800080"/>
            </a:solidFill>
            <a:miter lim="800000"/>
            <a:headEnd/>
            <a:tailEnd/>
          </a:ln>
          <a:effectLst/>
        </p:spPr>
        <p:txBody>
          <a:bodyPr>
            <a:spAutoFit/>
          </a:bodyPr>
          <a:lstStyle/>
          <a:p>
            <a:r>
              <a:rPr lang="en-US" sz="1800">
                <a:solidFill>
                  <a:srgbClr val="000099"/>
                </a:solidFill>
                <a:effectLst>
                  <a:outerShdw blurRad="38100" dist="38100" dir="2700000" algn="tl">
                    <a:srgbClr val="C0C0C0"/>
                  </a:outerShdw>
                </a:effectLst>
                <a:latin typeface="Arial Narrow" pitchFamily="34" charset="0"/>
              </a:rPr>
              <a:t>#include &lt;stdio.h&gt;</a:t>
            </a:r>
          </a:p>
          <a:p>
            <a:r>
              <a:rPr lang="en-US" sz="1800">
                <a:solidFill>
                  <a:srgbClr val="000099"/>
                </a:solidFill>
                <a:effectLst>
                  <a:outerShdw blurRad="38100" dist="38100" dir="2700000" algn="tl">
                    <a:srgbClr val="C0C0C0"/>
                  </a:outerShdw>
                </a:effectLst>
                <a:latin typeface="Arial Narrow" pitchFamily="34" charset="0"/>
              </a:rPr>
              <a:t>/* FIND THE LARGEST OF THREE NUMBERS */</a:t>
            </a:r>
          </a:p>
          <a:p>
            <a:endParaRPr lang="en-US" sz="800">
              <a:solidFill>
                <a:srgbClr val="000099"/>
              </a:solidFill>
              <a:effectLst>
                <a:outerShdw blurRad="38100" dist="38100" dir="2700000" algn="tl">
                  <a:srgbClr val="C0C0C0"/>
                </a:outerShdw>
              </a:effectLst>
              <a:latin typeface="Arial Narrow" pitchFamily="34" charset="0"/>
            </a:endParaRPr>
          </a:p>
          <a:p>
            <a:r>
              <a:rPr lang="en-US" sz="1800">
                <a:solidFill>
                  <a:srgbClr val="000099"/>
                </a:solidFill>
                <a:effectLst>
                  <a:outerShdw blurRad="38100" dist="38100" dir="2700000" algn="tl">
                    <a:srgbClr val="C0C0C0"/>
                  </a:outerShdw>
                </a:effectLst>
                <a:latin typeface="Arial Narrow" pitchFamily="34" charset="0"/>
              </a:rPr>
              <a:t>main()</a:t>
            </a:r>
          </a:p>
          <a:p>
            <a:r>
              <a:rPr lang="en-US" sz="1800">
                <a:solidFill>
                  <a:srgbClr val="000099"/>
                </a:solidFill>
                <a:effectLst>
                  <a:outerShdw blurRad="38100" dist="38100" dir="2700000" algn="tl">
                    <a:srgbClr val="C0C0C0"/>
                  </a:outerShdw>
                </a:effectLst>
                <a:latin typeface="Arial Narrow" pitchFamily="34" charset="0"/>
              </a:rPr>
              <a:t>    {</a:t>
            </a:r>
          </a:p>
          <a:p>
            <a:r>
              <a:rPr lang="en-US" sz="1800">
                <a:solidFill>
                  <a:srgbClr val="000099"/>
                </a:solidFill>
                <a:effectLst>
                  <a:outerShdw blurRad="38100" dist="38100" dir="2700000" algn="tl">
                    <a:srgbClr val="C0C0C0"/>
                  </a:outerShdw>
                </a:effectLst>
                <a:latin typeface="Arial Narrow" pitchFamily="34" charset="0"/>
              </a:rPr>
              <a:t>         int   a, b, c, max;</a:t>
            </a:r>
          </a:p>
          <a:p>
            <a:r>
              <a:rPr lang="en-US" sz="1800">
                <a:solidFill>
                  <a:srgbClr val="000099"/>
                </a:solidFill>
                <a:effectLst>
                  <a:outerShdw blurRad="38100" dist="38100" dir="2700000" algn="tl">
                    <a:srgbClr val="C0C0C0"/>
                  </a:outerShdw>
                </a:effectLst>
                <a:latin typeface="Arial Narrow" pitchFamily="34" charset="0"/>
              </a:rPr>
              <a:t>         scanf (“%d %d %d”, &amp;x, &amp;y, &amp;z);</a:t>
            </a:r>
          </a:p>
          <a:p>
            <a:endParaRPr lang="en-US" sz="1800">
              <a:solidFill>
                <a:srgbClr val="000099"/>
              </a:solidFill>
              <a:effectLst>
                <a:outerShdw blurRad="38100" dist="38100" dir="2700000" algn="tl">
                  <a:srgbClr val="C0C0C0"/>
                </a:outerShdw>
              </a:effectLst>
              <a:latin typeface="Arial Narrow" pitchFamily="34" charset="0"/>
            </a:endParaRPr>
          </a:p>
          <a:p>
            <a:r>
              <a:rPr lang="en-US" sz="1800">
                <a:solidFill>
                  <a:srgbClr val="000099"/>
                </a:solidFill>
                <a:effectLst>
                  <a:outerShdw blurRad="38100" dist="38100" dir="2700000" algn="tl">
                    <a:srgbClr val="C0C0C0"/>
                  </a:outerShdw>
                </a:effectLst>
                <a:latin typeface="Arial Narrow" pitchFamily="34" charset="0"/>
              </a:rPr>
              <a:t>         if  (x&gt;y) </a:t>
            </a:r>
          </a:p>
          <a:p>
            <a:r>
              <a:rPr lang="en-US" sz="1800">
                <a:solidFill>
                  <a:srgbClr val="000099"/>
                </a:solidFill>
                <a:effectLst>
                  <a:outerShdw blurRad="38100" dist="38100" dir="2700000" algn="tl">
                    <a:srgbClr val="C0C0C0"/>
                  </a:outerShdw>
                </a:effectLst>
                <a:latin typeface="Arial Narrow" pitchFamily="34" charset="0"/>
              </a:rPr>
              <a:t>	max = x;</a:t>
            </a:r>
          </a:p>
          <a:p>
            <a:r>
              <a:rPr lang="en-US" sz="1800">
                <a:solidFill>
                  <a:srgbClr val="000099"/>
                </a:solidFill>
                <a:effectLst>
                  <a:outerShdw blurRad="38100" dist="38100" dir="2700000" algn="tl">
                    <a:srgbClr val="C0C0C0"/>
                  </a:outerShdw>
                </a:effectLst>
                <a:latin typeface="Arial Narrow" pitchFamily="34" charset="0"/>
              </a:rPr>
              <a:t>         else max = y;</a:t>
            </a:r>
          </a:p>
          <a:p>
            <a:endParaRPr lang="en-US" sz="1800">
              <a:solidFill>
                <a:srgbClr val="000099"/>
              </a:solidFill>
              <a:effectLst>
                <a:outerShdw blurRad="38100" dist="38100" dir="2700000" algn="tl">
                  <a:srgbClr val="C0C0C0"/>
                </a:outerShdw>
              </a:effectLst>
              <a:latin typeface="Arial Narrow" pitchFamily="34" charset="0"/>
            </a:endParaRPr>
          </a:p>
          <a:p>
            <a:r>
              <a:rPr lang="en-US" sz="1800">
                <a:solidFill>
                  <a:srgbClr val="000099"/>
                </a:solidFill>
                <a:effectLst>
                  <a:outerShdw blurRad="38100" dist="38100" dir="2700000" algn="tl">
                    <a:srgbClr val="C0C0C0"/>
                  </a:outerShdw>
                </a:effectLst>
                <a:latin typeface="Arial Narrow" pitchFamily="34" charset="0"/>
              </a:rPr>
              <a:t>         if (max &gt; z)</a:t>
            </a:r>
          </a:p>
          <a:p>
            <a:r>
              <a:rPr lang="en-US" sz="1800">
                <a:solidFill>
                  <a:srgbClr val="000099"/>
                </a:solidFill>
                <a:effectLst>
                  <a:outerShdw blurRad="38100" dist="38100" dir="2700000" algn="tl">
                    <a:srgbClr val="C0C0C0"/>
                  </a:outerShdw>
                </a:effectLst>
                <a:latin typeface="Arial Narrow" pitchFamily="34" charset="0"/>
              </a:rPr>
              <a:t>	printf(“Largest is %d”, max);</a:t>
            </a:r>
          </a:p>
          <a:p>
            <a:r>
              <a:rPr lang="en-US" sz="1800">
                <a:solidFill>
                  <a:srgbClr val="000099"/>
                </a:solidFill>
                <a:effectLst>
                  <a:outerShdw blurRad="38100" dist="38100" dir="2700000" algn="tl">
                    <a:srgbClr val="C0C0C0"/>
                  </a:outerShdw>
                </a:effectLst>
                <a:latin typeface="Arial Narrow" pitchFamily="34" charset="0"/>
              </a:rPr>
              <a:t>         else printf(“Largest is %d”, z);</a:t>
            </a:r>
          </a:p>
          <a:p>
            <a:r>
              <a:rPr lang="en-US" sz="1800">
                <a:solidFill>
                  <a:srgbClr val="000099"/>
                </a:solidFill>
                <a:effectLst>
                  <a:outerShdw blurRad="38100" dist="38100" dir="2700000" algn="tl">
                    <a:srgbClr val="C0C0C0"/>
                  </a:outerShdw>
                </a:effectLst>
                <a:latin typeface="Arial Narrow" pitchFamily="34" charset="0"/>
              </a:rPr>
              <a:t>}</a:t>
            </a:r>
          </a:p>
          <a:p>
            <a:r>
              <a:rPr lang="en-US" sz="1800">
                <a:solidFill>
                  <a:srgbClr val="000099"/>
                </a:solidFill>
                <a:effectLst>
                  <a:outerShdw blurRad="38100" dist="38100" dir="2700000" algn="tl">
                    <a:srgbClr val="C0C0C0"/>
                  </a:outerShdw>
                </a:effectLst>
                <a:latin typeface="Arial Narrow" pitchFamily="34" charset="0"/>
              </a:rPr>
              <a:t>             </a:t>
            </a:r>
          </a:p>
        </p:txBody>
      </p:sp>
      <p:sp>
        <p:nvSpPr>
          <p:cNvPr id="333861" name="AutoShape 37"/>
          <p:cNvSpPr>
            <a:spLocks noChangeArrowheads="1"/>
          </p:cNvSpPr>
          <p:nvPr/>
        </p:nvSpPr>
        <p:spPr bwMode="auto">
          <a:xfrm>
            <a:off x="76200" y="4343400"/>
            <a:ext cx="4419600" cy="1600200"/>
          </a:xfrm>
          <a:prstGeom prst="wedgeRoundRectCallout">
            <a:avLst>
              <a:gd name="adj1" fmla="val 59806"/>
              <a:gd name="adj2" fmla="val 199"/>
              <a:gd name="adj3" fmla="val 16667"/>
            </a:avLst>
          </a:prstGeom>
          <a:solidFill>
            <a:srgbClr val="FFFF99"/>
          </a:solidFill>
          <a:ln w="9525" algn="ctr">
            <a:noFill/>
            <a:miter lim="800000"/>
            <a:headEnd/>
            <a:tailEnd/>
          </a:ln>
          <a:effectLst/>
        </p:spPr>
        <p:txBody>
          <a:bodyPr anchor="ctr"/>
          <a:lstStyle/>
          <a:p>
            <a:pPr algn="ctr"/>
            <a:endParaRPr lang="en-US"/>
          </a:p>
        </p:txBody>
      </p:sp>
      <p:sp>
        <p:nvSpPr>
          <p:cNvPr id="333860" name="AutoShape 36"/>
          <p:cNvSpPr>
            <a:spLocks noChangeArrowheads="1"/>
          </p:cNvSpPr>
          <p:nvPr/>
        </p:nvSpPr>
        <p:spPr bwMode="auto">
          <a:xfrm>
            <a:off x="304800" y="2895600"/>
            <a:ext cx="3886200" cy="1371600"/>
          </a:xfrm>
          <a:prstGeom prst="wedgeRoundRectCallout">
            <a:avLst>
              <a:gd name="adj1" fmla="val 68792"/>
              <a:gd name="adj2" fmla="val 16319"/>
              <a:gd name="adj3" fmla="val 16667"/>
            </a:avLst>
          </a:prstGeom>
          <a:solidFill>
            <a:srgbClr val="CCECFF"/>
          </a:solidFill>
          <a:ln w="9525" algn="ctr">
            <a:noFill/>
            <a:miter lim="800000"/>
            <a:headEnd/>
            <a:tailEnd/>
          </a:ln>
          <a:effectLst/>
        </p:spPr>
        <p:txBody>
          <a:bodyPr anchor="ctr"/>
          <a:lstStyle/>
          <a:p>
            <a:pPr algn="ctr"/>
            <a:endParaRPr lang="en-US"/>
          </a:p>
        </p:txBody>
      </p:sp>
      <p:sp>
        <p:nvSpPr>
          <p:cNvPr id="333826" name="Rectangle 2"/>
          <p:cNvSpPr>
            <a:spLocks noGrp="1" noChangeArrowheads="1"/>
          </p:cNvSpPr>
          <p:nvPr>
            <p:ph type="title"/>
          </p:nvPr>
        </p:nvSpPr>
        <p:spPr>
          <a:xfrm>
            <a:off x="304800" y="304800"/>
            <a:ext cx="7772400" cy="762000"/>
          </a:xfrm>
        </p:spPr>
        <p:txBody>
          <a:bodyPr/>
          <a:lstStyle/>
          <a:p>
            <a:r>
              <a:rPr lang="en-US"/>
              <a:t>Example: </a:t>
            </a:r>
            <a:r>
              <a:rPr lang="en-US" i="1">
                <a:solidFill>
                  <a:srgbClr val="333399"/>
                </a:solidFill>
              </a:rPr>
              <a:t>Largest of three numbers</a:t>
            </a:r>
          </a:p>
        </p:txBody>
      </p:sp>
      <p:grpSp>
        <p:nvGrpSpPr>
          <p:cNvPr id="2" name="Group 33"/>
          <p:cNvGrpSpPr>
            <a:grpSpLocks/>
          </p:cNvGrpSpPr>
          <p:nvPr/>
        </p:nvGrpSpPr>
        <p:grpSpPr bwMode="auto">
          <a:xfrm>
            <a:off x="76200" y="1752600"/>
            <a:ext cx="4343400" cy="3962400"/>
            <a:chOff x="192" y="864"/>
            <a:chExt cx="3552" cy="3072"/>
          </a:xfrm>
        </p:grpSpPr>
        <p:sp>
          <p:nvSpPr>
            <p:cNvPr id="333827" name="Oval 3"/>
            <p:cNvSpPr>
              <a:spLocks noChangeArrowheads="1"/>
            </p:cNvSpPr>
            <p:nvPr/>
          </p:nvSpPr>
          <p:spPr bwMode="auto">
            <a:xfrm>
              <a:off x="1536" y="864"/>
              <a:ext cx="864" cy="336"/>
            </a:xfrm>
            <a:prstGeom prst="ellipse">
              <a:avLst/>
            </a:prstGeom>
            <a:solidFill>
              <a:srgbClr val="FFFFCC"/>
            </a:solidFill>
            <a:ln w="28575">
              <a:solidFill>
                <a:schemeClr val="tx1"/>
              </a:solidFill>
              <a:round/>
              <a:headEnd/>
              <a:tailEnd/>
            </a:ln>
            <a:effectLst/>
          </p:spPr>
          <p:txBody>
            <a:bodyPr wrap="none" anchor="ctr"/>
            <a:lstStyle/>
            <a:p>
              <a:pPr algn="ctr"/>
              <a:r>
                <a:rPr lang="en-US" sz="1400">
                  <a:effectLst>
                    <a:outerShdw blurRad="38100" dist="38100" dir="2700000" algn="tl">
                      <a:srgbClr val="FFFFFF"/>
                    </a:outerShdw>
                  </a:effectLst>
                  <a:latin typeface="Arial" pitchFamily="34" charset="0"/>
                </a:rPr>
                <a:t>START</a:t>
              </a:r>
            </a:p>
          </p:txBody>
        </p:sp>
        <p:sp>
          <p:nvSpPr>
            <p:cNvPr id="333828" name="AutoShape 4"/>
            <p:cNvSpPr>
              <a:spLocks noChangeArrowheads="1"/>
            </p:cNvSpPr>
            <p:nvPr/>
          </p:nvSpPr>
          <p:spPr bwMode="auto">
            <a:xfrm>
              <a:off x="1296" y="1344"/>
              <a:ext cx="1392" cy="336"/>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sz="1400">
                  <a:effectLst>
                    <a:outerShdw blurRad="38100" dist="38100" dir="2700000" algn="tl">
                      <a:srgbClr val="FFFFFF"/>
                    </a:outerShdw>
                  </a:effectLst>
                  <a:latin typeface="Arial" pitchFamily="34" charset="0"/>
                </a:rPr>
                <a:t>READ  X, Y, Z</a:t>
              </a:r>
            </a:p>
          </p:txBody>
        </p:sp>
        <p:sp>
          <p:nvSpPr>
            <p:cNvPr id="333829" name="AutoShape 5"/>
            <p:cNvSpPr>
              <a:spLocks noChangeArrowheads="1"/>
            </p:cNvSpPr>
            <p:nvPr/>
          </p:nvSpPr>
          <p:spPr bwMode="auto">
            <a:xfrm>
              <a:off x="1440" y="2880"/>
              <a:ext cx="1152" cy="528"/>
            </a:xfrm>
            <a:prstGeom prst="flowChartDecision">
              <a:avLst/>
            </a:prstGeom>
            <a:solidFill>
              <a:srgbClr val="FFFFCC"/>
            </a:solidFill>
            <a:ln w="28575">
              <a:solidFill>
                <a:schemeClr val="tx1"/>
              </a:solidFill>
              <a:miter lim="800000"/>
              <a:headEnd/>
              <a:tailEnd/>
            </a:ln>
            <a:effectLst/>
          </p:spPr>
          <p:txBody>
            <a:bodyPr wrap="none" anchor="ctr"/>
            <a:lstStyle/>
            <a:p>
              <a:pPr algn="ctr"/>
              <a:r>
                <a:rPr lang="en-US" sz="1400">
                  <a:effectLst>
                    <a:outerShdw blurRad="38100" dist="38100" dir="2700000" algn="tl">
                      <a:srgbClr val="FFFFFF"/>
                    </a:outerShdw>
                  </a:effectLst>
                  <a:latin typeface="Arial" pitchFamily="34" charset="0"/>
                </a:rPr>
                <a:t>IS</a:t>
              </a:r>
            </a:p>
            <a:p>
              <a:pPr algn="ctr"/>
              <a:r>
                <a:rPr lang="en-US" sz="1400">
                  <a:effectLst>
                    <a:outerShdw blurRad="38100" dist="38100" dir="2700000" algn="tl">
                      <a:srgbClr val="FFFFFF"/>
                    </a:outerShdw>
                  </a:effectLst>
                  <a:latin typeface="Arial" pitchFamily="34" charset="0"/>
                </a:rPr>
                <a:t>Max &gt; Z?</a:t>
              </a:r>
            </a:p>
          </p:txBody>
        </p:sp>
        <p:sp>
          <p:nvSpPr>
            <p:cNvPr id="333830" name="AutoShape 6"/>
            <p:cNvSpPr>
              <a:spLocks noChangeArrowheads="1"/>
            </p:cNvSpPr>
            <p:nvPr/>
          </p:nvSpPr>
          <p:spPr bwMode="auto">
            <a:xfrm>
              <a:off x="1392" y="1824"/>
              <a:ext cx="1152" cy="528"/>
            </a:xfrm>
            <a:prstGeom prst="flowChartDecision">
              <a:avLst/>
            </a:prstGeom>
            <a:solidFill>
              <a:srgbClr val="FFFFCC"/>
            </a:solidFill>
            <a:ln w="28575">
              <a:solidFill>
                <a:schemeClr val="tx1"/>
              </a:solidFill>
              <a:miter lim="800000"/>
              <a:headEnd/>
              <a:tailEnd/>
            </a:ln>
            <a:effectLst/>
          </p:spPr>
          <p:txBody>
            <a:bodyPr wrap="none" anchor="ctr"/>
            <a:lstStyle/>
            <a:p>
              <a:pPr algn="ctr"/>
              <a:r>
                <a:rPr lang="en-US" sz="1400">
                  <a:effectLst>
                    <a:outerShdw blurRad="38100" dist="38100" dir="2700000" algn="tl">
                      <a:srgbClr val="FFFFFF"/>
                    </a:outerShdw>
                  </a:effectLst>
                  <a:latin typeface="Arial" pitchFamily="34" charset="0"/>
                </a:rPr>
                <a:t>IS</a:t>
              </a:r>
            </a:p>
            <a:p>
              <a:pPr algn="ctr"/>
              <a:r>
                <a:rPr lang="en-US" sz="1400">
                  <a:effectLst>
                    <a:outerShdw blurRad="38100" dist="38100" dir="2700000" algn="tl">
                      <a:srgbClr val="FFFFFF"/>
                    </a:outerShdw>
                  </a:effectLst>
                  <a:latin typeface="Arial" pitchFamily="34" charset="0"/>
                </a:rPr>
                <a:t>X &gt; Y?</a:t>
              </a:r>
            </a:p>
          </p:txBody>
        </p:sp>
        <p:sp>
          <p:nvSpPr>
            <p:cNvPr id="333831" name="Rectangle 7"/>
            <p:cNvSpPr>
              <a:spLocks noChangeArrowheads="1"/>
            </p:cNvSpPr>
            <p:nvPr/>
          </p:nvSpPr>
          <p:spPr bwMode="auto">
            <a:xfrm>
              <a:off x="576" y="2400"/>
              <a:ext cx="816" cy="240"/>
            </a:xfrm>
            <a:prstGeom prst="rect">
              <a:avLst/>
            </a:prstGeom>
            <a:solidFill>
              <a:srgbClr val="FFFFCC"/>
            </a:solidFill>
            <a:ln w="28575">
              <a:solidFill>
                <a:schemeClr val="tx1"/>
              </a:solidFill>
              <a:miter lim="800000"/>
              <a:headEnd/>
              <a:tailEnd/>
            </a:ln>
            <a:effectLst/>
          </p:spPr>
          <p:txBody>
            <a:bodyPr wrap="none" anchor="ctr"/>
            <a:lstStyle/>
            <a:p>
              <a:pPr algn="ctr"/>
              <a:r>
                <a:rPr lang="en-US" sz="1400">
                  <a:effectLst>
                    <a:outerShdw blurRad="38100" dist="38100" dir="2700000" algn="tl">
                      <a:srgbClr val="FFFFFF"/>
                    </a:outerShdw>
                  </a:effectLst>
                  <a:latin typeface="Arial" pitchFamily="34" charset="0"/>
                </a:rPr>
                <a:t>Max = X</a:t>
              </a:r>
            </a:p>
          </p:txBody>
        </p:sp>
        <p:sp>
          <p:nvSpPr>
            <p:cNvPr id="333832" name="Rectangle 8"/>
            <p:cNvSpPr>
              <a:spLocks noChangeArrowheads="1"/>
            </p:cNvSpPr>
            <p:nvPr/>
          </p:nvSpPr>
          <p:spPr bwMode="auto">
            <a:xfrm>
              <a:off x="2592" y="2400"/>
              <a:ext cx="816" cy="240"/>
            </a:xfrm>
            <a:prstGeom prst="rect">
              <a:avLst/>
            </a:prstGeom>
            <a:solidFill>
              <a:srgbClr val="FFFFCC"/>
            </a:solidFill>
            <a:ln w="28575">
              <a:solidFill>
                <a:schemeClr val="tx1"/>
              </a:solidFill>
              <a:miter lim="800000"/>
              <a:headEnd/>
              <a:tailEnd/>
            </a:ln>
            <a:effectLst/>
          </p:spPr>
          <p:txBody>
            <a:bodyPr wrap="none" anchor="ctr"/>
            <a:lstStyle/>
            <a:p>
              <a:pPr algn="ctr"/>
              <a:r>
                <a:rPr lang="en-US" sz="1400">
                  <a:effectLst>
                    <a:outerShdw blurRad="38100" dist="38100" dir="2700000" algn="tl">
                      <a:srgbClr val="FFFFFF"/>
                    </a:outerShdw>
                  </a:effectLst>
                  <a:latin typeface="Arial" pitchFamily="34" charset="0"/>
                </a:rPr>
                <a:t>Max = Y</a:t>
              </a:r>
            </a:p>
          </p:txBody>
        </p:sp>
        <p:sp>
          <p:nvSpPr>
            <p:cNvPr id="333833" name="AutoShape 9"/>
            <p:cNvSpPr>
              <a:spLocks noChangeArrowheads="1"/>
            </p:cNvSpPr>
            <p:nvPr/>
          </p:nvSpPr>
          <p:spPr bwMode="auto">
            <a:xfrm>
              <a:off x="192" y="3312"/>
              <a:ext cx="1248" cy="24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sz="1400">
                  <a:effectLst>
                    <a:outerShdw blurRad="38100" dist="38100" dir="2700000" algn="tl">
                      <a:srgbClr val="FFFFFF"/>
                    </a:outerShdw>
                  </a:effectLst>
                  <a:latin typeface="Arial" pitchFamily="34" charset="0"/>
                </a:rPr>
                <a:t>OUTPUT  Max</a:t>
              </a:r>
            </a:p>
          </p:txBody>
        </p:sp>
        <p:sp>
          <p:nvSpPr>
            <p:cNvPr id="333834" name="AutoShape 10"/>
            <p:cNvSpPr>
              <a:spLocks noChangeArrowheads="1"/>
            </p:cNvSpPr>
            <p:nvPr/>
          </p:nvSpPr>
          <p:spPr bwMode="auto">
            <a:xfrm>
              <a:off x="2496" y="3312"/>
              <a:ext cx="1248" cy="240"/>
            </a:xfrm>
            <a:prstGeom prst="flowChartInputOutput">
              <a:avLst/>
            </a:prstGeom>
            <a:solidFill>
              <a:srgbClr val="FFFFCC"/>
            </a:solidFill>
            <a:ln w="28575">
              <a:solidFill>
                <a:schemeClr val="tx1"/>
              </a:solidFill>
              <a:miter lim="800000"/>
              <a:headEnd/>
              <a:tailEnd/>
            </a:ln>
            <a:effectLst/>
          </p:spPr>
          <p:txBody>
            <a:bodyPr wrap="none" anchor="ctr"/>
            <a:lstStyle/>
            <a:p>
              <a:pPr algn="ctr"/>
              <a:r>
                <a:rPr lang="en-US" sz="1400">
                  <a:effectLst>
                    <a:outerShdw blurRad="38100" dist="38100" dir="2700000" algn="tl">
                      <a:srgbClr val="FFFFFF"/>
                    </a:outerShdw>
                  </a:effectLst>
                  <a:latin typeface="Arial" pitchFamily="34" charset="0"/>
                </a:rPr>
                <a:t>OUTPUT  Z</a:t>
              </a:r>
            </a:p>
          </p:txBody>
        </p:sp>
        <p:sp>
          <p:nvSpPr>
            <p:cNvPr id="333835" name="Oval 11"/>
            <p:cNvSpPr>
              <a:spLocks noChangeArrowheads="1"/>
            </p:cNvSpPr>
            <p:nvPr/>
          </p:nvSpPr>
          <p:spPr bwMode="auto">
            <a:xfrm>
              <a:off x="432" y="3648"/>
              <a:ext cx="864" cy="288"/>
            </a:xfrm>
            <a:prstGeom prst="ellipse">
              <a:avLst/>
            </a:prstGeom>
            <a:solidFill>
              <a:srgbClr val="FFFFCC"/>
            </a:solidFill>
            <a:ln w="28575">
              <a:solidFill>
                <a:schemeClr val="tx1"/>
              </a:solidFill>
              <a:round/>
              <a:headEnd/>
              <a:tailEnd/>
            </a:ln>
            <a:effectLst/>
          </p:spPr>
          <p:txBody>
            <a:bodyPr wrap="none" anchor="ctr"/>
            <a:lstStyle/>
            <a:p>
              <a:pPr algn="ctr"/>
              <a:r>
                <a:rPr lang="en-US" sz="1400">
                  <a:effectLst>
                    <a:outerShdw blurRad="38100" dist="38100" dir="2700000" algn="tl">
                      <a:srgbClr val="FFFFFF"/>
                    </a:outerShdw>
                  </a:effectLst>
                  <a:latin typeface="Arial" pitchFamily="34" charset="0"/>
                </a:rPr>
                <a:t>STOP</a:t>
              </a:r>
            </a:p>
          </p:txBody>
        </p:sp>
        <p:sp>
          <p:nvSpPr>
            <p:cNvPr id="333836" name="Oval 12"/>
            <p:cNvSpPr>
              <a:spLocks noChangeArrowheads="1"/>
            </p:cNvSpPr>
            <p:nvPr/>
          </p:nvSpPr>
          <p:spPr bwMode="auto">
            <a:xfrm>
              <a:off x="2640" y="3648"/>
              <a:ext cx="864" cy="288"/>
            </a:xfrm>
            <a:prstGeom prst="ellipse">
              <a:avLst/>
            </a:prstGeom>
            <a:solidFill>
              <a:srgbClr val="FFFFCC"/>
            </a:solidFill>
            <a:ln w="28575">
              <a:solidFill>
                <a:schemeClr val="tx1"/>
              </a:solidFill>
              <a:round/>
              <a:headEnd/>
              <a:tailEnd/>
            </a:ln>
            <a:effectLst/>
          </p:spPr>
          <p:txBody>
            <a:bodyPr wrap="none" anchor="ctr"/>
            <a:lstStyle/>
            <a:p>
              <a:pPr algn="ctr"/>
              <a:r>
                <a:rPr lang="en-US" sz="1400">
                  <a:effectLst>
                    <a:outerShdw blurRad="38100" dist="38100" dir="2700000" algn="tl">
                      <a:srgbClr val="FFFFFF"/>
                    </a:outerShdw>
                  </a:effectLst>
                  <a:latin typeface="Arial" pitchFamily="34" charset="0"/>
                </a:rPr>
                <a:t>STOP</a:t>
              </a:r>
            </a:p>
          </p:txBody>
        </p:sp>
        <p:sp>
          <p:nvSpPr>
            <p:cNvPr id="333837" name="Line 13"/>
            <p:cNvSpPr>
              <a:spLocks noChangeShapeType="1"/>
            </p:cNvSpPr>
            <p:nvPr/>
          </p:nvSpPr>
          <p:spPr bwMode="auto">
            <a:xfrm>
              <a:off x="1968" y="1200"/>
              <a:ext cx="0" cy="144"/>
            </a:xfrm>
            <a:prstGeom prst="line">
              <a:avLst/>
            </a:prstGeom>
            <a:noFill/>
            <a:ln w="28575">
              <a:solidFill>
                <a:schemeClr val="tx1"/>
              </a:solidFill>
              <a:round/>
              <a:headEnd/>
              <a:tailEnd type="triangle" w="med" len="med"/>
            </a:ln>
            <a:effectLst/>
          </p:spPr>
          <p:txBody>
            <a:bodyPr/>
            <a:lstStyle/>
            <a:p>
              <a:endParaRPr lang="en-IN"/>
            </a:p>
          </p:txBody>
        </p:sp>
        <p:sp>
          <p:nvSpPr>
            <p:cNvPr id="333838" name="Line 14"/>
            <p:cNvSpPr>
              <a:spLocks noChangeShapeType="1"/>
            </p:cNvSpPr>
            <p:nvPr/>
          </p:nvSpPr>
          <p:spPr bwMode="auto">
            <a:xfrm>
              <a:off x="1968" y="1680"/>
              <a:ext cx="0" cy="144"/>
            </a:xfrm>
            <a:prstGeom prst="line">
              <a:avLst/>
            </a:prstGeom>
            <a:noFill/>
            <a:ln w="28575">
              <a:solidFill>
                <a:schemeClr val="tx1"/>
              </a:solidFill>
              <a:round/>
              <a:headEnd/>
              <a:tailEnd type="triangle" w="med" len="med"/>
            </a:ln>
            <a:effectLst/>
          </p:spPr>
          <p:txBody>
            <a:bodyPr/>
            <a:lstStyle/>
            <a:p>
              <a:endParaRPr lang="en-IN"/>
            </a:p>
          </p:txBody>
        </p:sp>
        <p:sp>
          <p:nvSpPr>
            <p:cNvPr id="333839" name="Line 15"/>
            <p:cNvSpPr>
              <a:spLocks noChangeShapeType="1"/>
            </p:cNvSpPr>
            <p:nvPr/>
          </p:nvSpPr>
          <p:spPr bwMode="auto">
            <a:xfrm>
              <a:off x="2544" y="2112"/>
              <a:ext cx="432" cy="0"/>
            </a:xfrm>
            <a:prstGeom prst="line">
              <a:avLst/>
            </a:prstGeom>
            <a:noFill/>
            <a:ln w="28575">
              <a:solidFill>
                <a:schemeClr val="tx1"/>
              </a:solidFill>
              <a:round/>
              <a:headEnd/>
              <a:tailEnd/>
            </a:ln>
            <a:effectLst/>
          </p:spPr>
          <p:txBody>
            <a:bodyPr/>
            <a:lstStyle/>
            <a:p>
              <a:endParaRPr lang="en-IN"/>
            </a:p>
          </p:txBody>
        </p:sp>
        <p:sp>
          <p:nvSpPr>
            <p:cNvPr id="333840" name="Line 16"/>
            <p:cNvSpPr>
              <a:spLocks noChangeShapeType="1"/>
            </p:cNvSpPr>
            <p:nvPr/>
          </p:nvSpPr>
          <p:spPr bwMode="auto">
            <a:xfrm flipH="1">
              <a:off x="960" y="2112"/>
              <a:ext cx="432" cy="0"/>
            </a:xfrm>
            <a:prstGeom prst="line">
              <a:avLst/>
            </a:prstGeom>
            <a:noFill/>
            <a:ln w="28575">
              <a:solidFill>
                <a:schemeClr val="tx1"/>
              </a:solidFill>
              <a:round/>
              <a:headEnd/>
              <a:tailEnd/>
            </a:ln>
            <a:effectLst/>
          </p:spPr>
          <p:txBody>
            <a:bodyPr/>
            <a:lstStyle/>
            <a:p>
              <a:endParaRPr lang="en-IN"/>
            </a:p>
          </p:txBody>
        </p:sp>
        <p:sp>
          <p:nvSpPr>
            <p:cNvPr id="333841" name="Line 17"/>
            <p:cNvSpPr>
              <a:spLocks noChangeShapeType="1"/>
            </p:cNvSpPr>
            <p:nvPr/>
          </p:nvSpPr>
          <p:spPr bwMode="auto">
            <a:xfrm>
              <a:off x="2976" y="2112"/>
              <a:ext cx="0" cy="288"/>
            </a:xfrm>
            <a:prstGeom prst="line">
              <a:avLst/>
            </a:prstGeom>
            <a:noFill/>
            <a:ln w="28575">
              <a:solidFill>
                <a:schemeClr val="tx1"/>
              </a:solidFill>
              <a:round/>
              <a:headEnd/>
              <a:tailEnd type="triangle" w="med" len="med"/>
            </a:ln>
            <a:effectLst/>
          </p:spPr>
          <p:txBody>
            <a:bodyPr/>
            <a:lstStyle/>
            <a:p>
              <a:endParaRPr lang="en-IN"/>
            </a:p>
          </p:txBody>
        </p:sp>
        <p:sp>
          <p:nvSpPr>
            <p:cNvPr id="333842" name="Line 18"/>
            <p:cNvSpPr>
              <a:spLocks noChangeShapeType="1"/>
            </p:cNvSpPr>
            <p:nvPr/>
          </p:nvSpPr>
          <p:spPr bwMode="auto">
            <a:xfrm>
              <a:off x="960" y="2112"/>
              <a:ext cx="0" cy="288"/>
            </a:xfrm>
            <a:prstGeom prst="line">
              <a:avLst/>
            </a:prstGeom>
            <a:noFill/>
            <a:ln w="28575">
              <a:solidFill>
                <a:schemeClr val="tx1"/>
              </a:solidFill>
              <a:round/>
              <a:headEnd/>
              <a:tailEnd type="triangle" w="med" len="med"/>
            </a:ln>
            <a:effectLst/>
          </p:spPr>
          <p:txBody>
            <a:bodyPr/>
            <a:lstStyle/>
            <a:p>
              <a:endParaRPr lang="en-IN"/>
            </a:p>
          </p:txBody>
        </p:sp>
        <p:sp>
          <p:nvSpPr>
            <p:cNvPr id="333843" name="Line 19"/>
            <p:cNvSpPr>
              <a:spLocks noChangeShapeType="1"/>
            </p:cNvSpPr>
            <p:nvPr/>
          </p:nvSpPr>
          <p:spPr bwMode="auto">
            <a:xfrm>
              <a:off x="960" y="2736"/>
              <a:ext cx="2064" cy="0"/>
            </a:xfrm>
            <a:prstGeom prst="line">
              <a:avLst/>
            </a:prstGeom>
            <a:noFill/>
            <a:ln w="28575">
              <a:solidFill>
                <a:schemeClr val="tx1"/>
              </a:solidFill>
              <a:round/>
              <a:headEnd/>
              <a:tailEnd/>
            </a:ln>
            <a:effectLst/>
          </p:spPr>
          <p:txBody>
            <a:bodyPr/>
            <a:lstStyle/>
            <a:p>
              <a:endParaRPr lang="en-IN"/>
            </a:p>
          </p:txBody>
        </p:sp>
        <p:sp>
          <p:nvSpPr>
            <p:cNvPr id="333844" name="Line 20"/>
            <p:cNvSpPr>
              <a:spLocks noChangeShapeType="1"/>
            </p:cNvSpPr>
            <p:nvPr/>
          </p:nvSpPr>
          <p:spPr bwMode="auto">
            <a:xfrm flipV="1">
              <a:off x="960" y="2640"/>
              <a:ext cx="0" cy="96"/>
            </a:xfrm>
            <a:prstGeom prst="line">
              <a:avLst/>
            </a:prstGeom>
            <a:noFill/>
            <a:ln w="28575">
              <a:solidFill>
                <a:schemeClr val="tx1"/>
              </a:solidFill>
              <a:round/>
              <a:headEnd/>
              <a:tailEnd/>
            </a:ln>
            <a:effectLst/>
          </p:spPr>
          <p:txBody>
            <a:bodyPr/>
            <a:lstStyle/>
            <a:p>
              <a:endParaRPr lang="en-IN"/>
            </a:p>
          </p:txBody>
        </p:sp>
        <p:sp>
          <p:nvSpPr>
            <p:cNvPr id="333845" name="Line 21"/>
            <p:cNvSpPr>
              <a:spLocks noChangeShapeType="1"/>
            </p:cNvSpPr>
            <p:nvPr/>
          </p:nvSpPr>
          <p:spPr bwMode="auto">
            <a:xfrm flipV="1">
              <a:off x="3024" y="2640"/>
              <a:ext cx="0" cy="96"/>
            </a:xfrm>
            <a:prstGeom prst="line">
              <a:avLst/>
            </a:prstGeom>
            <a:noFill/>
            <a:ln w="28575">
              <a:solidFill>
                <a:schemeClr val="tx1"/>
              </a:solidFill>
              <a:round/>
              <a:headEnd/>
              <a:tailEnd/>
            </a:ln>
            <a:effectLst/>
          </p:spPr>
          <p:txBody>
            <a:bodyPr/>
            <a:lstStyle/>
            <a:p>
              <a:endParaRPr lang="en-IN"/>
            </a:p>
          </p:txBody>
        </p:sp>
        <p:sp>
          <p:nvSpPr>
            <p:cNvPr id="333846" name="Line 22"/>
            <p:cNvSpPr>
              <a:spLocks noChangeShapeType="1"/>
            </p:cNvSpPr>
            <p:nvPr/>
          </p:nvSpPr>
          <p:spPr bwMode="auto">
            <a:xfrm>
              <a:off x="2016" y="2736"/>
              <a:ext cx="0" cy="144"/>
            </a:xfrm>
            <a:prstGeom prst="line">
              <a:avLst/>
            </a:prstGeom>
            <a:noFill/>
            <a:ln w="28575">
              <a:solidFill>
                <a:schemeClr val="tx1"/>
              </a:solidFill>
              <a:round/>
              <a:headEnd/>
              <a:tailEnd type="triangle" w="med" len="med"/>
            </a:ln>
            <a:effectLst/>
          </p:spPr>
          <p:txBody>
            <a:bodyPr/>
            <a:lstStyle/>
            <a:p>
              <a:endParaRPr lang="en-IN"/>
            </a:p>
          </p:txBody>
        </p:sp>
        <p:sp>
          <p:nvSpPr>
            <p:cNvPr id="333847" name="Line 23"/>
            <p:cNvSpPr>
              <a:spLocks noChangeShapeType="1"/>
            </p:cNvSpPr>
            <p:nvPr/>
          </p:nvSpPr>
          <p:spPr bwMode="auto">
            <a:xfrm>
              <a:off x="2592" y="3120"/>
              <a:ext cx="432" cy="0"/>
            </a:xfrm>
            <a:prstGeom prst="line">
              <a:avLst/>
            </a:prstGeom>
            <a:noFill/>
            <a:ln w="28575">
              <a:solidFill>
                <a:schemeClr val="tx1"/>
              </a:solidFill>
              <a:round/>
              <a:headEnd/>
              <a:tailEnd/>
            </a:ln>
            <a:effectLst/>
          </p:spPr>
          <p:txBody>
            <a:bodyPr/>
            <a:lstStyle/>
            <a:p>
              <a:endParaRPr lang="en-IN"/>
            </a:p>
          </p:txBody>
        </p:sp>
        <p:sp>
          <p:nvSpPr>
            <p:cNvPr id="333848" name="Line 24"/>
            <p:cNvSpPr>
              <a:spLocks noChangeShapeType="1"/>
            </p:cNvSpPr>
            <p:nvPr/>
          </p:nvSpPr>
          <p:spPr bwMode="auto">
            <a:xfrm flipH="1">
              <a:off x="816" y="3120"/>
              <a:ext cx="624" cy="0"/>
            </a:xfrm>
            <a:prstGeom prst="line">
              <a:avLst/>
            </a:prstGeom>
            <a:noFill/>
            <a:ln w="28575">
              <a:solidFill>
                <a:schemeClr val="tx1"/>
              </a:solidFill>
              <a:round/>
              <a:headEnd/>
              <a:tailEnd/>
            </a:ln>
            <a:effectLst/>
          </p:spPr>
          <p:txBody>
            <a:bodyPr/>
            <a:lstStyle/>
            <a:p>
              <a:endParaRPr lang="en-IN"/>
            </a:p>
          </p:txBody>
        </p:sp>
        <p:sp>
          <p:nvSpPr>
            <p:cNvPr id="333849" name="Line 25"/>
            <p:cNvSpPr>
              <a:spLocks noChangeShapeType="1"/>
            </p:cNvSpPr>
            <p:nvPr/>
          </p:nvSpPr>
          <p:spPr bwMode="auto">
            <a:xfrm>
              <a:off x="3024" y="3120"/>
              <a:ext cx="0" cy="192"/>
            </a:xfrm>
            <a:prstGeom prst="line">
              <a:avLst/>
            </a:prstGeom>
            <a:noFill/>
            <a:ln w="28575">
              <a:solidFill>
                <a:schemeClr val="tx1"/>
              </a:solidFill>
              <a:round/>
              <a:headEnd/>
              <a:tailEnd type="triangle" w="med" len="med"/>
            </a:ln>
            <a:effectLst/>
          </p:spPr>
          <p:txBody>
            <a:bodyPr/>
            <a:lstStyle/>
            <a:p>
              <a:endParaRPr lang="en-IN"/>
            </a:p>
          </p:txBody>
        </p:sp>
        <p:sp>
          <p:nvSpPr>
            <p:cNvPr id="333850" name="Line 26"/>
            <p:cNvSpPr>
              <a:spLocks noChangeShapeType="1"/>
            </p:cNvSpPr>
            <p:nvPr/>
          </p:nvSpPr>
          <p:spPr bwMode="auto">
            <a:xfrm>
              <a:off x="3072" y="3552"/>
              <a:ext cx="0" cy="96"/>
            </a:xfrm>
            <a:prstGeom prst="line">
              <a:avLst/>
            </a:prstGeom>
            <a:noFill/>
            <a:ln w="28575">
              <a:solidFill>
                <a:schemeClr val="tx1"/>
              </a:solidFill>
              <a:round/>
              <a:headEnd/>
              <a:tailEnd type="triangle" w="med" len="med"/>
            </a:ln>
            <a:effectLst/>
          </p:spPr>
          <p:txBody>
            <a:bodyPr/>
            <a:lstStyle/>
            <a:p>
              <a:endParaRPr lang="en-IN"/>
            </a:p>
          </p:txBody>
        </p:sp>
        <p:sp>
          <p:nvSpPr>
            <p:cNvPr id="333851" name="Line 27"/>
            <p:cNvSpPr>
              <a:spLocks noChangeShapeType="1"/>
            </p:cNvSpPr>
            <p:nvPr/>
          </p:nvSpPr>
          <p:spPr bwMode="auto">
            <a:xfrm>
              <a:off x="816" y="3120"/>
              <a:ext cx="0" cy="192"/>
            </a:xfrm>
            <a:prstGeom prst="line">
              <a:avLst/>
            </a:prstGeom>
            <a:noFill/>
            <a:ln w="28575">
              <a:solidFill>
                <a:schemeClr val="tx1"/>
              </a:solidFill>
              <a:round/>
              <a:headEnd/>
              <a:tailEnd type="triangle" w="med" len="med"/>
            </a:ln>
            <a:effectLst/>
          </p:spPr>
          <p:txBody>
            <a:bodyPr/>
            <a:lstStyle/>
            <a:p>
              <a:endParaRPr lang="en-IN"/>
            </a:p>
          </p:txBody>
        </p:sp>
        <p:sp>
          <p:nvSpPr>
            <p:cNvPr id="333852" name="Line 28"/>
            <p:cNvSpPr>
              <a:spLocks noChangeShapeType="1"/>
            </p:cNvSpPr>
            <p:nvPr/>
          </p:nvSpPr>
          <p:spPr bwMode="auto">
            <a:xfrm>
              <a:off x="816" y="3552"/>
              <a:ext cx="0" cy="96"/>
            </a:xfrm>
            <a:prstGeom prst="line">
              <a:avLst/>
            </a:prstGeom>
            <a:noFill/>
            <a:ln w="28575">
              <a:solidFill>
                <a:schemeClr val="tx1"/>
              </a:solidFill>
              <a:round/>
              <a:headEnd/>
              <a:tailEnd type="triangle" w="med" len="med"/>
            </a:ln>
            <a:effectLst/>
          </p:spPr>
          <p:txBody>
            <a:bodyPr/>
            <a:lstStyle/>
            <a:p>
              <a:endParaRPr lang="en-IN"/>
            </a:p>
          </p:txBody>
        </p:sp>
        <p:sp>
          <p:nvSpPr>
            <p:cNvPr id="333853" name="Text Box 29"/>
            <p:cNvSpPr txBox="1">
              <a:spLocks noChangeArrowheads="1"/>
            </p:cNvSpPr>
            <p:nvPr/>
          </p:nvSpPr>
          <p:spPr bwMode="auto">
            <a:xfrm>
              <a:off x="961" y="1872"/>
              <a:ext cx="671" cy="261"/>
            </a:xfrm>
            <a:prstGeom prst="rect">
              <a:avLst/>
            </a:prstGeom>
            <a:noFill/>
            <a:ln w="19050">
              <a:noFill/>
              <a:miter lim="800000"/>
              <a:headEnd/>
              <a:tailEnd/>
            </a:ln>
            <a:effectLst/>
          </p:spPr>
          <p:txBody>
            <a:bodyPr>
              <a:spAutoFit/>
            </a:bodyPr>
            <a:lstStyle/>
            <a:p>
              <a:pPr>
                <a:spcBef>
                  <a:spcPct val="50000"/>
                </a:spcBef>
              </a:pPr>
              <a:r>
                <a:rPr lang="en-US" i="1">
                  <a:solidFill>
                    <a:srgbClr val="3333CC"/>
                  </a:solidFill>
                  <a:effectLst>
                    <a:outerShdw blurRad="38100" dist="38100" dir="2700000" algn="tl">
                      <a:srgbClr val="C0C0C0"/>
                    </a:outerShdw>
                  </a:effectLst>
                  <a:latin typeface="Arial" pitchFamily="34" charset="0"/>
                </a:rPr>
                <a:t>YES</a:t>
              </a:r>
            </a:p>
          </p:txBody>
        </p:sp>
        <p:sp>
          <p:nvSpPr>
            <p:cNvPr id="333854" name="Text Box 30"/>
            <p:cNvSpPr txBox="1">
              <a:spLocks noChangeArrowheads="1"/>
            </p:cNvSpPr>
            <p:nvPr/>
          </p:nvSpPr>
          <p:spPr bwMode="auto">
            <a:xfrm>
              <a:off x="720" y="2928"/>
              <a:ext cx="672" cy="261"/>
            </a:xfrm>
            <a:prstGeom prst="rect">
              <a:avLst/>
            </a:prstGeom>
            <a:noFill/>
            <a:ln w="19050">
              <a:noFill/>
              <a:miter lim="800000"/>
              <a:headEnd/>
              <a:tailEnd/>
            </a:ln>
            <a:effectLst/>
          </p:spPr>
          <p:txBody>
            <a:bodyPr>
              <a:spAutoFit/>
            </a:bodyPr>
            <a:lstStyle/>
            <a:p>
              <a:pPr>
                <a:spcBef>
                  <a:spcPct val="50000"/>
                </a:spcBef>
              </a:pPr>
              <a:r>
                <a:rPr lang="en-US" i="1">
                  <a:solidFill>
                    <a:srgbClr val="3333CC"/>
                  </a:solidFill>
                  <a:effectLst>
                    <a:outerShdw blurRad="38100" dist="38100" dir="2700000" algn="tl">
                      <a:srgbClr val="C0C0C0"/>
                    </a:outerShdw>
                  </a:effectLst>
                  <a:latin typeface="Arial" pitchFamily="34" charset="0"/>
                </a:rPr>
                <a:t>YES</a:t>
              </a:r>
            </a:p>
          </p:txBody>
        </p:sp>
        <p:sp>
          <p:nvSpPr>
            <p:cNvPr id="333855" name="Text Box 31"/>
            <p:cNvSpPr txBox="1">
              <a:spLocks noChangeArrowheads="1"/>
            </p:cNvSpPr>
            <p:nvPr/>
          </p:nvSpPr>
          <p:spPr bwMode="auto">
            <a:xfrm>
              <a:off x="2592" y="1872"/>
              <a:ext cx="672" cy="261"/>
            </a:xfrm>
            <a:prstGeom prst="rect">
              <a:avLst/>
            </a:prstGeom>
            <a:noFill/>
            <a:ln w="19050">
              <a:noFill/>
              <a:miter lim="800000"/>
              <a:headEnd/>
              <a:tailEnd/>
            </a:ln>
            <a:effectLst/>
          </p:spPr>
          <p:txBody>
            <a:bodyPr>
              <a:spAutoFit/>
            </a:bodyPr>
            <a:lstStyle/>
            <a:p>
              <a:pPr>
                <a:spcBef>
                  <a:spcPct val="50000"/>
                </a:spcBef>
              </a:pPr>
              <a:r>
                <a:rPr lang="en-US" i="1">
                  <a:solidFill>
                    <a:srgbClr val="3333CC"/>
                  </a:solidFill>
                  <a:effectLst>
                    <a:outerShdw blurRad="38100" dist="38100" dir="2700000" algn="tl">
                      <a:srgbClr val="C0C0C0"/>
                    </a:outerShdw>
                  </a:effectLst>
                  <a:latin typeface="Arial" pitchFamily="34" charset="0"/>
                </a:rPr>
                <a:t>NO</a:t>
              </a:r>
            </a:p>
          </p:txBody>
        </p:sp>
        <p:sp>
          <p:nvSpPr>
            <p:cNvPr id="333856" name="Text Box 32"/>
            <p:cNvSpPr txBox="1">
              <a:spLocks noChangeArrowheads="1"/>
            </p:cNvSpPr>
            <p:nvPr/>
          </p:nvSpPr>
          <p:spPr bwMode="auto">
            <a:xfrm>
              <a:off x="2785" y="2928"/>
              <a:ext cx="671" cy="261"/>
            </a:xfrm>
            <a:prstGeom prst="rect">
              <a:avLst/>
            </a:prstGeom>
            <a:noFill/>
            <a:ln w="19050">
              <a:noFill/>
              <a:miter lim="800000"/>
              <a:headEnd/>
              <a:tailEnd/>
            </a:ln>
            <a:effectLst/>
          </p:spPr>
          <p:txBody>
            <a:bodyPr>
              <a:spAutoFit/>
            </a:bodyPr>
            <a:lstStyle/>
            <a:p>
              <a:pPr>
                <a:spcBef>
                  <a:spcPct val="50000"/>
                </a:spcBef>
              </a:pPr>
              <a:r>
                <a:rPr lang="en-US" i="1">
                  <a:solidFill>
                    <a:srgbClr val="3333CC"/>
                  </a:solidFill>
                  <a:effectLst>
                    <a:outerShdw blurRad="38100" dist="38100" dir="2700000" algn="tl">
                      <a:srgbClr val="C0C0C0"/>
                    </a:outerShdw>
                  </a:effectLst>
                  <a:latin typeface="Arial" pitchFamily="34" charset="0"/>
                </a:rPr>
                <a:t>NO</a:t>
              </a:r>
            </a:p>
          </p:txBody>
        </p:sp>
      </p:grpSp>
      <p:sp>
        <p:nvSpPr>
          <p:cNvPr id="333859" name="Line 35"/>
          <p:cNvSpPr>
            <a:spLocks noChangeShapeType="1"/>
          </p:cNvSpPr>
          <p:nvPr/>
        </p:nvSpPr>
        <p:spPr bwMode="auto">
          <a:xfrm>
            <a:off x="3200400" y="2514600"/>
            <a:ext cx="1676400" cy="609600"/>
          </a:xfrm>
          <a:prstGeom prst="line">
            <a:avLst/>
          </a:prstGeom>
          <a:noFill/>
          <a:ln w="28575">
            <a:solidFill>
              <a:srgbClr val="590096"/>
            </a:solidFill>
            <a:round/>
            <a:headEnd/>
            <a:tailEnd type="triangle" w="med" len="med"/>
          </a:ln>
          <a:effectLst/>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normAutofit fontScale="90000"/>
          </a:bodyPr>
          <a:lstStyle/>
          <a:p>
            <a:r>
              <a:rPr lang="en-US"/>
              <a:t>Largest of three numbers: </a:t>
            </a:r>
            <a:r>
              <a:rPr lang="en-US" i="1">
                <a:solidFill>
                  <a:schemeClr val="tx1"/>
                </a:solidFill>
              </a:rPr>
              <a:t>Another way</a:t>
            </a:r>
            <a:endParaRPr lang="en-US"/>
          </a:p>
        </p:txBody>
      </p:sp>
      <p:sp>
        <p:nvSpPr>
          <p:cNvPr id="348163" name="Text Box 3"/>
          <p:cNvSpPr txBox="1">
            <a:spLocks noChangeArrowheads="1"/>
          </p:cNvSpPr>
          <p:nvPr/>
        </p:nvSpPr>
        <p:spPr bwMode="auto">
          <a:xfrm>
            <a:off x="533400" y="1295400"/>
            <a:ext cx="6934200" cy="5016500"/>
          </a:xfrm>
          <a:prstGeom prst="rect">
            <a:avLst/>
          </a:prstGeom>
          <a:solidFill>
            <a:srgbClr val="E1FFE1"/>
          </a:solidFill>
          <a:ln w="9525">
            <a:solidFill>
              <a:srgbClr val="800080"/>
            </a:solidFill>
            <a:miter lim="800000"/>
            <a:headEnd/>
            <a:tailEnd/>
          </a:ln>
          <a:effectLst/>
        </p:spPr>
        <p:txBody>
          <a:bodyPr>
            <a:spAutoFit/>
          </a:bodyPr>
          <a:lstStyle/>
          <a:p>
            <a:pPr>
              <a:lnSpc>
                <a:spcPct val="120000"/>
              </a:lnSpc>
            </a:pPr>
            <a:r>
              <a:rPr lang="en-US" sz="1800" dirty="0">
                <a:solidFill>
                  <a:srgbClr val="000099"/>
                </a:solidFill>
                <a:latin typeface="Arial" pitchFamily="34" charset="0"/>
              </a:rPr>
              <a:t>#include &lt;</a:t>
            </a:r>
            <a:r>
              <a:rPr lang="en-US" sz="1800" dirty="0" err="1">
                <a:solidFill>
                  <a:srgbClr val="000099"/>
                </a:solidFill>
                <a:latin typeface="Arial" pitchFamily="34" charset="0"/>
              </a:rPr>
              <a:t>stdio.h</a:t>
            </a:r>
            <a:r>
              <a:rPr lang="en-US" sz="1800" dirty="0">
                <a:solidFill>
                  <a:srgbClr val="000099"/>
                </a:solidFill>
                <a:latin typeface="Arial" pitchFamily="34" charset="0"/>
              </a:rPr>
              <a:t>&gt;</a:t>
            </a:r>
          </a:p>
          <a:p>
            <a:pPr>
              <a:lnSpc>
                <a:spcPct val="120000"/>
              </a:lnSpc>
            </a:pPr>
            <a:endParaRPr lang="en-US" sz="800" dirty="0">
              <a:solidFill>
                <a:srgbClr val="000099"/>
              </a:solidFill>
              <a:latin typeface="Arial" pitchFamily="34" charset="0"/>
            </a:endParaRPr>
          </a:p>
          <a:p>
            <a:pPr>
              <a:lnSpc>
                <a:spcPct val="120000"/>
              </a:lnSpc>
            </a:pPr>
            <a:r>
              <a:rPr lang="en-US" sz="1800" dirty="0">
                <a:solidFill>
                  <a:srgbClr val="000099"/>
                </a:solidFill>
                <a:latin typeface="Arial" pitchFamily="34" charset="0"/>
              </a:rPr>
              <a:t>/* FIND THE LARGEST OF THREE NUMBERS */</a:t>
            </a:r>
          </a:p>
          <a:p>
            <a:pPr>
              <a:lnSpc>
                <a:spcPct val="120000"/>
              </a:lnSpc>
            </a:pPr>
            <a:endParaRPr lang="en-US" sz="800" dirty="0">
              <a:solidFill>
                <a:srgbClr val="000099"/>
              </a:solidFill>
              <a:latin typeface="Arial" pitchFamily="34" charset="0"/>
            </a:endParaRPr>
          </a:p>
          <a:p>
            <a:pPr>
              <a:lnSpc>
                <a:spcPct val="120000"/>
              </a:lnSpc>
            </a:pPr>
            <a:r>
              <a:rPr lang="en-US" sz="1800" dirty="0">
                <a:solidFill>
                  <a:srgbClr val="000099"/>
                </a:solidFill>
                <a:latin typeface="Arial" pitchFamily="34" charset="0"/>
              </a:rPr>
              <a:t>main()</a:t>
            </a:r>
          </a:p>
          <a:p>
            <a:pPr>
              <a:lnSpc>
                <a:spcPct val="120000"/>
              </a:lnSpc>
            </a:pPr>
            <a:r>
              <a:rPr lang="en-US" sz="1800" dirty="0">
                <a:solidFill>
                  <a:srgbClr val="000099"/>
                </a:solidFill>
                <a:latin typeface="Arial" pitchFamily="34" charset="0"/>
              </a:rPr>
              <a:t>    {</a:t>
            </a:r>
          </a:p>
          <a:p>
            <a:pPr>
              <a:lnSpc>
                <a:spcPct val="120000"/>
              </a:lnSpc>
            </a:pPr>
            <a:r>
              <a:rPr lang="en-US" sz="1800" dirty="0">
                <a:solidFill>
                  <a:srgbClr val="000099"/>
                </a:solidFill>
                <a:latin typeface="Arial" pitchFamily="34" charset="0"/>
              </a:rPr>
              <a:t>         </a:t>
            </a:r>
            <a:r>
              <a:rPr lang="en-US" sz="1800" dirty="0" err="1">
                <a:solidFill>
                  <a:srgbClr val="000099"/>
                </a:solidFill>
                <a:latin typeface="Arial" pitchFamily="34" charset="0"/>
              </a:rPr>
              <a:t>int</a:t>
            </a:r>
            <a:r>
              <a:rPr lang="en-US" sz="1800" dirty="0">
                <a:solidFill>
                  <a:srgbClr val="000099"/>
                </a:solidFill>
                <a:latin typeface="Arial" pitchFamily="34" charset="0"/>
              </a:rPr>
              <a:t>   a, b, c;</a:t>
            </a:r>
          </a:p>
          <a:p>
            <a:pPr>
              <a:lnSpc>
                <a:spcPct val="120000"/>
              </a:lnSpc>
            </a:pPr>
            <a:r>
              <a:rPr lang="en-US" sz="1800" dirty="0">
                <a:solidFill>
                  <a:srgbClr val="000099"/>
                </a:solidFill>
                <a:latin typeface="Arial" pitchFamily="34" charset="0"/>
              </a:rPr>
              <a:t>         </a:t>
            </a:r>
            <a:r>
              <a:rPr lang="en-US" sz="1800" dirty="0" err="1">
                <a:solidFill>
                  <a:srgbClr val="000099"/>
                </a:solidFill>
                <a:latin typeface="Arial" pitchFamily="34" charset="0"/>
              </a:rPr>
              <a:t>scanf</a:t>
            </a:r>
            <a:r>
              <a:rPr lang="en-US" sz="1800" dirty="0">
                <a:solidFill>
                  <a:srgbClr val="000099"/>
                </a:solidFill>
                <a:latin typeface="Arial" pitchFamily="34" charset="0"/>
              </a:rPr>
              <a:t> (“%d %d %d”, &amp;a, &amp;b, &amp;c);</a:t>
            </a:r>
          </a:p>
          <a:p>
            <a:pPr>
              <a:lnSpc>
                <a:spcPct val="120000"/>
              </a:lnSpc>
            </a:pPr>
            <a:r>
              <a:rPr lang="en-US" sz="1800" dirty="0">
                <a:solidFill>
                  <a:srgbClr val="000099"/>
                </a:solidFill>
                <a:latin typeface="Arial" pitchFamily="34" charset="0"/>
              </a:rPr>
              <a:t>         if  ((a&gt;b) &amp;&amp; (a&gt;c))    </a:t>
            </a:r>
            <a:r>
              <a:rPr lang="en-US" sz="1800" dirty="0">
                <a:solidFill>
                  <a:srgbClr val="FF0000"/>
                </a:solidFill>
                <a:latin typeface="Arial" pitchFamily="34" charset="0"/>
              </a:rPr>
              <a:t>/* Composite condition check */</a:t>
            </a:r>
          </a:p>
          <a:p>
            <a:pPr>
              <a:lnSpc>
                <a:spcPct val="120000"/>
              </a:lnSpc>
            </a:pPr>
            <a:r>
              <a:rPr lang="en-US" sz="1800" dirty="0">
                <a:solidFill>
                  <a:srgbClr val="000099"/>
                </a:solidFill>
                <a:latin typeface="Arial" pitchFamily="34" charset="0"/>
              </a:rPr>
              <a:t>             </a:t>
            </a:r>
            <a:r>
              <a:rPr lang="en-US" sz="1800" dirty="0" err="1">
                <a:solidFill>
                  <a:srgbClr val="000099"/>
                </a:solidFill>
                <a:latin typeface="Arial" pitchFamily="34" charset="0"/>
              </a:rPr>
              <a:t>printf</a:t>
            </a:r>
            <a:r>
              <a:rPr lang="en-US" sz="1800" dirty="0">
                <a:solidFill>
                  <a:srgbClr val="000099"/>
                </a:solidFill>
                <a:latin typeface="Arial" pitchFamily="34" charset="0"/>
              </a:rPr>
              <a:t> (“\n Largest is %d”, a);</a:t>
            </a:r>
          </a:p>
          <a:p>
            <a:pPr>
              <a:lnSpc>
                <a:spcPct val="120000"/>
              </a:lnSpc>
            </a:pPr>
            <a:r>
              <a:rPr lang="en-US" sz="1800" dirty="0">
                <a:solidFill>
                  <a:srgbClr val="000099"/>
                </a:solidFill>
                <a:latin typeface="Arial" pitchFamily="34" charset="0"/>
              </a:rPr>
              <a:t>         else</a:t>
            </a:r>
          </a:p>
          <a:p>
            <a:pPr>
              <a:lnSpc>
                <a:spcPct val="120000"/>
              </a:lnSpc>
            </a:pPr>
            <a:r>
              <a:rPr lang="en-US" sz="1800" dirty="0">
                <a:solidFill>
                  <a:srgbClr val="000099"/>
                </a:solidFill>
                <a:latin typeface="Arial" pitchFamily="34" charset="0"/>
              </a:rPr>
              <a:t>             if  (b&gt;c)           /* Simple condition check */</a:t>
            </a:r>
          </a:p>
          <a:p>
            <a:pPr>
              <a:lnSpc>
                <a:spcPct val="120000"/>
              </a:lnSpc>
            </a:pPr>
            <a:r>
              <a:rPr lang="en-US" sz="1800" dirty="0">
                <a:solidFill>
                  <a:srgbClr val="000099"/>
                </a:solidFill>
                <a:latin typeface="Arial" pitchFamily="34" charset="0"/>
              </a:rPr>
              <a:t>                 </a:t>
            </a:r>
            <a:r>
              <a:rPr lang="en-US" sz="1800" dirty="0" err="1">
                <a:solidFill>
                  <a:srgbClr val="000099"/>
                </a:solidFill>
                <a:latin typeface="Arial" pitchFamily="34" charset="0"/>
              </a:rPr>
              <a:t>printf</a:t>
            </a:r>
            <a:r>
              <a:rPr lang="en-US" sz="1800" dirty="0">
                <a:solidFill>
                  <a:srgbClr val="000099"/>
                </a:solidFill>
                <a:latin typeface="Arial" pitchFamily="34" charset="0"/>
              </a:rPr>
              <a:t> (“\n Largest is %d”, b);</a:t>
            </a:r>
          </a:p>
          <a:p>
            <a:pPr>
              <a:lnSpc>
                <a:spcPct val="120000"/>
              </a:lnSpc>
            </a:pPr>
            <a:r>
              <a:rPr lang="en-US" sz="1800" dirty="0">
                <a:solidFill>
                  <a:srgbClr val="000099"/>
                </a:solidFill>
                <a:latin typeface="Arial" pitchFamily="34" charset="0"/>
              </a:rPr>
              <a:t>             else</a:t>
            </a:r>
          </a:p>
          <a:p>
            <a:pPr>
              <a:lnSpc>
                <a:spcPct val="120000"/>
              </a:lnSpc>
            </a:pPr>
            <a:r>
              <a:rPr lang="en-US" sz="1800" dirty="0">
                <a:solidFill>
                  <a:srgbClr val="000099"/>
                </a:solidFill>
                <a:latin typeface="Arial" pitchFamily="34" charset="0"/>
              </a:rPr>
              <a:t>                 </a:t>
            </a:r>
            <a:r>
              <a:rPr lang="en-US" sz="1800" dirty="0" err="1">
                <a:solidFill>
                  <a:srgbClr val="000099"/>
                </a:solidFill>
                <a:latin typeface="Arial" pitchFamily="34" charset="0"/>
              </a:rPr>
              <a:t>printf</a:t>
            </a:r>
            <a:r>
              <a:rPr lang="en-US" sz="1800" dirty="0">
                <a:solidFill>
                  <a:srgbClr val="000099"/>
                </a:solidFill>
                <a:latin typeface="Arial" pitchFamily="34" charset="0"/>
              </a:rPr>
              <a:t> (“\n Largest is %d”, c);</a:t>
            </a:r>
          </a:p>
          <a:p>
            <a:pPr>
              <a:lnSpc>
                <a:spcPct val="120000"/>
              </a:lnSpc>
            </a:pPr>
            <a:r>
              <a:rPr lang="en-US" sz="1800" dirty="0">
                <a:solidFill>
                  <a:srgbClr val="000099"/>
                </a:solidFill>
                <a:latin typeface="Arial" pitchFamily="34" charset="0"/>
              </a:rPr>
              <a:t>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t>Desirable Programming Style</a:t>
            </a:r>
          </a:p>
        </p:txBody>
      </p:sp>
      <p:sp>
        <p:nvSpPr>
          <p:cNvPr id="355331" name="Rectangle 3"/>
          <p:cNvSpPr>
            <a:spLocks noGrp="1" noChangeArrowheads="1"/>
          </p:cNvSpPr>
          <p:nvPr>
            <p:ph type="body" idx="1"/>
          </p:nvPr>
        </p:nvSpPr>
        <p:spPr/>
        <p:txBody>
          <a:bodyPr>
            <a:normAutofit lnSpcReduction="10000"/>
          </a:bodyPr>
          <a:lstStyle/>
          <a:p>
            <a:pPr>
              <a:lnSpc>
                <a:spcPct val="80000"/>
              </a:lnSpc>
            </a:pPr>
            <a:r>
              <a:rPr lang="en-US" sz="2000" dirty="0"/>
              <a:t>Clarity</a:t>
            </a:r>
          </a:p>
          <a:p>
            <a:pPr lvl="1">
              <a:lnSpc>
                <a:spcPct val="80000"/>
              </a:lnSpc>
            </a:pPr>
            <a:r>
              <a:rPr lang="en-US" sz="1800" dirty="0"/>
              <a:t>The program should be clearly written.</a:t>
            </a:r>
          </a:p>
          <a:p>
            <a:pPr lvl="1">
              <a:lnSpc>
                <a:spcPct val="80000"/>
              </a:lnSpc>
            </a:pPr>
            <a:r>
              <a:rPr lang="en-US" sz="1800" dirty="0"/>
              <a:t>It should be easy to follow the program logic.</a:t>
            </a:r>
          </a:p>
          <a:p>
            <a:pPr>
              <a:lnSpc>
                <a:spcPct val="80000"/>
              </a:lnSpc>
            </a:pPr>
            <a:endParaRPr lang="en-US" sz="2000" dirty="0"/>
          </a:p>
          <a:p>
            <a:pPr>
              <a:lnSpc>
                <a:spcPct val="80000"/>
              </a:lnSpc>
            </a:pPr>
            <a:r>
              <a:rPr lang="en-US" sz="2000" dirty="0"/>
              <a:t>Meaningful variable names</a:t>
            </a:r>
          </a:p>
          <a:p>
            <a:pPr lvl="1">
              <a:lnSpc>
                <a:spcPct val="80000"/>
              </a:lnSpc>
            </a:pPr>
            <a:r>
              <a:rPr lang="en-US" sz="1800" dirty="0"/>
              <a:t>Make variable/constant names meaningful to enhance program clarity.</a:t>
            </a:r>
          </a:p>
          <a:p>
            <a:pPr lvl="2">
              <a:lnSpc>
                <a:spcPct val="80000"/>
              </a:lnSpc>
            </a:pPr>
            <a:r>
              <a:rPr lang="en-US" sz="1600" dirty="0"/>
              <a:t>‘area’ instead of ‘a’</a:t>
            </a:r>
          </a:p>
          <a:p>
            <a:pPr lvl="2">
              <a:lnSpc>
                <a:spcPct val="80000"/>
              </a:lnSpc>
            </a:pPr>
            <a:r>
              <a:rPr lang="en-US" sz="1600" dirty="0"/>
              <a:t>‘radius’ instead of ‘r’</a:t>
            </a:r>
          </a:p>
          <a:p>
            <a:pPr>
              <a:lnSpc>
                <a:spcPct val="80000"/>
              </a:lnSpc>
            </a:pPr>
            <a:endParaRPr lang="en-US" sz="2000" dirty="0"/>
          </a:p>
          <a:p>
            <a:pPr>
              <a:lnSpc>
                <a:spcPct val="80000"/>
              </a:lnSpc>
            </a:pPr>
            <a:r>
              <a:rPr lang="en-US" sz="2000" dirty="0"/>
              <a:t>Program documentation</a:t>
            </a:r>
          </a:p>
          <a:p>
            <a:pPr lvl="1">
              <a:lnSpc>
                <a:spcPct val="80000"/>
              </a:lnSpc>
            </a:pPr>
            <a:r>
              <a:rPr lang="en-US" sz="1800" dirty="0"/>
              <a:t>Insert comments in the program to make it easy to understand.</a:t>
            </a:r>
          </a:p>
          <a:p>
            <a:pPr lvl="1">
              <a:lnSpc>
                <a:spcPct val="80000"/>
              </a:lnSpc>
            </a:pPr>
            <a:r>
              <a:rPr lang="en-US" sz="1800" dirty="0"/>
              <a:t>Never use too many comments.</a:t>
            </a:r>
          </a:p>
          <a:p>
            <a:pPr>
              <a:lnSpc>
                <a:spcPct val="80000"/>
              </a:lnSpc>
            </a:pPr>
            <a:endParaRPr lang="en-US" sz="2000" dirty="0"/>
          </a:p>
          <a:p>
            <a:pPr>
              <a:lnSpc>
                <a:spcPct val="80000"/>
              </a:lnSpc>
            </a:pPr>
            <a:r>
              <a:rPr lang="en-US" sz="2000" dirty="0"/>
              <a:t>Program indentation</a:t>
            </a:r>
          </a:p>
          <a:p>
            <a:pPr lvl="1">
              <a:lnSpc>
                <a:spcPct val="80000"/>
              </a:lnSpc>
            </a:pPr>
            <a:r>
              <a:rPr lang="en-US" sz="1800" dirty="0"/>
              <a:t>Use proper indentation.</a:t>
            </a:r>
          </a:p>
          <a:p>
            <a:pPr lvl="1">
              <a:lnSpc>
                <a:spcPct val="80000"/>
              </a:lnSpc>
            </a:pPr>
            <a:r>
              <a:rPr lang="en-US" sz="1800" dirty="0"/>
              <a:t>Structure of the program should be immediately visible.</a:t>
            </a:r>
          </a:p>
          <a:p>
            <a:pPr lvl="1">
              <a:lnSpc>
                <a:spcPct val="80000"/>
              </a:lnSpc>
            </a:pPr>
            <a:endParaRPr lang="en-US" sz="18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a:t>Indentation Example: </a:t>
            </a:r>
            <a:r>
              <a:rPr lang="en-US" i="1">
                <a:solidFill>
                  <a:srgbClr val="590096"/>
                </a:solidFill>
              </a:rPr>
              <a:t>Good Style</a:t>
            </a:r>
          </a:p>
        </p:txBody>
      </p:sp>
      <p:sp>
        <p:nvSpPr>
          <p:cNvPr id="359427" name="Text Box 3"/>
          <p:cNvSpPr txBox="1">
            <a:spLocks noChangeArrowheads="1"/>
          </p:cNvSpPr>
          <p:nvPr/>
        </p:nvSpPr>
        <p:spPr bwMode="auto">
          <a:xfrm>
            <a:off x="533400" y="1219200"/>
            <a:ext cx="8153400" cy="5035550"/>
          </a:xfrm>
          <a:prstGeom prst="rect">
            <a:avLst/>
          </a:prstGeom>
          <a:noFill/>
          <a:ln w="9525">
            <a:noFill/>
            <a:miter lim="800000"/>
            <a:headEnd/>
            <a:tailEnd/>
          </a:ln>
          <a:effectLst/>
        </p:spPr>
        <p:txBody>
          <a:bodyPr>
            <a:spAutoFit/>
          </a:bodyPr>
          <a:lstStyle/>
          <a:p>
            <a:r>
              <a:rPr lang="en-US" sz="1800">
                <a:solidFill>
                  <a:srgbClr val="000099"/>
                </a:solidFill>
                <a:latin typeface="Arial" pitchFamily="34" charset="0"/>
              </a:rPr>
              <a:t>#include &lt;stdio.h&gt;</a:t>
            </a:r>
          </a:p>
          <a:p>
            <a:endParaRPr lang="en-US" sz="1800">
              <a:solidFill>
                <a:srgbClr val="000099"/>
              </a:solidFill>
              <a:latin typeface="Arial" pitchFamily="34" charset="0"/>
            </a:endParaRPr>
          </a:p>
          <a:p>
            <a:r>
              <a:rPr lang="en-US" sz="1800">
                <a:solidFill>
                  <a:srgbClr val="000099"/>
                </a:solidFill>
                <a:latin typeface="Arial" pitchFamily="34" charset="0"/>
              </a:rPr>
              <a:t>/* FIND THE LARGEST OF THREE NUMBERS */</a:t>
            </a:r>
          </a:p>
          <a:p>
            <a:endParaRPr lang="en-US" sz="1800">
              <a:solidFill>
                <a:srgbClr val="000099"/>
              </a:solidFill>
              <a:latin typeface="Arial" pitchFamily="34" charset="0"/>
            </a:endParaRPr>
          </a:p>
          <a:p>
            <a:r>
              <a:rPr lang="en-US" sz="1800">
                <a:solidFill>
                  <a:srgbClr val="000099"/>
                </a:solidFill>
                <a:latin typeface="Arial" pitchFamily="34" charset="0"/>
              </a:rPr>
              <a:t>main()</a:t>
            </a:r>
          </a:p>
          <a:p>
            <a:r>
              <a:rPr lang="en-US" sz="1800">
                <a:solidFill>
                  <a:srgbClr val="000099"/>
                </a:solidFill>
                <a:latin typeface="Arial" pitchFamily="34" charset="0"/>
              </a:rPr>
              <a:t>{</a:t>
            </a:r>
          </a:p>
          <a:p>
            <a:r>
              <a:rPr lang="en-US" sz="1800">
                <a:solidFill>
                  <a:srgbClr val="000099"/>
                </a:solidFill>
                <a:latin typeface="Arial" pitchFamily="34" charset="0"/>
              </a:rPr>
              <a:t>	int   a, b, c;</a:t>
            </a:r>
          </a:p>
          <a:p>
            <a:endParaRPr lang="en-US" sz="1800">
              <a:solidFill>
                <a:srgbClr val="000099"/>
              </a:solidFill>
              <a:latin typeface="Arial" pitchFamily="34" charset="0"/>
            </a:endParaRPr>
          </a:p>
          <a:p>
            <a:r>
              <a:rPr lang="en-US" sz="1800">
                <a:solidFill>
                  <a:srgbClr val="000099"/>
                </a:solidFill>
                <a:latin typeface="Arial" pitchFamily="34" charset="0"/>
              </a:rPr>
              <a:t>	scanf(“%d%d%d”, &amp;a, &amp;b, &amp;c);</a:t>
            </a:r>
          </a:p>
          <a:p>
            <a:endParaRPr lang="en-US" sz="1800">
              <a:solidFill>
                <a:srgbClr val="000099"/>
              </a:solidFill>
              <a:latin typeface="Arial" pitchFamily="34" charset="0"/>
            </a:endParaRPr>
          </a:p>
          <a:p>
            <a:r>
              <a:rPr lang="en-US" sz="1800">
                <a:solidFill>
                  <a:srgbClr val="000099"/>
                </a:solidFill>
                <a:latin typeface="Arial" pitchFamily="34" charset="0"/>
              </a:rPr>
              <a:t>	if  ((a&gt;b) &amp;&amp; (a&gt;c))</a:t>
            </a:r>
          </a:p>
          <a:p>
            <a:r>
              <a:rPr lang="en-US" sz="1800">
                <a:solidFill>
                  <a:srgbClr val="000099"/>
                </a:solidFill>
                <a:latin typeface="Arial" pitchFamily="34" charset="0"/>
              </a:rPr>
              <a:t>             		printf(“\n Largest is %d”, a);</a:t>
            </a:r>
          </a:p>
          <a:p>
            <a:r>
              <a:rPr lang="en-US" sz="1800">
                <a:solidFill>
                  <a:srgbClr val="000099"/>
                </a:solidFill>
                <a:latin typeface="Arial" pitchFamily="34" charset="0"/>
              </a:rPr>
              <a:t>	else</a:t>
            </a:r>
          </a:p>
          <a:p>
            <a:r>
              <a:rPr lang="en-US" sz="1800">
                <a:solidFill>
                  <a:srgbClr val="000099"/>
                </a:solidFill>
                <a:latin typeface="Arial" pitchFamily="34" charset="0"/>
              </a:rPr>
              <a:t>             		if  (b&gt;c)</a:t>
            </a:r>
          </a:p>
          <a:p>
            <a:r>
              <a:rPr lang="en-US" sz="1800">
                <a:solidFill>
                  <a:srgbClr val="000099"/>
                </a:solidFill>
                <a:latin typeface="Arial" pitchFamily="34" charset="0"/>
              </a:rPr>
              <a:t>                 			printf(“\n Largest is %d”, b);</a:t>
            </a:r>
          </a:p>
          <a:p>
            <a:r>
              <a:rPr lang="en-US" sz="1800">
                <a:solidFill>
                  <a:srgbClr val="000099"/>
                </a:solidFill>
                <a:latin typeface="Arial" pitchFamily="34" charset="0"/>
              </a:rPr>
              <a:t>             		else</a:t>
            </a:r>
          </a:p>
          <a:p>
            <a:r>
              <a:rPr lang="en-US" sz="1800">
                <a:solidFill>
                  <a:srgbClr val="000099"/>
                </a:solidFill>
                <a:latin typeface="Arial" pitchFamily="34" charset="0"/>
              </a:rPr>
              <a:t>                 			printf(“\n Largest is %d”, c);</a:t>
            </a:r>
          </a:p>
          <a:p>
            <a:r>
              <a:rPr lang="en-US" sz="1800">
                <a:solidFill>
                  <a:srgbClr val="000099"/>
                </a:solidFill>
                <a:latin typeface="Arial" pitchFamily="34" charset="0"/>
              </a:rPr>
              <a: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t>Indentation Example: </a:t>
            </a:r>
            <a:r>
              <a:rPr lang="en-US" i="1">
                <a:solidFill>
                  <a:srgbClr val="590096"/>
                </a:solidFill>
              </a:rPr>
              <a:t>Bad Style</a:t>
            </a:r>
          </a:p>
        </p:txBody>
      </p:sp>
      <p:sp>
        <p:nvSpPr>
          <p:cNvPr id="447491" name="Text Box 3"/>
          <p:cNvSpPr txBox="1">
            <a:spLocks noChangeArrowheads="1"/>
          </p:cNvSpPr>
          <p:nvPr/>
        </p:nvSpPr>
        <p:spPr bwMode="auto">
          <a:xfrm>
            <a:off x="457200" y="1655763"/>
            <a:ext cx="8153400" cy="4211637"/>
          </a:xfrm>
          <a:prstGeom prst="rect">
            <a:avLst/>
          </a:prstGeom>
          <a:noFill/>
          <a:ln w="9525">
            <a:noFill/>
            <a:miter lim="800000"/>
            <a:headEnd/>
            <a:tailEnd/>
          </a:ln>
          <a:effectLst/>
        </p:spPr>
        <p:txBody>
          <a:bodyPr>
            <a:spAutoFit/>
          </a:bodyPr>
          <a:lstStyle/>
          <a:p>
            <a:r>
              <a:rPr lang="en-US" sz="1800">
                <a:solidFill>
                  <a:srgbClr val="000099"/>
                </a:solidFill>
                <a:latin typeface="Arial" pitchFamily="34" charset="0"/>
              </a:rPr>
              <a:t>#include &lt;stdio.h&gt;</a:t>
            </a:r>
          </a:p>
          <a:p>
            <a:endParaRPr lang="en-US" sz="1800">
              <a:solidFill>
                <a:srgbClr val="000099"/>
              </a:solidFill>
              <a:latin typeface="Arial" pitchFamily="34" charset="0"/>
            </a:endParaRPr>
          </a:p>
          <a:p>
            <a:r>
              <a:rPr lang="en-US" sz="1800">
                <a:solidFill>
                  <a:srgbClr val="000099"/>
                </a:solidFill>
                <a:latin typeface="Arial" pitchFamily="34" charset="0"/>
              </a:rPr>
              <a:t>/* FIND THE LARGEST OF THREE NUMBERS */</a:t>
            </a:r>
          </a:p>
          <a:p>
            <a:r>
              <a:rPr lang="en-US" sz="1800">
                <a:solidFill>
                  <a:srgbClr val="000099"/>
                </a:solidFill>
                <a:latin typeface="Arial" pitchFamily="34" charset="0"/>
              </a:rPr>
              <a:t>main()</a:t>
            </a:r>
          </a:p>
          <a:p>
            <a:r>
              <a:rPr lang="en-US" sz="1800">
                <a:solidFill>
                  <a:srgbClr val="000099"/>
                </a:solidFill>
                <a:latin typeface="Arial" pitchFamily="34" charset="0"/>
              </a:rPr>
              <a:t>{</a:t>
            </a:r>
          </a:p>
          <a:p>
            <a:r>
              <a:rPr lang="en-US" sz="1800">
                <a:solidFill>
                  <a:srgbClr val="000099"/>
                </a:solidFill>
                <a:latin typeface="Arial" pitchFamily="34" charset="0"/>
              </a:rPr>
              <a:t>int   a, b, c;</a:t>
            </a:r>
          </a:p>
          <a:p>
            <a:r>
              <a:rPr lang="en-US" sz="1800">
                <a:solidFill>
                  <a:srgbClr val="000099"/>
                </a:solidFill>
                <a:latin typeface="Arial" pitchFamily="34" charset="0"/>
              </a:rPr>
              <a:t>scanf(“%d%d%d”, &amp;a, &amp;b, &amp;c);</a:t>
            </a:r>
          </a:p>
          <a:p>
            <a:r>
              <a:rPr lang="en-US" sz="1800">
                <a:solidFill>
                  <a:srgbClr val="000099"/>
                </a:solidFill>
                <a:latin typeface="Arial" pitchFamily="34" charset="0"/>
              </a:rPr>
              <a:t>if  ((a&gt;b) &amp;&amp; (a&gt;c))</a:t>
            </a:r>
          </a:p>
          <a:p>
            <a:r>
              <a:rPr lang="en-US" sz="1800">
                <a:solidFill>
                  <a:srgbClr val="000099"/>
                </a:solidFill>
                <a:latin typeface="Arial" pitchFamily="34" charset="0"/>
              </a:rPr>
              <a:t>printf(“\n Largest is %d”, a);</a:t>
            </a:r>
          </a:p>
          <a:p>
            <a:r>
              <a:rPr lang="en-US" sz="1800">
                <a:solidFill>
                  <a:srgbClr val="000099"/>
                </a:solidFill>
                <a:latin typeface="Arial" pitchFamily="34" charset="0"/>
              </a:rPr>
              <a:t>    else</a:t>
            </a:r>
          </a:p>
          <a:p>
            <a:r>
              <a:rPr lang="en-US" sz="1800">
                <a:solidFill>
                  <a:srgbClr val="000099"/>
                </a:solidFill>
                <a:latin typeface="Arial" pitchFamily="34" charset="0"/>
              </a:rPr>
              <a:t>if  (b&gt;c)</a:t>
            </a:r>
          </a:p>
          <a:p>
            <a:r>
              <a:rPr lang="en-US" sz="1800">
                <a:solidFill>
                  <a:srgbClr val="000099"/>
                </a:solidFill>
                <a:latin typeface="Arial" pitchFamily="34" charset="0"/>
              </a:rPr>
              <a:t>  printf(“\n Largest is %d”, b);</a:t>
            </a:r>
          </a:p>
          <a:p>
            <a:r>
              <a:rPr lang="en-US" sz="1800">
                <a:solidFill>
                  <a:srgbClr val="000099"/>
                </a:solidFill>
                <a:latin typeface="Arial" pitchFamily="34" charset="0"/>
              </a:rPr>
              <a:t>else</a:t>
            </a:r>
          </a:p>
          <a:p>
            <a:r>
              <a:rPr lang="en-US" sz="1800">
                <a:solidFill>
                  <a:srgbClr val="000099"/>
                </a:solidFill>
                <a:latin typeface="Arial" pitchFamily="34" charset="0"/>
              </a:rPr>
              <a:t>printf(“\n Largest is %d”, c);</a:t>
            </a:r>
          </a:p>
          <a:p>
            <a:r>
              <a:rPr lang="en-US" sz="1800">
                <a:solidFill>
                  <a:srgbClr val="000099"/>
                </a:solidFill>
                <a:latin typeface="Arial" pitchFamily="34" charset="0"/>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normAutofit/>
          </a:bodyPr>
          <a:lstStyle/>
          <a:p>
            <a:r>
              <a:rPr lang="en-US" dirty="0" smtClean="0"/>
              <a:t>Variables and Constants…</a:t>
            </a:r>
            <a:endParaRPr lang="en-US" dirty="0"/>
          </a:p>
        </p:txBody>
      </p:sp>
      <p:sp>
        <p:nvSpPr>
          <p:cNvPr id="322563" name="Rectangle 3"/>
          <p:cNvSpPr>
            <a:spLocks noGrp="1" noChangeArrowheads="1"/>
          </p:cNvSpPr>
          <p:nvPr>
            <p:ph sz="quarter" idx="1"/>
          </p:nvPr>
        </p:nvSpPr>
        <p:spPr>
          <a:xfrm>
            <a:off x="457200" y="1646237"/>
            <a:ext cx="8229600" cy="4525963"/>
          </a:xfrm>
        </p:spPr>
        <p:txBody>
          <a:bodyPr>
            <a:noAutofit/>
          </a:bodyPr>
          <a:lstStyle/>
          <a:p>
            <a:r>
              <a:rPr lang="en-US" sz="2800" dirty="0" smtClean="0"/>
              <a:t>How </a:t>
            </a:r>
            <a:r>
              <a:rPr lang="en-US" sz="2800" dirty="0"/>
              <a:t>does memory look like (logically)?</a:t>
            </a:r>
          </a:p>
          <a:p>
            <a:pPr lvl="1"/>
            <a:endParaRPr lang="en-US" sz="800" dirty="0"/>
          </a:p>
          <a:p>
            <a:pPr lvl="1"/>
            <a:r>
              <a:rPr lang="en-US" dirty="0"/>
              <a:t>As a list of storage locations, each having a unique address.</a:t>
            </a:r>
          </a:p>
          <a:p>
            <a:pPr lvl="1"/>
            <a:r>
              <a:rPr lang="en-US" dirty="0" smtClean="0"/>
              <a:t>Variables </a:t>
            </a:r>
            <a:r>
              <a:rPr lang="en-US" dirty="0"/>
              <a:t>and constants are stored in these storage locations.</a:t>
            </a:r>
          </a:p>
          <a:p>
            <a:pPr lvl="1"/>
            <a:r>
              <a:rPr lang="en-US" dirty="0" smtClean="0"/>
              <a:t>A </a:t>
            </a:r>
            <a:r>
              <a:rPr lang="en-US" dirty="0"/>
              <a:t>variable is like a </a:t>
            </a:r>
            <a:r>
              <a:rPr lang="en-US" i="1" dirty="0">
                <a:solidFill>
                  <a:srgbClr val="CC0000"/>
                </a:solidFill>
              </a:rPr>
              <a:t>bin</a:t>
            </a:r>
            <a:endParaRPr lang="en-US" dirty="0"/>
          </a:p>
          <a:p>
            <a:pPr lvl="2"/>
            <a:r>
              <a:rPr lang="en-US" dirty="0"/>
              <a:t>The contents of the </a:t>
            </a:r>
            <a:r>
              <a:rPr lang="en-US" i="1" dirty="0"/>
              <a:t>bin</a:t>
            </a:r>
            <a:r>
              <a:rPr lang="en-US" dirty="0"/>
              <a:t> is the </a:t>
            </a:r>
            <a:r>
              <a:rPr lang="en-US" i="1" dirty="0">
                <a:solidFill>
                  <a:srgbClr val="CC0000"/>
                </a:solidFill>
              </a:rPr>
              <a:t>value</a:t>
            </a:r>
            <a:r>
              <a:rPr lang="en-US" dirty="0"/>
              <a:t> of the variable</a:t>
            </a:r>
          </a:p>
          <a:p>
            <a:pPr lvl="2"/>
            <a:r>
              <a:rPr lang="en-US" dirty="0"/>
              <a:t>The variable name is used to refer to the value of the variable</a:t>
            </a:r>
          </a:p>
          <a:p>
            <a:pPr lvl="2"/>
            <a:r>
              <a:rPr lang="en-US" dirty="0"/>
              <a:t>A variable is mapped to a </a:t>
            </a:r>
            <a:r>
              <a:rPr lang="en-US" i="1" dirty="0"/>
              <a:t>location </a:t>
            </a:r>
            <a:r>
              <a:rPr lang="en-US" dirty="0"/>
              <a:t>of the memory, called its </a:t>
            </a:r>
            <a:r>
              <a:rPr lang="en-US" i="1" dirty="0">
                <a:solidFill>
                  <a:srgbClr val="FF0000"/>
                </a:solidFill>
              </a:rPr>
              <a:t>address</a:t>
            </a:r>
            <a:endParaRPr lang="en-US" dirty="0"/>
          </a:p>
          <a:p>
            <a:endParaRPr lang="en-US" sz="28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304800" y="304800"/>
            <a:ext cx="7046913" cy="742950"/>
          </a:xfrm>
          <a:ln/>
        </p:spPr>
        <p:txBody>
          <a:bodyPr lIns="83598" tIns="41799" rIns="83598" bIns="41799">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Lst>
            </a:pPr>
            <a:r>
              <a:rPr lang="en-GB" dirty="0"/>
              <a:t>Data Types in C</a:t>
            </a:r>
          </a:p>
        </p:txBody>
      </p:sp>
      <p:sp>
        <p:nvSpPr>
          <p:cNvPr id="365571" name="Rectangle 3"/>
          <p:cNvSpPr>
            <a:spLocks noGrp="1" noChangeArrowheads="1"/>
          </p:cNvSpPr>
          <p:nvPr>
            <p:ph type="body" idx="1"/>
          </p:nvPr>
        </p:nvSpPr>
        <p:spPr>
          <a:xfrm>
            <a:off x="642938" y="1455738"/>
            <a:ext cx="7891462" cy="4275137"/>
          </a:xfrm>
          <a:ln/>
        </p:spPr>
        <p:txBody>
          <a:bodyPr lIns="83598" tIns="41799" rIns="83598" bIns="41799"/>
          <a:lstStyle/>
          <a:p>
            <a:pPr marL="457200" indent="-457200" defTabSz="457200">
              <a:spcBef>
                <a:spcPts val="738"/>
              </a:spcBef>
              <a:buFontTx/>
              <a:buNone/>
              <a:tabLst>
                <a:tab pos="723900" algn="l"/>
                <a:tab pos="1447800" algn="l"/>
                <a:tab pos="2171700" algn="l"/>
                <a:tab pos="2895600" algn="l"/>
                <a:tab pos="3619500" algn="l"/>
                <a:tab pos="4343400" algn="l"/>
                <a:tab pos="5067300" algn="l"/>
                <a:tab pos="5791200" algn="l"/>
                <a:tab pos="6515100" algn="l"/>
                <a:tab pos="7239000" algn="l"/>
              </a:tabLst>
            </a:pPr>
            <a:r>
              <a:rPr lang="en-GB" sz="2000" dirty="0" err="1">
                <a:solidFill>
                  <a:srgbClr val="993300"/>
                </a:solidFill>
              </a:rPr>
              <a:t>int</a:t>
            </a:r>
            <a:r>
              <a:rPr lang="en-GB" sz="2000" dirty="0"/>
              <a:t>  ::  integer quantity</a:t>
            </a:r>
          </a:p>
          <a:p>
            <a:pPr marL="838200" lvl="1" indent="-381000" defTabSz="457200">
              <a:spcBef>
                <a:spcPts val="738"/>
              </a:spcBef>
              <a:buFontTx/>
              <a:buNone/>
              <a:tabLst>
                <a:tab pos="723900" algn="l"/>
                <a:tab pos="1447800" algn="l"/>
                <a:tab pos="2171700" algn="l"/>
                <a:tab pos="2895600" algn="l"/>
                <a:tab pos="3619500" algn="l"/>
                <a:tab pos="4343400" algn="l"/>
                <a:tab pos="5067300" algn="l"/>
                <a:tab pos="5791200" algn="l"/>
                <a:tab pos="6515100" algn="l"/>
                <a:tab pos="7239000" algn="l"/>
              </a:tabLst>
            </a:pPr>
            <a:r>
              <a:rPr lang="en-GB" sz="1800" dirty="0"/>
              <a:t>      Typically occupies </a:t>
            </a:r>
            <a:r>
              <a:rPr lang="en-GB" sz="1800" dirty="0" smtClean="0"/>
              <a:t>2 </a:t>
            </a:r>
            <a:r>
              <a:rPr lang="en-GB" sz="1800" dirty="0"/>
              <a:t>bytes </a:t>
            </a:r>
            <a:r>
              <a:rPr lang="en-GB" sz="1800" dirty="0" smtClean="0"/>
              <a:t>(16 </a:t>
            </a:r>
            <a:r>
              <a:rPr lang="en-GB" sz="1800" dirty="0"/>
              <a:t>bits) in memory.</a:t>
            </a:r>
          </a:p>
          <a:p>
            <a:pPr marL="457200" indent="-457200" defTabSz="457200">
              <a:spcBef>
                <a:spcPts val="738"/>
              </a:spcBef>
              <a:buFontTx/>
              <a:buNone/>
              <a:tabLst>
                <a:tab pos="723900" algn="l"/>
                <a:tab pos="1447800" algn="l"/>
                <a:tab pos="2171700" algn="l"/>
                <a:tab pos="2895600" algn="l"/>
                <a:tab pos="3619500" algn="l"/>
                <a:tab pos="4343400" algn="l"/>
                <a:tab pos="5067300" algn="l"/>
                <a:tab pos="5791200" algn="l"/>
                <a:tab pos="6515100" algn="l"/>
                <a:tab pos="7239000" algn="l"/>
              </a:tabLst>
            </a:pPr>
            <a:endParaRPr lang="en-GB" sz="800" dirty="0">
              <a:solidFill>
                <a:srgbClr val="993300"/>
              </a:solidFill>
            </a:endParaRPr>
          </a:p>
          <a:p>
            <a:pPr marL="457200" indent="-457200" defTabSz="457200">
              <a:spcBef>
                <a:spcPts val="738"/>
              </a:spcBef>
              <a:buFontTx/>
              <a:buNone/>
              <a:tabLst>
                <a:tab pos="723900" algn="l"/>
                <a:tab pos="1447800" algn="l"/>
                <a:tab pos="2171700" algn="l"/>
                <a:tab pos="2895600" algn="l"/>
                <a:tab pos="3619500" algn="l"/>
                <a:tab pos="4343400" algn="l"/>
                <a:tab pos="5067300" algn="l"/>
                <a:tab pos="5791200" algn="l"/>
                <a:tab pos="6515100" algn="l"/>
                <a:tab pos="7239000" algn="l"/>
              </a:tabLst>
            </a:pPr>
            <a:r>
              <a:rPr lang="en-GB" sz="2000" dirty="0">
                <a:solidFill>
                  <a:srgbClr val="993300"/>
                </a:solidFill>
              </a:rPr>
              <a:t>char</a:t>
            </a:r>
            <a:r>
              <a:rPr lang="en-GB" sz="2000" dirty="0"/>
              <a:t>  ::  single character</a:t>
            </a:r>
          </a:p>
          <a:p>
            <a:pPr marL="838200" lvl="1" indent="-381000" defTabSz="457200">
              <a:spcBef>
                <a:spcPts val="738"/>
              </a:spcBef>
              <a:buFontTx/>
              <a:buNone/>
              <a:tabLst>
                <a:tab pos="723900" algn="l"/>
                <a:tab pos="1447800" algn="l"/>
                <a:tab pos="2171700" algn="l"/>
                <a:tab pos="2895600" algn="l"/>
                <a:tab pos="3619500" algn="l"/>
                <a:tab pos="4343400" algn="l"/>
                <a:tab pos="5067300" algn="l"/>
                <a:tab pos="5791200" algn="l"/>
                <a:tab pos="6515100" algn="l"/>
                <a:tab pos="7239000" algn="l"/>
              </a:tabLst>
            </a:pPr>
            <a:r>
              <a:rPr lang="en-GB" sz="1800" dirty="0"/>
              <a:t>      Typically occupies 1 </a:t>
            </a:r>
            <a:r>
              <a:rPr lang="en-GB" sz="1800" dirty="0" smtClean="0"/>
              <a:t>byte </a:t>
            </a:r>
            <a:r>
              <a:rPr lang="en-GB" sz="1800" dirty="0"/>
              <a:t>(8 bits) in memory.</a:t>
            </a:r>
          </a:p>
          <a:p>
            <a:pPr marL="457200" indent="-457200" defTabSz="457200">
              <a:spcBef>
                <a:spcPts val="738"/>
              </a:spcBef>
              <a:buFontTx/>
              <a:buNone/>
              <a:tabLst>
                <a:tab pos="723900" algn="l"/>
                <a:tab pos="1447800" algn="l"/>
                <a:tab pos="2171700" algn="l"/>
                <a:tab pos="2895600" algn="l"/>
                <a:tab pos="3619500" algn="l"/>
                <a:tab pos="4343400" algn="l"/>
                <a:tab pos="5067300" algn="l"/>
                <a:tab pos="5791200" algn="l"/>
                <a:tab pos="6515100" algn="l"/>
                <a:tab pos="7239000" algn="l"/>
              </a:tabLst>
            </a:pPr>
            <a:endParaRPr lang="en-GB" sz="800" dirty="0">
              <a:solidFill>
                <a:srgbClr val="993300"/>
              </a:solidFill>
            </a:endParaRPr>
          </a:p>
          <a:p>
            <a:pPr marL="457200" indent="-457200" defTabSz="457200">
              <a:spcBef>
                <a:spcPts val="738"/>
              </a:spcBef>
              <a:buFontTx/>
              <a:buNone/>
              <a:tabLst>
                <a:tab pos="723900" algn="l"/>
                <a:tab pos="1447800" algn="l"/>
                <a:tab pos="2171700" algn="l"/>
                <a:tab pos="2895600" algn="l"/>
                <a:tab pos="3619500" algn="l"/>
                <a:tab pos="4343400" algn="l"/>
                <a:tab pos="5067300" algn="l"/>
                <a:tab pos="5791200" algn="l"/>
                <a:tab pos="6515100" algn="l"/>
                <a:tab pos="7239000" algn="l"/>
              </a:tabLst>
            </a:pPr>
            <a:r>
              <a:rPr lang="en-GB" sz="2000" dirty="0">
                <a:solidFill>
                  <a:srgbClr val="993300"/>
                </a:solidFill>
              </a:rPr>
              <a:t>float</a:t>
            </a:r>
            <a:r>
              <a:rPr lang="en-GB" sz="2000" dirty="0"/>
              <a:t>  ::  floating-point number (a number with a decimal point)</a:t>
            </a:r>
          </a:p>
          <a:p>
            <a:pPr marL="838200" lvl="1" indent="-381000" defTabSz="457200">
              <a:spcBef>
                <a:spcPts val="738"/>
              </a:spcBef>
              <a:buFontTx/>
              <a:buNone/>
              <a:tabLst>
                <a:tab pos="723900" algn="l"/>
                <a:tab pos="1447800" algn="l"/>
                <a:tab pos="2171700" algn="l"/>
                <a:tab pos="2895600" algn="l"/>
                <a:tab pos="3619500" algn="l"/>
                <a:tab pos="4343400" algn="l"/>
                <a:tab pos="5067300" algn="l"/>
                <a:tab pos="5791200" algn="l"/>
                <a:tab pos="6515100" algn="l"/>
                <a:tab pos="7239000" algn="l"/>
              </a:tabLst>
            </a:pPr>
            <a:r>
              <a:rPr lang="en-GB" sz="1800" dirty="0"/>
              <a:t>      Typically occupies 4 bytes (32 bits) in memory.</a:t>
            </a:r>
          </a:p>
          <a:p>
            <a:pPr marL="457200" indent="-457200" defTabSz="457200">
              <a:spcBef>
                <a:spcPts val="738"/>
              </a:spcBef>
              <a:buFontTx/>
              <a:buNone/>
              <a:tabLst>
                <a:tab pos="723900" algn="l"/>
                <a:tab pos="1447800" algn="l"/>
                <a:tab pos="2171700" algn="l"/>
                <a:tab pos="2895600" algn="l"/>
                <a:tab pos="3619500" algn="l"/>
                <a:tab pos="4343400" algn="l"/>
                <a:tab pos="5067300" algn="l"/>
                <a:tab pos="5791200" algn="l"/>
                <a:tab pos="6515100" algn="l"/>
                <a:tab pos="7239000" algn="l"/>
              </a:tabLst>
            </a:pPr>
            <a:endParaRPr lang="en-GB" sz="2000" dirty="0">
              <a:solidFill>
                <a:srgbClr val="993300"/>
              </a:solidFill>
            </a:endParaRPr>
          </a:p>
          <a:p>
            <a:pPr marL="457200" indent="-457200" defTabSz="457200">
              <a:spcBef>
                <a:spcPts val="738"/>
              </a:spcBef>
              <a:buFontTx/>
              <a:buNone/>
              <a:tabLst>
                <a:tab pos="723900" algn="l"/>
                <a:tab pos="1447800" algn="l"/>
                <a:tab pos="2171700" algn="l"/>
                <a:tab pos="2895600" algn="l"/>
                <a:tab pos="3619500" algn="l"/>
                <a:tab pos="4343400" algn="l"/>
                <a:tab pos="5067300" algn="l"/>
                <a:tab pos="5791200" algn="l"/>
                <a:tab pos="6515100" algn="l"/>
                <a:tab pos="7239000" algn="l"/>
              </a:tabLst>
            </a:pPr>
            <a:r>
              <a:rPr lang="en-GB" sz="2000" dirty="0">
                <a:solidFill>
                  <a:srgbClr val="993300"/>
                </a:solidFill>
              </a:rPr>
              <a:t>double</a:t>
            </a:r>
            <a:r>
              <a:rPr lang="en-GB" sz="2000" dirty="0"/>
              <a:t> ::  double-precision floating-point number</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GB" dirty="0" smtClean="0"/>
              <a:t>Data Types in C…</a:t>
            </a:r>
            <a:endParaRPr lang="en-US" dirty="0"/>
          </a:p>
        </p:txBody>
      </p:sp>
      <p:sp>
        <p:nvSpPr>
          <p:cNvPr id="367619" name="Rectangle 3"/>
          <p:cNvSpPr>
            <a:spLocks noGrp="1" noChangeArrowheads="1"/>
          </p:cNvSpPr>
          <p:nvPr>
            <p:ph type="body" idx="1"/>
          </p:nvPr>
        </p:nvSpPr>
        <p:spPr>
          <a:xfrm>
            <a:off x="304800" y="1600200"/>
            <a:ext cx="8610600" cy="4724400"/>
          </a:xfrm>
        </p:spPr>
        <p:txBody>
          <a:bodyPr/>
          <a:lstStyle/>
          <a:p>
            <a:pPr>
              <a:lnSpc>
                <a:spcPct val="90000"/>
              </a:lnSpc>
            </a:pPr>
            <a:r>
              <a:rPr lang="en-US" sz="2000" dirty="0"/>
              <a:t>Some of the basic data types can be augmented by using certain data type qualifiers:</a:t>
            </a:r>
          </a:p>
          <a:p>
            <a:pPr lvl="1">
              <a:lnSpc>
                <a:spcPct val="90000"/>
              </a:lnSpc>
            </a:pPr>
            <a:r>
              <a:rPr lang="en-US" sz="1800" dirty="0"/>
              <a:t>short</a:t>
            </a:r>
          </a:p>
          <a:p>
            <a:pPr lvl="1">
              <a:lnSpc>
                <a:spcPct val="90000"/>
              </a:lnSpc>
            </a:pPr>
            <a:r>
              <a:rPr lang="en-US" sz="1800" dirty="0"/>
              <a:t>long</a:t>
            </a:r>
          </a:p>
          <a:p>
            <a:pPr lvl="1">
              <a:lnSpc>
                <a:spcPct val="90000"/>
              </a:lnSpc>
            </a:pPr>
            <a:r>
              <a:rPr lang="en-US" sz="1800" dirty="0"/>
              <a:t>signed</a:t>
            </a:r>
          </a:p>
          <a:p>
            <a:pPr lvl="1">
              <a:lnSpc>
                <a:spcPct val="90000"/>
              </a:lnSpc>
            </a:pPr>
            <a:r>
              <a:rPr lang="en-US" sz="1800" dirty="0"/>
              <a:t>unsigned</a:t>
            </a:r>
          </a:p>
          <a:p>
            <a:pPr>
              <a:lnSpc>
                <a:spcPct val="90000"/>
              </a:lnSpc>
            </a:pPr>
            <a:endParaRPr lang="en-US" sz="2000" dirty="0"/>
          </a:p>
          <a:p>
            <a:pPr>
              <a:lnSpc>
                <a:spcPct val="90000"/>
              </a:lnSpc>
            </a:pPr>
            <a:r>
              <a:rPr lang="en-US" sz="2000" dirty="0"/>
              <a:t>Typical examples:</a:t>
            </a:r>
          </a:p>
          <a:p>
            <a:pPr lvl="1">
              <a:lnSpc>
                <a:spcPct val="90000"/>
              </a:lnSpc>
            </a:pPr>
            <a:r>
              <a:rPr lang="en-US" sz="1800" dirty="0"/>
              <a:t>short </a:t>
            </a:r>
            <a:r>
              <a:rPr lang="en-US" sz="1800" dirty="0" err="1"/>
              <a:t>int</a:t>
            </a:r>
            <a:endParaRPr lang="en-US" sz="1800" dirty="0"/>
          </a:p>
          <a:p>
            <a:pPr lvl="1">
              <a:lnSpc>
                <a:spcPct val="90000"/>
              </a:lnSpc>
            </a:pPr>
            <a:r>
              <a:rPr lang="en-US" sz="1800" dirty="0"/>
              <a:t>long </a:t>
            </a:r>
            <a:r>
              <a:rPr lang="en-US" sz="1800" dirty="0" err="1"/>
              <a:t>int</a:t>
            </a:r>
            <a:endParaRPr lang="en-US" sz="1800" dirty="0"/>
          </a:p>
          <a:p>
            <a:pPr lvl="1">
              <a:lnSpc>
                <a:spcPct val="90000"/>
              </a:lnSpc>
            </a:pPr>
            <a:r>
              <a:rPr lang="en-US" sz="1800" dirty="0"/>
              <a:t>unsigned </a:t>
            </a:r>
            <a:r>
              <a:rPr lang="en-US" sz="1800" dirty="0" err="1"/>
              <a:t>int</a:t>
            </a:r>
            <a:endParaRPr lang="en-US" sz="1800"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t>Some Examples of Data Types</a:t>
            </a:r>
          </a:p>
        </p:txBody>
      </p:sp>
      <p:sp>
        <p:nvSpPr>
          <p:cNvPr id="368643" name="Rectangle 3"/>
          <p:cNvSpPr>
            <a:spLocks noGrp="1" noChangeArrowheads="1"/>
          </p:cNvSpPr>
          <p:nvPr>
            <p:ph type="body" idx="1"/>
          </p:nvPr>
        </p:nvSpPr>
        <p:spPr/>
        <p:txBody>
          <a:bodyPr/>
          <a:lstStyle/>
          <a:p>
            <a:r>
              <a:rPr lang="en-US"/>
              <a:t>int</a:t>
            </a:r>
          </a:p>
          <a:p>
            <a:pPr lvl="1">
              <a:buFontTx/>
              <a:buNone/>
            </a:pPr>
            <a:r>
              <a:rPr lang="en-US"/>
              <a:t>  0,  25,  -156,  12345, </a:t>
            </a:r>
            <a:r>
              <a:rPr lang="en-US">
                <a:sym typeface="Symbol" pitchFamily="18" charset="2"/>
              </a:rPr>
              <a:t></a:t>
            </a:r>
            <a:r>
              <a:rPr lang="en-US"/>
              <a:t>99820</a:t>
            </a:r>
          </a:p>
          <a:p>
            <a:r>
              <a:rPr lang="en-US"/>
              <a:t>char</a:t>
            </a:r>
          </a:p>
          <a:p>
            <a:pPr lvl="1">
              <a:buFontTx/>
              <a:buNone/>
            </a:pPr>
            <a:r>
              <a:rPr lang="en-US"/>
              <a:t>  ‘a’,    ‘A’,    ‘*’,    ‘/’,    ‘ ’</a:t>
            </a:r>
          </a:p>
          <a:p>
            <a:r>
              <a:rPr lang="en-US"/>
              <a:t>float</a:t>
            </a:r>
          </a:p>
          <a:p>
            <a:pPr lvl="1">
              <a:buFontTx/>
              <a:buNone/>
            </a:pPr>
            <a:r>
              <a:rPr lang="en-US"/>
              <a:t>   23.54,  </a:t>
            </a:r>
            <a:r>
              <a:rPr lang="en-US">
                <a:sym typeface="Symbol" pitchFamily="18" charset="2"/>
              </a:rPr>
              <a:t></a:t>
            </a:r>
            <a:r>
              <a:rPr lang="en-US"/>
              <a:t>0.00345,  25.0</a:t>
            </a:r>
          </a:p>
          <a:p>
            <a:pPr lvl="1">
              <a:buFontTx/>
              <a:buNone/>
            </a:pPr>
            <a:r>
              <a:rPr lang="en-US"/>
              <a:t>   2.5E12,  1.234e-5</a:t>
            </a:r>
          </a:p>
          <a:p>
            <a:endParaRPr lang="en-US"/>
          </a:p>
        </p:txBody>
      </p:sp>
      <p:sp>
        <p:nvSpPr>
          <p:cNvPr id="368644" name="Text Box 4"/>
          <p:cNvSpPr txBox="1">
            <a:spLocks noChangeArrowheads="1"/>
          </p:cNvSpPr>
          <p:nvPr/>
        </p:nvSpPr>
        <p:spPr bwMode="auto">
          <a:xfrm>
            <a:off x="4724400" y="3200400"/>
            <a:ext cx="3048000" cy="727075"/>
          </a:xfrm>
          <a:prstGeom prst="rect">
            <a:avLst/>
          </a:prstGeom>
          <a:solidFill>
            <a:srgbClr val="CCFFFF"/>
          </a:solidFill>
          <a:ln w="25400">
            <a:solidFill>
              <a:srgbClr val="800000"/>
            </a:solidFill>
            <a:miter lim="800000"/>
            <a:headEnd/>
            <a:tailEnd/>
          </a:ln>
          <a:effectLst/>
        </p:spPr>
        <p:txBody>
          <a:bodyPr>
            <a:spAutoFit/>
          </a:bodyPr>
          <a:lstStyle/>
          <a:p>
            <a:pPr>
              <a:spcBef>
                <a:spcPct val="50000"/>
              </a:spcBef>
            </a:pPr>
            <a:r>
              <a:rPr lang="en-US" sz="2000">
                <a:solidFill>
                  <a:schemeClr val="accent2"/>
                </a:solidFill>
                <a:latin typeface="Arial" pitchFamily="34" charset="0"/>
              </a:rPr>
              <a:t>E or e means “10 to the power of”</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t>Constants</a:t>
            </a:r>
          </a:p>
        </p:txBody>
      </p:sp>
      <p:sp>
        <p:nvSpPr>
          <p:cNvPr id="369667" name="Rectangle 3"/>
          <p:cNvSpPr>
            <a:spLocks noChangeArrowheads="1"/>
          </p:cNvSpPr>
          <p:nvPr/>
        </p:nvSpPr>
        <p:spPr bwMode="auto">
          <a:xfrm>
            <a:off x="3276600" y="1600200"/>
            <a:ext cx="2592388" cy="685800"/>
          </a:xfrm>
          <a:prstGeom prst="rect">
            <a:avLst/>
          </a:prstGeom>
          <a:solidFill>
            <a:srgbClr val="FFFF99"/>
          </a:solidFill>
          <a:ln w="19050">
            <a:solidFill>
              <a:srgbClr val="CC0000"/>
            </a:solidFill>
            <a:miter lim="800000"/>
            <a:headEnd/>
            <a:tailEnd/>
          </a:ln>
          <a:effectLst/>
        </p:spPr>
        <p:txBody>
          <a:bodyPr wrap="none" anchor="ctr"/>
          <a:lstStyle/>
          <a:p>
            <a:pPr algn="ctr"/>
            <a:r>
              <a:rPr lang="en-US" sz="2000">
                <a:solidFill>
                  <a:schemeClr val="accent2"/>
                </a:solidFill>
                <a:effectLst>
                  <a:outerShdw blurRad="38100" dist="38100" dir="2700000" algn="tl">
                    <a:srgbClr val="000000"/>
                  </a:outerShdw>
                </a:effectLst>
                <a:latin typeface="Arial" pitchFamily="34" charset="0"/>
              </a:rPr>
              <a:t>Constants</a:t>
            </a:r>
          </a:p>
        </p:txBody>
      </p:sp>
      <p:sp>
        <p:nvSpPr>
          <p:cNvPr id="369668" name="Rectangle 4"/>
          <p:cNvSpPr>
            <a:spLocks noChangeArrowheads="1"/>
          </p:cNvSpPr>
          <p:nvPr/>
        </p:nvSpPr>
        <p:spPr bwMode="auto">
          <a:xfrm>
            <a:off x="1143000" y="3048000"/>
            <a:ext cx="2592388" cy="838200"/>
          </a:xfrm>
          <a:prstGeom prst="rect">
            <a:avLst/>
          </a:prstGeom>
          <a:solidFill>
            <a:srgbClr val="FFFF99"/>
          </a:solidFill>
          <a:ln w="19050">
            <a:solidFill>
              <a:srgbClr val="CC0000"/>
            </a:solidFill>
            <a:miter lim="800000"/>
            <a:headEnd/>
            <a:tailEnd/>
          </a:ln>
          <a:effectLst/>
        </p:spPr>
        <p:txBody>
          <a:bodyPr wrap="none" anchor="ctr"/>
          <a:lstStyle/>
          <a:p>
            <a:pPr algn="ctr"/>
            <a:r>
              <a:rPr lang="en-US" sz="2000">
                <a:solidFill>
                  <a:schemeClr val="accent2"/>
                </a:solidFill>
                <a:effectLst>
                  <a:outerShdw blurRad="38100" dist="38100" dir="2700000" algn="tl">
                    <a:srgbClr val="000000"/>
                  </a:outerShdw>
                </a:effectLst>
                <a:latin typeface="Arial" pitchFamily="34" charset="0"/>
              </a:rPr>
              <a:t>Numeric</a:t>
            </a:r>
          </a:p>
          <a:p>
            <a:pPr algn="ctr"/>
            <a:r>
              <a:rPr lang="en-US" sz="2000">
                <a:solidFill>
                  <a:schemeClr val="accent2"/>
                </a:solidFill>
                <a:effectLst>
                  <a:outerShdw blurRad="38100" dist="38100" dir="2700000" algn="tl">
                    <a:srgbClr val="000000"/>
                  </a:outerShdw>
                </a:effectLst>
                <a:latin typeface="Arial" pitchFamily="34" charset="0"/>
              </a:rPr>
              <a:t>Constants</a:t>
            </a:r>
          </a:p>
        </p:txBody>
      </p:sp>
      <p:sp>
        <p:nvSpPr>
          <p:cNvPr id="369669" name="Rectangle 5"/>
          <p:cNvSpPr>
            <a:spLocks noChangeArrowheads="1"/>
          </p:cNvSpPr>
          <p:nvPr/>
        </p:nvSpPr>
        <p:spPr bwMode="auto">
          <a:xfrm>
            <a:off x="5029200" y="3048000"/>
            <a:ext cx="2592388" cy="838200"/>
          </a:xfrm>
          <a:prstGeom prst="rect">
            <a:avLst/>
          </a:prstGeom>
          <a:solidFill>
            <a:srgbClr val="FFFF99"/>
          </a:solidFill>
          <a:ln w="19050">
            <a:solidFill>
              <a:srgbClr val="CC0000"/>
            </a:solidFill>
            <a:miter lim="800000"/>
            <a:headEnd/>
            <a:tailEnd/>
          </a:ln>
          <a:effectLst/>
        </p:spPr>
        <p:txBody>
          <a:bodyPr wrap="none" anchor="ctr"/>
          <a:lstStyle/>
          <a:p>
            <a:pPr algn="ctr"/>
            <a:r>
              <a:rPr lang="en-US" sz="2000">
                <a:solidFill>
                  <a:schemeClr val="accent2"/>
                </a:solidFill>
                <a:effectLst>
                  <a:outerShdw blurRad="38100" dist="38100" dir="2700000" algn="tl">
                    <a:srgbClr val="000000"/>
                  </a:outerShdw>
                </a:effectLst>
                <a:latin typeface="Arial" pitchFamily="34" charset="0"/>
              </a:rPr>
              <a:t>Character</a:t>
            </a:r>
          </a:p>
          <a:p>
            <a:pPr algn="ctr"/>
            <a:r>
              <a:rPr lang="en-US" sz="2000">
                <a:solidFill>
                  <a:schemeClr val="accent2"/>
                </a:solidFill>
                <a:effectLst>
                  <a:outerShdw blurRad="38100" dist="38100" dir="2700000" algn="tl">
                    <a:srgbClr val="000000"/>
                  </a:outerShdw>
                </a:effectLst>
                <a:latin typeface="Arial" pitchFamily="34" charset="0"/>
              </a:rPr>
              <a:t>Constants</a:t>
            </a:r>
          </a:p>
        </p:txBody>
      </p:sp>
      <p:sp>
        <p:nvSpPr>
          <p:cNvPr id="369670" name="Text Box 6"/>
          <p:cNvSpPr txBox="1">
            <a:spLocks noChangeArrowheads="1"/>
          </p:cNvSpPr>
          <p:nvPr/>
        </p:nvSpPr>
        <p:spPr bwMode="auto">
          <a:xfrm>
            <a:off x="7162800" y="4648200"/>
            <a:ext cx="1143000" cy="396875"/>
          </a:xfrm>
          <a:prstGeom prst="rect">
            <a:avLst/>
          </a:prstGeom>
          <a:noFill/>
          <a:ln w="9525">
            <a:noFill/>
            <a:miter lim="800000"/>
            <a:headEnd/>
            <a:tailEnd/>
          </a:ln>
          <a:effectLst/>
        </p:spPr>
        <p:txBody>
          <a:bodyPr>
            <a:spAutoFit/>
          </a:bodyPr>
          <a:lstStyle/>
          <a:p>
            <a:pPr>
              <a:spcBef>
                <a:spcPct val="50000"/>
              </a:spcBef>
            </a:pPr>
            <a:r>
              <a:rPr lang="en-US" sz="2000">
                <a:solidFill>
                  <a:srgbClr val="993300"/>
                </a:solidFill>
                <a:effectLst>
                  <a:outerShdw blurRad="38100" dist="38100" dir="2700000" algn="tl">
                    <a:srgbClr val="C0C0C0"/>
                  </a:outerShdw>
                </a:effectLst>
                <a:latin typeface="Arial" pitchFamily="34" charset="0"/>
              </a:rPr>
              <a:t>string</a:t>
            </a:r>
          </a:p>
        </p:txBody>
      </p:sp>
      <p:sp>
        <p:nvSpPr>
          <p:cNvPr id="369671" name="Text Box 7"/>
          <p:cNvSpPr txBox="1">
            <a:spLocks noChangeArrowheads="1"/>
          </p:cNvSpPr>
          <p:nvPr/>
        </p:nvSpPr>
        <p:spPr bwMode="auto">
          <a:xfrm>
            <a:off x="4343400" y="4648200"/>
            <a:ext cx="1600200" cy="701675"/>
          </a:xfrm>
          <a:prstGeom prst="rect">
            <a:avLst/>
          </a:prstGeom>
          <a:noFill/>
          <a:ln w="9525">
            <a:noFill/>
            <a:miter lim="800000"/>
            <a:headEnd/>
            <a:tailEnd/>
          </a:ln>
          <a:effectLst/>
        </p:spPr>
        <p:txBody>
          <a:bodyPr>
            <a:spAutoFit/>
          </a:bodyPr>
          <a:lstStyle/>
          <a:p>
            <a:pPr algn="ctr">
              <a:spcBef>
                <a:spcPct val="50000"/>
              </a:spcBef>
            </a:pPr>
            <a:r>
              <a:rPr lang="en-US" sz="2000">
                <a:solidFill>
                  <a:srgbClr val="993300"/>
                </a:solidFill>
                <a:effectLst>
                  <a:outerShdw blurRad="38100" dist="38100" dir="2700000" algn="tl">
                    <a:srgbClr val="C0C0C0"/>
                  </a:outerShdw>
                </a:effectLst>
                <a:latin typeface="Arial" pitchFamily="34" charset="0"/>
              </a:rPr>
              <a:t>single</a:t>
            </a:r>
          </a:p>
          <a:p>
            <a:pPr algn="ctr"/>
            <a:r>
              <a:rPr lang="en-US" sz="2000">
                <a:solidFill>
                  <a:srgbClr val="993300"/>
                </a:solidFill>
                <a:effectLst>
                  <a:outerShdw blurRad="38100" dist="38100" dir="2700000" algn="tl">
                    <a:srgbClr val="C0C0C0"/>
                  </a:outerShdw>
                </a:effectLst>
                <a:latin typeface="Arial" pitchFamily="34" charset="0"/>
              </a:rPr>
              <a:t>character</a:t>
            </a:r>
          </a:p>
        </p:txBody>
      </p:sp>
      <p:sp>
        <p:nvSpPr>
          <p:cNvPr id="369672" name="Text Box 8"/>
          <p:cNvSpPr txBox="1">
            <a:spLocks noChangeArrowheads="1"/>
          </p:cNvSpPr>
          <p:nvPr/>
        </p:nvSpPr>
        <p:spPr bwMode="auto">
          <a:xfrm>
            <a:off x="2362200" y="4648200"/>
            <a:ext cx="2057400" cy="396875"/>
          </a:xfrm>
          <a:prstGeom prst="rect">
            <a:avLst/>
          </a:prstGeom>
          <a:noFill/>
          <a:ln w="9525">
            <a:noFill/>
            <a:miter lim="800000"/>
            <a:headEnd/>
            <a:tailEnd/>
          </a:ln>
          <a:effectLst/>
        </p:spPr>
        <p:txBody>
          <a:bodyPr>
            <a:spAutoFit/>
          </a:bodyPr>
          <a:lstStyle/>
          <a:p>
            <a:pPr>
              <a:spcBef>
                <a:spcPct val="50000"/>
              </a:spcBef>
            </a:pPr>
            <a:r>
              <a:rPr lang="en-US" sz="2000">
                <a:solidFill>
                  <a:srgbClr val="993300"/>
                </a:solidFill>
                <a:effectLst>
                  <a:outerShdw blurRad="38100" dist="38100" dir="2700000" algn="tl">
                    <a:srgbClr val="C0C0C0"/>
                  </a:outerShdw>
                </a:effectLst>
                <a:latin typeface="Arial" pitchFamily="34" charset="0"/>
              </a:rPr>
              <a:t>floating-point</a:t>
            </a:r>
          </a:p>
        </p:txBody>
      </p:sp>
      <p:sp>
        <p:nvSpPr>
          <p:cNvPr id="369673" name="Text Box 9"/>
          <p:cNvSpPr txBox="1">
            <a:spLocks noChangeArrowheads="1"/>
          </p:cNvSpPr>
          <p:nvPr/>
        </p:nvSpPr>
        <p:spPr bwMode="auto">
          <a:xfrm>
            <a:off x="457200" y="4648200"/>
            <a:ext cx="1600200" cy="396875"/>
          </a:xfrm>
          <a:prstGeom prst="rect">
            <a:avLst/>
          </a:prstGeom>
          <a:noFill/>
          <a:ln w="9525">
            <a:noFill/>
            <a:miter lim="800000"/>
            <a:headEnd/>
            <a:tailEnd/>
          </a:ln>
          <a:effectLst/>
        </p:spPr>
        <p:txBody>
          <a:bodyPr>
            <a:spAutoFit/>
          </a:bodyPr>
          <a:lstStyle/>
          <a:p>
            <a:pPr>
              <a:spcBef>
                <a:spcPct val="50000"/>
              </a:spcBef>
            </a:pPr>
            <a:r>
              <a:rPr lang="en-US" sz="2000">
                <a:solidFill>
                  <a:srgbClr val="993300"/>
                </a:solidFill>
                <a:effectLst>
                  <a:outerShdw blurRad="38100" dist="38100" dir="2700000" algn="tl">
                    <a:srgbClr val="C0C0C0"/>
                  </a:outerShdw>
                </a:effectLst>
                <a:latin typeface="Arial" pitchFamily="34" charset="0"/>
              </a:rPr>
              <a:t>integer</a:t>
            </a:r>
          </a:p>
        </p:txBody>
      </p:sp>
      <p:sp>
        <p:nvSpPr>
          <p:cNvPr id="369674" name="Line 10"/>
          <p:cNvSpPr>
            <a:spLocks noChangeShapeType="1"/>
          </p:cNvSpPr>
          <p:nvPr/>
        </p:nvSpPr>
        <p:spPr bwMode="auto">
          <a:xfrm flipV="1">
            <a:off x="2438400" y="2286000"/>
            <a:ext cx="1371600" cy="762000"/>
          </a:xfrm>
          <a:prstGeom prst="line">
            <a:avLst/>
          </a:prstGeom>
          <a:noFill/>
          <a:ln w="38100">
            <a:solidFill>
              <a:srgbClr val="000080"/>
            </a:solidFill>
            <a:round/>
            <a:headEnd/>
            <a:tailEnd/>
          </a:ln>
          <a:effectLst/>
        </p:spPr>
        <p:txBody>
          <a:bodyPr/>
          <a:lstStyle/>
          <a:p>
            <a:endParaRPr lang="en-IN"/>
          </a:p>
        </p:txBody>
      </p:sp>
      <p:sp>
        <p:nvSpPr>
          <p:cNvPr id="369675" name="Line 11"/>
          <p:cNvSpPr>
            <a:spLocks noChangeShapeType="1"/>
          </p:cNvSpPr>
          <p:nvPr/>
        </p:nvSpPr>
        <p:spPr bwMode="auto">
          <a:xfrm flipH="1" flipV="1">
            <a:off x="5334000" y="2286000"/>
            <a:ext cx="990600" cy="762000"/>
          </a:xfrm>
          <a:prstGeom prst="line">
            <a:avLst/>
          </a:prstGeom>
          <a:noFill/>
          <a:ln w="38100">
            <a:solidFill>
              <a:srgbClr val="000080"/>
            </a:solidFill>
            <a:round/>
            <a:headEnd/>
            <a:tailEnd/>
          </a:ln>
          <a:effectLst/>
        </p:spPr>
        <p:txBody>
          <a:bodyPr/>
          <a:lstStyle/>
          <a:p>
            <a:endParaRPr lang="en-IN"/>
          </a:p>
        </p:txBody>
      </p:sp>
      <p:sp>
        <p:nvSpPr>
          <p:cNvPr id="369676" name="Line 12"/>
          <p:cNvSpPr>
            <a:spLocks noChangeShapeType="1"/>
          </p:cNvSpPr>
          <p:nvPr/>
        </p:nvSpPr>
        <p:spPr bwMode="auto">
          <a:xfrm flipH="1">
            <a:off x="990600" y="3886200"/>
            <a:ext cx="685800" cy="838200"/>
          </a:xfrm>
          <a:prstGeom prst="line">
            <a:avLst/>
          </a:prstGeom>
          <a:noFill/>
          <a:ln w="38100">
            <a:solidFill>
              <a:srgbClr val="000080"/>
            </a:solidFill>
            <a:round/>
            <a:headEnd/>
            <a:tailEnd/>
          </a:ln>
          <a:effectLst/>
        </p:spPr>
        <p:txBody>
          <a:bodyPr/>
          <a:lstStyle/>
          <a:p>
            <a:endParaRPr lang="en-IN"/>
          </a:p>
        </p:txBody>
      </p:sp>
      <p:sp>
        <p:nvSpPr>
          <p:cNvPr id="369677" name="Line 13"/>
          <p:cNvSpPr>
            <a:spLocks noChangeShapeType="1"/>
          </p:cNvSpPr>
          <p:nvPr/>
        </p:nvSpPr>
        <p:spPr bwMode="auto">
          <a:xfrm>
            <a:off x="3200400" y="3886200"/>
            <a:ext cx="304800" cy="838200"/>
          </a:xfrm>
          <a:prstGeom prst="line">
            <a:avLst/>
          </a:prstGeom>
          <a:noFill/>
          <a:ln w="38100">
            <a:solidFill>
              <a:srgbClr val="000080"/>
            </a:solidFill>
            <a:round/>
            <a:headEnd/>
            <a:tailEnd/>
          </a:ln>
          <a:effectLst/>
        </p:spPr>
        <p:txBody>
          <a:bodyPr/>
          <a:lstStyle/>
          <a:p>
            <a:endParaRPr lang="en-IN"/>
          </a:p>
        </p:txBody>
      </p:sp>
      <p:sp>
        <p:nvSpPr>
          <p:cNvPr id="369678" name="Line 14"/>
          <p:cNvSpPr>
            <a:spLocks noChangeShapeType="1"/>
          </p:cNvSpPr>
          <p:nvPr/>
        </p:nvSpPr>
        <p:spPr bwMode="auto">
          <a:xfrm flipH="1">
            <a:off x="5181600" y="3886200"/>
            <a:ext cx="304800" cy="838200"/>
          </a:xfrm>
          <a:prstGeom prst="line">
            <a:avLst/>
          </a:prstGeom>
          <a:noFill/>
          <a:ln w="38100">
            <a:solidFill>
              <a:srgbClr val="000080"/>
            </a:solidFill>
            <a:round/>
            <a:headEnd/>
            <a:tailEnd/>
          </a:ln>
          <a:effectLst/>
        </p:spPr>
        <p:txBody>
          <a:bodyPr/>
          <a:lstStyle/>
          <a:p>
            <a:endParaRPr lang="en-IN"/>
          </a:p>
        </p:txBody>
      </p:sp>
      <p:sp>
        <p:nvSpPr>
          <p:cNvPr id="369679" name="Line 15"/>
          <p:cNvSpPr>
            <a:spLocks noChangeShapeType="1"/>
          </p:cNvSpPr>
          <p:nvPr/>
        </p:nvSpPr>
        <p:spPr bwMode="auto">
          <a:xfrm>
            <a:off x="7086600" y="3886200"/>
            <a:ext cx="533400" cy="838200"/>
          </a:xfrm>
          <a:prstGeom prst="line">
            <a:avLst/>
          </a:prstGeom>
          <a:noFill/>
          <a:ln w="38100">
            <a:solidFill>
              <a:srgbClr val="000080"/>
            </a:solidFill>
            <a:round/>
            <a:headEnd/>
            <a:tailEnd/>
          </a:ln>
          <a:effectLst/>
        </p:spPr>
        <p:txBody>
          <a:bodyPr/>
          <a:lstStyle/>
          <a:p>
            <a:endParaRPr lang="en-IN"/>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t>Integer Constants</a:t>
            </a:r>
          </a:p>
        </p:txBody>
      </p:sp>
      <p:sp>
        <p:nvSpPr>
          <p:cNvPr id="370691" name="Rectangle 3"/>
          <p:cNvSpPr>
            <a:spLocks noGrp="1" noChangeArrowheads="1"/>
          </p:cNvSpPr>
          <p:nvPr>
            <p:ph type="body" idx="1"/>
          </p:nvPr>
        </p:nvSpPr>
        <p:spPr/>
        <p:txBody>
          <a:bodyPr/>
          <a:lstStyle/>
          <a:p>
            <a:endParaRPr lang="en-US" sz="2000"/>
          </a:p>
          <a:p>
            <a:r>
              <a:rPr lang="en-US" sz="2000"/>
              <a:t>Consists of a sequence of digits, with possibly a plus or a minus sign before it.</a:t>
            </a:r>
          </a:p>
          <a:p>
            <a:pPr lvl="1"/>
            <a:r>
              <a:rPr lang="en-US" sz="1800"/>
              <a:t>Embedded spaces, commas and non-digit characters are not permitted between digits.</a:t>
            </a:r>
          </a:p>
          <a:p>
            <a:endParaRPr lang="en-US" sz="2000"/>
          </a:p>
          <a:p>
            <a:r>
              <a:rPr lang="en-US" sz="2000"/>
              <a:t>Maximum and minimum values (for 32-bit representations)</a:t>
            </a:r>
          </a:p>
          <a:p>
            <a:pPr lvl="1">
              <a:buFontTx/>
              <a:buNone/>
            </a:pPr>
            <a:r>
              <a:rPr lang="en-US" sz="1800"/>
              <a:t>   Maximum ::      2147483647       </a:t>
            </a:r>
          </a:p>
          <a:p>
            <a:pPr lvl="1">
              <a:buFontTx/>
              <a:buNone/>
            </a:pPr>
            <a:r>
              <a:rPr lang="en-US" sz="1800"/>
              <a:t>   Minimum  ::   </a:t>
            </a:r>
            <a:r>
              <a:rPr lang="en-US" sz="1800">
                <a:cs typeface="Times New Roman" pitchFamily="18" charset="0"/>
              </a:rPr>
              <a:t>–</a:t>
            </a:r>
            <a:r>
              <a:rPr lang="en-US" sz="1800"/>
              <a:t> 2147483648</a:t>
            </a:r>
          </a:p>
          <a:p>
            <a:pPr lvl="1">
              <a:buFontTx/>
              <a:buNone/>
            </a:pPr>
            <a:endParaRPr lang="en-US" sz="180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t>Floating-point Constants</a:t>
            </a:r>
          </a:p>
        </p:txBody>
      </p:sp>
      <p:sp>
        <p:nvSpPr>
          <p:cNvPr id="371715" name="Rectangle 3"/>
          <p:cNvSpPr>
            <a:spLocks noGrp="1" noChangeArrowheads="1"/>
          </p:cNvSpPr>
          <p:nvPr>
            <p:ph type="body" idx="1"/>
          </p:nvPr>
        </p:nvSpPr>
        <p:spPr/>
        <p:txBody>
          <a:bodyPr/>
          <a:lstStyle/>
          <a:p>
            <a:pPr marL="533400" indent="-533400"/>
            <a:r>
              <a:rPr lang="en-US" sz="2000"/>
              <a:t>Can contain fractional parts.</a:t>
            </a:r>
          </a:p>
          <a:p>
            <a:pPr marL="533400" indent="-533400"/>
            <a:endParaRPr lang="en-US" sz="2000"/>
          </a:p>
          <a:p>
            <a:pPr marL="533400" indent="-533400"/>
            <a:r>
              <a:rPr lang="en-US" sz="2000"/>
              <a:t>Very large or very small numbers can be represented.</a:t>
            </a:r>
          </a:p>
          <a:p>
            <a:pPr marL="914400" lvl="1" indent="-457200">
              <a:buFontTx/>
              <a:buNone/>
            </a:pPr>
            <a:r>
              <a:rPr lang="en-US"/>
              <a:t>    23000000 can be represented as 2.3e7</a:t>
            </a:r>
          </a:p>
          <a:p>
            <a:pPr marL="533400" indent="-533400"/>
            <a:endParaRPr lang="en-US" sz="2000"/>
          </a:p>
          <a:p>
            <a:pPr marL="533400" indent="-533400"/>
            <a:r>
              <a:rPr lang="en-US" sz="2000"/>
              <a:t>Two different notations:</a:t>
            </a:r>
          </a:p>
          <a:p>
            <a:pPr marL="914400" lvl="1" indent="-457200">
              <a:buFontTx/>
              <a:buAutoNum type="arabicPeriod"/>
            </a:pPr>
            <a:r>
              <a:rPr lang="en-US"/>
              <a:t>Decimal notation</a:t>
            </a:r>
          </a:p>
          <a:p>
            <a:pPr marL="1295400" lvl="2" indent="-381000">
              <a:buFontTx/>
              <a:buNone/>
            </a:pPr>
            <a:r>
              <a:rPr lang="en-US"/>
              <a:t>    25.0,  0.0034,  .84,  -2.234</a:t>
            </a:r>
          </a:p>
          <a:p>
            <a:pPr marL="914400" lvl="1" indent="-457200">
              <a:buFontTx/>
              <a:buAutoNum type="arabicPeriod"/>
            </a:pPr>
            <a:r>
              <a:rPr lang="en-US"/>
              <a:t>Exponential (scientific) notation</a:t>
            </a:r>
          </a:p>
          <a:p>
            <a:pPr marL="1295400" lvl="2" indent="-381000">
              <a:buFontTx/>
              <a:buNone/>
            </a:pPr>
            <a:r>
              <a:rPr lang="en-US"/>
              <a:t>    3.45e23,  0.123e-12,  123E2</a:t>
            </a:r>
          </a:p>
        </p:txBody>
      </p:sp>
      <p:sp>
        <p:nvSpPr>
          <p:cNvPr id="371716" name="Text Box 4"/>
          <p:cNvSpPr txBox="1">
            <a:spLocks noChangeArrowheads="1"/>
          </p:cNvSpPr>
          <p:nvPr/>
        </p:nvSpPr>
        <p:spPr bwMode="auto">
          <a:xfrm>
            <a:off x="5867400" y="3505200"/>
            <a:ext cx="2743200" cy="727075"/>
          </a:xfrm>
          <a:prstGeom prst="rect">
            <a:avLst/>
          </a:prstGeom>
          <a:solidFill>
            <a:srgbClr val="CCFFFF"/>
          </a:solidFill>
          <a:ln w="25400">
            <a:solidFill>
              <a:srgbClr val="800000"/>
            </a:solidFill>
            <a:miter lim="800000"/>
            <a:headEnd/>
            <a:tailEnd/>
          </a:ln>
          <a:effectLst/>
        </p:spPr>
        <p:txBody>
          <a:bodyPr>
            <a:spAutoFit/>
          </a:bodyPr>
          <a:lstStyle/>
          <a:p>
            <a:pPr>
              <a:spcBef>
                <a:spcPct val="50000"/>
              </a:spcBef>
            </a:pPr>
            <a:r>
              <a:rPr lang="en-US" sz="2000">
                <a:solidFill>
                  <a:schemeClr val="accent2"/>
                </a:solidFill>
                <a:latin typeface="Arial" pitchFamily="34" charset="0"/>
              </a:rPr>
              <a:t>e means “10 to the power of”</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t>Single Character Constants</a:t>
            </a:r>
          </a:p>
        </p:txBody>
      </p:sp>
      <p:sp>
        <p:nvSpPr>
          <p:cNvPr id="372739" name="Rectangle 3"/>
          <p:cNvSpPr>
            <a:spLocks noGrp="1" noChangeArrowheads="1"/>
          </p:cNvSpPr>
          <p:nvPr>
            <p:ph type="body" idx="1"/>
          </p:nvPr>
        </p:nvSpPr>
        <p:spPr>
          <a:xfrm>
            <a:off x="612648" y="1600200"/>
            <a:ext cx="8153400" cy="5029200"/>
          </a:xfrm>
        </p:spPr>
        <p:txBody>
          <a:bodyPr>
            <a:normAutofit fontScale="77500" lnSpcReduction="20000"/>
          </a:bodyPr>
          <a:lstStyle/>
          <a:p>
            <a:endParaRPr lang="en-US" sz="2000" dirty="0"/>
          </a:p>
          <a:p>
            <a:r>
              <a:rPr lang="en-US" sz="2000" dirty="0"/>
              <a:t>Contains a single character enclosed within a pair of single quote marks.</a:t>
            </a:r>
          </a:p>
          <a:p>
            <a:pPr lvl="1"/>
            <a:r>
              <a:rPr lang="en-US" dirty="0"/>
              <a:t>Examples ::  ‘2’, ‘+’, ‘Z’</a:t>
            </a:r>
          </a:p>
          <a:p>
            <a:endParaRPr lang="en-US" sz="2000" dirty="0"/>
          </a:p>
          <a:p>
            <a:r>
              <a:rPr lang="en-US" sz="2000" dirty="0"/>
              <a:t>Some special backslash </a:t>
            </a:r>
            <a:r>
              <a:rPr lang="en-US" sz="2000" dirty="0" smtClean="0"/>
              <a:t>characters (</a:t>
            </a:r>
            <a:r>
              <a:rPr lang="en-US" sz="1800" dirty="0"/>
              <a:t>ESCAPE </a:t>
            </a:r>
            <a:r>
              <a:rPr lang="en-US" sz="1800" dirty="0" smtClean="0"/>
              <a:t>characters)</a:t>
            </a:r>
            <a:endParaRPr lang="en-US" sz="2000" dirty="0"/>
          </a:p>
          <a:p>
            <a:pPr lvl="1">
              <a:buFontTx/>
              <a:buNone/>
            </a:pPr>
            <a:r>
              <a:rPr lang="en-US" dirty="0"/>
              <a:t>   ‘\n’	new line</a:t>
            </a:r>
          </a:p>
          <a:p>
            <a:pPr lvl="1">
              <a:buFontTx/>
              <a:buNone/>
            </a:pPr>
            <a:r>
              <a:rPr lang="en-US" dirty="0"/>
              <a:t>   ‘\t’	horizontal tab</a:t>
            </a:r>
          </a:p>
          <a:p>
            <a:pPr lvl="1">
              <a:buFontTx/>
              <a:buNone/>
            </a:pPr>
            <a:r>
              <a:rPr lang="en-US" dirty="0"/>
              <a:t>   ‘\’’	single quote</a:t>
            </a:r>
          </a:p>
          <a:p>
            <a:pPr lvl="1">
              <a:buFontTx/>
              <a:buNone/>
            </a:pPr>
            <a:r>
              <a:rPr lang="en-US" dirty="0"/>
              <a:t>   ‘\”’	double quote</a:t>
            </a:r>
          </a:p>
          <a:p>
            <a:pPr lvl="1">
              <a:buFontTx/>
              <a:buNone/>
            </a:pPr>
            <a:r>
              <a:rPr lang="en-US" dirty="0"/>
              <a:t>   ‘\\’	backslash</a:t>
            </a:r>
          </a:p>
          <a:p>
            <a:pPr lvl="1">
              <a:buFontTx/>
              <a:buNone/>
            </a:pPr>
            <a:r>
              <a:rPr lang="en-US" dirty="0"/>
              <a:t>   ‘\0’	</a:t>
            </a:r>
            <a:r>
              <a:rPr lang="en-US" dirty="0" smtClean="0"/>
              <a:t>null</a:t>
            </a:r>
          </a:p>
          <a:p>
            <a:pPr lvl="1" algn="just">
              <a:buFontTx/>
              <a:buNone/>
            </a:pPr>
            <a:r>
              <a:rPr lang="en-US" dirty="0" smtClean="0"/>
              <a:t>In C programming language, there are 256 numbers of characters in character set. The entire character set is divided into 2 parts i.e. the ASCII characters set and the extended ASCII characters set. But apart from that, some other characters are also there which are not the part of any characters set, known as ESCAPE characters.</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t>String Constants</a:t>
            </a:r>
          </a:p>
        </p:txBody>
      </p:sp>
      <p:sp>
        <p:nvSpPr>
          <p:cNvPr id="373763" name="Rectangle 3"/>
          <p:cNvSpPr>
            <a:spLocks noGrp="1" noChangeArrowheads="1"/>
          </p:cNvSpPr>
          <p:nvPr>
            <p:ph type="body" idx="1"/>
          </p:nvPr>
        </p:nvSpPr>
        <p:spPr/>
        <p:txBody>
          <a:bodyPr>
            <a:normAutofit/>
          </a:bodyPr>
          <a:lstStyle/>
          <a:p>
            <a:r>
              <a:rPr lang="en-US" sz="2000" dirty="0"/>
              <a:t>Sequence of characters enclosed in double quotes.</a:t>
            </a:r>
          </a:p>
          <a:p>
            <a:pPr lvl="1"/>
            <a:r>
              <a:rPr lang="en-US" dirty="0"/>
              <a:t>The characters may be letters, numbers, special characters and blank spaces.</a:t>
            </a:r>
          </a:p>
          <a:p>
            <a:endParaRPr lang="en-US" sz="2000" dirty="0"/>
          </a:p>
          <a:p>
            <a:r>
              <a:rPr lang="en-US" sz="2000" dirty="0"/>
              <a:t>Examples:</a:t>
            </a:r>
          </a:p>
          <a:p>
            <a:pPr lvl="1">
              <a:buFontTx/>
              <a:buNone/>
            </a:pPr>
            <a:r>
              <a:rPr lang="en-US" dirty="0"/>
              <a:t>   “nice”,  “Good Morning”,  “3+6”,  “3”, “C”</a:t>
            </a:r>
          </a:p>
          <a:p>
            <a:endParaRPr lang="en-US" sz="2000" dirty="0"/>
          </a:p>
          <a:p>
            <a:r>
              <a:rPr lang="en-US" sz="2000" dirty="0"/>
              <a:t>Differences from character constants:</a:t>
            </a:r>
          </a:p>
          <a:p>
            <a:pPr lvl="1"/>
            <a:r>
              <a:rPr lang="en-US" dirty="0"/>
              <a:t>‘C’ and “C” are not equivalent</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t>Declaration of Variables</a:t>
            </a:r>
          </a:p>
        </p:txBody>
      </p:sp>
      <p:sp>
        <p:nvSpPr>
          <p:cNvPr id="376835" name="Rectangle 3"/>
          <p:cNvSpPr>
            <a:spLocks noGrp="1" noChangeArrowheads="1"/>
          </p:cNvSpPr>
          <p:nvPr>
            <p:ph type="body" idx="1"/>
          </p:nvPr>
        </p:nvSpPr>
        <p:spPr/>
        <p:txBody>
          <a:bodyPr>
            <a:normAutofit lnSpcReduction="10000"/>
          </a:bodyPr>
          <a:lstStyle/>
          <a:p>
            <a:pPr marL="533400" indent="-533400">
              <a:lnSpc>
                <a:spcPct val="90000"/>
              </a:lnSpc>
            </a:pPr>
            <a:r>
              <a:rPr lang="en-US" sz="2000"/>
              <a:t>There are two purposes:</a:t>
            </a:r>
          </a:p>
          <a:p>
            <a:pPr marL="1295400" lvl="2" indent="-381000">
              <a:lnSpc>
                <a:spcPct val="90000"/>
              </a:lnSpc>
              <a:buFontTx/>
              <a:buAutoNum type="arabicPeriod"/>
            </a:pPr>
            <a:r>
              <a:rPr lang="en-US">
                <a:solidFill>
                  <a:schemeClr val="tx1"/>
                </a:solidFill>
              </a:rPr>
              <a:t>It tells the compiler what the variable name is.</a:t>
            </a:r>
          </a:p>
          <a:p>
            <a:pPr marL="1295400" lvl="2" indent="-381000">
              <a:lnSpc>
                <a:spcPct val="90000"/>
              </a:lnSpc>
              <a:buFontTx/>
              <a:buAutoNum type="arabicPeriod"/>
            </a:pPr>
            <a:r>
              <a:rPr lang="en-US">
                <a:solidFill>
                  <a:schemeClr val="tx1"/>
                </a:solidFill>
              </a:rPr>
              <a:t>It specifies what type of data the variable will hold.</a:t>
            </a:r>
          </a:p>
          <a:p>
            <a:pPr marL="533400" indent="-533400">
              <a:lnSpc>
                <a:spcPct val="90000"/>
              </a:lnSpc>
            </a:pPr>
            <a:endParaRPr lang="en-US" sz="2000">
              <a:solidFill>
                <a:schemeClr val="tx1"/>
              </a:solidFill>
            </a:endParaRPr>
          </a:p>
          <a:p>
            <a:pPr marL="533400" indent="-533400">
              <a:lnSpc>
                <a:spcPct val="90000"/>
              </a:lnSpc>
            </a:pPr>
            <a:r>
              <a:rPr lang="en-US" sz="2000"/>
              <a:t>General syntax:</a:t>
            </a:r>
          </a:p>
          <a:p>
            <a:pPr marL="1295400" lvl="2" indent="-381000">
              <a:lnSpc>
                <a:spcPct val="90000"/>
              </a:lnSpc>
              <a:buFontTx/>
              <a:buNone/>
            </a:pPr>
            <a:r>
              <a:rPr lang="en-US" sz="2000"/>
              <a:t>     </a:t>
            </a:r>
            <a:r>
              <a:rPr lang="en-US" sz="2000">
                <a:solidFill>
                  <a:srgbClr val="FF0000"/>
                </a:solidFill>
              </a:rPr>
              <a:t>data-type  variable-list;</a:t>
            </a:r>
          </a:p>
          <a:p>
            <a:pPr marL="533400" indent="-533400">
              <a:lnSpc>
                <a:spcPct val="90000"/>
              </a:lnSpc>
            </a:pPr>
            <a:endParaRPr lang="en-US" sz="2000">
              <a:solidFill>
                <a:srgbClr val="FF0000"/>
              </a:solidFill>
            </a:endParaRPr>
          </a:p>
          <a:p>
            <a:pPr marL="533400" indent="-533400">
              <a:lnSpc>
                <a:spcPct val="90000"/>
              </a:lnSpc>
            </a:pPr>
            <a:r>
              <a:rPr lang="en-US" sz="2000"/>
              <a:t>Examples:</a:t>
            </a:r>
          </a:p>
          <a:p>
            <a:pPr marL="914400" lvl="1" indent="-457200">
              <a:lnSpc>
                <a:spcPct val="90000"/>
              </a:lnSpc>
              <a:buFontTx/>
              <a:buNone/>
            </a:pPr>
            <a:r>
              <a:rPr lang="en-US">
                <a:solidFill>
                  <a:srgbClr val="008000"/>
                </a:solidFill>
              </a:rPr>
              <a:t>    </a:t>
            </a:r>
            <a:r>
              <a:rPr lang="en-US">
                <a:solidFill>
                  <a:schemeClr val="tx1"/>
                </a:solidFill>
              </a:rPr>
              <a:t>int   velocity, distance;</a:t>
            </a:r>
          </a:p>
          <a:p>
            <a:pPr marL="914400" lvl="1" indent="-457200">
              <a:lnSpc>
                <a:spcPct val="90000"/>
              </a:lnSpc>
              <a:buFontTx/>
              <a:buNone/>
            </a:pPr>
            <a:r>
              <a:rPr lang="en-US">
                <a:solidFill>
                  <a:schemeClr val="tx1"/>
                </a:solidFill>
              </a:rPr>
              <a:t>    int   a, b, c, d;</a:t>
            </a:r>
          </a:p>
          <a:p>
            <a:pPr marL="914400" lvl="1" indent="-457200">
              <a:lnSpc>
                <a:spcPct val="90000"/>
              </a:lnSpc>
              <a:buFontTx/>
              <a:buNone/>
            </a:pPr>
            <a:r>
              <a:rPr lang="en-US">
                <a:solidFill>
                  <a:schemeClr val="tx1"/>
                </a:solidFill>
              </a:rPr>
              <a:t>    float  temp;</a:t>
            </a:r>
          </a:p>
          <a:p>
            <a:pPr marL="914400" lvl="1" indent="-457200">
              <a:lnSpc>
                <a:spcPct val="90000"/>
              </a:lnSpc>
              <a:buFontTx/>
              <a:buNone/>
            </a:pPr>
            <a:r>
              <a:rPr lang="en-US">
                <a:solidFill>
                  <a:schemeClr val="tx1"/>
                </a:solidFill>
              </a:rPr>
              <a:t>    char  flag, option;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t>Memory map</a:t>
            </a:r>
          </a:p>
        </p:txBody>
      </p:sp>
      <p:sp>
        <p:nvSpPr>
          <p:cNvPr id="323587" name="Rectangle 3"/>
          <p:cNvSpPr>
            <a:spLocks noChangeArrowheads="1"/>
          </p:cNvSpPr>
          <p:nvPr/>
        </p:nvSpPr>
        <p:spPr bwMode="auto">
          <a:xfrm>
            <a:off x="838200" y="4191000"/>
            <a:ext cx="2133600" cy="304800"/>
          </a:xfrm>
          <a:prstGeom prst="rect">
            <a:avLst/>
          </a:prstGeom>
          <a:solidFill>
            <a:srgbClr val="FFFF99"/>
          </a:solidFill>
          <a:ln w="19050">
            <a:solidFill>
              <a:schemeClr val="tx1"/>
            </a:solidFill>
            <a:miter lim="800000"/>
            <a:headEnd/>
            <a:tailEnd/>
          </a:ln>
          <a:effectLst/>
        </p:spPr>
        <p:txBody>
          <a:bodyPr wrap="none" anchor="ctr"/>
          <a:lstStyle/>
          <a:p>
            <a:endParaRPr lang="en-IN"/>
          </a:p>
        </p:txBody>
      </p:sp>
      <p:sp>
        <p:nvSpPr>
          <p:cNvPr id="323588" name="Rectangle 4"/>
          <p:cNvSpPr>
            <a:spLocks noChangeArrowheads="1"/>
          </p:cNvSpPr>
          <p:nvPr/>
        </p:nvSpPr>
        <p:spPr bwMode="auto">
          <a:xfrm>
            <a:off x="838200" y="3886200"/>
            <a:ext cx="2133600" cy="304800"/>
          </a:xfrm>
          <a:prstGeom prst="rect">
            <a:avLst/>
          </a:prstGeom>
          <a:solidFill>
            <a:srgbClr val="FFFF99"/>
          </a:solidFill>
          <a:ln w="19050">
            <a:solidFill>
              <a:schemeClr val="tx1"/>
            </a:solidFill>
            <a:miter lim="800000"/>
            <a:headEnd/>
            <a:tailEnd/>
          </a:ln>
          <a:effectLst/>
        </p:spPr>
        <p:txBody>
          <a:bodyPr wrap="none" anchor="ctr"/>
          <a:lstStyle/>
          <a:p>
            <a:endParaRPr lang="en-IN"/>
          </a:p>
        </p:txBody>
      </p:sp>
      <p:sp>
        <p:nvSpPr>
          <p:cNvPr id="323589" name="Rectangle 5"/>
          <p:cNvSpPr>
            <a:spLocks noChangeArrowheads="1"/>
          </p:cNvSpPr>
          <p:nvPr/>
        </p:nvSpPr>
        <p:spPr bwMode="auto">
          <a:xfrm>
            <a:off x="838200" y="3581400"/>
            <a:ext cx="2133600" cy="304800"/>
          </a:xfrm>
          <a:prstGeom prst="rect">
            <a:avLst/>
          </a:prstGeom>
          <a:solidFill>
            <a:srgbClr val="FFFF99"/>
          </a:solidFill>
          <a:ln w="19050">
            <a:solidFill>
              <a:schemeClr val="tx1"/>
            </a:solidFill>
            <a:miter lim="800000"/>
            <a:headEnd/>
            <a:tailEnd/>
          </a:ln>
          <a:effectLst/>
        </p:spPr>
        <p:txBody>
          <a:bodyPr wrap="none" anchor="ctr"/>
          <a:lstStyle/>
          <a:p>
            <a:endParaRPr lang="en-IN"/>
          </a:p>
        </p:txBody>
      </p:sp>
      <p:sp>
        <p:nvSpPr>
          <p:cNvPr id="323590" name="Rectangle 6"/>
          <p:cNvSpPr>
            <a:spLocks noChangeArrowheads="1"/>
          </p:cNvSpPr>
          <p:nvPr/>
        </p:nvSpPr>
        <p:spPr bwMode="auto">
          <a:xfrm>
            <a:off x="838200" y="3276600"/>
            <a:ext cx="2133600" cy="304800"/>
          </a:xfrm>
          <a:prstGeom prst="rect">
            <a:avLst/>
          </a:prstGeom>
          <a:solidFill>
            <a:srgbClr val="FFFF99"/>
          </a:solidFill>
          <a:ln w="19050">
            <a:solidFill>
              <a:schemeClr val="tx1"/>
            </a:solidFill>
            <a:miter lim="800000"/>
            <a:headEnd/>
            <a:tailEnd/>
          </a:ln>
          <a:effectLst/>
        </p:spPr>
        <p:txBody>
          <a:bodyPr wrap="none" anchor="ctr"/>
          <a:lstStyle/>
          <a:p>
            <a:endParaRPr lang="en-IN"/>
          </a:p>
        </p:txBody>
      </p:sp>
      <p:sp>
        <p:nvSpPr>
          <p:cNvPr id="323591" name="Rectangle 7"/>
          <p:cNvSpPr>
            <a:spLocks noChangeArrowheads="1"/>
          </p:cNvSpPr>
          <p:nvPr/>
        </p:nvSpPr>
        <p:spPr bwMode="auto">
          <a:xfrm>
            <a:off x="838200" y="2971800"/>
            <a:ext cx="2133600" cy="304800"/>
          </a:xfrm>
          <a:prstGeom prst="rect">
            <a:avLst/>
          </a:prstGeom>
          <a:solidFill>
            <a:srgbClr val="FFFF99"/>
          </a:solidFill>
          <a:ln w="19050">
            <a:solidFill>
              <a:schemeClr val="tx1"/>
            </a:solidFill>
            <a:miter lim="800000"/>
            <a:headEnd/>
            <a:tailEnd/>
          </a:ln>
          <a:effectLst/>
        </p:spPr>
        <p:txBody>
          <a:bodyPr wrap="none" anchor="ctr"/>
          <a:lstStyle/>
          <a:p>
            <a:endParaRPr lang="en-IN"/>
          </a:p>
        </p:txBody>
      </p:sp>
      <p:sp>
        <p:nvSpPr>
          <p:cNvPr id="323592" name="Rectangle 8"/>
          <p:cNvSpPr>
            <a:spLocks noChangeArrowheads="1"/>
          </p:cNvSpPr>
          <p:nvPr/>
        </p:nvSpPr>
        <p:spPr bwMode="auto">
          <a:xfrm>
            <a:off x="838200" y="2667000"/>
            <a:ext cx="2133600" cy="304800"/>
          </a:xfrm>
          <a:prstGeom prst="rect">
            <a:avLst/>
          </a:prstGeom>
          <a:solidFill>
            <a:srgbClr val="FFFF99"/>
          </a:solidFill>
          <a:ln w="19050">
            <a:solidFill>
              <a:schemeClr val="tx1"/>
            </a:solidFill>
            <a:miter lim="800000"/>
            <a:headEnd/>
            <a:tailEnd/>
          </a:ln>
          <a:effectLst/>
        </p:spPr>
        <p:txBody>
          <a:bodyPr wrap="none" anchor="ctr"/>
          <a:lstStyle/>
          <a:p>
            <a:endParaRPr lang="en-IN"/>
          </a:p>
        </p:txBody>
      </p:sp>
      <p:sp>
        <p:nvSpPr>
          <p:cNvPr id="323593" name="Rectangle 9"/>
          <p:cNvSpPr>
            <a:spLocks noChangeArrowheads="1"/>
          </p:cNvSpPr>
          <p:nvPr/>
        </p:nvSpPr>
        <p:spPr bwMode="auto">
          <a:xfrm>
            <a:off x="838200" y="2362200"/>
            <a:ext cx="2133600" cy="304800"/>
          </a:xfrm>
          <a:prstGeom prst="rect">
            <a:avLst/>
          </a:prstGeom>
          <a:solidFill>
            <a:srgbClr val="FFFF99"/>
          </a:solidFill>
          <a:ln w="19050">
            <a:solidFill>
              <a:schemeClr val="tx1"/>
            </a:solidFill>
            <a:miter lim="800000"/>
            <a:headEnd/>
            <a:tailEnd/>
          </a:ln>
          <a:effectLst/>
        </p:spPr>
        <p:txBody>
          <a:bodyPr wrap="none" anchor="ctr"/>
          <a:lstStyle/>
          <a:p>
            <a:endParaRPr lang="en-IN"/>
          </a:p>
        </p:txBody>
      </p:sp>
      <p:sp>
        <p:nvSpPr>
          <p:cNvPr id="323594" name="Rectangle 10"/>
          <p:cNvSpPr>
            <a:spLocks noChangeArrowheads="1"/>
          </p:cNvSpPr>
          <p:nvPr/>
        </p:nvSpPr>
        <p:spPr bwMode="auto">
          <a:xfrm>
            <a:off x="838200" y="2057400"/>
            <a:ext cx="2133600" cy="304800"/>
          </a:xfrm>
          <a:prstGeom prst="rect">
            <a:avLst/>
          </a:prstGeom>
          <a:solidFill>
            <a:srgbClr val="FFFF99"/>
          </a:solidFill>
          <a:ln w="19050">
            <a:solidFill>
              <a:schemeClr val="tx1"/>
            </a:solidFill>
            <a:miter lim="800000"/>
            <a:headEnd/>
            <a:tailEnd/>
          </a:ln>
          <a:effectLst/>
        </p:spPr>
        <p:txBody>
          <a:bodyPr wrap="none" anchor="ctr"/>
          <a:lstStyle/>
          <a:p>
            <a:endParaRPr lang="en-IN"/>
          </a:p>
        </p:txBody>
      </p:sp>
      <p:sp>
        <p:nvSpPr>
          <p:cNvPr id="323595" name="Rectangle 11"/>
          <p:cNvSpPr>
            <a:spLocks noChangeArrowheads="1"/>
          </p:cNvSpPr>
          <p:nvPr/>
        </p:nvSpPr>
        <p:spPr bwMode="auto">
          <a:xfrm>
            <a:off x="838200" y="1752600"/>
            <a:ext cx="2133600" cy="304800"/>
          </a:xfrm>
          <a:prstGeom prst="rect">
            <a:avLst/>
          </a:prstGeom>
          <a:solidFill>
            <a:srgbClr val="FFFF99"/>
          </a:solidFill>
          <a:ln w="19050">
            <a:solidFill>
              <a:schemeClr val="tx1"/>
            </a:solidFill>
            <a:miter lim="800000"/>
            <a:headEnd/>
            <a:tailEnd/>
          </a:ln>
          <a:effectLst/>
        </p:spPr>
        <p:txBody>
          <a:bodyPr wrap="none" anchor="ctr"/>
          <a:lstStyle/>
          <a:p>
            <a:endParaRPr lang="en-IN"/>
          </a:p>
        </p:txBody>
      </p:sp>
      <p:sp>
        <p:nvSpPr>
          <p:cNvPr id="323596" name="Rectangle 12"/>
          <p:cNvSpPr>
            <a:spLocks noChangeArrowheads="1"/>
          </p:cNvSpPr>
          <p:nvPr/>
        </p:nvSpPr>
        <p:spPr bwMode="auto">
          <a:xfrm>
            <a:off x="838200" y="5334000"/>
            <a:ext cx="2133600" cy="304800"/>
          </a:xfrm>
          <a:prstGeom prst="rect">
            <a:avLst/>
          </a:prstGeom>
          <a:solidFill>
            <a:srgbClr val="FFFF99"/>
          </a:solidFill>
          <a:ln w="19050">
            <a:solidFill>
              <a:schemeClr val="tx1"/>
            </a:solidFill>
            <a:miter lim="800000"/>
            <a:headEnd/>
            <a:tailEnd/>
          </a:ln>
          <a:effectLst/>
        </p:spPr>
        <p:txBody>
          <a:bodyPr wrap="none" anchor="ctr"/>
          <a:lstStyle/>
          <a:p>
            <a:endParaRPr lang="en-IN"/>
          </a:p>
        </p:txBody>
      </p:sp>
      <p:sp>
        <p:nvSpPr>
          <p:cNvPr id="323597" name="Rectangle 13"/>
          <p:cNvSpPr>
            <a:spLocks noChangeArrowheads="1"/>
          </p:cNvSpPr>
          <p:nvPr/>
        </p:nvSpPr>
        <p:spPr bwMode="auto">
          <a:xfrm>
            <a:off x="838200" y="5029200"/>
            <a:ext cx="2133600" cy="304800"/>
          </a:xfrm>
          <a:prstGeom prst="rect">
            <a:avLst/>
          </a:prstGeom>
          <a:solidFill>
            <a:srgbClr val="FFFF99"/>
          </a:solidFill>
          <a:ln w="19050">
            <a:solidFill>
              <a:schemeClr val="tx1"/>
            </a:solidFill>
            <a:miter lim="800000"/>
            <a:headEnd/>
            <a:tailEnd/>
          </a:ln>
          <a:effectLst/>
        </p:spPr>
        <p:txBody>
          <a:bodyPr wrap="none" anchor="ctr"/>
          <a:lstStyle/>
          <a:p>
            <a:endParaRPr lang="en-IN"/>
          </a:p>
        </p:txBody>
      </p:sp>
      <p:sp>
        <p:nvSpPr>
          <p:cNvPr id="323598" name="Text Box 14"/>
          <p:cNvSpPr txBox="1">
            <a:spLocks noChangeArrowheads="1"/>
          </p:cNvSpPr>
          <p:nvPr/>
        </p:nvSpPr>
        <p:spPr bwMode="auto">
          <a:xfrm>
            <a:off x="3200400" y="1752600"/>
            <a:ext cx="1439863" cy="366713"/>
          </a:xfrm>
          <a:prstGeom prst="rect">
            <a:avLst/>
          </a:prstGeom>
          <a:noFill/>
          <a:ln w="9525">
            <a:noFill/>
            <a:miter lim="800000"/>
            <a:headEnd/>
            <a:tailEnd/>
          </a:ln>
          <a:effectLst/>
        </p:spPr>
        <p:txBody>
          <a:bodyPr>
            <a:spAutoFit/>
          </a:bodyPr>
          <a:lstStyle/>
          <a:p>
            <a:pPr>
              <a:spcBef>
                <a:spcPct val="50000"/>
              </a:spcBef>
            </a:pPr>
            <a:r>
              <a:rPr lang="en-US" sz="1800">
                <a:solidFill>
                  <a:schemeClr val="accent2"/>
                </a:solidFill>
                <a:latin typeface="Arial" pitchFamily="34" charset="0"/>
              </a:rPr>
              <a:t>Address 0</a:t>
            </a:r>
          </a:p>
        </p:txBody>
      </p:sp>
      <p:sp>
        <p:nvSpPr>
          <p:cNvPr id="323599" name="Text Box 15"/>
          <p:cNvSpPr txBox="1">
            <a:spLocks noChangeArrowheads="1"/>
          </p:cNvSpPr>
          <p:nvPr/>
        </p:nvSpPr>
        <p:spPr bwMode="auto">
          <a:xfrm>
            <a:off x="3200400" y="2057400"/>
            <a:ext cx="1439863" cy="366713"/>
          </a:xfrm>
          <a:prstGeom prst="rect">
            <a:avLst/>
          </a:prstGeom>
          <a:noFill/>
          <a:ln w="9525">
            <a:noFill/>
            <a:miter lim="800000"/>
            <a:headEnd/>
            <a:tailEnd/>
          </a:ln>
          <a:effectLst/>
        </p:spPr>
        <p:txBody>
          <a:bodyPr>
            <a:spAutoFit/>
          </a:bodyPr>
          <a:lstStyle/>
          <a:p>
            <a:pPr>
              <a:spcBef>
                <a:spcPct val="50000"/>
              </a:spcBef>
            </a:pPr>
            <a:r>
              <a:rPr lang="en-US" sz="1800">
                <a:solidFill>
                  <a:schemeClr val="accent2"/>
                </a:solidFill>
                <a:latin typeface="Arial" pitchFamily="34" charset="0"/>
              </a:rPr>
              <a:t>Address 1</a:t>
            </a:r>
          </a:p>
        </p:txBody>
      </p:sp>
      <p:sp>
        <p:nvSpPr>
          <p:cNvPr id="323600" name="Text Box 16"/>
          <p:cNvSpPr txBox="1">
            <a:spLocks noChangeArrowheads="1"/>
          </p:cNvSpPr>
          <p:nvPr/>
        </p:nvSpPr>
        <p:spPr bwMode="auto">
          <a:xfrm>
            <a:off x="3200400" y="2362200"/>
            <a:ext cx="1439863" cy="366713"/>
          </a:xfrm>
          <a:prstGeom prst="rect">
            <a:avLst/>
          </a:prstGeom>
          <a:noFill/>
          <a:ln w="9525">
            <a:noFill/>
            <a:miter lim="800000"/>
            <a:headEnd/>
            <a:tailEnd/>
          </a:ln>
          <a:effectLst/>
        </p:spPr>
        <p:txBody>
          <a:bodyPr>
            <a:spAutoFit/>
          </a:bodyPr>
          <a:lstStyle/>
          <a:p>
            <a:pPr>
              <a:spcBef>
                <a:spcPct val="50000"/>
              </a:spcBef>
            </a:pPr>
            <a:r>
              <a:rPr lang="en-US" sz="1800">
                <a:solidFill>
                  <a:schemeClr val="accent2"/>
                </a:solidFill>
                <a:latin typeface="Arial" pitchFamily="34" charset="0"/>
              </a:rPr>
              <a:t>Address 2</a:t>
            </a:r>
          </a:p>
        </p:txBody>
      </p:sp>
      <p:sp>
        <p:nvSpPr>
          <p:cNvPr id="323601" name="Text Box 17"/>
          <p:cNvSpPr txBox="1">
            <a:spLocks noChangeArrowheads="1"/>
          </p:cNvSpPr>
          <p:nvPr/>
        </p:nvSpPr>
        <p:spPr bwMode="auto">
          <a:xfrm>
            <a:off x="3200400" y="2667000"/>
            <a:ext cx="1439863" cy="366713"/>
          </a:xfrm>
          <a:prstGeom prst="rect">
            <a:avLst/>
          </a:prstGeom>
          <a:noFill/>
          <a:ln w="9525">
            <a:noFill/>
            <a:miter lim="800000"/>
            <a:headEnd/>
            <a:tailEnd/>
          </a:ln>
          <a:effectLst/>
        </p:spPr>
        <p:txBody>
          <a:bodyPr>
            <a:spAutoFit/>
          </a:bodyPr>
          <a:lstStyle/>
          <a:p>
            <a:pPr>
              <a:spcBef>
                <a:spcPct val="50000"/>
              </a:spcBef>
            </a:pPr>
            <a:r>
              <a:rPr lang="en-US" sz="1800">
                <a:solidFill>
                  <a:schemeClr val="accent2"/>
                </a:solidFill>
                <a:latin typeface="Arial" pitchFamily="34" charset="0"/>
              </a:rPr>
              <a:t>Address 3</a:t>
            </a:r>
          </a:p>
        </p:txBody>
      </p:sp>
      <p:sp>
        <p:nvSpPr>
          <p:cNvPr id="323602" name="Text Box 18"/>
          <p:cNvSpPr txBox="1">
            <a:spLocks noChangeArrowheads="1"/>
          </p:cNvSpPr>
          <p:nvPr/>
        </p:nvSpPr>
        <p:spPr bwMode="auto">
          <a:xfrm>
            <a:off x="3200400" y="2971800"/>
            <a:ext cx="1439863" cy="366713"/>
          </a:xfrm>
          <a:prstGeom prst="rect">
            <a:avLst/>
          </a:prstGeom>
          <a:noFill/>
          <a:ln w="9525">
            <a:noFill/>
            <a:miter lim="800000"/>
            <a:headEnd/>
            <a:tailEnd/>
          </a:ln>
          <a:effectLst/>
        </p:spPr>
        <p:txBody>
          <a:bodyPr>
            <a:spAutoFit/>
          </a:bodyPr>
          <a:lstStyle/>
          <a:p>
            <a:pPr>
              <a:spcBef>
                <a:spcPct val="50000"/>
              </a:spcBef>
            </a:pPr>
            <a:r>
              <a:rPr lang="en-US" sz="1800">
                <a:solidFill>
                  <a:schemeClr val="accent2"/>
                </a:solidFill>
                <a:latin typeface="Arial" pitchFamily="34" charset="0"/>
              </a:rPr>
              <a:t>Address 4</a:t>
            </a:r>
          </a:p>
        </p:txBody>
      </p:sp>
      <p:sp>
        <p:nvSpPr>
          <p:cNvPr id="323603" name="Text Box 19"/>
          <p:cNvSpPr txBox="1">
            <a:spLocks noChangeArrowheads="1"/>
          </p:cNvSpPr>
          <p:nvPr/>
        </p:nvSpPr>
        <p:spPr bwMode="auto">
          <a:xfrm>
            <a:off x="3200400" y="3276600"/>
            <a:ext cx="1439863" cy="366713"/>
          </a:xfrm>
          <a:prstGeom prst="rect">
            <a:avLst/>
          </a:prstGeom>
          <a:noFill/>
          <a:ln w="9525">
            <a:noFill/>
            <a:miter lim="800000"/>
            <a:headEnd/>
            <a:tailEnd/>
          </a:ln>
          <a:effectLst/>
        </p:spPr>
        <p:txBody>
          <a:bodyPr>
            <a:spAutoFit/>
          </a:bodyPr>
          <a:lstStyle/>
          <a:p>
            <a:pPr>
              <a:spcBef>
                <a:spcPct val="50000"/>
              </a:spcBef>
            </a:pPr>
            <a:r>
              <a:rPr lang="en-US" sz="1800">
                <a:solidFill>
                  <a:schemeClr val="accent2"/>
                </a:solidFill>
                <a:latin typeface="Arial" pitchFamily="34" charset="0"/>
              </a:rPr>
              <a:t>Address 5</a:t>
            </a:r>
          </a:p>
        </p:txBody>
      </p:sp>
      <p:sp>
        <p:nvSpPr>
          <p:cNvPr id="323604" name="Text Box 20"/>
          <p:cNvSpPr txBox="1">
            <a:spLocks noChangeArrowheads="1"/>
          </p:cNvSpPr>
          <p:nvPr/>
        </p:nvSpPr>
        <p:spPr bwMode="auto">
          <a:xfrm>
            <a:off x="3200400" y="3581400"/>
            <a:ext cx="1439863" cy="366713"/>
          </a:xfrm>
          <a:prstGeom prst="rect">
            <a:avLst/>
          </a:prstGeom>
          <a:noFill/>
          <a:ln w="9525">
            <a:noFill/>
            <a:miter lim="800000"/>
            <a:headEnd/>
            <a:tailEnd/>
          </a:ln>
          <a:effectLst/>
        </p:spPr>
        <p:txBody>
          <a:bodyPr>
            <a:spAutoFit/>
          </a:bodyPr>
          <a:lstStyle/>
          <a:p>
            <a:pPr>
              <a:spcBef>
                <a:spcPct val="50000"/>
              </a:spcBef>
            </a:pPr>
            <a:r>
              <a:rPr lang="en-US" sz="1800">
                <a:solidFill>
                  <a:schemeClr val="accent2"/>
                </a:solidFill>
                <a:latin typeface="Arial" pitchFamily="34" charset="0"/>
              </a:rPr>
              <a:t>Address 6</a:t>
            </a:r>
          </a:p>
        </p:txBody>
      </p:sp>
      <p:sp>
        <p:nvSpPr>
          <p:cNvPr id="323605" name="Text Box 21"/>
          <p:cNvSpPr txBox="1">
            <a:spLocks noChangeArrowheads="1"/>
          </p:cNvSpPr>
          <p:nvPr/>
        </p:nvSpPr>
        <p:spPr bwMode="auto">
          <a:xfrm>
            <a:off x="3200400" y="5334000"/>
            <a:ext cx="1600200" cy="366713"/>
          </a:xfrm>
          <a:prstGeom prst="rect">
            <a:avLst/>
          </a:prstGeom>
          <a:noFill/>
          <a:ln w="9525">
            <a:noFill/>
            <a:miter lim="800000"/>
            <a:headEnd/>
            <a:tailEnd/>
          </a:ln>
          <a:effectLst/>
        </p:spPr>
        <p:txBody>
          <a:bodyPr>
            <a:spAutoFit/>
          </a:bodyPr>
          <a:lstStyle/>
          <a:p>
            <a:pPr>
              <a:spcBef>
                <a:spcPct val="50000"/>
              </a:spcBef>
            </a:pPr>
            <a:r>
              <a:rPr lang="en-US" sz="1800">
                <a:solidFill>
                  <a:schemeClr val="accent2"/>
                </a:solidFill>
                <a:latin typeface="Arial" pitchFamily="34" charset="0"/>
              </a:rPr>
              <a:t>Address N-1</a:t>
            </a:r>
          </a:p>
        </p:txBody>
      </p:sp>
      <p:sp>
        <p:nvSpPr>
          <p:cNvPr id="323606" name="Text Box 22"/>
          <p:cNvSpPr txBox="1">
            <a:spLocks noChangeArrowheads="1"/>
          </p:cNvSpPr>
          <p:nvPr/>
        </p:nvSpPr>
        <p:spPr bwMode="auto">
          <a:xfrm>
            <a:off x="5410200" y="2784475"/>
            <a:ext cx="2971800" cy="1025525"/>
          </a:xfrm>
          <a:prstGeom prst="rect">
            <a:avLst/>
          </a:prstGeom>
          <a:solidFill>
            <a:srgbClr val="CCFFFF"/>
          </a:solidFill>
          <a:ln w="19050">
            <a:solidFill>
              <a:srgbClr val="993300"/>
            </a:solidFill>
            <a:miter lim="800000"/>
            <a:headEnd/>
            <a:tailEnd/>
          </a:ln>
          <a:effectLst/>
        </p:spPr>
        <p:txBody>
          <a:bodyPr>
            <a:spAutoFit/>
          </a:bodyPr>
          <a:lstStyle/>
          <a:p>
            <a:pPr>
              <a:spcBef>
                <a:spcPct val="50000"/>
              </a:spcBef>
            </a:pPr>
            <a:r>
              <a:rPr lang="en-US" sz="2000">
                <a:latin typeface="Arial" pitchFamily="34" charset="0"/>
              </a:rPr>
              <a:t>Every variable is mapped to a particular memory address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304800" y="304800"/>
            <a:ext cx="7772400" cy="762000"/>
          </a:xfrm>
        </p:spPr>
        <p:txBody>
          <a:bodyPr/>
          <a:lstStyle/>
          <a:p>
            <a:r>
              <a:rPr lang="en-US"/>
              <a:t>Variables in Memory</a:t>
            </a:r>
          </a:p>
        </p:txBody>
      </p:sp>
      <p:sp>
        <p:nvSpPr>
          <p:cNvPr id="324615" name="Text Box 7"/>
          <p:cNvSpPr txBox="1">
            <a:spLocks noChangeArrowheads="1"/>
          </p:cNvSpPr>
          <p:nvPr/>
        </p:nvSpPr>
        <p:spPr bwMode="auto">
          <a:xfrm>
            <a:off x="5486400" y="1752600"/>
            <a:ext cx="2209800" cy="466725"/>
          </a:xfrm>
          <a:prstGeom prst="rect">
            <a:avLst/>
          </a:prstGeom>
          <a:solidFill>
            <a:schemeClr val="hlink"/>
          </a:solidFill>
          <a:ln w="9525">
            <a:solidFill>
              <a:srgbClr val="CC0000"/>
            </a:solidFill>
            <a:miter lim="800000"/>
            <a:headEnd/>
            <a:tailEnd/>
          </a:ln>
          <a:effectLst/>
        </p:spPr>
        <p:txBody>
          <a:bodyPr>
            <a:spAutoFit/>
          </a:bodyPr>
          <a:lstStyle/>
          <a:p>
            <a:pPr algn="ctr">
              <a:spcBef>
                <a:spcPct val="50000"/>
              </a:spcBef>
            </a:pPr>
            <a:r>
              <a:rPr lang="en-US" sz="2400">
                <a:solidFill>
                  <a:srgbClr val="A50021"/>
                </a:solidFill>
                <a:latin typeface="Arial" pitchFamily="34" charset="0"/>
              </a:rPr>
              <a:t>Variable X</a:t>
            </a:r>
          </a:p>
        </p:txBody>
      </p:sp>
      <p:sp>
        <p:nvSpPr>
          <p:cNvPr id="324616" name="Text Box 8"/>
          <p:cNvSpPr txBox="1">
            <a:spLocks noChangeArrowheads="1"/>
          </p:cNvSpPr>
          <p:nvPr/>
        </p:nvSpPr>
        <p:spPr bwMode="auto">
          <a:xfrm>
            <a:off x="1981200" y="2514600"/>
            <a:ext cx="1447800" cy="457200"/>
          </a:xfrm>
          <a:prstGeom prst="rect">
            <a:avLst/>
          </a:prstGeom>
          <a:noFill/>
          <a:ln w="9525">
            <a:noFill/>
            <a:miter lim="800000"/>
            <a:headEnd/>
            <a:tailEnd/>
          </a:ln>
          <a:effectLst/>
        </p:spPr>
        <p:txBody>
          <a:bodyPr>
            <a:spAutoFit/>
          </a:bodyPr>
          <a:lstStyle/>
          <a:p>
            <a:pPr>
              <a:spcBef>
                <a:spcPct val="50000"/>
              </a:spcBef>
            </a:pPr>
            <a:r>
              <a:rPr lang="en-US" sz="2400" b="0">
                <a:latin typeface="Arial" pitchFamily="34" charset="0"/>
              </a:rPr>
              <a:t>X = 10</a:t>
            </a:r>
          </a:p>
        </p:txBody>
      </p:sp>
      <p:sp>
        <p:nvSpPr>
          <p:cNvPr id="324617" name="Text Box 9"/>
          <p:cNvSpPr txBox="1">
            <a:spLocks noChangeArrowheads="1"/>
          </p:cNvSpPr>
          <p:nvPr/>
        </p:nvSpPr>
        <p:spPr bwMode="auto">
          <a:xfrm>
            <a:off x="1981200" y="3505200"/>
            <a:ext cx="1447800" cy="457200"/>
          </a:xfrm>
          <a:prstGeom prst="rect">
            <a:avLst/>
          </a:prstGeom>
          <a:noFill/>
          <a:ln w="9525">
            <a:noFill/>
            <a:miter lim="800000"/>
            <a:headEnd/>
            <a:tailEnd/>
          </a:ln>
          <a:effectLst/>
        </p:spPr>
        <p:txBody>
          <a:bodyPr>
            <a:spAutoFit/>
          </a:bodyPr>
          <a:lstStyle/>
          <a:p>
            <a:pPr>
              <a:spcBef>
                <a:spcPct val="50000"/>
              </a:spcBef>
            </a:pPr>
            <a:r>
              <a:rPr lang="en-US" sz="2400" b="0">
                <a:latin typeface="Arial" pitchFamily="34" charset="0"/>
              </a:rPr>
              <a:t>X = 20</a:t>
            </a:r>
          </a:p>
        </p:txBody>
      </p:sp>
      <p:sp>
        <p:nvSpPr>
          <p:cNvPr id="324618" name="Text Box 10"/>
          <p:cNvSpPr txBox="1">
            <a:spLocks noChangeArrowheads="1"/>
          </p:cNvSpPr>
          <p:nvPr/>
        </p:nvSpPr>
        <p:spPr bwMode="auto">
          <a:xfrm>
            <a:off x="1981200" y="4419600"/>
            <a:ext cx="1524000" cy="457200"/>
          </a:xfrm>
          <a:prstGeom prst="rect">
            <a:avLst/>
          </a:prstGeom>
          <a:noFill/>
          <a:ln w="9525">
            <a:noFill/>
            <a:miter lim="800000"/>
            <a:headEnd/>
            <a:tailEnd/>
          </a:ln>
          <a:effectLst/>
        </p:spPr>
        <p:txBody>
          <a:bodyPr>
            <a:spAutoFit/>
          </a:bodyPr>
          <a:lstStyle/>
          <a:p>
            <a:pPr>
              <a:spcBef>
                <a:spcPct val="50000"/>
              </a:spcBef>
            </a:pPr>
            <a:r>
              <a:rPr lang="en-US" sz="2400" b="0">
                <a:latin typeface="Arial" pitchFamily="34" charset="0"/>
              </a:rPr>
              <a:t>X = X + 1</a:t>
            </a:r>
          </a:p>
        </p:txBody>
      </p:sp>
      <p:sp>
        <p:nvSpPr>
          <p:cNvPr id="324619" name="Text Box 11"/>
          <p:cNvSpPr txBox="1">
            <a:spLocks noChangeArrowheads="1"/>
          </p:cNvSpPr>
          <p:nvPr/>
        </p:nvSpPr>
        <p:spPr bwMode="auto">
          <a:xfrm>
            <a:off x="1905000" y="5334000"/>
            <a:ext cx="1447800" cy="457200"/>
          </a:xfrm>
          <a:prstGeom prst="rect">
            <a:avLst/>
          </a:prstGeom>
          <a:noFill/>
          <a:ln w="9525">
            <a:noFill/>
            <a:miter lim="800000"/>
            <a:headEnd/>
            <a:tailEnd/>
          </a:ln>
          <a:effectLst/>
        </p:spPr>
        <p:txBody>
          <a:bodyPr>
            <a:spAutoFit/>
          </a:bodyPr>
          <a:lstStyle/>
          <a:p>
            <a:pPr>
              <a:spcBef>
                <a:spcPct val="50000"/>
              </a:spcBef>
            </a:pPr>
            <a:r>
              <a:rPr lang="en-US" sz="2400" b="0">
                <a:latin typeface="Arial" pitchFamily="34" charset="0"/>
              </a:rPr>
              <a:t>X = X * 5</a:t>
            </a:r>
          </a:p>
        </p:txBody>
      </p:sp>
      <p:grpSp>
        <p:nvGrpSpPr>
          <p:cNvPr id="2" name="Group 22"/>
          <p:cNvGrpSpPr>
            <a:grpSpLocks/>
          </p:cNvGrpSpPr>
          <p:nvPr/>
        </p:nvGrpSpPr>
        <p:grpSpPr bwMode="auto">
          <a:xfrm>
            <a:off x="3581400" y="2514600"/>
            <a:ext cx="3657600" cy="533400"/>
            <a:chOff x="2256" y="1584"/>
            <a:chExt cx="2304" cy="336"/>
          </a:xfrm>
        </p:grpSpPr>
        <p:sp>
          <p:nvSpPr>
            <p:cNvPr id="324611" name="Rectangle 3"/>
            <p:cNvSpPr>
              <a:spLocks noChangeArrowheads="1"/>
            </p:cNvSpPr>
            <p:nvPr/>
          </p:nvSpPr>
          <p:spPr bwMode="auto">
            <a:xfrm>
              <a:off x="3792" y="1584"/>
              <a:ext cx="768" cy="336"/>
            </a:xfrm>
            <a:prstGeom prst="rect">
              <a:avLst/>
            </a:prstGeom>
            <a:solidFill>
              <a:srgbClr val="CCFFFF"/>
            </a:solidFill>
            <a:ln w="25400">
              <a:solidFill>
                <a:srgbClr val="003366"/>
              </a:solidFill>
              <a:miter lim="800000"/>
              <a:headEnd/>
              <a:tailEnd/>
            </a:ln>
            <a:effectLst/>
          </p:spPr>
          <p:txBody>
            <a:bodyPr wrap="none" anchor="ctr"/>
            <a:lstStyle/>
            <a:p>
              <a:pPr algn="ctr"/>
              <a:r>
                <a:rPr lang="en-US" sz="2400">
                  <a:latin typeface="Arial" pitchFamily="34" charset="0"/>
                </a:rPr>
                <a:t>10</a:t>
              </a:r>
            </a:p>
          </p:txBody>
        </p:sp>
        <p:sp>
          <p:nvSpPr>
            <p:cNvPr id="324620" name="AutoShape 12"/>
            <p:cNvSpPr>
              <a:spLocks noChangeArrowheads="1"/>
            </p:cNvSpPr>
            <p:nvPr/>
          </p:nvSpPr>
          <p:spPr bwMode="auto">
            <a:xfrm>
              <a:off x="2256" y="1680"/>
              <a:ext cx="1200" cy="192"/>
            </a:xfrm>
            <a:prstGeom prst="rightArrow">
              <a:avLst>
                <a:gd name="adj1" fmla="val 65620"/>
                <a:gd name="adj2" fmla="val 62500"/>
              </a:avLst>
            </a:prstGeom>
            <a:solidFill>
              <a:srgbClr val="FF9900"/>
            </a:solidFill>
            <a:ln w="9525">
              <a:solidFill>
                <a:schemeClr val="tx1"/>
              </a:solidFill>
              <a:miter lim="800000"/>
              <a:headEnd/>
              <a:tailEnd/>
            </a:ln>
            <a:effectLst/>
          </p:spPr>
          <p:txBody>
            <a:bodyPr wrap="none" anchor="ctr"/>
            <a:lstStyle/>
            <a:p>
              <a:endParaRPr lang="en-IN"/>
            </a:p>
          </p:txBody>
        </p:sp>
      </p:grpSp>
      <p:sp>
        <p:nvSpPr>
          <p:cNvPr id="324624" name="Text Box 16"/>
          <p:cNvSpPr txBox="1">
            <a:spLocks noChangeArrowheads="1"/>
          </p:cNvSpPr>
          <p:nvPr/>
        </p:nvSpPr>
        <p:spPr bwMode="auto">
          <a:xfrm>
            <a:off x="381000" y="1752600"/>
            <a:ext cx="3276600" cy="466725"/>
          </a:xfrm>
          <a:prstGeom prst="rect">
            <a:avLst/>
          </a:prstGeom>
          <a:solidFill>
            <a:schemeClr val="hlink"/>
          </a:solidFill>
          <a:ln w="9525">
            <a:solidFill>
              <a:srgbClr val="CC0000"/>
            </a:solidFill>
            <a:miter lim="800000"/>
            <a:headEnd/>
            <a:tailEnd/>
          </a:ln>
          <a:effectLst/>
        </p:spPr>
        <p:txBody>
          <a:bodyPr>
            <a:spAutoFit/>
          </a:bodyPr>
          <a:lstStyle/>
          <a:p>
            <a:pPr algn="ctr">
              <a:spcBef>
                <a:spcPct val="50000"/>
              </a:spcBef>
            </a:pPr>
            <a:r>
              <a:rPr lang="en-US" sz="2400">
                <a:solidFill>
                  <a:srgbClr val="A50021"/>
                </a:solidFill>
                <a:latin typeface="Arial" pitchFamily="34" charset="0"/>
              </a:rPr>
              <a:t>Instruction executed</a:t>
            </a:r>
          </a:p>
        </p:txBody>
      </p:sp>
      <p:sp>
        <p:nvSpPr>
          <p:cNvPr id="324625" name="AutoShape 17"/>
          <p:cNvSpPr>
            <a:spLocks noChangeArrowheads="1"/>
          </p:cNvSpPr>
          <p:nvPr/>
        </p:nvSpPr>
        <p:spPr bwMode="auto">
          <a:xfrm>
            <a:off x="914400" y="2590800"/>
            <a:ext cx="381000" cy="3124200"/>
          </a:xfrm>
          <a:prstGeom prst="downArrow">
            <a:avLst>
              <a:gd name="adj1" fmla="val 62500"/>
              <a:gd name="adj2" fmla="val 58767"/>
            </a:avLst>
          </a:prstGeom>
          <a:solidFill>
            <a:srgbClr val="000080"/>
          </a:solidFill>
          <a:ln w="9525">
            <a:solidFill>
              <a:schemeClr val="tx1"/>
            </a:solidFill>
            <a:miter lim="800000"/>
            <a:headEnd/>
            <a:tailEnd/>
          </a:ln>
          <a:effectLst/>
        </p:spPr>
        <p:txBody>
          <a:bodyPr wrap="none" anchor="ctr"/>
          <a:lstStyle/>
          <a:p>
            <a:endParaRPr lang="en-IN"/>
          </a:p>
        </p:txBody>
      </p:sp>
      <p:sp>
        <p:nvSpPr>
          <p:cNvPr id="324626" name="Text Box 18"/>
          <p:cNvSpPr txBox="1">
            <a:spLocks noChangeArrowheads="1"/>
          </p:cNvSpPr>
          <p:nvPr/>
        </p:nvSpPr>
        <p:spPr bwMode="auto">
          <a:xfrm>
            <a:off x="304800" y="3124200"/>
            <a:ext cx="685800" cy="2100263"/>
          </a:xfrm>
          <a:prstGeom prst="rect">
            <a:avLst/>
          </a:prstGeom>
          <a:noFill/>
          <a:ln w="9525">
            <a:noFill/>
            <a:miter lim="800000"/>
            <a:headEnd/>
            <a:tailEnd/>
          </a:ln>
          <a:effectLst/>
        </p:spPr>
        <p:txBody>
          <a:bodyPr>
            <a:spAutoFit/>
          </a:bodyPr>
          <a:lstStyle/>
          <a:p>
            <a:pPr algn="ctr"/>
            <a:r>
              <a:rPr lang="en-US" sz="2400">
                <a:latin typeface="Arial" pitchFamily="34" charset="0"/>
              </a:rPr>
              <a:t>T</a:t>
            </a:r>
          </a:p>
          <a:p>
            <a:pPr algn="ctr"/>
            <a:r>
              <a:rPr lang="en-US" sz="2400">
                <a:latin typeface="Arial" pitchFamily="34" charset="0"/>
              </a:rPr>
              <a:t>i</a:t>
            </a:r>
          </a:p>
          <a:p>
            <a:pPr algn="ctr"/>
            <a:r>
              <a:rPr lang="en-US" sz="2400">
                <a:latin typeface="Arial" pitchFamily="34" charset="0"/>
              </a:rPr>
              <a:t>m</a:t>
            </a:r>
          </a:p>
          <a:p>
            <a:pPr algn="ctr"/>
            <a:r>
              <a:rPr lang="en-US" sz="2400">
                <a:latin typeface="Arial" pitchFamily="34" charset="0"/>
              </a:rPr>
              <a:t>e</a:t>
            </a:r>
          </a:p>
          <a:p>
            <a:pPr>
              <a:spcBef>
                <a:spcPct val="50000"/>
              </a:spcBef>
            </a:pPr>
            <a:endParaRPr lang="en-US" sz="2400">
              <a:latin typeface="Arial" pitchFamily="34" charset="0"/>
            </a:endParaRPr>
          </a:p>
        </p:txBody>
      </p:sp>
      <p:grpSp>
        <p:nvGrpSpPr>
          <p:cNvPr id="3" name="Group 23"/>
          <p:cNvGrpSpPr>
            <a:grpSpLocks/>
          </p:cNvGrpSpPr>
          <p:nvPr/>
        </p:nvGrpSpPr>
        <p:grpSpPr bwMode="auto">
          <a:xfrm>
            <a:off x="3581400" y="3429000"/>
            <a:ext cx="3657600" cy="533400"/>
            <a:chOff x="2256" y="2160"/>
            <a:chExt cx="2304" cy="336"/>
          </a:xfrm>
        </p:grpSpPr>
        <p:sp>
          <p:nvSpPr>
            <p:cNvPr id="324612" name="Rectangle 4"/>
            <p:cNvSpPr>
              <a:spLocks noChangeArrowheads="1"/>
            </p:cNvSpPr>
            <p:nvPr/>
          </p:nvSpPr>
          <p:spPr bwMode="auto">
            <a:xfrm>
              <a:off x="3792" y="2160"/>
              <a:ext cx="768" cy="336"/>
            </a:xfrm>
            <a:prstGeom prst="rect">
              <a:avLst/>
            </a:prstGeom>
            <a:solidFill>
              <a:srgbClr val="CCFFFF"/>
            </a:solidFill>
            <a:ln w="25400">
              <a:solidFill>
                <a:srgbClr val="003366"/>
              </a:solidFill>
              <a:miter lim="800000"/>
              <a:headEnd/>
              <a:tailEnd/>
            </a:ln>
            <a:effectLst/>
          </p:spPr>
          <p:txBody>
            <a:bodyPr wrap="none" anchor="ctr"/>
            <a:lstStyle/>
            <a:p>
              <a:pPr algn="ctr"/>
              <a:r>
                <a:rPr lang="en-US" sz="2400">
                  <a:latin typeface="Arial" pitchFamily="34" charset="0"/>
                </a:rPr>
                <a:t>20</a:t>
              </a:r>
            </a:p>
          </p:txBody>
        </p:sp>
        <p:sp>
          <p:nvSpPr>
            <p:cNvPr id="324627" name="AutoShape 19"/>
            <p:cNvSpPr>
              <a:spLocks noChangeArrowheads="1"/>
            </p:cNvSpPr>
            <p:nvPr/>
          </p:nvSpPr>
          <p:spPr bwMode="auto">
            <a:xfrm>
              <a:off x="2256" y="2256"/>
              <a:ext cx="1200" cy="192"/>
            </a:xfrm>
            <a:prstGeom prst="rightArrow">
              <a:avLst>
                <a:gd name="adj1" fmla="val 65620"/>
                <a:gd name="adj2" fmla="val 62500"/>
              </a:avLst>
            </a:prstGeom>
            <a:solidFill>
              <a:srgbClr val="FF9900"/>
            </a:solidFill>
            <a:ln w="9525">
              <a:solidFill>
                <a:schemeClr val="tx1"/>
              </a:solidFill>
              <a:miter lim="800000"/>
              <a:headEnd/>
              <a:tailEnd/>
            </a:ln>
            <a:effectLst/>
          </p:spPr>
          <p:txBody>
            <a:bodyPr wrap="none" anchor="ctr"/>
            <a:lstStyle/>
            <a:p>
              <a:endParaRPr lang="en-IN"/>
            </a:p>
          </p:txBody>
        </p:sp>
      </p:grpSp>
      <p:grpSp>
        <p:nvGrpSpPr>
          <p:cNvPr id="4" name="Group 24"/>
          <p:cNvGrpSpPr>
            <a:grpSpLocks/>
          </p:cNvGrpSpPr>
          <p:nvPr/>
        </p:nvGrpSpPr>
        <p:grpSpPr bwMode="auto">
          <a:xfrm>
            <a:off x="3581400" y="4343400"/>
            <a:ext cx="3657600" cy="533400"/>
            <a:chOff x="2256" y="2736"/>
            <a:chExt cx="2304" cy="336"/>
          </a:xfrm>
        </p:grpSpPr>
        <p:sp>
          <p:nvSpPr>
            <p:cNvPr id="324613" name="Rectangle 5"/>
            <p:cNvSpPr>
              <a:spLocks noChangeArrowheads="1"/>
            </p:cNvSpPr>
            <p:nvPr/>
          </p:nvSpPr>
          <p:spPr bwMode="auto">
            <a:xfrm>
              <a:off x="3792" y="2736"/>
              <a:ext cx="768" cy="336"/>
            </a:xfrm>
            <a:prstGeom prst="rect">
              <a:avLst/>
            </a:prstGeom>
            <a:solidFill>
              <a:srgbClr val="CCFFFF"/>
            </a:solidFill>
            <a:ln w="25400">
              <a:solidFill>
                <a:srgbClr val="003366"/>
              </a:solidFill>
              <a:miter lim="800000"/>
              <a:headEnd/>
              <a:tailEnd/>
            </a:ln>
            <a:effectLst/>
          </p:spPr>
          <p:txBody>
            <a:bodyPr wrap="none" anchor="ctr"/>
            <a:lstStyle/>
            <a:p>
              <a:pPr algn="ctr"/>
              <a:r>
                <a:rPr lang="en-US" sz="2400">
                  <a:latin typeface="Arial" pitchFamily="34" charset="0"/>
                </a:rPr>
                <a:t>21</a:t>
              </a:r>
            </a:p>
          </p:txBody>
        </p:sp>
        <p:sp>
          <p:nvSpPr>
            <p:cNvPr id="324628" name="AutoShape 20"/>
            <p:cNvSpPr>
              <a:spLocks noChangeArrowheads="1"/>
            </p:cNvSpPr>
            <p:nvPr/>
          </p:nvSpPr>
          <p:spPr bwMode="auto">
            <a:xfrm>
              <a:off x="2256" y="2832"/>
              <a:ext cx="1200" cy="192"/>
            </a:xfrm>
            <a:prstGeom prst="rightArrow">
              <a:avLst>
                <a:gd name="adj1" fmla="val 65620"/>
                <a:gd name="adj2" fmla="val 62500"/>
              </a:avLst>
            </a:prstGeom>
            <a:solidFill>
              <a:srgbClr val="FF9900"/>
            </a:solidFill>
            <a:ln w="9525">
              <a:solidFill>
                <a:schemeClr val="tx1"/>
              </a:solidFill>
              <a:miter lim="800000"/>
              <a:headEnd/>
              <a:tailEnd/>
            </a:ln>
            <a:effectLst/>
          </p:spPr>
          <p:txBody>
            <a:bodyPr wrap="none" anchor="ctr"/>
            <a:lstStyle/>
            <a:p>
              <a:endParaRPr lang="en-IN"/>
            </a:p>
          </p:txBody>
        </p:sp>
      </p:grpSp>
      <p:grpSp>
        <p:nvGrpSpPr>
          <p:cNvPr id="5" name="Group 25"/>
          <p:cNvGrpSpPr>
            <a:grpSpLocks/>
          </p:cNvGrpSpPr>
          <p:nvPr/>
        </p:nvGrpSpPr>
        <p:grpSpPr bwMode="auto">
          <a:xfrm>
            <a:off x="3581400" y="5257800"/>
            <a:ext cx="3657600" cy="533400"/>
            <a:chOff x="2256" y="3312"/>
            <a:chExt cx="2304" cy="336"/>
          </a:xfrm>
        </p:grpSpPr>
        <p:sp>
          <p:nvSpPr>
            <p:cNvPr id="324614" name="Rectangle 6"/>
            <p:cNvSpPr>
              <a:spLocks noChangeArrowheads="1"/>
            </p:cNvSpPr>
            <p:nvPr/>
          </p:nvSpPr>
          <p:spPr bwMode="auto">
            <a:xfrm>
              <a:off x="3792" y="3312"/>
              <a:ext cx="768" cy="336"/>
            </a:xfrm>
            <a:prstGeom prst="rect">
              <a:avLst/>
            </a:prstGeom>
            <a:solidFill>
              <a:srgbClr val="CCFFFF"/>
            </a:solidFill>
            <a:ln w="25400">
              <a:solidFill>
                <a:srgbClr val="003366"/>
              </a:solidFill>
              <a:miter lim="800000"/>
              <a:headEnd/>
              <a:tailEnd/>
            </a:ln>
            <a:effectLst/>
          </p:spPr>
          <p:txBody>
            <a:bodyPr wrap="none" anchor="ctr"/>
            <a:lstStyle/>
            <a:p>
              <a:pPr algn="ctr"/>
              <a:r>
                <a:rPr lang="en-US" sz="2400">
                  <a:latin typeface="Arial" pitchFamily="34" charset="0"/>
                </a:rPr>
                <a:t>105</a:t>
              </a:r>
            </a:p>
          </p:txBody>
        </p:sp>
        <p:sp>
          <p:nvSpPr>
            <p:cNvPr id="324629" name="AutoShape 21"/>
            <p:cNvSpPr>
              <a:spLocks noChangeArrowheads="1"/>
            </p:cNvSpPr>
            <p:nvPr/>
          </p:nvSpPr>
          <p:spPr bwMode="auto">
            <a:xfrm>
              <a:off x="2256" y="3408"/>
              <a:ext cx="1200" cy="192"/>
            </a:xfrm>
            <a:prstGeom prst="rightArrow">
              <a:avLst>
                <a:gd name="adj1" fmla="val 65620"/>
                <a:gd name="adj2" fmla="val 62500"/>
              </a:avLst>
            </a:prstGeom>
            <a:solidFill>
              <a:srgbClr val="FF9900"/>
            </a:solidFill>
            <a:ln w="9525">
              <a:solidFill>
                <a:schemeClr val="tx1"/>
              </a:solidFill>
              <a:miter lim="800000"/>
              <a:headEnd/>
              <a:tailEnd/>
            </a:ln>
            <a:effectLst/>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304800" y="304800"/>
            <a:ext cx="7772400" cy="762000"/>
          </a:xfrm>
        </p:spPr>
        <p:txBody>
          <a:bodyPr/>
          <a:lstStyle/>
          <a:p>
            <a:r>
              <a:rPr lang="en-US" dirty="0"/>
              <a:t>Variables in </a:t>
            </a:r>
            <a:r>
              <a:rPr lang="en-US" dirty="0" smtClean="0"/>
              <a:t>Memory…</a:t>
            </a:r>
            <a:endParaRPr lang="en-US" dirty="0"/>
          </a:p>
        </p:txBody>
      </p:sp>
      <p:sp>
        <p:nvSpPr>
          <p:cNvPr id="325639" name="Text Box 7"/>
          <p:cNvSpPr txBox="1">
            <a:spLocks noChangeArrowheads="1"/>
          </p:cNvSpPr>
          <p:nvPr/>
        </p:nvSpPr>
        <p:spPr bwMode="auto">
          <a:xfrm>
            <a:off x="6019800" y="1371600"/>
            <a:ext cx="2590800" cy="1014413"/>
          </a:xfrm>
          <a:prstGeom prst="rect">
            <a:avLst/>
          </a:prstGeom>
          <a:solidFill>
            <a:schemeClr val="hlink"/>
          </a:solidFill>
          <a:ln w="9525">
            <a:solidFill>
              <a:srgbClr val="CC0000"/>
            </a:solidFill>
            <a:miter lim="800000"/>
            <a:headEnd/>
            <a:tailEnd/>
          </a:ln>
          <a:effectLst/>
        </p:spPr>
        <p:txBody>
          <a:bodyPr>
            <a:spAutoFit/>
          </a:bodyPr>
          <a:lstStyle/>
          <a:p>
            <a:pPr algn="ctr">
              <a:spcBef>
                <a:spcPct val="50000"/>
              </a:spcBef>
            </a:pPr>
            <a:r>
              <a:rPr lang="en-US" sz="2400">
                <a:solidFill>
                  <a:srgbClr val="A50021"/>
                </a:solidFill>
                <a:latin typeface="Arial" pitchFamily="34" charset="0"/>
              </a:rPr>
              <a:t>Variable</a:t>
            </a:r>
          </a:p>
          <a:p>
            <a:pPr algn="ctr">
              <a:spcBef>
                <a:spcPct val="50000"/>
              </a:spcBef>
            </a:pPr>
            <a:r>
              <a:rPr lang="en-US" sz="2400">
                <a:solidFill>
                  <a:srgbClr val="A50021"/>
                </a:solidFill>
                <a:latin typeface="Arial" pitchFamily="34" charset="0"/>
              </a:rPr>
              <a:t>X               Y     </a:t>
            </a:r>
          </a:p>
        </p:txBody>
      </p:sp>
      <p:sp>
        <p:nvSpPr>
          <p:cNvPr id="325640" name="Text Box 8"/>
          <p:cNvSpPr txBox="1">
            <a:spLocks noChangeArrowheads="1"/>
          </p:cNvSpPr>
          <p:nvPr/>
        </p:nvSpPr>
        <p:spPr bwMode="auto">
          <a:xfrm>
            <a:off x="1981200" y="2514600"/>
            <a:ext cx="1447800" cy="457200"/>
          </a:xfrm>
          <a:prstGeom prst="rect">
            <a:avLst/>
          </a:prstGeom>
          <a:noFill/>
          <a:ln w="9525">
            <a:noFill/>
            <a:miter lim="800000"/>
            <a:headEnd/>
            <a:tailEnd/>
          </a:ln>
          <a:effectLst/>
        </p:spPr>
        <p:txBody>
          <a:bodyPr>
            <a:spAutoFit/>
          </a:bodyPr>
          <a:lstStyle/>
          <a:p>
            <a:pPr>
              <a:spcBef>
                <a:spcPct val="50000"/>
              </a:spcBef>
            </a:pPr>
            <a:r>
              <a:rPr lang="en-US" sz="2400" b="0">
                <a:latin typeface="Arial" pitchFamily="34" charset="0"/>
              </a:rPr>
              <a:t>X = 20</a:t>
            </a:r>
          </a:p>
        </p:txBody>
      </p:sp>
      <p:sp>
        <p:nvSpPr>
          <p:cNvPr id="325641" name="Text Box 9"/>
          <p:cNvSpPr txBox="1">
            <a:spLocks noChangeArrowheads="1"/>
          </p:cNvSpPr>
          <p:nvPr/>
        </p:nvSpPr>
        <p:spPr bwMode="auto">
          <a:xfrm>
            <a:off x="1981200" y="3505200"/>
            <a:ext cx="1447800" cy="457200"/>
          </a:xfrm>
          <a:prstGeom prst="rect">
            <a:avLst/>
          </a:prstGeom>
          <a:noFill/>
          <a:ln w="9525">
            <a:noFill/>
            <a:miter lim="800000"/>
            <a:headEnd/>
            <a:tailEnd/>
          </a:ln>
          <a:effectLst/>
        </p:spPr>
        <p:txBody>
          <a:bodyPr>
            <a:spAutoFit/>
          </a:bodyPr>
          <a:lstStyle/>
          <a:p>
            <a:pPr>
              <a:spcBef>
                <a:spcPct val="50000"/>
              </a:spcBef>
            </a:pPr>
            <a:r>
              <a:rPr lang="en-US" sz="2400" b="0">
                <a:latin typeface="Arial" pitchFamily="34" charset="0"/>
              </a:rPr>
              <a:t>Y = 15</a:t>
            </a:r>
          </a:p>
        </p:txBody>
      </p:sp>
      <p:sp>
        <p:nvSpPr>
          <p:cNvPr id="325642" name="Text Box 10"/>
          <p:cNvSpPr txBox="1">
            <a:spLocks noChangeArrowheads="1"/>
          </p:cNvSpPr>
          <p:nvPr/>
        </p:nvSpPr>
        <p:spPr bwMode="auto">
          <a:xfrm>
            <a:off x="1981200" y="4419600"/>
            <a:ext cx="1600200" cy="457200"/>
          </a:xfrm>
          <a:prstGeom prst="rect">
            <a:avLst/>
          </a:prstGeom>
          <a:noFill/>
          <a:ln w="9525">
            <a:noFill/>
            <a:miter lim="800000"/>
            <a:headEnd/>
            <a:tailEnd/>
          </a:ln>
          <a:effectLst/>
        </p:spPr>
        <p:txBody>
          <a:bodyPr>
            <a:spAutoFit/>
          </a:bodyPr>
          <a:lstStyle/>
          <a:p>
            <a:pPr>
              <a:spcBef>
                <a:spcPct val="50000"/>
              </a:spcBef>
            </a:pPr>
            <a:r>
              <a:rPr lang="en-US" sz="2400" b="0">
                <a:latin typeface="Arial" pitchFamily="34" charset="0"/>
              </a:rPr>
              <a:t>X = Y + 3</a:t>
            </a:r>
          </a:p>
        </p:txBody>
      </p:sp>
      <p:sp>
        <p:nvSpPr>
          <p:cNvPr id="325643" name="Text Box 11"/>
          <p:cNvSpPr txBox="1">
            <a:spLocks noChangeArrowheads="1"/>
          </p:cNvSpPr>
          <p:nvPr/>
        </p:nvSpPr>
        <p:spPr bwMode="auto">
          <a:xfrm>
            <a:off x="1905000" y="5334000"/>
            <a:ext cx="1447800" cy="457200"/>
          </a:xfrm>
          <a:prstGeom prst="rect">
            <a:avLst/>
          </a:prstGeom>
          <a:noFill/>
          <a:ln w="9525">
            <a:noFill/>
            <a:miter lim="800000"/>
            <a:headEnd/>
            <a:tailEnd/>
          </a:ln>
          <a:effectLst/>
        </p:spPr>
        <p:txBody>
          <a:bodyPr>
            <a:spAutoFit/>
          </a:bodyPr>
          <a:lstStyle/>
          <a:p>
            <a:pPr>
              <a:spcBef>
                <a:spcPct val="50000"/>
              </a:spcBef>
            </a:pPr>
            <a:r>
              <a:rPr lang="en-US" sz="2400" b="0">
                <a:latin typeface="Arial" pitchFamily="34" charset="0"/>
              </a:rPr>
              <a:t>Y = X / 6</a:t>
            </a:r>
          </a:p>
        </p:txBody>
      </p:sp>
      <p:sp>
        <p:nvSpPr>
          <p:cNvPr id="325648" name="Text Box 16"/>
          <p:cNvSpPr txBox="1">
            <a:spLocks noChangeArrowheads="1"/>
          </p:cNvSpPr>
          <p:nvPr/>
        </p:nvSpPr>
        <p:spPr bwMode="auto">
          <a:xfrm>
            <a:off x="381000" y="1752600"/>
            <a:ext cx="3276600" cy="466725"/>
          </a:xfrm>
          <a:prstGeom prst="rect">
            <a:avLst/>
          </a:prstGeom>
          <a:solidFill>
            <a:schemeClr val="hlink"/>
          </a:solidFill>
          <a:ln w="9525">
            <a:solidFill>
              <a:srgbClr val="CC0000"/>
            </a:solidFill>
            <a:miter lim="800000"/>
            <a:headEnd/>
            <a:tailEnd/>
          </a:ln>
          <a:effectLst/>
        </p:spPr>
        <p:txBody>
          <a:bodyPr>
            <a:spAutoFit/>
          </a:bodyPr>
          <a:lstStyle/>
          <a:p>
            <a:pPr algn="ctr">
              <a:spcBef>
                <a:spcPct val="50000"/>
              </a:spcBef>
            </a:pPr>
            <a:r>
              <a:rPr lang="en-US" sz="2400">
                <a:solidFill>
                  <a:srgbClr val="A50021"/>
                </a:solidFill>
                <a:latin typeface="Arial" pitchFamily="34" charset="0"/>
              </a:rPr>
              <a:t>Instruction executed</a:t>
            </a:r>
          </a:p>
        </p:txBody>
      </p:sp>
      <p:grpSp>
        <p:nvGrpSpPr>
          <p:cNvPr id="2" name="Group 26"/>
          <p:cNvGrpSpPr>
            <a:grpSpLocks/>
          </p:cNvGrpSpPr>
          <p:nvPr/>
        </p:nvGrpSpPr>
        <p:grpSpPr bwMode="auto">
          <a:xfrm>
            <a:off x="3581400" y="2514600"/>
            <a:ext cx="5105400" cy="533400"/>
            <a:chOff x="2256" y="1584"/>
            <a:chExt cx="3216" cy="336"/>
          </a:xfrm>
        </p:grpSpPr>
        <p:sp>
          <p:nvSpPr>
            <p:cNvPr id="325635" name="Rectangle 3"/>
            <p:cNvSpPr>
              <a:spLocks noChangeArrowheads="1"/>
            </p:cNvSpPr>
            <p:nvPr/>
          </p:nvSpPr>
          <p:spPr bwMode="auto">
            <a:xfrm>
              <a:off x="3792" y="1584"/>
              <a:ext cx="768" cy="336"/>
            </a:xfrm>
            <a:prstGeom prst="rect">
              <a:avLst/>
            </a:prstGeom>
            <a:solidFill>
              <a:srgbClr val="CCFFFF"/>
            </a:solidFill>
            <a:ln w="25400">
              <a:solidFill>
                <a:srgbClr val="800000"/>
              </a:solidFill>
              <a:miter lim="800000"/>
              <a:headEnd/>
              <a:tailEnd/>
            </a:ln>
            <a:effectLst/>
          </p:spPr>
          <p:txBody>
            <a:bodyPr wrap="none" anchor="ctr"/>
            <a:lstStyle/>
            <a:p>
              <a:pPr algn="ctr"/>
              <a:r>
                <a:rPr lang="en-US" sz="2400">
                  <a:latin typeface="Arial" pitchFamily="34" charset="0"/>
                </a:rPr>
                <a:t>20</a:t>
              </a:r>
            </a:p>
          </p:txBody>
        </p:sp>
        <p:sp>
          <p:nvSpPr>
            <p:cNvPr id="325644" name="AutoShape 12"/>
            <p:cNvSpPr>
              <a:spLocks noChangeArrowheads="1"/>
            </p:cNvSpPr>
            <p:nvPr/>
          </p:nvSpPr>
          <p:spPr bwMode="auto">
            <a:xfrm>
              <a:off x="2256" y="1680"/>
              <a:ext cx="1200" cy="192"/>
            </a:xfrm>
            <a:prstGeom prst="rightArrow">
              <a:avLst>
                <a:gd name="adj1" fmla="val 65620"/>
                <a:gd name="adj2" fmla="val 63021"/>
              </a:avLst>
            </a:prstGeom>
            <a:solidFill>
              <a:srgbClr val="FF9900"/>
            </a:solidFill>
            <a:ln w="9525">
              <a:solidFill>
                <a:schemeClr val="tx1"/>
              </a:solidFill>
              <a:miter lim="800000"/>
              <a:headEnd/>
              <a:tailEnd/>
            </a:ln>
            <a:effectLst/>
          </p:spPr>
          <p:txBody>
            <a:bodyPr wrap="none" anchor="ctr"/>
            <a:lstStyle/>
            <a:p>
              <a:endParaRPr lang="en-IN"/>
            </a:p>
          </p:txBody>
        </p:sp>
        <p:sp>
          <p:nvSpPr>
            <p:cNvPr id="325649" name="Rectangle 17"/>
            <p:cNvSpPr>
              <a:spLocks noChangeArrowheads="1"/>
            </p:cNvSpPr>
            <p:nvPr/>
          </p:nvSpPr>
          <p:spPr bwMode="auto">
            <a:xfrm>
              <a:off x="4704" y="1584"/>
              <a:ext cx="768" cy="336"/>
            </a:xfrm>
            <a:prstGeom prst="rect">
              <a:avLst/>
            </a:prstGeom>
            <a:solidFill>
              <a:srgbClr val="CCFFFF"/>
            </a:solidFill>
            <a:ln w="25400">
              <a:solidFill>
                <a:srgbClr val="800000"/>
              </a:solidFill>
              <a:miter lim="800000"/>
              <a:headEnd/>
              <a:tailEnd/>
            </a:ln>
            <a:effectLst/>
          </p:spPr>
          <p:txBody>
            <a:bodyPr wrap="none" anchor="ctr"/>
            <a:lstStyle/>
            <a:p>
              <a:pPr algn="ctr"/>
              <a:r>
                <a:rPr lang="en-US" sz="2400">
                  <a:latin typeface="Arial" pitchFamily="34" charset="0"/>
                </a:rPr>
                <a:t>?</a:t>
              </a:r>
            </a:p>
          </p:txBody>
        </p:sp>
      </p:grpSp>
      <p:sp>
        <p:nvSpPr>
          <p:cNvPr id="325653" name="AutoShape 21"/>
          <p:cNvSpPr>
            <a:spLocks noChangeArrowheads="1"/>
          </p:cNvSpPr>
          <p:nvPr/>
        </p:nvSpPr>
        <p:spPr bwMode="auto">
          <a:xfrm>
            <a:off x="914400" y="2590800"/>
            <a:ext cx="381000" cy="3124200"/>
          </a:xfrm>
          <a:prstGeom prst="downArrow">
            <a:avLst>
              <a:gd name="adj1" fmla="val 69167"/>
              <a:gd name="adj2" fmla="val 46239"/>
            </a:avLst>
          </a:prstGeom>
          <a:solidFill>
            <a:srgbClr val="000080"/>
          </a:solidFill>
          <a:ln w="9525">
            <a:solidFill>
              <a:schemeClr val="tx1"/>
            </a:solidFill>
            <a:miter lim="800000"/>
            <a:headEnd/>
            <a:tailEnd/>
          </a:ln>
          <a:effectLst/>
        </p:spPr>
        <p:txBody>
          <a:bodyPr wrap="none" anchor="ctr"/>
          <a:lstStyle/>
          <a:p>
            <a:endParaRPr lang="en-IN"/>
          </a:p>
        </p:txBody>
      </p:sp>
      <p:sp>
        <p:nvSpPr>
          <p:cNvPr id="325654" name="Text Box 22"/>
          <p:cNvSpPr txBox="1">
            <a:spLocks noChangeArrowheads="1"/>
          </p:cNvSpPr>
          <p:nvPr/>
        </p:nvSpPr>
        <p:spPr bwMode="auto">
          <a:xfrm>
            <a:off x="304800" y="3124200"/>
            <a:ext cx="685800" cy="2100263"/>
          </a:xfrm>
          <a:prstGeom prst="rect">
            <a:avLst/>
          </a:prstGeom>
          <a:noFill/>
          <a:ln w="9525">
            <a:noFill/>
            <a:miter lim="800000"/>
            <a:headEnd/>
            <a:tailEnd/>
          </a:ln>
          <a:effectLst/>
        </p:spPr>
        <p:txBody>
          <a:bodyPr>
            <a:spAutoFit/>
          </a:bodyPr>
          <a:lstStyle/>
          <a:p>
            <a:pPr algn="ctr"/>
            <a:r>
              <a:rPr lang="en-US" sz="2400">
                <a:latin typeface="Arial" pitchFamily="34" charset="0"/>
              </a:rPr>
              <a:t>T</a:t>
            </a:r>
          </a:p>
          <a:p>
            <a:pPr algn="ctr"/>
            <a:r>
              <a:rPr lang="en-US" sz="2400">
                <a:latin typeface="Arial" pitchFamily="34" charset="0"/>
              </a:rPr>
              <a:t>i</a:t>
            </a:r>
          </a:p>
          <a:p>
            <a:pPr algn="ctr"/>
            <a:r>
              <a:rPr lang="en-US" sz="2400">
                <a:latin typeface="Arial" pitchFamily="34" charset="0"/>
              </a:rPr>
              <a:t>m</a:t>
            </a:r>
          </a:p>
          <a:p>
            <a:pPr algn="ctr"/>
            <a:r>
              <a:rPr lang="en-US" sz="2400">
                <a:latin typeface="Arial" pitchFamily="34" charset="0"/>
              </a:rPr>
              <a:t>e</a:t>
            </a:r>
          </a:p>
          <a:p>
            <a:pPr>
              <a:spcBef>
                <a:spcPct val="50000"/>
              </a:spcBef>
            </a:pPr>
            <a:endParaRPr lang="en-US" sz="2400">
              <a:latin typeface="Arial" pitchFamily="34" charset="0"/>
            </a:endParaRPr>
          </a:p>
        </p:txBody>
      </p:sp>
      <p:grpSp>
        <p:nvGrpSpPr>
          <p:cNvPr id="3" name="Group 27"/>
          <p:cNvGrpSpPr>
            <a:grpSpLocks/>
          </p:cNvGrpSpPr>
          <p:nvPr/>
        </p:nvGrpSpPr>
        <p:grpSpPr bwMode="auto">
          <a:xfrm>
            <a:off x="3581400" y="3429000"/>
            <a:ext cx="5105400" cy="533400"/>
            <a:chOff x="2256" y="2160"/>
            <a:chExt cx="3216" cy="336"/>
          </a:xfrm>
        </p:grpSpPr>
        <p:sp>
          <p:nvSpPr>
            <p:cNvPr id="325636" name="Rectangle 4"/>
            <p:cNvSpPr>
              <a:spLocks noChangeArrowheads="1"/>
            </p:cNvSpPr>
            <p:nvPr/>
          </p:nvSpPr>
          <p:spPr bwMode="auto">
            <a:xfrm>
              <a:off x="3792" y="2160"/>
              <a:ext cx="768" cy="336"/>
            </a:xfrm>
            <a:prstGeom prst="rect">
              <a:avLst/>
            </a:prstGeom>
            <a:solidFill>
              <a:srgbClr val="CCFFFF"/>
            </a:solidFill>
            <a:ln w="25400">
              <a:solidFill>
                <a:srgbClr val="800000"/>
              </a:solidFill>
              <a:miter lim="800000"/>
              <a:headEnd/>
              <a:tailEnd/>
            </a:ln>
            <a:effectLst/>
          </p:spPr>
          <p:txBody>
            <a:bodyPr wrap="none" anchor="ctr"/>
            <a:lstStyle/>
            <a:p>
              <a:pPr algn="ctr"/>
              <a:r>
                <a:rPr lang="en-US" sz="2400">
                  <a:latin typeface="Arial" pitchFamily="34" charset="0"/>
                </a:rPr>
                <a:t>20</a:t>
              </a:r>
            </a:p>
          </p:txBody>
        </p:sp>
        <p:sp>
          <p:nvSpPr>
            <p:cNvPr id="325650" name="Rectangle 18"/>
            <p:cNvSpPr>
              <a:spLocks noChangeArrowheads="1"/>
            </p:cNvSpPr>
            <p:nvPr/>
          </p:nvSpPr>
          <p:spPr bwMode="auto">
            <a:xfrm>
              <a:off x="4704" y="2160"/>
              <a:ext cx="768" cy="336"/>
            </a:xfrm>
            <a:prstGeom prst="rect">
              <a:avLst/>
            </a:prstGeom>
            <a:solidFill>
              <a:srgbClr val="CCFFFF"/>
            </a:solidFill>
            <a:ln w="25400">
              <a:solidFill>
                <a:srgbClr val="800000"/>
              </a:solidFill>
              <a:miter lim="800000"/>
              <a:headEnd/>
              <a:tailEnd/>
            </a:ln>
            <a:effectLst/>
          </p:spPr>
          <p:txBody>
            <a:bodyPr wrap="none" anchor="ctr"/>
            <a:lstStyle/>
            <a:p>
              <a:pPr algn="ctr"/>
              <a:r>
                <a:rPr lang="en-US" sz="2400">
                  <a:latin typeface="Arial" pitchFamily="34" charset="0"/>
                </a:rPr>
                <a:t>15</a:t>
              </a:r>
            </a:p>
          </p:txBody>
        </p:sp>
        <p:sp>
          <p:nvSpPr>
            <p:cNvPr id="325655" name="AutoShape 23"/>
            <p:cNvSpPr>
              <a:spLocks noChangeArrowheads="1"/>
            </p:cNvSpPr>
            <p:nvPr/>
          </p:nvSpPr>
          <p:spPr bwMode="auto">
            <a:xfrm>
              <a:off x="2256" y="2256"/>
              <a:ext cx="1200" cy="192"/>
            </a:xfrm>
            <a:prstGeom prst="rightArrow">
              <a:avLst>
                <a:gd name="adj1" fmla="val 65620"/>
                <a:gd name="adj2" fmla="val 63021"/>
              </a:avLst>
            </a:prstGeom>
            <a:solidFill>
              <a:srgbClr val="FF9900"/>
            </a:solidFill>
            <a:ln w="9525">
              <a:solidFill>
                <a:schemeClr val="tx1"/>
              </a:solidFill>
              <a:miter lim="800000"/>
              <a:headEnd/>
              <a:tailEnd/>
            </a:ln>
            <a:effectLst/>
          </p:spPr>
          <p:txBody>
            <a:bodyPr wrap="none" anchor="ctr"/>
            <a:lstStyle/>
            <a:p>
              <a:endParaRPr lang="en-IN"/>
            </a:p>
          </p:txBody>
        </p:sp>
      </p:grpSp>
      <p:grpSp>
        <p:nvGrpSpPr>
          <p:cNvPr id="4" name="Group 28"/>
          <p:cNvGrpSpPr>
            <a:grpSpLocks/>
          </p:cNvGrpSpPr>
          <p:nvPr/>
        </p:nvGrpSpPr>
        <p:grpSpPr bwMode="auto">
          <a:xfrm>
            <a:off x="3581400" y="4343400"/>
            <a:ext cx="5105400" cy="533400"/>
            <a:chOff x="2256" y="2736"/>
            <a:chExt cx="3216" cy="336"/>
          </a:xfrm>
        </p:grpSpPr>
        <p:sp>
          <p:nvSpPr>
            <p:cNvPr id="325637" name="Rectangle 5"/>
            <p:cNvSpPr>
              <a:spLocks noChangeArrowheads="1"/>
            </p:cNvSpPr>
            <p:nvPr/>
          </p:nvSpPr>
          <p:spPr bwMode="auto">
            <a:xfrm>
              <a:off x="3792" y="2736"/>
              <a:ext cx="768" cy="336"/>
            </a:xfrm>
            <a:prstGeom prst="rect">
              <a:avLst/>
            </a:prstGeom>
            <a:solidFill>
              <a:srgbClr val="CCFFFF"/>
            </a:solidFill>
            <a:ln w="25400">
              <a:solidFill>
                <a:srgbClr val="800000"/>
              </a:solidFill>
              <a:miter lim="800000"/>
              <a:headEnd/>
              <a:tailEnd/>
            </a:ln>
            <a:effectLst/>
          </p:spPr>
          <p:txBody>
            <a:bodyPr wrap="none" anchor="ctr"/>
            <a:lstStyle/>
            <a:p>
              <a:pPr algn="ctr"/>
              <a:r>
                <a:rPr lang="en-US" sz="2400">
                  <a:latin typeface="Arial" pitchFamily="34" charset="0"/>
                </a:rPr>
                <a:t>18</a:t>
              </a:r>
            </a:p>
          </p:txBody>
        </p:sp>
        <p:sp>
          <p:nvSpPr>
            <p:cNvPr id="325651" name="Rectangle 19"/>
            <p:cNvSpPr>
              <a:spLocks noChangeArrowheads="1"/>
            </p:cNvSpPr>
            <p:nvPr/>
          </p:nvSpPr>
          <p:spPr bwMode="auto">
            <a:xfrm>
              <a:off x="4704" y="2736"/>
              <a:ext cx="768" cy="336"/>
            </a:xfrm>
            <a:prstGeom prst="rect">
              <a:avLst/>
            </a:prstGeom>
            <a:solidFill>
              <a:srgbClr val="CCFFFF"/>
            </a:solidFill>
            <a:ln w="25400">
              <a:solidFill>
                <a:srgbClr val="800000"/>
              </a:solidFill>
              <a:miter lim="800000"/>
              <a:headEnd/>
              <a:tailEnd/>
            </a:ln>
            <a:effectLst/>
          </p:spPr>
          <p:txBody>
            <a:bodyPr wrap="none" anchor="ctr"/>
            <a:lstStyle/>
            <a:p>
              <a:pPr algn="ctr"/>
              <a:r>
                <a:rPr lang="en-US" sz="2400">
                  <a:latin typeface="Arial" pitchFamily="34" charset="0"/>
                </a:rPr>
                <a:t>15</a:t>
              </a:r>
            </a:p>
          </p:txBody>
        </p:sp>
        <p:sp>
          <p:nvSpPr>
            <p:cNvPr id="325656" name="AutoShape 24"/>
            <p:cNvSpPr>
              <a:spLocks noChangeArrowheads="1"/>
            </p:cNvSpPr>
            <p:nvPr/>
          </p:nvSpPr>
          <p:spPr bwMode="auto">
            <a:xfrm>
              <a:off x="2256" y="2832"/>
              <a:ext cx="1200" cy="192"/>
            </a:xfrm>
            <a:prstGeom prst="rightArrow">
              <a:avLst>
                <a:gd name="adj1" fmla="val 65620"/>
                <a:gd name="adj2" fmla="val 63021"/>
              </a:avLst>
            </a:prstGeom>
            <a:solidFill>
              <a:srgbClr val="FF9900"/>
            </a:solidFill>
            <a:ln w="9525">
              <a:solidFill>
                <a:schemeClr val="tx1"/>
              </a:solidFill>
              <a:miter lim="800000"/>
              <a:headEnd/>
              <a:tailEnd/>
            </a:ln>
            <a:effectLst/>
          </p:spPr>
          <p:txBody>
            <a:bodyPr wrap="none" anchor="ctr"/>
            <a:lstStyle/>
            <a:p>
              <a:endParaRPr lang="en-IN"/>
            </a:p>
          </p:txBody>
        </p:sp>
      </p:grpSp>
      <p:grpSp>
        <p:nvGrpSpPr>
          <p:cNvPr id="5" name="Group 29"/>
          <p:cNvGrpSpPr>
            <a:grpSpLocks/>
          </p:cNvGrpSpPr>
          <p:nvPr/>
        </p:nvGrpSpPr>
        <p:grpSpPr bwMode="auto">
          <a:xfrm>
            <a:off x="3581400" y="5257800"/>
            <a:ext cx="5105400" cy="533400"/>
            <a:chOff x="2256" y="3312"/>
            <a:chExt cx="3216" cy="336"/>
          </a:xfrm>
        </p:grpSpPr>
        <p:sp>
          <p:nvSpPr>
            <p:cNvPr id="325638" name="Rectangle 6"/>
            <p:cNvSpPr>
              <a:spLocks noChangeArrowheads="1"/>
            </p:cNvSpPr>
            <p:nvPr/>
          </p:nvSpPr>
          <p:spPr bwMode="auto">
            <a:xfrm>
              <a:off x="3792" y="3312"/>
              <a:ext cx="768" cy="336"/>
            </a:xfrm>
            <a:prstGeom prst="rect">
              <a:avLst/>
            </a:prstGeom>
            <a:solidFill>
              <a:srgbClr val="CCFFFF"/>
            </a:solidFill>
            <a:ln w="25400">
              <a:solidFill>
                <a:srgbClr val="800000"/>
              </a:solidFill>
              <a:miter lim="800000"/>
              <a:headEnd/>
              <a:tailEnd/>
            </a:ln>
            <a:effectLst/>
          </p:spPr>
          <p:txBody>
            <a:bodyPr wrap="none" anchor="ctr"/>
            <a:lstStyle/>
            <a:p>
              <a:pPr algn="ctr"/>
              <a:r>
                <a:rPr lang="en-US" sz="2400">
                  <a:latin typeface="Arial" pitchFamily="34" charset="0"/>
                </a:rPr>
                <a:t>18</a:t>
              </a:r>
            </a:p>
          </p:txBody>
        </p:sp>
        <p:sp>
          <p:nvSpPr>
            <p:cNvPr id="325652" name="Rectangle 20"/>
            <p:cNvSpPr>
              <a:spLocks noChangeArrowheads="1"/>
            </p:cNvSpPr>
            <p:nvPr/>
          </p:nvSpPr>
          <p:spPr bwMode="auto">
            <a:xfrm>
              <a:off x="4704" y="3312"/>
              <a:ext cx="768" cy="336"/>
            </a:xfrm>
            <a:prstGeom prst="rect">
              <a:avLst/>
            </a:prstGeom>
            <a:solidFill>
              <a:srgbClr val="CCFFFF"/>
            </a:solidFill>
            <a:ln w="25400">
              <a:solidFill>
                <a:srgbClr val="800000"/>
              </a:solidFill>
              <a:miter lim="800000"/>
              <a:headEnd/>
              <a:tailEnd/>
            </a:ln>
            <a:effectLst/>
          </p:spPr>
          <p:txBody>
            <a:bodyPr wrap="none" anchor="ctr"/>
            <a:lstStyle/>
            <a:p>
              <a:pPr algn="ctr"/>
              <a:r>
                <a:rPr lang="en-US" sz="2400">
                  <a:latin typeface="Arial" pitchFamily="34" charset="0"/>
                </a:rPr>
                <a:t>3</a:t>
              </a:r>
            </a:p>
          </p:txBody>
        </p:sp>
        <p:sp>
          <p:nvSpPr>
            <p:cNvPr id="325657" name="AutoShape 25"/>
            <p:cNvSpPr>
              <a:spLocks noChangeArrowheads="1"/>
            </p:cNvSpPr>
            <p:nvPr/>
          </p:nvSpPr>
          <p:spPr bwMode="auto">
            <a:xfrm>
              <a:off x="2256" y="3408"/>
              <a:ext cx="1200" cy="192"/>
            </a:xfrm>
            <a:prstGeom prst="rightArrow">
              <a:avLst>
                <a:gd name="adj1" fmla="val 65620"/>
                <a:gd name="adj2" fmla="val 63021"/>
              </a:avLst>
            </a:prstGeom>
            <a:solidFill>
              <a:srgbClr val="FF9900"/>
            </a:solidFill>
            <a:ln w="9525">
              <a:solidFill>
                <a:schemeClr val="tx1"/>
              </a:solidFill>
              <a:miter lim="800000"/>
              <a:headEnd/>
              <a:tailEnd/>
            </a:ln>
            <a:effectLst/>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t>Data Types</a:t>
            </a:r>
          </a:p>
        </p:txBody>
      </p:sp>
      <p:sp>
        <p:nvSpPr>
          <p:cNvPr id="326659" name="Rectangle 3"/>
          <p:cNvSpPr>
            <a:spLocks noGrp="1" noChangeArrowheads="1"/>
          </p:cNvSpPr>
          <p:nvPr>
            <p:ph sz="quarter" idx="1"/>
          </p:nvPr>
        </p:nvSpPr>
        <p:spPr>
          <a:xfrm>
            <a:off x="457200" y="1600200"/>
            <a:ext cx="8458200" cy="4724400"/>
          </a:xfrm>
        </p:spPr>
        <p:txBody>
          <a:bodyPr>
            <a:normAutofit lnSpcReduction="10000"/>
          </a:bodyPr>
          <a:lstStyle/>
          <a:p>
            <a:r>
              <a:rPr lang="en-US"/>
              <a:t>Three common data types used:</a:t>
            </a:r>
          </a:p>
          <a:p>
            <a:pPr lvl="1"/>
            <a:endParaRPr lang="en-US" u="sng">
              <a:solidFill>
                <a:srgbClr val="993300"/>
              </a:solidFill>
            </a:endParaRPr>
          </a:p>
          <a:p>
            <a:pPr lvl="1"/>
            <a:r>
              <a:rPr lang="en-US" u="sng">
                <a:solidFill>
                  <a:srgbClr val="993300"/>
                </a:solidFill>
              </a:rPr>
              <a:t>Integer</a:t>
            </a:r>
            <a:r>
              <a:rPr lang="en-US"/>
              <a:t>  ::  can store only whole numbers</a:t>
            </a:r>
          </a:p>
          <a:p>
            <a:pPr lvl="2"/>
            <a:r>
              <a:rPr lang="en-US"/>
              <a:t>Examples:  25,  -56,  1,  0</a:t>
            </a:r>
          </a:p>
          <a:p>
            <a:pPr lvl="1"/>
            <a:endParaRPr lang="en-US" u="sng">
              <a:solidFill>
                <a:srgbClr val="993300"/>
              </a:solidFill>
            </a:endParaRPr>
          </a:p>
          <a:p>
            <a:pPr lvl="1"/>
            <a:r>
              <a:rPr lang="en-US" u="sng">
                <a:solidFill>
                  <a:srgbClr val="993300"/>
                </a:solidFill>
              </a:rPr>
              <a:t>Floating-point</a:t>
            </a:r>
            <a:r>
              <a:rPr lang="en-US"/>
              <a:t>  ::  can store numbers with fractional values.</a:t>
            </a:r>
          </a:p>
          <a:p>
            <a:pPr lvl="2"/>
            <a:r>
              <a:rPr lang="en-US"/>
              <a:t>Examples: 3.14159,  5.0,  -12345.345</a:t>
            </a:r>
          </a:p>
          <a:p>
            <a:pPr lvl="1"/>
            <a:endParaRPr lang="en-US" u="sng">
              <a:solidFill>
                <a:srgbClr val="993300"/>
              </a:solidFill>
            </a:endParaRPr>
          </a:p>
          <a:p>
            <a:pPr lvl="1"/>
            <a:r>
              <a:rPr lang="en-US" u="sng">
                <a:solidFill>
                  <a:srgbClr val="993300"/>
                </a:solidFill>
              </a:rPr>
              <a:t>Character</a:t>
            </a:r>
            <a:r>
              <a:rPr lang="en-US"/>
              <a:t>  ::  can store a character</a:t>
            </a:r>
          </a:p>
          <a:p>
            <a:pPr lvl="2"/>
            <a:r>
              <a:rPr lang="en-US"/>
              <a:t>Examples: ‘A’,  ‘a’,  ‘*’,  ‘3’,  ‘ ’,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04800" y="304800"/>
            <a:ext cx="8610600" cy="558800"/>
          </a:xfrm>
        </p:spPr>
        <p:txBody>
          <a:bodyPr>
            <a:normAutofit fontScale="90000"/>
          </a:bodyPr>
          <a:lstStyle/>
          <a:p>
            <a:r>
              <a:rPr lang="en-US" dirty="0"/>
              <a:t>Data </a:t>
            </a:r>
            <a:r>
              <a:rPr lang="en-US" dirty="0" smtClean="0"/>
              <a:t>Types…</a:t>
            </a:r>
            <a:endParaRPr lang="en-US" dirty="0"/>
          </a:p>
        </p:txBody>
      </p:sp>
      <p:sp>
        <p:nvSpPr>
          <p:cNvPr id="327683" name="Rectangle 3"/>
          <p:cNvSpPr>
            <a:spLocks noGrp="1" noChangeArrowheads="1"/>
          </p:cNvSpPr>
          <p:nvPr>
            <p:ph sz="quarter" idx="1"/>
          </p:nvPr>
        </p:nvSpPr>
        <p:spPr>
          <a:xfrm>
            <a:off x="304800" y="1458913"/>
            <a:ext cx="8610600" cy="4865687"/>
          </a:xfrm>
        </p:spPr>
        <p:txBody>
          <a:bodyPr/>
          <a:lstStyle/>
          <a:p>
            <a:r>
              <a:rPr lang="en-US" dirty="0"/>
              <a:t>How are they stored in memory?</a:t>
            </a:r>
          </a:p>
          <a:p>
            <a:pPr lvl="1"/>
            <a:r>
              <a:rPr lang="en-US" dirty="0"/>
              <a:t>Integer :: </a:t>
            </a:r>
          </a:p>
          <a:p>
            <a:pPr lvl="2"/>
            <a:r>
              <a:rPr lang="en-US" dirty="0"/>
              <a:t>16 bits</a:t>
            </a:r>
          </a:p>
          <a:p>
            <a:pPr lvl="2"/>
            <a:r>
              <a:rPr lang="en-US" dirty="0"/>
              <a:t>32 bits</a:t>
            </a:r>
          </a:p>
          <a:p>
            <a:pPr lvl="1"/>
            <a:r>
              <a:rPr lang="en-US" dirty="0"/>
              <a:t>Float :: </a:t>
            </a:r>
          </a:p>
          <a:p>
            <a:pPr lvl="2"/>
            <a:r>
              <a:rPr lang="en-US" dirty="0"/>
              <a:t>32 bits</a:t>
            </a:r>
          </a:p>
          <a:p>
            <a:pPr lvl="2"/>
            <a:r>
              <a:rPr lang="en-US" dirty="0"/>
              <a:t>64 bits</a:t>
            </a:r>
          </a:p>
          <a:p>
            <a:pPr lvl="1"/>
            <a:r>
              <a:rPr lang="en-US" dirty="0"/>
              <a:t>Char ::</a:t>
            </a:r>
          </a:p>
          <a:p>
            <a:pPr lvl="2"/>
            <a:r>
              <a:rPr lang="en-US" dirty="0"/>
              <a:t>8 bits (ASCII code)</a:t>
            </a:r>
          </a:p>
          <a:p>
            <a:pPr lvl="2"/>
            <a:r>
              <a:rPr lang="en-US" dirty="0"/>
              <a:t>16 bits (UNICODE, used in Java)</a:t>
            </a:r>
          </a:p>
          <a:p>
            <a:endParaRPr lang="en-US" dirty="0"/>
          </a:p>
        </p:txBody>
      </p:sp>
      <p:sp>
        <p:nvSpPr>
          <p:cNvPr id="327684" name="Text Box 4"/>
          <p:cNvSpPr txBox="1">
            <a:spLocks noChangeArrowheads="1"/>
          </p:cNvSpPr>
          <p:nvPr/>
        </p:nvSpPr>
        <p:spPr bwMode="auto">
          <a:xfrm>
            <a:off x="4724400" y="2743200"/>
            <a:ext cx="4038600" cy="720725"/>
          </a:xfrm>
          <a:prstGeom prst="rect">
            <a:avLst/>
          </a:prstGeom>
          <a:solidFill>
            <a:srgbClr val="CCFFFF"/>
          </a:solidFill>
          <a:ln w="19050">
            <a:solidFill>
              <a:srgbClr val="800000"/>
            </a:solidFill>
            <a:miter lim="800000"/>
            <a:headEnd/>
            <a:tailEnd/>
          </a:ln>
          <a:effectLst/>
        </p:spPr>
        <p:txBody>
          <a:bodyPr>
            <a:spAutoFit/>
          </a:bodyPr>
          <a:lstStyle/>
          <a:p>
            <a:pPr>
              <a:spcBef>
                <a:spcPct val="50000"/>
              </a:spcBef>
            </a:pPr>
            <a:r>
              <a:rPr lang="en-US" sz="2000">
                <a:latin typeface="Arial" pitchFamily="34" charset="0"/>
              </a:rPr>
              <a:t>Actual number of bits vary from one computer to another</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561</TotalTime>
  <Words>2374</Words>
  <Application>Microsoft Office PowerPoint</Application>
  <PresentationFormat>On-screen Show (4:3)</PresentationFormat>
  <Paragraphs>574</Paragraphs>
  <Slides>48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Narrow</vt:lpstr>
      <vt:lpstr>Calibri</vt:lpstr>
      <vt:lpstr>Courier New</vt:lpstr>
      <vt:lpstr>Symbol</vt:lpstr>
      <vt:lpstr>Times New Roman</vt:lpstr>
      <vt:lpstr>Tw Cen MT</vt:lpstr>
      <vt:lpstr>Wingdings</vt:lpstr>
      <vt:lpstr>Wingdings 2</vt:lpstr>
      <vt:lpstr>Median</vt:lpstr>
      <vt:lpstr>Introduction to Programming</vt:lpstr>
      <vt:lpstr>Some Terminologies</vt:lpstr>
      <vt:lpstr>Variables and Constants</vt:lpstr>
      <vt:lpstr>Variables and Constants…</vt:lpstr>
      <vt:lpstr>Memory map</vt:lpstr>
      <vt:lpstr>Variables in Memory</vt:lpstr>
      <vt:lpstr>Variables in Memory…</vt:lpstr>
      <vt:lpstr>Data Types</vt:lpstr>
      <vt:lpstr>Data Types…</vt:lpstr>
      <vt:lpstr>Problem solving</vt:lpstr>
      <vt:lpstr>Flowchart: basic symbols</vt:lpstr>
      <vt:lpstr>Flowchart: basic symbols</vt:lpstr>
      <vt:lpstr>Example 1: Adding three numbers</vt:lpstr>
      <vt:lpstr>Example 2: Larger of two numbers</vt:lpstr>
      <vt:lpstr>Example 3: Largest of three numbers</vt:lpstr>
      <vt:lpstr>Example 4: Sum of first N natural numbers</vt:lpstr>
      <vt:lpstr>Example 5: SUM = 12 + 22 + 32 + N2</vt:lpstr>
      <vt:lpstr>Example 6: SUM = 1.2 + 2.3 + 3.4 + to N terms</vt:lpstr>
      <vt:lpstr>Example 7: Computing Factorial</vt:lpstr>
      <vt:lpstr>Example 8: Roots of a quadratic equation</vt:lpstr>
      <vt:lpstr>Example 9: Grade computation</vt:lpstr>
      <vt:lpstr>Example 9: Grade computation…</vt:lpstr>
      <vt:lpstr>Programming in C: Basics</vt:lpstr>
      <vt:lpstr>History of C</vt:lpstr>
      <vt:lpstr>Why teach C?</vt:lpstr>
      <vt:lpstr>Some programmer jargon</vt:lpstr>
      <vt:lpstr>Our First C Program: Hello World</vt:lpstr>
      <vt:lpstr>C doesn’t care much about spaces</vt:lpstr>
      <vt:lpstr>Keywords of C</vt:lpstr>
      <vt:lpstr>The C Character Set</vt:lpstr>
      <vt:lpstr>Types of variable</vt:lpstr>
      <vt:lpstr>Identifiers and Keywords</vt:lpstr>
      <vt:lpstr>Valid and Invalid Identifiers</vt:lpstr>
      <vt:lpstr>Another Example: Adding two numbers</vt:lpstr>
      <vt:lpstr>Example: Largest of three numbers</vt:lpstr>
      <vt:lpstr>Largest of three numbers: Another way</vt:lpstr>
      <vt:lpstr>Desirable Programming Style</vt:lpstr>
      <vt:lpstr>Indentation Example: Good Style</vt:lpstr>
      <vt:lpstr>Indentation Example: Bad Style</vt:lpstr>
      <vt:lpstr>Data Types in C</vt:lpstr>
      <vt:lpstr>Data Types in C…</vt:lpstr>
      <vt:lpstr>Some Examples of Data Types</vt:lpstr>
      <vt:lpstr>Constants</vt:lpstr>
      <vt:lpstr>Integer Constants</vt:lpstr>
      <vt:lpstr>Floating-point Constants</vt:lpstr>
      <vt:lpstr>Single Character Constants</vt:lpstr>
      <vt:lpstr>String Constants</vt:lpstr>
      <vt:lpstr>Declaration of Variables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Sankita</dc:creator>
  <cp:lastModifiedBy>udairao</cp:lastModifiedBy>
  <cp:revision>29</cp:revision>
  <dcterms:created xsi:type="dcterms:W3CDTF">2006-08-16T00:00:00Z</dcterms:created>
  <dcterms:modified xsi:type="dcterms:W3CDTF">2020-12-10T10:23:40Z</dcterms:modified>
</cp:coreProperties>
</file>