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362" r:id="rId4"/>
    <p:sldId id="363" r:id="rId5"/>
    <p:sldId id="364" r:id="rId6"/>
    <p:sldId id="365" r:id="rId7"/>
    <p:sldId id="385" r:id="rId8"/>
    <p:sldId id="366" r:id="rId9"/>
    <p:sldId id="367" r:id="rId10"/>
    <p:sldId id="368" r:id="rId11"/>
    <p:sldId id="369" r:id="rId12"/>
    <p:sldId id="370" r:id="rId13"/>
    <p:sldId id="371" r:id="rId14"/>
    <p:sldId id="372" r:id="rId15"/>
    <p:sldId id="373" r:id="rId16"/>
    <p:sldId id="374" r:id="rId17"/>
    <p:sldId id="375" r:id="rId18"/>
    <p:sldId id="376" r:id="rId19"/>
    <p:sldId id="386" r:id="rId20"/>
    <p:sldId id="387" r:id="rId21"/>
    <p:sldId id="388" r:id="rId22"/>
    <p:sldId id="377" r:id="rId23"/>
    <p:sldId id="378" r:id="rId24"/>
    <p:sldId id="379" r:id="rId25"/>
    <p:sldId id="380" r:id="rId26"/>
    <p:sldId id="389" r:id="rId27"/>
    <p:sldId id="390" r:id="rId28"/>
    <p:sldId id="381" r:id="rId29"/>
    <p:sldId id="382" r:id="rId30"/>
    <p:sldId id="383" r:id="rId31"/>
    <p:sldId id="3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4020D-C323-49F7-A33B-A77C483A5C8B}" type="datetimeFigureOut">
              <a:rPr lang="en-IN" smtClean="0"/>
              <a:pPr/>
              <a:t>01-05-2022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C22214-F549-4E4A-BFCE-2AF378F3583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34BDFD-1CA3-45AA-9857-57BF25929FEB}" type="datetime1">
              <a:rPr lang="en-US" smtClean="0"/>
              <a:pPr/>
              <a:t>5/1/2022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Lectures on Numerical Methods</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285AC8-1C30-4EEB-B87E-CEDB38A6CB9A}" type="datetime1">
              <a:rPr lang="en-US" smtClean="0"/>
              <a:pPr/>
              <a:t>5/1/2022</a:t>
            </a:fld>
            <a:endParaRPr lang="en-US"/>
          </a:p>
        </p:txBody>
      </p:sp>
      <p:sp>
        <p:nvSpPr>
          <p:cNvPr id="5" name="Footer Placeholder 4"/>
          <p:cNvSpPr>
            <a:spLocks noGrp="1"/>
          </p:cNvSpPr>
          <p:nvPr>
            <p:ph type="ftr" sz="quarter" idx="11"/>
          </p:nvPr>
        </p:nvSpPr>
        <p:spPr/>
        <p:txBody>
          <a:bodyPr/>
          <a:lstStyle/>
          <a:p>
            <a:r>
              <a:rPr lang="en-US" smtClean="0"/>
              <a:t>Lectures on Numerical Methods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E210CDEA-3F43-4282-A9AB-89F9A158972E}" type="datetime1">
              <a:rPr lang="en-US" smtClean="0"/>
              <a:pPr/>
              <a:t>5/1/2022</a:t>
            </a:fld>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Lectures on Numerical Methods</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a:latin typeface="Arial" pitchFamily="34" charset="0"/>
                <a:cs typeface="Arial" pitchFamily="34"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8FF486BB-E49D-4E53-83D0-BA10298AC764}" type="datetime1">
              <a:rPr lang="en-US" smtClean="0"/>
              <a:pPr/>
              <a:t>5/1/2022</a:t>
            </a:fld>
            <a:endParaRPr lang="en-US"/>
          </a:p>
        </p:txBody>
      </p:sp>
      <p:sp>
        <p:nvSpPr>
          <p:cNvPr id="5" name="Footer Placeholder 4"/>
          <p:cNvSpPr>
            <a:spLocks noGrp="1"/>
          </p:cNvSpPr>
          <p:nvPr>
            <p:ph type="ftr" sz="quarter" idx="11"/>
          </p:nvPr>
        </p:nvSpPr>
        <p:spPr/>
        <p:txBody>
          <a:bodyPr/>
          <a:lstStyle/>
          <a:p>
            <a:r>
              <a:rPr lang="en-US" smtClean="0"/>
              <a:t>Lectures on Numerical Methods</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64B222A9-5639-4A65-B6D3-47A958CB8668}" type="datetime1">
              <a:rPr lang="en-US" smtClean="0"/>
              <a:pPr/>
              <a:t>5/1/2022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Lectures on Numerical Methods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40C5E61E-0EA7-4B01-9D4B-BE29BB35700B}" type="datetime1">
              <a:rPr lang="en-US" smtClean="0"/>
              <a:pPr/>
              <a:t>5/1/2022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Lectures on Numerical Methods</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7E9DAA2-2CC1-42B7-88A6-ED180318A3B8}" type="datetime1">
              <a:rPr lang="en-US" smtClean="0"/>
              <a:pPr/>
              <a:t>5/1/2022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Lectures on Numerical Methods</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68218CC-0C9C-4F0F-939A-189D4CC4B731}" type="datetime1">
              <a:rPr lang="en-US" smtClean="0"/>
              <a:pPr/>
              <a:t>5/1/2022</a:t>
            </a:fld>
            <a:endParaRPr lang="en-US"/>
          </a:p>
        </p:txBody>
      </p:sp>
      <p:sp>
        <p:nvSpPr>
          <p:cNvPr id="4" name="Footer Placeholder 3"/>
          <p:cNvSpPr>
            <a:spLocks noGrp="1"/>
          </p:cNvSpPr>
          <p:nvPr>
            <p:ph type="ftr" sz="quarter" idx="11"/>
          </p:nvPr>
        </p:nvSpPr>
        <p:spPr/>
        <p:txBody>
          <a:bodyPr/>
          <a:lstStyle/>
          <a:p>
            <a:r>
              <a:rPr lang="en-US" smtClean="0"/>
              <a:t>Lectures on Numerical Methods</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BAE935-6022-431C-BA70-4D2FC62784A4}" type="datetime1">
              <a:rPr lang="en-US" smtClean="0"/>
              <a:pPr/>
              <a:t>5/1/2022</a:t>
            </a:fld>
            <a:endParaRPr lang="en-US"/>
          </a:p>
        </p:txBody>
      </p:sp>
      <p:sp>
        <p:nvSpPr>
          <p:cNvPr id="3" name="Footer Placeholder 2"/>
          <p:cNvSpPr>
            <a:spLocks noGrp="1"/>
          </p:cNvSpPr>
          <p:nvPr>
            <p:ph type="ftr" sz="quarter" idx="11"/>
          </p:nvPr>
        </p:nvSpPr>
        <p:spPr/>
        <p:txBody>
          <a:bodyPr/>
          <a:lstStyle/>
          <a:p>
            <a:r>
              <a:rPr lang="en-US" smtClean="0"/>
              <a:t>Lectures on Numerical Methods</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D550EF4-1568-4E0F-A937-A356482D3754}" type="datetime1">
              <a:rPr lang="en-US" smtClean="0"/>
              <a:pPr/>
              <a:t>5/1/2022</a:t>
            </a:fld>
            <a:endParaRPr lang="en-US"/>
          </a:p>
        </p:txBody>
      </p:sp>
      <p:sp>
        <p:nvSpPr>
          <p:cNvPr id="6" name="Footer Placeholder 5"/>
          <p:cNvSpPr>
            <a:spLocks noGrp="1"/>
          </p:cNvSpPr>
          <p:nvPr>
            <p:ph type="ftr" sz="quarter" idx="11"/>
          </p:nvPr>
        </p:nvSpPr>
        <p:spPr/>
        <p:txBody>
          <a:bodyPr/>
          <a:lstStyle/>
          <a:p>
            <a:r>
              <a:rPr lang="en-US" smtClean="0"/>
              <a:t>Lectures on Numerical Methods</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A1D99748-25A6-4B47-A25E-B6DC6D52780A}" type="datetime1">
              <a:rPr lang="en-US" smtClean="0"/>
              <a:pPr/>
              <a:t>5/1/2022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Lectures on Numerical Methods</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AA3285C-3D93-4208-A740-387DC8E3B43C}" type="datetime1">
              <a:rPr lang="en-US" smtClean="0"/>
              <a:pPr/>
              <a:t>5/1/2022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Lectures on Numerical Methods</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 and Expressions</a:t>
            </a:r>
            <a:endParaRPr lang="en-IN" dirty="0"/>
          </a:p>
        </p:txBody>
      </p:sp>
      <p:sp>
        <p:nvSpPr>
          <p:cNvPr id="5" name="Text Placeholder 4"/>
          <p:cNvSpPr>
            <a:spLocks noGrp="1"/>
          </p:cNvSpPr>
          <p:nvPr>
            <p:ph type="body"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Mixed-mode arithmetic</a:t>
            </a:r>
            <a:endParaRPr lang="en-IN" dirty="0"/>
          </a:p>
        </p:txBody>
      </p:sp>
      <p:sp>
        <p:nvSpPr>
          <p:cNvPr id="3" name="Content Placeholder 2"/>
          <p:cNvSpPr>
            <a:spLocks noGrp="1"/>
          </p:cNvSpPr>
          <p:nvPr>
            <p:ph sz="quarter" idx="1"/>
          </p:nvPr>
        </p:nvSpPr>
        <p:spPr/>
        <p:txBody>
          <a:bodyPr/>
          <a:lstStyle/>
          <a:p>
            <a:r>
              <a:rPr lang="en-IN" dirty="0" smtClean="0"/>
              <a:t>When one of the operands is real and other is integer, the expression is called a mixed-mode arithmetic expression</a:t>
            </a:r>
          </a:p>
          <a:p>
            <a:r>
              <a:rPr lang="en-IN" dirty="0" smtClean="0"/>
              <a:t>if either operand is of real type, then only </a:t>
            </a:r>
            <a:r>
              <a:rPr lang="en-IN" b="1" dirty="0" smtClean="0">
                <a:solidFill>
                  <a:srgbClr val="FF0000"/>
                </a:solidFill>
              </a:rPr>
              <a:t>real operation is performed</a:t>
            </a:r>
            <a:r>
              <a:rPr lang="en-IN" dirty="0" smtClean="0"/>
              <a:t> is result is always a real number</a:t>
            </a:r>
          </a:p>
          <a:p>
            <a:pPr lvl="1"/>
            <a:r>
              <a:rPr lang="en-IN" dirty="0" smtClean="0"/>
              <a:t>e.g. 15/10.0 = 1.5</a:t>
            </a:r>
          </a:p>
          <a:p>
            <a:pPr lvl="1"/>
            <a:r>
              <a:rPr lang="en-IN" dirty="0" smtClean="0"/>
              <a:t>15/10=1</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Relational operators</a:t>
            </a:r>
            <a:endParaRPr lang="en-IN" dirty="0"/>
          </a:p>
        </p:txBody>
      </p:sp>
      <p:sp>
        <p:nvSpPr>
          <p:cNvPr id="3" name="Content Placeholder 2"/>
          <p:cNvSpPr>
            <a:spLocks noGrp="1"/>
          </p:cNvSpPr>
          <p:nvPr>
            <p:ph sz="quarter" idx="1"/>
          </p:nvPr>
        </p:nvSpPr>
        <p:spPr>
          <a:xfrm>
            <a:off x="609600" y="1600200"/>
            <a:ext cx="8153400" cy="4495800"/>
          </a:xfrm>
        </p:spPr>
        <p:txBody>
          <a:bodyPr>
            <a:normAutofit fontScale="77500" lnSpcReduction="20000"/>
          </a:bodyPr>
          <a:lstStyle/>
          <a:p>
            <a:r>
              <a:rPr lang="en-IN" dirty="0" smtClean="0">
                <a:solidFill>
                  <a:srgbClr val="FF0000"/>
                </a:solidFill>
              </a:rPr>
              <a:t>To compare two quantities and depending on their relation, take certain decisions</a:t>
            </a:r>
          </a:p>
          <a:p>
            <a:r>
              <a:rPr lang="en-IN" dirty="0" smtClean="0"/>
              <a:t>Comparison can be done with relational operators</a:t>
            </a:r>
          </a:p>
          <a:p>
            <a:r>
              <a:rPr lang="en-IN" dirty="0" smtClean="0"/>
              <a:t>A value of relational expression is either </a:t>
            </a:r>
            <a:r>
              <a:rPr lang="en-IN" dirty="0" smtClean="0">
                <a:solidFill>
                  <a:srgbClr val="FF0000"/>
                </a:solidFill>
              </a:rPr>
              <a:t>1 or 0 </a:t>
            </a:r>
            <a:r>
              <a:rPr lang="en-IN" dirty="0" smtClean="0"/>
              <a:t>i.e. </a:t>
            </a:r>
            <a:r>
              <a:rPr lang="en-IN" dirty="0" smtClean="0">
                <a:solidFill>
                  <a:srgbClr val="FF0000"/>
                </a:solidFill>
              </a:rPr>
              <a:t>TRUE or FALSE</a:t>
            </a:r>
          </a:p>
          <a:p>
            <a:r>
              <a:rPr lang="en-IN" dirty="0" smtClean="0"/>
              <a:t>A simple relational expression</a:t>
            </a:r>
          </a:p>
          <a:p>
            <a:pPr>
              <a:buNone/>
            </a:pPr>
            <a:r>
              <a:rPr lang="en-IN" dirty="0" smtClean="0"/>
              <a:t>		</a:t>
            </a:r>
            <a:r>
              <a:rPr lang="en-IN" b="1" dirty="0" smtClean="0">
                <a:solidFill>
                  <a:srgbClr val="FFC000"/>
                </a:solidFill>
                <a:latin typeface="Courier New" pitchFamily="49" charset="0"/>
                <a:cs typeface="Courier New" pitchFamily="49" charset="0"/>
              </a:rPr>
              <a:t>ae-1</a:t>
            </a:r>
            <a:r>
              <a:rPr lang="en-IN" b="1" dirty="0" smtClean="0">
                <a:latin typeface="Courier New" pitchFamily="49" charset="0"/>
                <a:cs typeface="Courier New" pitchFamily="49" charset="0"/>
              </a:rPr>
              <a:t> </a:t>
            </a:r>
            <a:r>
              <a:rPr lang="en-IN" b="1" dirty="0" smtClean="0">
                <a:solidFill>
                  <a:srgbClr val="FF0000"/>
                </a:solidFill>
                <a:latin typeface="Courier New" pitchFamily="49" charset="0"/>
                <a:cs typeface="Courier New" pitchFamily="49" charset="0"/>
              </a:rPr>
              <a:t>relational operator</a:t>
            </a:r>
            <a:r>
              <a:rPr lang="en-IN" b="1" dirty="0" smtClean="0">
                <a:latin typeface="Courier New" pitchFamily="49" charset="0"/>
                <a:cs typeface="Courier New" pitchFamily="49" charset="0"/>
              </a:rPr>
              <a:t> </a:t>
            </a:r>
            <a:r>
              <a:rPr lang="en-IN" b="1" dirty="0" smtClean="0">
                <a:solidFill>
                  <a:srgbClr val="FFC000"/>
                </a:solidFill>
                <a:latin typeface="Courier New" pitchFamily="49" charset="0"/>
                <a:cs typeface="Courier New" pitchFamily="49" charset="0"/>
              </a:rPr>
              <a:t>ae-2</a:t>
            </a:r>
          </a:p>
          <a:p>
            <a:r>
              <a:rPr lang="en-IN" dirty="0" smtClean="0"/>
              <a:t>E.g. </a:t>
            </a:r>
          </a:p>
          <a:p>
            <a:pPr lvl="1"/>
            <a:r>
              <a:rPr lang="en-IN" dirty="0" smtClean="0"/>
              <a:t>4.5 &lt;= 10 yields TRUE</a:t>
            </a:r>
          </a:p>
          <a:p>
            <a:pPr lvl="1"/>
            <a:r>
              <a:rPr lang="en-IN" dirty="0" smtClean="0"/>
              <a:t>4.5 &lt; -10  yields FALSE</a:t>
            </a:r>
          </a:p>
          <a:p>
            <a:pPr lvl="1"/>
            <a:r>
              <a:rPr lang="en-IN" dirty="0" smtClean="0"/>
              <a:t>-35 &gt;= 0 yields ?</a:t>
            </a:r>
          </a:p>
          <a:p>
            <a:pPr lvl="1"/>
            <a:r>
              <a:rPr lang="en-IN" dirty="0" smtClean="0"/>
              <a:t>10 &lt; 7+5 yields ?</a:t>
            </a:r>
          </a:p>
          <a:p>
            <a:pPr lvl="1"/>
            <a:r>
              <a:rPr lang="en-IN" dirty="0" err="1" smtClean="0"/>
              <a:t>a+b</a:t>
            </a:r>
            <a:r>
              <a:rPr lang="en-IN" dirty="0" smtClean="0"/>
              <a:t> &gt; </a:t>
            </a:r>
            <a:r>
              <a:rPr lang="en-IN" dirty="0" err="1" smtClean="0"/>
              <a:t>c+b</a:t>
            </a:r>
            <a:r>
              <a:rPr lang="en-IN" dirty="0" smtClean="0"/>
              <a:t> yields ?</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Relational operators</a:t>
            </a:r>
            <a:endParaRPr lang="en-IN" dirty="0"/>
          </a:p>
        </p:txBody>
      </p:sp>
      <p:sp>
        <p:nvSpPr>
          <p:cNvPr id="4" name="Rectangle 3"/>
          <p:cNvSpPr txBox="1">
            <a:spLocks noChangeArrowheads="1"/>
          </p:cNvSpPr>
          <p:nvPr/>
        </p:nvSpPr>
        <p:spPr>
          <a:xfrm>
            <a:off x="612648" y="1600200"/>
            <a:ext cx="8153400" cy="4495800"/>
          </a:xfrm>
          <a:prstGeom prst="rect">
            <a:avLst/>
          </a:prstGeom>
        </p:spPr>
        <p:txBody>
          <a:bodyPr>
            <a:normAutofit/>
          </a:bodyPr>
          <a:lstStyle/>
          <a:p>
            <a:pPr marL="182880" indent="-274320">
              <a:lnSpc>
                <a:spcPct val="80000"/>
              </a:lnSpc>
              <a:spcBef>
                <a:spcPts val="550"/>
              </a:spcBef>
              <a:buClr>
                <a:schemeClr val="accent1"/>
              </a:buClr>
              <a:buSzPct val="70000"/>
              <a:buFont typeface="Wingdings 2"/>
              <a:buChar cha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nvGraphicFramePr>
        <p:xfrm>
          <a:off x="1219200" y="1752600"/>
          <a:ext cx="6934201" cy="3627120"/>
        </p:xfrm>
        <a:graphic>
          <a:graphicData uri="http://schemas.openxmlformats.org/drawingml/2006/table">
            <a:tbl>
              <a:tblPr firstRow="1" bandRow="1">
                <a:tableStyleId>{5C22544A-7EE6-4342-B048-85BDC9FD1C3A}</a:tableStyleId>
              </a:tblPr>
              <a:tblGrid>
                <a:gridCol w="2687003">
                  <a:extLst>
                    <a:ext uri="{9D8B030D-6E8A-4147-A177-3AD203B41FA5}">
                      <a16:colId xmlns:a16="http://schemas.microsoft.com/office/drawing/2014/main" xmlns="" val="20000"/>
                    </a:ext>
                  </a:extLst>
                </a:gridCol>
                <a:gridCol w="4247198">
                  <a:extLst>
                    <a:ext uri="{9D8B030D-6E8A-4147-A177-3AD203B41FA5}">
                      <a16:colId xmlns:a16="http://schemas.microsoft.com/office/drawing/2014/main" xmlns="" val="20001"/>
                    </a:ext>
                  </a:extLst>
                </a:gridCol>
              </a:tblGrid>
              <a:tr h="370840">
                <a:tc>
                  <a:txBody>
                    <a:bodyPr/>
                    <a:lstStyle/>
                    <a:p>
                      <a:pPr algn="ctr"/>
                      <a:r>
                        <a:rPr lang="en-IN" sz="2800" dirty="0" smtClean="0"/>
                        <a:t>Operator</a:t>
                      </a:r>
                      <a:endParaRPr lang="en-IN" sz="2800" dirty="0"/>
                    </a:p>
                  </a:txBody>
                  <a:tcPr/>
                </a:tc>
                <a:tc>
                  <a:txBody>
                    <a:bodyPr/>
                    <a:lstStyle/>
                    <a:p>
                      <a:r>
                        <a:rPr lang="en-IN" sz="2800" dirty="0" smtClean="0"/>
                        <a:t>Meaning</a:t>
                      </a:r>
                      <a:endParaRPr lang="en-IN" sz="2800" dirty="0"/>
                    </a:p>
                  </a:txBody>
                  <a:tcPr/>
                </a:tc>
                <a:extLst>
                  <a:ext uri="{0D108BD9-81ED-4DB2-BD59-A6C34878D82A}">
                    <a16:rowId xmlns:a16="http://schemas.microsoft.com/office/drawing/2014/main" xmlns="" val="10000"/>
                  </a:ext>
                </a:extLst>
              </a:tr>
              <a:tr h="370840">
                <a:tc>
                  <a:txBody>
                    <a:bodyPr/>
                    <a:lstStyle/>
                    <a:p>
                      <a:pPr algn="ctr"/>
                      <a:r>
                        <a:rPr lang="en-IN" sz="2800" dirty="0" smtClean="0"/>
                        <a:t>&lt;</a:t>
                      </a:r>
                      <a:endParaRPr lang="en-IN" sz="2800" dirty="0"/>
                    </a:p>
                  </a:txBody>
                  <a:tcPr/>
                </a:tc>
                <a:tc>
                  <a:txBody>
                    <a:bodyPr/>
                    <a:lstStyle/>
                    <a:p>
                      <a:r>
                        <a:rPr lang="en-IN" sz="2800" dirty="0" smtClean="0"/>
                        <a:t>Is less than</a:t>
                      </a:r>
                      <a:endParaRPr lang="en-IN" sz="2800" dirty="0"/>
                    </a:p>
                  </a:txBody>
                  <a:tcPr/>
                </a:tc>
                <a:extLst>
                  <a:ext uri="{0D108BD9-81ED-4DB2-BD59-A6C34878D82A}">
                    <a16:rowId xmlns:a16="http://schemas.microsoft.com/office/drawing/2014/main" xmlns="" val="10001"/>
                  </a:ext>
                </a:extLst>
              </a:tr>
              <a:tr h="370840">
                <a:tc>
                  <a:txBody>
                    <a:bodyPr/>
                    <a:lstStyle/>
                    <a:p>
                      <a:pPr algn="ctr"/>
                      <a:r>
                        <a:rPr lang="en-IN" sz="2800" dirty="0" smtClean="0"/>
                        <a:t>&lt;=</a:t>
                      </a:r>
                      <a:endParaRPr lang="en-IN" sz="2800" dirty="0"/>
                    </a:p>
                  </a:txBody>
                  <a:tcPr/>
                </a:tc>
                <a:tc>
                  <a:txBody>
                    <a:bodyPr/>
                    <a:lstStyle/>
                    <a:p>
                      <a:r>
                        <a:rPr lang="en-IN" sz="2800" dirty="0" smtClean="0"/>
                        <a:t>Is less than or</a:t>
                      </a:r>
                      <a:r>
                        <a:rPr lang="en-IN" sz="2800" baseline="0" dirty="0" smtClean="0"/>
                        <a:t> equal to</a:t>
                      </a:r>
                      <a:endParaRPr lang="en-IN" sz="2800" dirty="0"/>
                    </a:p>
                  </a:txBody>
                  <a:tcPr/>
                </a:tc>
                <a:extLst>
                  <a:ext uri="{0D108BD9-81ED-4DB2-BD59-A6C34878D82A}">
                    <a16:rowId xmlns:a16="http://schemas.microsoft.com/office/drawing/2014/main" xmlns="" val="10002"/>
                  </a:ext>
                </a:extLst>
              </a:tr>
              <a:tr h="370840">
                <a:tc>
                  <a:txBody>
                    <a:bodyPr/>
                    <a:lstStyle/>
                    <a:p>
                      <a:pPr algn="ctr"/>
                      <a:r>
                        <a:rPr lang="en-IN" sz="2800" dirty="0" smtClean="0"/>
                        <a:t>&gt;</a:t>
                      </a:r>
                      <a:endParaRPr lang="en-IN" sz="2800" dirty="0"/>
                    </a:p>
                  </a:txBody>
                  <a:tcPr/>
                </a:tc>
                <a:tc>
                  <a:txBody>
                    <a:bodyPr/>
                    <a:lstStyle/>
                    <a:p>
                      <a:r>
                        <a:rPr lang="en-IN" sz="2800" dirty="0" smtClean="0"/>
                        <a:t>Is greater than</a:t>
                      </a:r>
                      <a:endParaRPr lang="en-IN" sz="2800" dirty="0"/>
                    </a:p>
                  </a:txBody>
                  <a:tcPr/>
                </a:tc>
                <a:extLst>
                  <a:ext uri="{0D108BD9-81ED-4DB2-BD59-A6C34878D82A}">
                    <a16:rowId xmlns:a16="http://schemas.microsoft.com/office/drawing/2014/main" xmlns="" val="10003"/>
                  </a:ext>
                </a:extLst>
              </a:tr>
              <a:tr h="370840">
                <a:tc>
                  <a:txBody>
                    <a:bodyPr/>
                    <a:lstStyle/>
                    <a:p>
                      <a:pPr algn="ctr"/>
                      <a:r>
                        <a:rPr lang="en-IN" sz="2800" dirty="0" smtClean="0"/>
                        <a:t>&gt;=</a:t>
                      </a:r>
                      <a:endParaRPr lang="en-IN" sz="2800" dirty="0"/>
                    </a:p>
                  </a:txBody>
                  <a:tcPr/>
                </a:tc>
                <a:tc>
                  <a:txBody>
                    <a:bodyPr/>
                    <a:lstStyle/>
                    <a:p>
                      <a:r>
                        <a:rPr lang="en-IN" sz="2800" dirty="0" smtClean="0"/>
                        <a:t>Is greater than</a:t>
                      </a:r>
                      <a:r>
                        <a:rPr lang="en-IN" sz="2800" baseline="0" dirty="0" smtClean="0"/>
                        <a:t> or equal to</a:t>
                      </a:r>
                      <a:endParaRPr lang="en-IN" sz="2800" dirty="0"/>
                    </a:p>
                  </a:txBody>
                  <a:tcPr/>
                </a:tc>
                <a:extLst>
                  <a:ext uri="{0D108BD9-81ED-4DB2-BD59-A6C34878D82A}">
                    <a16:rowId xmlns:a16="http://schemas.microsoft.com/office/drawing/2014/main" xmlns="" val="10004"/>
                  </a:ext>
                </a:extLst>
              </a:tr>
              <a:tr h="370840">
                <a:tc>
                  <a:txBody>
                    <a:bodyPr/>
                    <a:lstStyle/>
                    <a:p>
                      <a:pPr algn="ctr"/>
                      <a:r>
                        <a:rPr lang="en-IN" sz="2800" dirty="0" smtClean="0"/>
                        <a:t>==</a:t>
                      </a:r>
                      <a:endParaRPr lang="en-IN" sz="2800" dirty="0"/>
                    </a:p>
                  </a:txBody>
                  <a:tcPr/>
                </a:tc>
                <a:tc>
                  <a:txBody>
                    <a:bodyPr/>
                    <a:lstStyle/>
                    <a:p>
                      <a:r>
                        <a:rPr lang="en-IN" sz="2800" dirty="0" smtClean="0"/>
                        <a:t>Is equal to</a:t>
                      </a:r>
                      <a:endParaRPr lang="en-IN" sz="2800" dirty="0"/>
                    </a:p>
                  </a:txBody>
                  <a:tcPr/>
                </a:tc>
                <a:extLst>
                  <a:ext uri="{0D108BD9-81ED-4DB2-BD59-A6C34878D82A}">
                    <a16:rowId xmlns:a16="http://schemas.microsoft.com/office/drawing/2014/main" xmlns="" val="10005"/>
                  </a:ext>
                </a:extLst>
              </a:tr>
              <a:tr h="370840">
                <a:tc>
                  <a:txBody>
                    <a:bodyPr/>
                    <a:lstStyle/>
                    <a:p>
                      <a:pPr algn="ctr"/>
                      <a:r>
                        <a:rPr lang="en-IN" sz="2800" dirty="0" smtClean="0"/>
                        <a:t>!=</a:t>
                      </a:r>
                      <a:endParaRPr lang="en-IN" sz="2800" dirty="0"/>
                    </a:p>
                  </a:txBody>
                  <a:tcPr/>
                </a:tc>
                <a:tc>
                  <a:txBody>
                    <a:bodyPr/>
                    <a:lstStyle/>
                    <a:p>
                      <a:r>
                        <a:rPr lang="en-IN" sz="2800" dirty="0" smtClean="0"/>
                        <a:t>Is not equal to</a:t>
                      </a:r>
                      <a:endParaRPr lang="en-IN" sz="2800" dirty="0"/>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Logical operators</a:t>
            </a:r>
            <a:endParaRPr lang="en-IN" dirty="0"/>
          </a:p>
        </p:txBody>
      </p:sp>
      <p:graphicFrame>
        <p:nvGraphicFramePr>
          <p:cNvPr id="3" name="Table 2"/>
          <p:cNvGraphicFramePr>
            <a:graphicFrameLocks noGrp="1"/>
          </p:cNvGraphicFramePr>
          <p:nvPr/>
        </p:nvGraphicFramePr>
        <p:xfrm>
          <a:off x="990600" y="4114800"/>
          <a:ext cx="6934201" cy="2072640"/>
        </p:xfrm>
        <a:graphic>
          <a:graphicData uri="http://schemas.openxmlformats.org/drawingml/2006/table">
            <a:tbl>
              <a:tblPr firstRow="1" bandRow="1">
                <a:tableStyleId>{5C22544A-7EE6-4342-B048-85BDC9FD1C3A}</a:tableStyleId>
              </a:tblPr>
              <a:tblGrid>
                <a:gridCol w="2687003">
                  <a:extLst>
                    <a:ext uri="{9D8B030D-6E8A-4147-A177-3AD203B41FA5}">
                      <a16:colId xmlns:a16="http://schemas.microsoft.com/office/drawing/2014/main" xmlns="" val="20000"/>
                    </a:ext>
                  </a:extLst>
                </a:gridCol>
                <a:gridCol w="4247198">
                  <a:extLst>
                    <a:ext uri="{9D8B030D-6E8A-4147-A177-3AD203B41FA5}">
                      <a16:colId xmlns:a16="http://schemas.microsoft.com/office/drawing/2014/main" xmlns="" val="20001"/>
                    </a:ext>
                  </a:extLst>
                </a:gridCol>
              </a:tblGrid>
              <a:tr h="370840">
                <a:tc>
                  <a:txBody>
                    <a:bodyPr/>
                    <a:lstStyle/>
                    <a:p>
                      <a:pPr algn="ctr"/>
                      <a:r>
                        <a:rPr lang="en-IN" sz="2800" dirty="0" smtClean="0"/>
                        <a:t>Operator</a:t>
                      </a:r>
                      <a:endParaRPr lang="en-IN" sz="2800" dirty="0"/>
                    </a:p>
                  </a:txBody>
                  <a:tcPr/>
                </a:tc>
                <a:tc>
                  <a:txBody>
                    <a:bodyPr/>
                    <a:lstStyle/>
                    <a:p>
                      <a:r>
                        <a:rPr lang="en-IN" sz="2800" dirty="0" smtClean="0"/>
                        <a:t>Meaning</a:t>
                      </a:r>
                      <a:endParaRPr lang="en-IN" sz="2800" dirty="0"/>
                    </a:p>
                  </a:txBody>
                  <a:tcPr/>
                </a:tc>
                <a:extLst>
                  <a:ext uri="{0D108BD9-81ED-4DB2-BD59-A6C34878D82A}">
                    <a16:rowId xmlns:a16="http://schemas.microsoft.com/office/drawing/2014/main" xmlns="" val="10000"/>
                  </a:ext>
                </a:extLst>
              </a:tr>
              <a:tr h="370840">
                <a:tc>
                  <a:txBody>
                    <a:bodyPr/>
                    <a:lstStyle/>
                    <a:p>
                      <a:pPr algn="ctr"/>
                      <a:r>
                        <a:rPr lang="en-IN" sz="2800" dirty="0" smtClean="0"/>
                        <a:t>&amp;&amp;</a:t>
                      </a:r>
                      <a:endParaRPr lang="en-IN" sz="2800" dirty="0"/>
                    </a:p>
                  </a:txBody>
                  <a:tcPr/>
                </a:tc>
                <a:tc>
                  <a:txBody>
                    <a:bodyPr/>
                    <a:lstStyle/>
                    <a:p>
                      <a:r>
                        <a:rPr lang="en-IN" sz="2800" dirty="0" smtClean="0"/>
                        <a:t>Logical AND</a:t>
                      </a:r>
                      <a:endParaRPr lang="en-IN" sz="2800" dirty="0"/>
                    </a:p>
                  </a:txBody>
                  <a:tcPr/>
                </a:tc>
                <a:extLst>
                  <a:ext uri="{0D108BD9-81ED-4DB2-BD59-A6C34878D82A}">
                    <a16:rowId xmlns:a16="http://schemas.microsoft.com/office/drawing/2014/main" xmlns="" val="10001"/>
                  </a:ext>
                </a:extLst>
              </a:tr>
              <a:tr h="370840">
                <a:tc>
                  <a:txBody>
                    <a:bodyPr/>
                    <a:lstStyle/>
                    <a:p>
                      <a:pPr algn="ctr"/>
                      <a:r>
                        <a:rPr lang="en-IN" sz="2800" dirty="0" smtClean="0"/>
                        <a:t>||</a:t>
                      </a:r>
                      <a:endParaRPr lang="en-IN" sz="2800" dirty="0"/>
                    </a:p>
                  </a:txBody>
                  <a:tcPr/>
                </a:tc>
                <a:tc>
                  <a:txBody>
                    <a:bodyPr/>
                    <a:lstStyle/>
                    <a:p>
                      <a:r>
                        <a:rPr lang="en-IN" sz="2800" dirty="0" smtClean="0"/>
                        <a:t>Logical OR</a:t>
                      </a:r>
                      <a:endParaRPr lang="en-IN" sz="2800" dirty="0"/>
                    </a:p>
                  </a:txBody>
                  <a:tcPr/>
                </a:tc>
                <a:extLst>
                  <a:ext uri="{0D108BD9-81ED-4DB2-BD59-A6C34878D82A}">
                    <a16:rowId xmlns:a16="http://schemas.microsoft.com/office/drawing/2014/main" xmlns="" val="10002"/>
                  </a:ext>
                </a:extLst>
              </a:tr>
              <a:tr h="370840">
                <a:tc>
                  <a:txBody>
                    <a:bodyPr/>
                    <a:lstStyle/>
                    <a:p>
                      <a:pPr algn="ctr"/>
                      <a:r>
                        <a:rPr lang="en-IN" sz="2800" dirty="0" smtClean="0"/>
                        <a:t>!</a:t>
                      </a:r>
                      <a:endParaRPr lang="en-IN" sz="2800" dirty="0"/>
                    </a:p>
                  </a:txBody>
                  <a:tcPr/>
                </a:tc>
                <a:tc>
                  <a:txBody>
                    <a:bodyPr/>
                    <a:lstStyle/>
                    <a:p>
                      <a:r>
                        <a:rPr lang="en-IN" sz="2800" dirty="0" smtClean="0"/>
                        <a:t>Logical NOT</a:t>
                      </a:r>
                      <a:endParaRPr lang="en-IN" sz="2800" dirty="0"/>
                    </a:p>
                  </a:txBody>
                  <a:tcPr/>
                </a:tc>
                <a:extLst>
                  <a:ext uri="{0D108BD9-81ED-4DB2-BD59-A6C34878D82A}">
                    <a16:rowId xmlns:a16="http://schemas.microsoft.com/office/drawing/2014/main" xmlns="" val="10003"/>
                  </a:ext>
                </a:extLst>
              </a:tr>
            </a:tbl>
          </a:graphicData>
        </a:graphic>
      </p:graphicFrame>
      <p:sp>
        <p:nvSpPr>
          <p:cNvPr id="4" name="Content Placeholder 2"/>
          <p:cNvSpPr txBox="1">
            <a:spLocks/>
          </p:cNvSpPr>
          <p:nvPr/>
        </p:nvSpPr>
        <p:spPr>
          <a:xfrm>
            <a:off x="612648" y="1600200"/>
            <a:ext cx="8153400" cy="2209800"/>
          </a:xfrm>
          <a:prstGeom prst="rect">
            <a:avLst/>
          </a:prstGeom>
        </p:spPr>
        <p:txBody>
          <a:bodyPr>
            <a:normAutofit fontScale="77500" lnSpcReduction="2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IN" sz="2900" b="0" i="0" u="none" strike="noStrike" kern="1200" cap="none" spc="0" normalizeH="0" baseline="0" noProof="0" dirty="0" smtClean="0">
                <a:ln>
                  <a:noFill/>
                </a:ln>
                <a:solidFill>
                  <a:schemeClr val="tx1"/>
                </a:solidFill>
                <a:effectLst/>
                <a:uLnTx/>
                <a:uFillTx/>
                <a:latin typeface="+mn-lt"/>
                <a:ea typeface="+mn-ea"/>
                <a:cs typeface="+mn-cs"/>
              </a:rPr>
              <a:t>When we want</a:t>
            </a:r>
            <a:r>
              <a:rPr kumimoji="0" lang="en-IN" sz="2900" b="0" i="0" u="none" strike="noStrike" kern="1200" cap="none" spc="0" normalizeH="0" noProof="0" dirty="0" smtClean="0">
                <a:ln>
                  <a:noFill/>
                </a:ln>
                <a:solidFill>
                  <a:schemeClr val="tx1"/>
                </a:solidFill>
                <a:effectLst/>
                <a:uLnTx/>
                <a:uFillTx/>
                <a:latin typeface="+mn-lt"/>
                <a:ea typeface="+mn-ea"/>
                <a:cs typeface="+mn-cs"/>
              </a:rPr>
              <a:t> to test more than one condition and make decisions</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IN" sz="2900" baseline="0" dirty="0" smtClean="0"/>
              <a:t>A logical</a:t>
            </a:r>
            <a:r>
              <a:rPr lang="en-IN" sz="2900" dirty="0" smtClean="0"/>
              <a:t> expression always yields a value or 1 or 0.</a:t>
            </a:r>
            <a:endParaRPr kumimoji="0" lang="en-IN"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IN"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900" b="1" i="0" u="none" strike="noStrike" kern="1200" cap="none" spc="0" normalizeH="0" baseline="0" noProof="0" dirty="0" smtClean="0">
                <a:ln>
                  <a:noFill/>
                </a:ln>
                <a:solidFill>
                  <a:srgbClr val="FFC000"/>
                </a:solidFill>
                <a:effectLst/>
                <a:uLnTx/>
                <a:uFillTx/>
                <a:latin typeface="Courier New" pitchFamily="49" charset="0"/>
                <a:ea typeface="+mn-ea"/>
                <a:cs typeface="Courier New" pitchFamily="49" charset="0"/>
              </a:rPr>
              <a:t>re-1</a:t>
            </a:r>
            <a:r>
              <a:rPr kumimoji="0" lang="en-IN" sz="29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lang="en-IN" sz="2900" b="1" dirty="0" err="1" smtClean="0">
                <a:solidFill>
                  <a:srgbClr val="FF0000"/>
                </a:solidFill>
                <a:latin typeface="Courier New" pitchFamily="49" charset="0"/>
                <a:cs typeface="Courier New" pitchFamily="49" charset="0"/>
              </a:rPr>
              <a:t>logica</a:t>
            </a:r>
            <a:r>
              <a:rPr kumimoji="0" lang="en-IN" sz="2900" b="1" i="0" u="none" strike="noStrike" kern="1200" cap="none" spc="0" normalizeH="0" baseline="0" noProof="0" dirty="0" smtClean="0">
                <a:ln>
                  <a:noFill/>
                </a:ln>
                <a:solidFill>
                  <a:srgbClr val="FF0000"/>
                </a:solidFill>
                <a:effectLst/>
                <a:uLnTx/>
                <a:uFillTx/>
                <a:latin typeface="Courier New" pitchFamily="49" charset="0"/>
                <a:ea typeface="+mn-ea"/>
                <a:cs typeface="Courier New" pitchFamily="49" charset="0"/>
              </a:rPr>
              <a:t>l operator</a:t>
            </a:r>
            <a:r>
              <a:rPr kumimoji="0" lang="en-IN" sz="2900"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t>
            </a:r>
            <a:r>
              <a:rPr kumimoji="0" lang="en-IN" sz="2900" b="1" i="0" u="none" strike="noStrike" kern="1200" cap="none" spc="0" normalizeH="0" baseline="0" noProof="0" dirty="0" smtClean="0">
                <a:ln>
                  <a:noFill/>
                </a:ln>
                <a:solidFill>
                  <a:srgbClr val="FFC000"/>
                </a:solidFill>
                <a:effectLst/>
                <a:uLnTx/>
                <a:uFillTx/>
                <a:latin typeface="Courier New" pitchFamily="49" charset="0"/>
                <a:ea typeface="+mn-ea"/>
                <a:cs typeface="Courier New" pitchFamily="49" charset="0"/>
              </a:rPr>
              <a:t>re-2</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itchFamily="2" charset="2"/>
              <a:buChar char="q"/>
              <a:tabLst/>
              <a:defRPr/>
            </a:pPr>
            <a:r>
              <a:rPr lang="en-IN" sz="2700" dirty="0" smtClean="0"/>
              <a:t>E.g. </a:t>
            </a:r>
          </a:p>
          <a:p>
            <a:pPr marL="777240" lvl="1" indent="-320040">
              <a:spcBef>
                <a:spcPts val="700"/>
              </a:spcBef>
              <a:buClr>
                <a:schemeClr val="accent2"/>
              </a:buClr>
              <a:buSzPct val="60000"/>
              <a:buFont typeface="Wingdings" pitchFamily="2" charset="2"/>
              <a:buChar char="q"/>
            </a:pPr>
            <a:r>
              <a:rPr lang="en-IN" sz="2900" dirty="0" smtClean="0"/>
              <a:t>a&gt;b &amp;&amp; x==10</a:t>
            </a:r>
          </a:p>
          <a:p>
            <a:pPr marL="320040" indent="-320040">
              <a:spcBef>
                <a:spcPts val="700"/>
              </a:spcBef>
              <a:buClr>
                <a:schemeClr val="accent2"/>
              </a:buClr>
              <a:buSzPct val="60000"/>
              <a:buFont typeface="Wingdings" pitchFamily="2" charset="2"/>
              <a:buChar char="q"/>
            </a:pPr>
            <a:r>
              <a:rPr lang="en-IN" sz="2900" dirty="0" smtClean="0"/>
              <a:t>Truth table</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endParaRPr kumimoji="0" lang="en-IN" sz="2900" b="1" i="0" u="none" strike="noStrike" kern="1200" cap="none" spc="0" normalizeH="0" baseline="0" noProof="0" dirty="0" smtClean="0">
              <a:ln>
                <a:noFill/>
              </a:ln>
              <a:solidFill>
                <a:srgbClr val="FFC000"/>
              </a:solidFill>
              <a:effectLst/>
              <a:uLnTx/>
              <a:uFillTx/>
              <a:latin typeface="Courier New" pitchFamily="49" charset="0"/>
              <a:ea typeface="+mn-ea"/>
              <a:cs typeface="Courier New" pitchFamily="49"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endParaRPr kumimoji="0" lang="en-IN"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operators</a:t>
            </a:r>
            <a:endParaRPr lang="en-IN" dirty="0"/>
          </a:p>
        </p:txBody>
      </p:sp>
      <p:sp>
        <p:nvSpPr>
          <p:cNvPr id="4" name="Content Placeholder 3"/>
          <p:cNvSpPr>
            <a:spLocks noGrp="1"/>
          </p:cNvSpPr>
          <p:nvPr>
            <p:ph sz="quarter" idx="1"/>
          </p:nvPr>
        </p:nvSpPr>
        <p:spPr/>
        <p:txBody>
          <a:bodyPr>
            <a:normAutofit fontScale="92500" lnSpcReduction="10000"/>
          </a:bodyPr>
          <a:lstStyle/>
          <a:p>
            <a:r>
              <a:rPr lang="en-IN" dirty="0" smtClean="0"/>
              <a:t>Used to assign the result of an expression to a variable</a:t>
            </a:r>
          </a:p>
          <a:p>
            <a:pPr>
              <a:buNone/>
            </a:pPr>
            <a:r>
              <a:rPr lang="en-IN" dirty="0" smtClean="0"/>
              <a:t>			v = exp;</a:t>
            </a:r>
          </a:p>
          <a:p>
            <a:r>
              <a:rPr lang="en-IN" dirty="0" smtClean="0"/>
              <a:t>Short </a:t>
            </a:r>
            <a:r>
              <a:rPr lang="en-IN" smtClean="0"/>
              <a:t>hand operator</a:t>
            </a:r>
            <a:endParaRPr lang="en-IN" dirty="0" smtClean="0"/>
          </a:p>
          <a:p>
            <a:pPr>
              <a:buNone/>
            </a:pPr>
            <a:r>
              <a:rPr lang="en-IN" dirty="0" smtClean="0"/>
              <a:t>			v op= exp; is equivalent to v=v op (exp);</a:t>
            </a:r>
          </a:p>
          <a:p>
            <a:r>
              <a:rPr lang="en-IN" dirty="0" smtClean="0"/>
              <a:t>E.g. </a:t>
            </a:r>
          </a:p>
          <a:p>
            <a:pPr lvl="1"/>
            <a:r>
              <a:rPr lang="en-IN" dirty="0" smtClean="0"/>
              <a:t>x +=3;</a:t>
            </a:r>
          </a:p>
          <a:p>
            <a:pPr lvl="1"/>
            <a:r>
              <a:rPr lang="en-IN" dirty="0" smtClean="0"/>
              <a:t>x+= (y+1);</a:t>
            </a:r>
          </a:p>
          <a:p>
            <a:pPr lvl="1"/>
            <a:r>
              <a:rPr lang="en-IN" dirty="0" smtClean="0"/>
              <a:t>y-=1;</a:t>
            </a:r>
          </a:p>
          <a:p>
            <a:pPr lvl="1"/>
            <a:r>
              <a:rPr lang="en-IN" dirty="0" err="1" smtClean="0"/>
              <a:t>var</a:t>
            </a:r>
            <a:r>
              <a:rPr lang="en-IN" dirty="0" smtClean="0"/>
              <a:t> *=2;</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Assignment operators…</a:t>
            </a:r>
            <a:endParaRPr lang="en-IN" dirty="0"/>
          </a:p>
        </p:txBody>
      </p:sp>
      <p:sp>
        <p:nvSpPr>
          <p:cNvPr id="4" name="Content Placeholder 3"/>
          <p:cNvSpPr>
            <a:spLocks noGrp="1"/>
          </p:cNvSpPr>
          <p:nvPr>
            <p:ph sz="quarter" idx="1"/>
          </p:nvPr>
        </p:nvSpPr>
        <p:spPr/>
        <p:txBody>
          <a:bodyPr>
            <a:normAutofit/>
          </a:bodyPr>
          <a:lstStyle/>
          <a:p>
            <a:r>
              <a:rPr lang="en-IN" dirty="0" smtClean="0"/>
              <a:t>Short hand operator has three advantages:</a:t>
            </a:r>
          </a:p>
          <a:p>
            <a:pPr lvl="1"/>
            <a:r>
              <a:rPr lang="en-IN" dirty="0" smtClean="0"/>
              <a:t>What appears on the left hand site need not be repeated and therefore it becomes easier to write</a:t>
            </a:r>
          </a:p>
          <a:p>
            <a:pPr lvl="1"/>
            <a:r>
              <a:rPr lang="en-IN" dirty="0" smtClean="0"/>
              <a:t>The statement is more concise and easier to read</a:t>
            </a:r>
          </a:p>
          <a:p>
            <a:pPr lvl="1"/>
            <a:r>
              <a:rPr lang="en-IN" dirty="0" smtClean="0"/>
              <a:t>The statement is more efficient</a:t>
            </a:r>
          </a:p>
          <a:p>
            <a:pPr lvl="2"/>
            <a:r>
              <a:rPr lang="en-IN" dirty="0" smtClean="0"/>
              <a:t>E.g. value[5*j-2]= value[5*j-2]+delta;</a:t>
            </a:r>
          </a:p>
          <a:p>
            <a:pPr lvl="2"/>
            <a:r>
              <a:rPr lang="en-IN" dirty="0" smtClean="0"/>
              <a:t>i.e. value[5*j-2] += delta;</a:t>
            </a:r>
          </a:p>
          <a:p>
            <a:pPr lvl="1">
              <a:buNone/>
            </a:pPr>
            <a:endParaRPr lang="en-IN" dirty="0" smtClean="0"/>
          </a:p>
          <a:p>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Increment and Decrement operators</a:t>
            </a:r>
            <a:endParaRPr lang="en-IN" dirty="0"/>
          </a:p>
        </p:txBody>
      </p:sp>
      <p:sp>
        <p:nvSpPr>
          <p:cNvPr id="3" name="Content Placeholder 2"/>
          <p:cNvSpPr>
            <a:spLocks noGrp="1"/>
          </p:cNvSpPr>
          <p:nvPr>
            <p:ph sz="quarter" idx="1"/>
          </p:nvPr>
        </p:nvSpPr>
        <p:spPr/>
        <p:txBody>
          <a:bodyPr>
            <a:normAutofit/>
          </a:bodyPr>
          <a:lstStyle/>
          <a:p>
            <a:r>
              <a:rPr lang="en-IN" dirty="0" smtClean="0"/>
              <a:t>Two very useful operators </a:t>
            </a:r>
          </a:p>
          <a:p>
            <a:pPr lvl="1"/>
            <a:r>
              <a:rPr lang="en-IN" dirty="0" smtClean="0"/>
              <a:t>++ and –-</a:t>
            </a:r>
          </a:p>
          <a:p>
            <a:pPr lvl="1"/>
            <a:r>
              <a:rPr lang="en-IN" dirty="0" smtClean="0"/>
              <a:t>++ adds 1 to the operand, while –- subtracts 1</a:t>
            </a:r>
          </a:p>
          <a:p>
            <a:pPr lvl="1"/>
            <a:r>
              <a:rPr lang="en-IN" dirty="0" smtClean="0"/>
              <a:t>Are unary operators and take the following form</a:t>
            </a:r>
          </a:p>
          <a:p>
            <a:pPr lvl="2"/>
            <a:r>
              <a:rPr lang="en-IN" dirty="0" smtClean="0"/>
              <a:t>++m; or m++; equivalent to m=m+1 </a:t>
            </a:r>
          </a:p>
          <a:p>
            <a:pPr lvl="3"/>
            <a:r>
              <a:rPr lang="en-IN" dirty="0" smtClean="0"/>
              <a:t>++m;  Increment and then assignment</a:t>
            </a:r>
          </a:p>
          <a:p>
            <a:pPr lvl="3"/>
            <a:r>
              <a:rPr lang="en-IN" dirty="0" smtClean="0"/>
              <a:t>m++;  Assignment and then Increment </a:t>
            </a:r>
          </a:p>
          <a:p>
            <a:pPr lvl="2"/>
            <a:r>
              <a:rPr lang="en-IN" dirty="0" smtClean="0"/>
              <a:t>--m; or m--; equivalent to m=m-1</a:t>
            </a:r>
          </a:p>
          <a:p>
            <a:pPr lvl="3"/>
            <a:r>
              <a:rPr lang="en-IN" dirty="0" smtClean="0"/>
              <a:t>--m;  decrement and then assignment</a:t>
            </a:r>
          </a:p>
          <a:p>
            <a:pPr lvl="3"/>
            <a:r>
              <a:rPr lang="en-IN" dirty="0" smtClean="0"/>
              <a:t>m--;  Assignment and then decrement </a:t>
            </a:r>
          </a:p>
          <a:p>
            <a:pPr lvl="3">
              <a:buNone/>
            </a:pP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Increment and Decrement operators…</a:t>
            </a:r>
            <a:endParaRPr lang="en-IN" dirty="0"/>
          </a:p>
        </p:txBody>
      </p:sp>
      <p:sp>
        <p:nvSpPr>
          <p:cNvPr id="3" name="Content Placeholder 2"/>
          <p:cNvSpPr>
            <a:spLocks noGrp="1"/>
          </p:cNvSpPr>
          <p:nvPr>
            <p:ph sz="quarter" idx="1"/>
          </p:nvPr>
        </p:nvSpPr>
        <p:spPr/>
        <p:txBody>
          <a:bodyPr>
            <a:normAutofit/>
          </a:bodyPr>
          <a:lstStyle/>
          <a:p>
            <a:r>
              <a:rPr lang="en-IN" dirty="0" smtClean="0"/>
              <a:t>E.g. </a:t>
            </a:r>
          </a:p>
          <a:p>
            <a:pPr lvl="1"/>
            <a:r>
              <a:rPr lang="en-IN" dirty="0" smtClean="0"/>
              <a:t>y = ++m; is equivalent to </a:t>
            </a:r>
          </a:p>
          <a:p>
            <a:pPr lvl="2"/>
            <a:r>
              <a:rPr lang="en-IN" dirty="0" smtClean="0"/>
              <a:t>m=m+1; y=m;</a:t>
            </a:r>
          </a:p>
          <a:p>
            <a:pPr lvl="1"/>
            <a:r>
              <a:rPr lang="en-IN" dirty="0" smtClean="0"/>
              <a:t> y = m++; is equivalent to </a:t>
            </a:r>
          </a:p>
          <a:p>
            <a:pPr lvl="2"/>
            <a:r>
              <a:rPr lang="en-IN" dirty="0" smtClean="0"/>
              <a:t>y=m; m=m+1;</a:t>
            </a:r>
          </a:p>
          <a:p>
            <a:pPr lvl="1"/>
            <a:endParaRPr lang="en-IN" dirty="0" smtClean="0"/>
          </a:p>
          <a:p>
            <a:pPr lvl="3">
              <a:buNone/>
            </a:pP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operator</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A ternary operator pair “? :” </a:t>
            </a:r>
          </a:p>
          <a:p>
            <a:pPr lvl="1"/>
            <a:r>
              <a:rPr lang="en-IN" dirty="0" smtClean="0"/>
              <a:t>exp1 ? exp2 : exp3</a:t>
            </a:r>
          </a:p>
          <a:p>
            <a:pPr lvl="1"/>
            <a:r>
              <a:rPr lang="en-IN" dirty="0" smtClean="0"/>
              <a:t>Where exp1, exp2 and exp3 are expressions</a:t>
            </a:r>
          </a:p>
          <a:p>
            <a:pPr lvl="1"/>
            <a:r>
              <a:rPr lang="en-IN" dirty="0" smtClean="0"/>
              <a:t>exp1 is evaluated first.</a:t>
            </a:r>
          </a:p>
          <a:p>
            <a:pPr lvl="2"/>
            <a:r>
              <a:rPr lang="en-IN" dirty="0" smtClean="0"/>
              <a:t>If it is nonzero (true), then the expression exp2 is evaluated and becomes the value of the expression</a:t>
            </a:r>
          </a:p>
          <a:p>
            <a:pPr lvl="2"/>
            <a:r>
              <a:rPr lang="en-IN" dirty="0" smtClean="0"/>
              <a:t>If it is false, then the expression exp3 is evaluated and becomes the value of the expression</a:t>
            </a:r>
          </a:p>
          <a:p>
            <a:pPr lvl="2"/>
            <a:r>
              <a:rPr lang="en-IN" dirty="0" smtClean="0"/>
              <a:t>E.g. </a:t>
            </a:r>
          </a:p>
          <a:p>
            <a:pPr lvl="3"/>
            <a:r>
              <a:rPr lang="en-IN" dirty="0" smtClean="0">
                <a:latin typeface="Courier New" pitchFamily="49" charset="0"/>
                <a:cs typeface="Courier New" pitchFamily="49" charset="0"/>
              </a:rPr>
              <a:t>a=10; b=15;  x=(a&gt;b) ? a : b; </a:t>
            </a:r>
          </a:p>
          <a:p>
            <a:pPr lvl="3"/>
            <a:r>
              <a:rPr lang="en-IN" dirty="0" smtClean="0"/>
              <a:t>Yields the value of b in variable x</a:t>
            </a:r>
          </a:p>
          <a:p>
            <a:pPr lvl="3"/>
            <a:endParaRPr lang="en-IN" dirty="0" smtClean="0">
              <a:latin typeface="Courier New" pitchFamily="49" charset="0"/>
              <a:cs typeface="Courier New" pitchFamily="49" charset="0"/>
            </a:endParaRPr>
          </a:p>
          <a:p>
            <a:pPr lvl="2"/>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841375" y="2174875"/>
            <a:ext cx="7696200" cy="334645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sz="quarter" idx="1"/>
          </p:nvPr>
        </p:nvSpPr>
        <p:spPr/>
        <p:txBody>
          <a:bodyPr>
            <a:normAutofit fontScale="77500" lnSpcReduction="20000"/>
          </a:bodyPr>
          <a:lstStyle/>
          <a:p>
            <a:r>
              <a:rPr lang="en-US" dirty="0" smtClean="0">
                <a:solidFill>
                  <a:srgbClr val="FF0000"/>
                </a:solidFill>
              </a:rPr>
              <a:t>Operator:</a:t>
            </a:r>
            <a:r>
              <a:rPr lang="en-US" dirty="0" smtClean="0"/>
              <a:t> A symbol that tells the computer to perform certain mathematical or logical manipulations</a:t>
            </a:r>
          </a:p>
          <a:p>
            <a:r>
              <a:rPr lang="en-US" dirty="0" smtClean="0"/>
              <a:t>C offers rich set of built-in operators</a:t>
            </a:r>
          </a:p>
          <a:p>
            <a:pPr lvl="1"/>
            <a:r>
              <a:rPr lang="en-US" dirty="0" smtClean="0"/>
              <a:t>Arithmetic</a:t>
            </a:r>
          </a:p>
          <a:p>
            <a:pPr lvl="1"/>
            <a:r>
              <a:rPr lang="en-US" dirty="0" smtClean="0"/>
              <a:t>Relational</a:t>
            </a:r>
          </a:p>
          <a:p>
            <a:pPr lvl="1"/>
            <a:r>
              <a:rPr lang="en-US" dirty="0" smtClean="0"/>
              <a:t>Logical</a:t>
            </a:r>
          </a:p>
          <a:p>
            <a:pPr lvl="1"/>
            <a:r>
              <a:rPr lang="en-US" dirty="0" smtClean="0"/>
              <a:t>Assignment</a:t>
            </a:r>
          </a:p>
          <a:p>
            <a:pPr lvl="1"/>
            <a:r>
              <a:rPr lang="en-US" dirty="0" smtClean="0"/>
              <a:t>Increment and Decrement</a:t>
            </a:r>
          </a:p>
          <a:p>
            <a:pPr lvl="1"/>
            <a:r>
              <a:rPr lang="en-US" dirty="0" smtClean="0"/>
              <a:t>Conditional</a:t>
            </a:r>
          </a:p>
          <a:p>
            <a:pPr lvl="1"/>
            <a:r>
              <a:rPr lang="en-US" dirty="0" smtClean="0"/>
              <a:t>Bitwise</a:t>
            </a:r>
          </a:p>
          <a:p>
            <a:pPr lvl="1"/>
            <a:r>
              <a:rPr lang="en-US" dirty="0" smtClean="0"/>
              <a:t>Special</a:t>
            </a:r>
          </a:p>
          <a:p>
            <a:r>
              <a:rPr lang="en-US" dirty="0" smtClean="0">
                <a:solidFill>
                  <a:srgbClr val="FF0000"/>
                </a:solidFill>
              </a:rPr>
              <a:t>Expression:</a:t>
            </a:r>
            <a:r>
              <a:rPr lang="en-US" dirty="0" smtClean="0"/>
              <a:t> Sequence of operators and operands that  reduces to a single value</a:t>
            </a:r>
          </a:p>
          <a:p>
            <a:pPr lvl="1"/>
            <a:r>
              <a:rPr lang="en-US" dirty="0" smtClean="0"/>
              <a:t>E.g. 10+15</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1304471" y="1600200"/>
            <a:ext cx="6770008" cy="4495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srcRect/>
          <a:stretch>
            <a:fillRect/>
          </a:stretch>
        </p:blipFill>
        <p:spPr bwMode="auto">
          <a:xfrm>
            <a:off x="660400" y="3352800"/>
            <a:ext cx="8058150" cy="9461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Bitwise operators</a:t>
            </a:r>
            <a:endParaRPr lang="en-IN"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xmlns="" val="2499955245"/>
              </p:ext>
            </p:extLst>
          </p:nvPr>
        </p:nvGraphicFramePr>
        <p:xfrm>
          <a:off x="1600200" y="1295400"/>
          <a:ext cx="5864225" cy="4053840"/>
        </p:xfrm>
        <a:graphic>
          <a:graphicData uri="http://schemas.openxmlformats.org/drawingml/2006/table">
            <a:tbl>
              <a:tblPr firstRow="1" bandRow="1">
                <a:tableStyleId>{5C22544A-7EE6-4342-B048-85BDC9FD1C3A}</a:tableStyleId>
              </a:tblPr>
              <a:tblGrid>
                <a:gridCol w="1532280">
                  <a:extLst>
                    <a:ext uri="{9D8B030D-6E8A-4147-A177-3AD203B41FA5}">
                      <a16:colId xmlns:a16="http://schemas.microsoft.com/office/drawing/2014/main" xmlns="" val="20000"/>
                    </a:ext>
                  </a:extLst>
                </a:gridCol>
                <a:gridCol w="4331945">
                  <a:extLst>
                    <a:ext uri="{9D8B030D-6E8A-4147-A177-3AD203B41FA5}">
                      <a16:colId xmlns:a16="http://schemas.microsoft.com/office/drawing/2014/main" xmlns="" val="20001"/>
                    </a:ext>
                  </a:extLst>
                </a:gridCol>
              </a:tblGrid>
              <a:tr h="370840">
                <a:tc>
                  <a:txBody>
                    <a:bodyPr/>
                    <a:lstStyle/>
                    <a:p>
                      <a:pPr algn="ctr"/>
                      <a:r>
                        <a:rPr lang="en-IN" sz="2800" dirty="0" smtClean="0"/>
                        <a:t>Operator</a:t>
                      </a:r>
                      <a:endParaRPr lang="en-IN" sz="2800" dirty="0"/>
                    </a:p>
                  </a:txBody>
                  <a:tcPr/>
                </a:tc>
                <a:tc>
                  <a:txBody>
                    <a:bodyPr/>
                    <a:lstStyle/>
                    <a:p>
                      <a:pPr algn="ctr"/>
                      <a:r>
                        <a:rPr lang="en-IN" sz="2800" dirty="0" smtClean="0"/>
                        <a:t>Meaning</a:t>
                      </a:r>
                      <a:endParaRPr lang="en-IN" sz="2800" dirty="0"/>
                    </a:p>
                  </a:txBody>
                  <a:tcPr/>
                </a:tc>
                <a:extLst>
                  <a:ext uri="{0D108BD9-81ED-4DB2-BD59-A6C34878D82A}">
                    <a16:rowId xmlns:a16="http://schemas.microsoft.com/office/drawing/2014/main" xmlns="" val="10000"/>
                  </a:ext>
                </a:extLst>
              </a:tr>
              <a:tr h="370840">
                <a:tc>
                  <a:txBody>
                    <a:bodyPr/>
                    <a:lstStyle/>
                    <a:p>
                      <a:pPr algn="ctr"/>
                      <a:r>
                        <a:rPr lang="en-IN" sz="2800" dirty="0" smtClean="0"/>
                        <a:t>&amp;</a:t>
                      </a:r>
                      <a:endParaRPr lang="en-IN" sz="2800" dirty="0"/>
                    </a:p>
                  </a:txBody>
                  <a:tcPr/>
                </a:tc>
                <a:tc>
                  <a:txBody>
                    <a:bodyPr/>
                    <a:lstStyle/>
                    <a:p>
                      <a:pPr algn="ctr"/>
                      <a:r>
                        <a:rPr lang="en-IN" sz="2800" dirty="0" smtClean="0"/>
                        <a:t>Bitwise AND</a:t>
                      </a:r>
                      <a:endParaRPr lang="en-IN" sz="2800" dirty="0"/>
                    </a:p>
                  </a:txBody>
                  <a:tcPr/>
                </a:tc>
                <a:extLst>
                  <a:ext uri="{0D108BD9-81ED-4DB2-BD59-A6C34878D82A}">
                    <a16:rowId xmlns:a16="http://schemas.microsoft.com/office/drawing/2014/main" xmlns="" val="10001"/>
                  </a:ext>
                </a:extLst>
              </a:tr>
              <a:tr h="370840">
                <a:tc>
                  <a:txBody>
                    <a:bodyPr/>
                    <a:lstStyle/>
                    <a:p>
                      <a:pPr algn="ctr"/>
                      <a:r>
                        <a:rPr lang="en-IN" sz="2800" dirty="0" smtClean="0"/>
                        <a:t>I</a:t>
                      </a:r>
                      <a:endParaRPr lang="en-IN" sz="2800" dirty="0"/>
                    </a:p>
                  </a:txBody>
                  <a:tcPr/>
                </a:tc>
                <a:tc>
                  <a:txBody>
                    <a:bodyPr/>
                    <a:lstStyle/>
                    <a:p>
                      <a:pPr algn="ctr"/>
                      <a:r>
                        <a:rPr lang="en-IN" sz="2800" dirty="0" smtClean="0"/>
                        <a:t>Bitwise OR</a:t>
                      </a:r>
                      <a:endParaRPr lang="en-IN" sz="2800" dirty="0"/>
                    </a:p>
                  </a:txBody>
                  <a:tcPr/>
                </a:tc>
                <a:extLst>
                  <a:ext uri="{0D108BD9-81ED-4DB2-BD59-A6C34878D82A}">
                    <a16:rowId xmlns:a16="http://schemas.microsoft.com/office/drawing/2014/main" xmlns="" val="10002"/>
                  </a:ext>
                </a:extLst>
              </a:tr>
              <a:tr h="370840">
                <a:tc>
                  <a:txBody>
                    <a:bodyPr/>
                    <a:lstStyle/>
                    <a:p>
                      <a:pPr algn="ctr"/>
                      <a:r>
                        <a:rPr lang="en-IN" sz="2800" dirty="0" smtClean="0"/>
                        <a:t>^</a:t>
                      </a:r>
                      <a:endParaRPr lang="en-IN" sz="2800" dirty="0"/>
                    </a:p>
                  </a:txBody>
                  <a:tcPr/>
                </a:tc>
                <a:tc>
                  <a:txBody>
                    <a:bodyPr/>
                    <a:lstStyle/>
                    <a:p>
                      <a:pPr algn="ctr"/>
                      <a:r>
                        <a:rPr lang="en-IN" sz="2800" dirty="0" smtClean="0"/>
                        <a:t>Bitwise</a:t>
                      </a:r>
                      <a:r>
                        <a:rPr lang="en-IN" sz="2800" baseline="0" dirty="0" smtClean="0"/>
                        <a:t> exclusive OR</a:t>
                      </a:r>
                      <a:endParaRPr lang="en-IN" sz="2800" dirty="0"/>
                    </a:p>
                  </a:txBody>
                  <a:tcPr/>
                </a:tc>
                <a:extLst>
                  <a:ext uri="{0D108BD9-81ED-4DB2-BD59-A6C34878D82A}">
                    <a16:rowId xmlns:a16="http://schemas.microsoft.com/office/drawing/2014/main" xmlns="" val="10003"/>
                  </a:ext>
                </a:extLst>
              </a:tr>
              <a:tr h="370840">
                <a:tc>
                  <a:txBody>
                    <a:bodyPr/>
                    <a:lstStyle/>
                    <a:p>
                      <a:pPr algn="ctr"/>
                      <a:r>
                        <a:rPr lang="en-IN" sz="2800" dirty="0" smtClean="0"/>
                        <a:t>&lt;&lt;</a:t>
                      </a:r>
                      <a:endParaRPr lang="en-IN" sz="2800" dirty="0"/>
                    </a:p>
                  </a:txBody>
                  <a:tcPr/>
                </a:tc>
                <a:tc>
                  <a:txBody>
                    <a:bodyPr/>
                    <a:lstStyle/>
                    <a:p>
                      <a:pPr algn="ctr"/>
                      <a:r>
                        <a:rPr lang="en-IN" sz="2800" dirty="0" smtClean="0"/>
                        <a:t>Shift</a:t>
                      </a:r>
                      <a:r>
                        <a:rPr lang="en-IN" sz="2800" baseline="0" dirty="0" smtClean="0"/>
                        <a:t> left</a:t>
                      </a:r>
                      <a:endParaRPr lang="en-IN" sz="2800" dirty="0"/>
                    </a:p>
                  </a:txBody>
                  <a:tcPr/>
                </a:tc>
                <a:extLst>
                  <a:ext uri="{0D108BD9-81ED-4DB2-BD59-A6C34878D82A}">
                    <a16:rowId xmlns:a16="http://schemas.microsoft.com/office/drawing/2014/main" xmlns="" val="10004"/>
                  </a:ext>
                </a:extLst>
              </a:tr>
              <a:tr h="370840">
                <a:tc>
                  <a:txBody>
                    <a:bodyPr/>
                    <a:lstStyle/>
                    <a:p>
                      <a:pPr algn="ctr"/>
                      <a:r>
                        <a:rPr lang="en-IN" sz="2800" dirty="0" smtClean="0"/>
                        <a:t>&gt;&gt;</a:t>
                      </a:r>
                      <a:endParaRPr lang="en-IN" sz="2800" dirty="0"/>
                    </a:p>
                  </a:txBody>
                  <a:tcPr/>
                </a:tc>
                <a:tc>
                  <a:txBody>
                    <a:bodyPr/>
                    <a:lstStyle/>
                    <a:p>
                      <a:pPr algn="ctr"/>
                      <a:r>
                        <a:rPr lang="en-IN" sz="2800" dirty="0" smtClean="0"/>
                        <a:t>Shift right</a:t>
                      </a:r>
                      <a:endParaRPr lang="en-IN" sz="2800" dirty="0"/>
                    </a:p>
                  </a:txBody>
                  <a:tcPr/>
                </a:tc>
                <a:extLst>
                  <a:ext uri="{0D108BD9-81ED-4DB2-BD59-A6C34878D82A}">
                    <a16:rowId xmlns:a16="http://schemas.microsoft.com/office/drawing/2014/main" xmlns="" val="10005"/>
                  </a:ext>
                </a:extLst>
              </a:tr>
              <a:tr h="370840">
                <a:tc>
                  <a:txBody>
                    <a:bodyPr/>
                    <a:lstStyle/>
                    <a:p>
                      <a:pPr algn="ctr"/>
                      <a:r>
                        <a:rPr lang="en-IN" sz="2800" dirty="0" smtClean="0"/>
                        <a:t>~</a:t>
                      </a:r>
                      <a:endParaRPr lang="en-IN" sz="2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IN" sz="2800" kern="1200" dirty="0" smtClean="0">
                          <a:solidFill>
                            <a:schemeClr val="dk1"/>
                          </a:solidFill>
                          <a:latin typeface="+mn-lt"/>
                          <a:ea typeface="+mn-ea"/>
                          <a:cs typeface="+mn-cs"/>
                        </a:rPr>
                        <a:t>Bitwise complement operator</a:t>
                      </a:r>
                    </a:p>
                    <a:p>
                      <a:pPr algn="ctr"/>
                      <a:endParaRPr lang="en-IN" sz="2800" dirty="0"/>
                    </a:p>
                  </a:txBody>
                  <a:tcPr/>
                </a:tc>
                <a:extLst>
                  <a:ext uri="{0D108BD9-81ED-4DB2-BD59-A6C34878D82A}">
                    <a16:rowId xmlns:a16="http://schemas.microsoft.com/office/drawing/2014/main" xmlns="" val="360620792"/>
                  </a:ext>
                </a:extLst>
              </a:tr>
            </a:tbl>
          </a:graphicData>
        </a:graphic>
      </p:graphicFrame>
      <p:sp>
        <p:nvSpPr>
          <p:cNvPr id="5" name="Content Placeholder 2"/>
          <p:cNvSpPr txBox="1">
            <a:spLocks/>
          </p:cNvSpPr>
          <p:nvPr/>
        </p:nvSpPr>
        <p:spPr>
          <a:xfrm>
            <a:off x="609600" y="5105400"/>
            <a:ext cx="8153400" cy="1219200"/>
          </a:xfrm>
          <a:prstGeom prst="rect">
            <a:avLst/>
          </a:prstGeom>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IN" sz="2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Manipulate</a:t>
            </a:r>
            <a:r>
              <a:rPr kumimoji="0" lang="en-IN" sz="2900" b="0" i="0" u="none" strike="noStrike" kern="1200" cap="none" spc="0" normalizeH="0" noProof="0" dirty="0" smtClean="0">
                <a:ln>
                  <a:noFill/>
                </a:ln>
                <a:solidFill>
                  <a:schemeClr val="tx1"/>
                </a:solidFill>
                <a:effectLst/>
                <a:uLnTx/>
                <a:uFillTx/>
                <a:latin typeface="Arial" pitchFamily="34" charset="0"/>
                <a:ea typeface="+mn-ea"/>
                <a:cs typeface="Arial" pitchFamily="34" charset="0"/>
              </a:rPr>
              <a:t> the data at bit level</a:t>
            </a:r>
            <a:endParaRPr kumimoji="0" lang="en-IN" sz="2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0" lang="en-IN" sz="29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May not be applied to float or double</a:t>
            </a:r>
            <a:endParaRPr kumimoji="0" lang="en-IN" sz="26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1371600" marR="0" lvl="3" indent="-228600" algn="l" defTabSz="914400" rtl="0" eaLnBrk="1" fontAlgn="auto" latinLnBrk="0" hangingPunct="1">
              <a:lnSpc>
                <a:spcPct val="100000"/>
              </a:lnSpc>
              <a:spcBef>
                <a:spcPts val="400"/>
              </a:spcBef>
              <a:spcAft>
                <a:spcPts val="0"/>
              </a:spcAft>
              <a:buClr>
                <a:schemeClr val="accent3"/>
              </a:buClr>
              <a:buSzPct val="75000"/>
              <a:buFont typeface="Wingdings"/>
              <a:buChar char=""/>
              <a:tabLst/>
              <a:defRPr/>
            </a:pPr>
            <a:endParaRPr kumimoji="0" lang="en-IN" sz="2000" b="0"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endParaRPr>
          </a:p>
          <a:p>
            <a:pPr marL="914400" marR="0" lvl="2" indent="-228600" algn="l" defTabSz="914400" rtl="0" eaLnBrk="1" fontAlgn="auto" latinLnBrk="0" hangingPunct="1">
              <a:lnSpc>
                <a:spcPct val="100000"/>
              </a:lnSpc>
              <a:spcBef>
                <a:spcPts val="500"/>
              </a:spcBef>
              <a:spcAft>
                <a:spcPts val="0"/>
              </a:spcAft>
              <a:buClr>
                <a:schemeClr val="accent2"/>
              </a:buClr>
              <a:buSzPct val="75000"/>
              <a:buFont typeface="Wingdings"/>
              <a:buChar char=""/>
              <a:tabLst/>
              <a:defRPr/>
            </a:pPr>
            <a:endParaRPr kumimoji="0" lang="en-IN" sz="23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Special operators</a:t>
            </a:r>
            <a:endParaRPr lang="en-IN" dirty="0"/>
          </a:p>
        </p:txBody>
      </p:sp>
      <p:sp>
        <p:nvSpPr>
          <p:cNvPr id="3" name="Content Placeholder 2"/>
          <p:cNvSpPr>
            <a:spLocks noGrp="1"/>
          </p:cNvSpPr>
          <p:nvPr>
            <p:ph sz="quarter" idx="1"/>
          </p:nvPr>
        </p:nvSpPr>
        <p:spPr/>
        <p:txBody>
          <a:bodyPr>
            <a:normAutofit fontScale="85000" lnSpcReduction="20000"/>
          </a:bodyPr>
          <a:lstStyle/>
          <a:p>
            <a:pPr algn="just"/>
            <a:r>
              <a:rPr lang="en-IN" dirty="0" smtClean="0"/>
              <a:t>Comma operator: </a:t>
            </a:r>
            <a:r>
              <a:rPr lang="en-IN" sz="2100" dirty="0" smtClean="0"/>
              <a:t>is used to link related expressions together. A comma-linked list of expressions are evaluated </a:t>
            </a:r>
            <a:r>
              <a:rPr lang="en-IN" sz="2100" i="1" dirty="0" smtClean="0"/>
              <a:t>left to right</a:t>
            </a:r>
            <a:r>
              <a:rPr lang="en-IN" sz="2100" dirty="0" smtClean="0"/>
              <a:t> and the value of </a:t>
            </a:r>
            <a:r>
              <a:rPr lang="en-IN" sz="2100" i="1" dirty="0" smtClean="0"/>
              <a:t>right-most</a:t>
            </a:r>
            <a:r>
              <a:rPr lang="en-IN" sz="2100" dirty="0" smtClean="0"/>
              <a:t> expression is the value of the combined expression. &lt;comma operator has the lowest precedence of all operators&gt;</a:t>
            </a:r>
          </a:p>
          <a:p>
            <a:pPr lvl="1"/>
            <a:r>
              <a:rPr lang="en-IN" dirty="0" smtClean="0"/>
              <a:t>E.g. </a:t>
            </a:r>
          </a:p>
          <a:p>
            <a:pPr lvl="2"/>
            <a:r>
              <a:rPr lang="en-IN" dirty="0" smtClean="0"/>
              <a:t>value = (x=10, y=5, </a:t>
            </a:r>
            <a:r>
              <a:rPr lang="en-IN" dirty="0" err="1" smtClean="0"/>
              <a:t>x+y</a:t>
            </a:r>
            <a:r>
              <a:rPr lang="en-IN" dirty="0" smtClean="0"/>
              <a:t>);</a:t>
            </a:r>
          </a:p>
          <a:p>
            <a:pPr lvl="2"/>
            <a:r>
              <a:rPr lang="en-IN" dirty="0" smtClean="0"/>
              <a:t>for (n=1, m=10; n&lt;=m; n++, m++)</a:t>
            </a:r>
          </a:p>
          <a:p>
            <a:r>
              <a:rPr lang="en-IN" dirty="0" smtClean="0"/>
              <a:t>The </a:t>
            </a:r>
            <a:r>
              <a:rPr lang="en-IN" dirty="0" err="1" smtClean="0"/>
              <a:t>sizeof</a:t>
            </a:r>
            <a:r>
              <a:rPr lang="en-IN" dirty="0" smtClean="0"/>
              <a:t> operator</a:t>
            </a:r>
          </a:p>
          <a:p>
            <a:pPr lvl="1"/>
            <a:r>
              <a:rPr lang="en-IN" dirty="0" smtClean="0"/>
              <a:t>Returns the number of bytes the operand occupies</a:t>
            </a:r>
          </a:p>
          <a:p>
            <a:pPr lvl="2"/>
            <a:r>
              <a:rPr lang="en-IN" dirty="0" smtClean="0"/>
              <a:t>E.g.</a:t>
            </a:r>
          </a:p>
          <a:p>
            <a:pPr lvl="3"/>
            <a:r>
              <a:rPr lang="en-IN" dirty="0" smtClean="0"/>
              <a:t>m=</a:t>
            </a:r>
            <a:r>
              <a:rPr lang="en-IN" dirty="0" err="1" smtClean="0"/>
              <a:t>sizeof</a:t>
            </a:r>
            <a:r>
              <a:rPr lang="en-IN" dirty="0" smtClean="0"/>
              <a:t>(sum);</a:t>
            </a:r>
          </a:p>
          <a:p>
            <a:pPr lvl="3"/>
            <a:r>
              <a:rPr lang="en-IN" dirty="0" smtClean="0"/>
              <a:t>n=</a:t>
            </a:r>
            <a:r>
              <a:rPr lang="en-IN" dirty="0" err="1" smtClean="0"/>
              <a:t>sizeof</a:t>
            </a:r>
            <a:r>
              <a:rPr lang="en-IN" dirty="0" smtClean="0"/>
              <a:t>(long </a:t>
            </a:r>
            <a:r>
              <a:rPr lang="en-IN" dirty="0" err="1" smtClean="0"/>
              <a:t>int</a:t>
            </a:r>
            <a:r>
              <a:rPr lang="en-IN" dirty="0" smtClean="0"/>
              <a:t>);</a:t>
            </a:r>
          </a:p>
          <a:p>
            <a:pPr lvl="3"/>
            <a:endParaRPr lang="en-IN" dirty="0" smtClean="0"/>
          </a:p>
          <a:p>
            <a:pPr lvl="1"/>
            <a:r>
              <a:rPr lang="en-IN" sz="1900" b="1" dirty="0" err="1" smtClean="0"/>
              <a:t>sizeof</a:t>
            </a:r>
            <a:r>
              <a:rPr lang="en-IN" sz="1900" dirty="0" smtClean="0"/>
              <a:t> operator is normally used to determine the lengths of arrays and structures  when their sizes are not known to programmer. It is also used to allocate memory space dynamically to variables during execution of a program.</a:t>
            </a:r>
            <a:endParaRPr lang="en-IN" sz="19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 Program to illustrate operators</a:t>
            </a:r>
            <a:endParaRPr lang="en-IN" dirty="0"/>
          </a:p>
        </p:txBody>
      </p:sp>
      <p:sp>
        <p:nvSpPr>
          <p:cNvPr id="4" name="Content Placeholder 2"/>
          <p:cNvSpPr txBox="1">
            <a:spLocks/>
          </p:cNvSpPr>
          <p:nvPr/>
        </p:nvSpPr>
        <p:spPr>
          <a:xfrm>
            <a:off x="765048" y="1447800"/>
            <a:ext cx="8153400" cy="4495800"/>
          </a:xfrm>
          <a:prstGeom prst="rect">
            <a:avLst/>
          </a:prstGeom>
        </p:spPr>
        <p:txBody>
          <a:bodyPr vert="horz">
            <a:no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IN"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main()</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IN"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int</a:t>
            </a: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a,b,c,d</a:t>
            </a:r>
            <a:r>
              <a:rPr lang="en-IN" b="1" dirty="0" smtClean="0">
                <a:latin typeface="Courier New" pitchFamily="49" charset="0"/>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IN"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	a=15;</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IN" b="1" dirty="0" smtClean="0">
                <a:latin typeface="Courier New" pitchFamily="49" charset="0"/>
                <a:cs typeface="Courier New" pitchFamily="49" charset="0"/>
              </a:rPr>
              <a:t>	b=10;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IN" b="1" dirty="0" smtClean="0">
                <a:latin typeface="Courier New" pitchFamily="49" charset="0"/>
                <a:cs typeface="Courier New" pitchFamily="49" charset="0"/>
              </a:rPr>
              <a:t>	c=++a – b;</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printf</a:t>
            </a:r>
            <a:r>
              <a:rPr lang="en-IN" b="1" dirty="0" smtClean="0">
                <a:latin typeface="Courier New" pitchFamily="49" charset="0"/>
                <a:cs typeface="Courier New" pitchFamily="49" charset="0"/>
              </a:rPr>
              <a:t>(“a=%d b=%d c=%d\</a:t>
            </a:r>
            <a:r>
              <a:rPr lang="en-IN" b="1" dirty="0" err="1" smtClean="0">
                <a:latin typeface="Courier New" pitchFamily="49" charset="0"/>
                <a:cs typeface="Courier New" pitchFamily="49" charset="0"/>
              </a:rPr>
              <a:t>n”,a,b,c</a:t>
            </a:r>
            <a:r>
              <a:rPr lang="en-IN" b="1" dirty="0" smtClean="0">
                <a:latin typeface="Courier New" pitchFamily="49" charset="0"/>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IN" b="1" dirty="0" smtClean="0">
                <a:latin typeface="Courier New" pitchFamily="49" charset="0"/>
                <a:cs typeface="Courier New" pitchFamily="49" charset="0"/>
              </a:rPr>
              <a:t>	d=b++ + a;</a:t>
            </a:r>
          </a:p>
          <a:p>
            <a:pPr marL="320040" lvl="0" indent="-320040">
              <a:spcBef>
                <a:spcPts val="700"/>
              </a:spcBef>
              <a:buClr>
                <a:schemeClr val="accent2"/>
              </a:buClr>
              <a:buSzPct val="60000"/>
            </a:pP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printf</a:t>
            </a:r>
            <a:r>
              <a:rPr lang="en-IN" b="1" dirty="0" smtClean="0">
                <a:latin typeface="Courier New" pitchFamily="49" charset="0"/>
                <a:cs typeface="Courier New" pitchFamily="49" charset="0"/>
              </a:rPr>
              <a:t>(“a=%d b=%d </a:t>
            </a:r>
            <a:r>
              <a:rPr lang="en-IN" b="1" dirty="0" err="1" smtClean="0">
                <a:latin typeface="Courier New" pitchFamily="49" charset="0"/>
                <a:cs typeface="Courier New" pitchFamily="49" charset="0"/>
              </a:rPr>
              <a:t>d</a:t>
            </a:r>
            <a:r>
              <a:rPr lang="en-IN" b="1" dirty="0" smtClean="0">
                <a:latin typeface="Courier New" pitchFamily="49" charset="0"/>
                <a:cs typeface="Courier New" pitchFamily="49" charset="0"/>
              </a:rPr>
              <a:t>=%d\</a:t>
            </a:r>
            <a:r>
              <a:rPr lang="en-IN" b="1" dirty="0" err="1" smtClean="0">
                <a:latin typeface="Courier New" pitchFamily="49" charset="0"/>
                <a:cs typeface="Courier New" pitchFamily="49" charset="0"/>
              </a:rPr>
              <a:t>n”,a,b,d</a:t>
            </a:r>
            <a:r>
              <a:rPr lang="en-IN" b="1" dirty="0" smtClean="0">
                <a:latin typeface="Courier New" pitchFamily="49" charset="0"/>
                <a:cs typeface="Courier New" pitchFamily="49" charset="0"/>
              </a:rPr>
              <a:t>);</a:t>
            </a:r>
          </a:p>
          <a:p>
            <a:pPr marL="320040" lvl="0" indent="-320040">
              <a:spcBef>
                <a:spcPts val="700"/>
              </a:spcBef>
              <a:buClr>
                <a:schemeClr val="accent2"/>
              </a:buClr>
              <a:buSzPct val="60000"/>
            </a:pP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printf</a:t>
            </a:r>
            <a:r>
              <a:rPr lang="en-IN" b="1" dirty="0" smtClean="0">
                <a:latin typeface="Courier New" pitchFamily="49" charset="0"/>
                <a:cs typeface="Courier New" pitchFamily="49" charset="0"/>
              </a:rPr>
              <a:t>(“a/b = %d\n”, a/b);</a:t>
            </a:r>
          </a:p>
          <a:p>
            <a:pPr marL="320040" lvl="0" indent="-320040">
              <a:spcBef>
                <a:spcPts val="700"/>
              </a:spcBef>
              <a:buClr>
                <a:schemeClr val="accent2"/>
              </a:buClr>
              <a:buSzPct val="60000"/>
            </a:pP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printf</a:t>
            </a:r>
            <a:r>
              <a:rPr lang="en-IN" b="1" dirty="0" smtClean="0">
                <a:latin typeface="Courier New" pitchFamily="49" charset="0"/>
                <a:cs typeface="Courier New" pitchFamily="49" charset="0"/>
              </a:rPr>
              <a:t>(“</a:t>
            </a:r>
            <a:r>
              <a:rPr lang="en-IN" b="1" dirty="0" err="1" smtClean="0">
                <a:latin typeface="Courier New" pitchFamily="49" charset="0"/>
                <a:cs typeface="Courier New" pitchFamily="49" charset="0"/>
              </a:rPr>
              <a:t>a%b</a:t>
            </a:r>
            <a:r>
              <a:rPr lang="en-IN" b="1" dirty="0" smtClean="0">
                <a:latin typeface="Courier New" pitchFamily="49" charset="0"/>
                <a:cs typeface="Courier New" pitchFamily="49" charset="0"/>
              </a:rPr>
              <a:t> = %d\n”, </a:t>
            </a:r>
            <a:r>
              <a:rPr lang="en-IN" b="1" dirty="0" err="1" smtClean="0">
                <a:latin typeface="Courier New" pitchFamily="49" charset="0"/>
                <a:cs typeface="Courier New" pitchFamily="49" charset="0"/>
              </a:rPr>
              <a:t>a%b</a:t>
            </a:r>
            <a:r>
              <a:rPr lang="en-IN" b="1" dirty="0" smtClean="0">
                <a:latin typeface="Courier New" pitchFamily="49" charset="0"/>
                <a:cs typeface="Courier New" pitchFamily="49" charset="0"/>
              </a:rPr>
              <a:t>);</a:t>
            </a:r>
          </a:p>
          <a:p>
            <a:pPr marL="320040" lvl="0" indent="-320040">
              <a:spcBef>
                <a:spcPts val="700"/>
              </a:spcBef>
              <a:buClr>
                <a:schemeClr val="accent2"/>
              </a:buClr>
              <a:buSzPct val="60000"/>
            </a:pP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printf</a:t>
            </a:r>
            <a:r>
              <a:rPr lang="en-IN" b="1" dirty="0" smtClean="0">
                <a:latin typeface="Courier New" pitchFamily="49" charset="0"/>
                <a:cs typeface="Courier New" pitchFamily="49" charset="0"/>
              </a:rPr>
              <a:t>(“a * b = %d\n”, a*=b);</a:t>
            </a:r>
          </a:p>
          <a:p>
            <a:pPr marL="320040" lvl="0" indent="-320040">
              <a:spcBef>
                <a:spcPts val="700"/>
              </a:spcBef>
              <a:buClr>
                <a:schemeClr val="accent2"/>
              </a:buClr>
              <a:buSzPct val="60000"/>
            </a:pP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printf</a:t>
            </a:r>
            <a:r>
              <a:rPr lang="en-IN" b="1" dirty="0" smtClean="0">
                <a:latin typeface="Courier New" pitchFamily="49" charset="0"/>
                <a:cs typeface="Courier New" pitchFamily="49" charset="0"/>
              </a:rPr>
              <a:t>(“%d\n”, (c&gt;d) ? 1 : 0);</a:t>
            </a:r>
          </a:p>
          <a:p>
            <a:pPr marL="320040" lvl="0" indent="-320040">
              <a:spcBef>
                <a:spcPts val="700"/>
              </a:spcBef>
              <a:buClr>
                <a:schemeClr val="accent2"/>
              </a:buClr>
              <a:buSzPct val="60000"/>
            </a:pPr>
            <a:r>
              <a:rPr lang="en-IN" b="1" dirty="0" smtClean="0">
                <a:latin typeface="Courier New" pitchFamily="49" charset="0"/>
                <a:cs typeface="Courier New" pitchFamily="49" charset="0"/>
              </a:rPr>
              <a:t>	</a:t>
            </a:r>
            <a:r>
              <a:rPr lang="en-IN" b="1" dirty="0" err="1" smtClean="0">
                <a:latin typeface="Courier New" pitchFamily="49" charset="0"/>
                <a:cs typeface="Courier New" pitchFamily="49" charset="0"/>
              </a:rPr>
              <a:t>printf</a:t>
            </a:r>
            <a:r>
              <a:rPr lang="en-IN" b="1" dirty="0" smtClean="0">
                <a:latin typeface="Courier New" pitchFamily="49" charset="0"/>
                <a:cs typeface="Courier New" pitchFamily="49" charset="0"/>
              </a:rPr>
              <a:t>(“%d\n”, (c&lt;d) ? 1 : 0);</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kumimoji="0" lang="en-IN" b="1" i="0" u="none" strike="noStrike" kern="1200" cap="none" spc="0" normalizeH="0" baseline="0" noProof="0" dirty="0" smtClean="0">
                <a:ln>
                  <a:noFill/>
                </a:ln>
                <a:solidFill>
                  <a:schemeClr val="tx1"/>
                </a:solidFill>
                <a:effectLst/>
                <a:uLnTx/>
                <a:uFillTx/>
                <a:latin typeface="Courier New" pitchFamily="49" charset="0"/>
                <a:ea typeface="+mn-ea"/>
                <a:cs typeface="Courier New" pitchFamily="49" charset="0"/>
              </a:rPr>
              <a:t>}</a:t>
            </a:r>
            <a:endParaRPr kumimoji="0" lang="en-IN" b="1"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Type Conversions in Expressions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dirty="0" smtClean="0"/>
              <a:t>If the operands are of different types, the ‘lower’ type is automatically converted to the ‘higher’ type before the operation proceeds. The result is of the higher type. </a:t>
            </a:r>
          </a:p>
          <a:p>
            <a:r>
              <a:rPr lang="en-IN" dirty="0" smtClean="0"/>
              <a:t>Implicit </a:t>
            </a:r>
            <a:r>
              <a:rPr lang="en-IN" dirty="0" smtClean="0"/>
              <a:t>type conversion</a:t>
            </a:r>
          </a:p>
          <a:p>
            <a:pPr lvl="1"/>
            <a:r>
              <a:rPr lang="en-IN" dirty="0" smtClean="0"/>
              <a:t>Automatic conversion of intermediate values to proper type so that the expression can be evaluated without loosing any significance.</a:t>
            </a:r>
          </a:p>
          <a:p>
            <a:r>
              <a:rPr lang="en-IN" dirty="0" smtClean="0"/>
              <a:t>Explicit type conversion</a:t>
            </a:r>
          </a:p>
          <a:p>
            <a:pPr lvl="1" algn="ctr">
              <a:buNone/>
            </a:pPr>
            <a:endParaRPr lang="en-IN" sz="2400" b="1" dirty="0" smtClean="0">
              <a:latin typeface="Courier New" pitchFamily="49" charset="0"/>
              <a:cs typeface="Courier New" pitchFamily="49" charset="0"/>
            </a:endParaRPr>
          </a:p>
          <a:p>
            <a:pPr lvl="1" algn="ctr">
              <a:buNone/>
            </a:pPr>
            <a:r>
              <a:rPr lang="en-IN" sz="2400" b="1" dirty="0" smtClean="0">
                <a:latin typeface="Courier New" pitchFamily="49" charset="0"/>
                <a:cs typeface="Courier New" pitchFamily="49" charset="0"/>
              </a:rPr>
              <a:t>Ratio=</a:t>
            </a:r>
            <a:r>
              <a:rPr lang="en-IN" sz="2400" b="1" dirty="0" err="1" smtClean="0">
                <a:latin typeface="Courier New" pitchFamily="49" charset="0"/>
                <a:cs typeface="Courier New" pitchFamily="49" charset="0"/>
              </a:rPr>
              <a:t>female_number</a:t>
            </a:r>
            <a:r>
              <a:rPr lang="en-IN" sz="2400" b="1" dirty="0" smtClean="0">
                <a:latin typeface="Courier New" pitchFamily="49" charset="0"/>
                <a:cs typeface="Courier New" pitchFamily="49" charset="0"/>
              </a:rPr>
              <a:t>/</a:t>
            </a:r>
            <a:r>
              <a:rPr lang="en-IN" sz="2400" b="1" dirty="0" err="1" smtClean="0">
                <a:latin typeface="Courier New" pitchFamily="49" charset="0"/>
                <a:cs typeface="Courier New" pitchFamily="49" charset="0"/>
              </a:rPr>
              <a:t>male_number</a:t>
            </a:r>
            <a:r>
              <a:rPr lang="en-IN" sz="2400" b="1" dirty="0" smtClean="0">
                <a:latin typeface="Courier New" pitchFamily="49" charset="0"/>
                <a:cs typeface="Courier New" pitchFamily="49" charset="0"/>
              </a:rPr>
              <a:t>;</a:t>
            </a:r>
          </a:p>
          <a:p>
            <a:pPr lvl="1" algn="ctr">
              <a:buNone/>
            </a:pPr>
            <a:r>
              <a:rPr lang="en-IN" sz="2400" b="1" dirty="0" smtClean="0">
                <a:latin typeface="Courier New" pitchFamily="49" charset="0"/>
                <a:cs typeface="Courier New" pitchFamily="49" charset="0"/>
              </a:rPr>
              <a:t>Ratio=(float)</a:t>
            </a:r>
            <a:r>
              <a:rPr lang="en-IN" sz="2400" b="1" dirty="0" err="1" smtClean="0">
                <a:latin typeface="Courier New" pitchFamily="49" charset="0"/>
                <a:cs typeface="Courier New" pitchFamily="49" charset="0"/>
              </a:rPr>
              <a:t>female_number</a:t>
            </a:r>
            <a:r>
              <a:rPr lang="en-IN" sz="2400" b="1" dirty="0" smtClean="0">
                <a:latin typeface="Courier New" pitchFamily="49" charset="0"/>
                <a:cs typeface="Courier New" pitchFamily="49" charset="0"/>
              </a:rPr>
              <a:t>/</a:t>
            </a:r>
            <a:r>
              <a:rPr lang="en-IN" sz="2400" b="1" dirty="0" err="1" smtClean="0">
                <a:latin typeface="Courier New" pitchFamily="49" charset="0"/>
                <a:cs typeface="Courier New" pitchFamily="49" charset="0"/>
              </a:rPr>
              <a:t>male_number</a:t>
            </a:r>
            <a:r>
              <a:rPr lang="en-IN" sz="2400" b="1" dirty="0" smtClean="0">
                <a:latin typeface="Courier New" pitchFamily="49" charset="0"/>
                <a:cs typeface="Courier New" pitchFamily="49" charset="0"/>
              </a:rPr>
              <a:t>;</a:t>
            </a:r>
          </a:p>
          <a:p>
            <a:pPr lvl="1"/>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sz="quarter" idx="1"/>
          </p:nvPr>
        </p:nvPicPr>
        <p:blipFill>
          <a:blip r:embed="rId2"/>
          <a:srcRect/>
          <a:stretch>
            <a:fillRect/>
          </a:stretch>
        </p:blipFill>
        <p:spPr bwMode="auto">
          <a:xfrm>
            <a:off x="1447800" y="1600200"/>
            <a:ext cx="6451600" cy="455407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sz="quarter" idx="1"/>
          </p:nvPr>
        </p:nvPicPr>
        <p:blipFill>
          <a:blip r:embed="rId2"/>
          <a:srcRect/>
          <a:stretch>
            <a:fillRect/>
          </a:stretch>
        </p:blipFill>
        <p:spPr bwMode="auto">
          <a:xfrm>
            <a:off x="1066800" y="1828800"/>
            <a:ext cx="7250723" cy="392747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Assignment 2</a:t>
            </a:r>
            <a:endParaRPr lang="en-IN" dirty="0"/>
          </a:p>
        </p:txBody>
      </p:sp>
      <p:sp>
        <p:nvSpPr>
          <p:cNvPr id="3" name="Content Placeholder 2"/>
          <p:cNvSpPr>
            <a:spLocks noGrp="1"/>
          </p:cNvSpPr>
          <p:nvPr>
            <p:ph sz="quarter" idx="1"/>
          </p:nvPr>
        </p:nvSpPr>
        <p:spPr/>
        <p:txBody>
          <a:bodyPr/>
          <a:lstStyle/>
          <a:p>
            <a:r>
              <a:rPr lang="en-IN" dirty="0" smtClean="0"/>
              <a:t>Chapter 3 from E </a:t>
            </a:r>
            <a:r>
              <a:rPr lang="en-IN" dirty="0" err="1" smtClean="0"/>
              <a:t>Balagurusamy</a:t>
            </a:r>
            <a:endParaRPr lang="en-IN" dirty="0" smtClean="0"/>
          </a:p>
          <a:p>
            <a:pPr lvl="1"/>
            <a:r>
              <a:rPr lang="en-IN" smtClean="0"/>
              <a:t>Exercise 3.1,3.2,3.3,3.4,3.5,3.6,3.7,3.8,3.9,3.10,3.11,3.12,3.13,3.14,3.18,3.20</a:t>
            </a:r>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Precedence Order</a:t>
            </a:r>
            <a:endParaRPr lang="en-IN" dirty="0"/>
          </a:p>
        </p:txBody>
      </p:sp>
      <p:sp>
        <p:nvSpPr>
          <p:cNvPr id="4" name="Title 1"/>
          <p:cNvSpPr txBox="1">
            <a:spLocks/>
          </p:cNvSpPr>
          <p:nvPr/>
        </p:nvSpPr>
        <p:spPr>
          <a:xfrm>
            <a:off x="228600" y="1371600"/>
            <a:ext cx="8763000" cy="1524000"/>
          </a:xfrm>
          <a:prstGeom prst="rect">
            <a:avLst/>
          </a:prstGeom>
        </p:spPr>
        <p:txBody>
          <a:bodyPr vert="horz" anchor="ctr">
            <a:normAutofit fontScale="62500" lnSpcReduction="20000"/>
          </a:bodyPr>
          <a:lstStyle>
            <a:lvl1pPr algn="l" rtl="0" eaLnBrk="1" latinLnBrk="0" hangingPunct="1">
              <a:spcBef>
                <a:spcPct val="0"/>
              </a:spcBef>
              <a:buNone/>
              <a:defRPr kumimoji="0" sz="4400" kern="1200">
                <a:solidFill>
                  <a:schemeClr val="tx2"/>
                </a:solidFill>
                <a:latin typeface="Arial" pitchFamily="34" charset="0"/>
                <a:ea typeface="+mj-ea"/>
                <a:cs typeface="Arial" pitchFamily="34" charset="0"/>
              </a:defRPr>
            </a:lvl1pPr>
          </a:lstStyle>
          <a:p>
            <a:r>
              <a:rPr lang="en-IN" sz="1400" b="1" dirty="0" smtClean="0">
                <a:solidFill>
                  <a:schemeClr val="tx1"/>
                </a:solidFill>
              </a:rPr>
              <a:t>Rules for Evaluation of Expression:</a:t>
            </a:r>
          </a:p>
          <a:p>
            <a:pPr marL="342900" indent="-342900">
              <a:buAutoNum type="arabicPeriod"/>
            </a:pPr>
            <a:r>
              <a:rPr lang="en-IN" sz="1800" dirty="0" smtClean="0">
                <a:solidFill>
                  <a:schemeClr val="tx1"/>
                </a:solidFill>
              </a:rPr>
              <a:t>An arithmetic expression without parentheses will be evaluated from </a:t>
            </a:r>
            <a:r>
              <a:rPr lang="en-IN" sz="1800" i="1" dirty="0" smtClean="0">
                <a:solidFill>
                  <a:schemeClr val="tx1"/>
                </a:solidFill>
              </a:rPr>
              <a:t>left </a:t>
            </a:r>
            <a:r>
              <a:rPr lang="en-IN" sz="1800" dirty="0" smtClean="0">
                <a:solidFill>
                  <a:schemeClr val="tx1"/>
                </a:solidFill>
              </a:rPr>
              <a:t>to </a:t>
            </a:r>
            <a:r>
              <a:rPr lang="en-IN" sz="1800" i="1" dirty="0" smtClean="0">
                <a:solidFill>
                  <a:schemeClr val="tx1"/>
                </a:solidFill>
              </a:rPr>
              <a:t>right using the rules of precedence of operators. There are two distinct priority levels of arithmetic operators in C. however expressions within the parentheses assume highest priority and evaluated from left to right. </a:t>
            </a:r>
          </a:p>
          <a:p>
            <a:r>
              <a:rPr lang="en-IN" sz="1800" i="1" dirty="0" smtClean="0">
                <a:solidFill>
                  <a:schemeClr val="tx1"/>
                </a:solidFill>
              </a:rPr>
              <a:t>	High priority */%    </a:t>
            </a:r>
          </a:p>
          <a:p>
            <a:r>
              <a:rPr lang="en-IN" sz="1800" i="1" dirty="0" smtClean="0">
                <a:solidFill>
                  <a:schemeClr val="tx1"/>
                </a:solidFill>
              </a:rPr>
              <a:t>	Low priority +-</a:t>
            </a:r>
          </a:p>
          <a:p>
            <a:pPr marL="342900" indent="-342900">
              <a:buAutoNum type="arabicPeriod"/>
            </a:pPr>
            <a:endParaRPr lang="en-IN" sz="1800" i="1" dirty="0" smtClean="0">
              <a:solidFill>
                <a:schemeClr val="tx1"/>
              </a:solidFill>
            </a:endParaRPr>
          </a:p>
          <a:p>
            <a:r>
              <a:rPr lang="en-IN" sz="1800" dirty="0" smtClean="0">
                <a:solidFill>
                  <a:schemeClr val="tx1"/>
                </a:solidFill>
              </a:rPr>
              <a:t>2.        If parentheses are nested, the evaluation begins with the innermost sub-expression.</a:t>
            </a:r>
          </a:p>
          <a:p>
            <a:r>
              <a:rPr lang="en-IN" sz="1800" dirty="0" smtClean="0">
                <a:solidFill>
                  <a:schemeClr val="tx1"/>
                </a:solidFill>
              </a:rPr>
              <a:t>3.        The associativity rule is applied when two or more operators of the same precedence level appear in a sub-expression.</a:t>
            </a:r>
          </a:p>
          <a:p>
            <a:pPr marL="342900" indent="-342900">
              <a:buAutoNum type="arabicPeriod"/>
            </a:pPr>
            <a:endParaRPr lang="en-IN" sz="1800" dirty="0" smtClean="0">
              <a:solidFill>
                <a:schemeClr val="tx1"/>
              </a:solidFill>
            </a:endParaRPr>
          </a:p>
          <a:p>
            <a:endParaRPr lang="en-IN" sz="1400" dirty="0">
              <a:solidFill>
                <a:schemeClr val="tx1"/>
              </a:solidFill>
            </a:endParaRPr>
          </a:p>
        </p:txBody>
      </p:sp>
      <p:pic>
        <p:nvPicPr>
          <p:cNvPr id="3" name="Picture 2"/>
          <p:cNvPicPr>
            <a:picLocks noChangeAspect="1" noChangeArrowheads="1"/>
          </p:cNvPicPr>
          <p:nvPr/>
        </p:nvPicPr>
        <p:blipFill>
          <a:blip r:embed="rId2"/>
          <a:srcRect/>
          <a:stretch>
            <a:fillRect/>
          </a:stretch>
        </p:blipFill>
        <p:spPr bwMode="auto">
          <a:xfrm>
            <a:off x="381000" y="2581275"/>
            <a:ext cx="8501063" cy="4276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Arithmetic Operators</a:t>
            </a:r>
            <a:endParaRPr lang="en-IN" dirty="0"/>
          </a:p>
        </p:txBody>
      </p:sp>
      <p:sp>
        <p:nvSpPr>
          <p:cNvPr id="4" name="Rectangle 3"/>
          <p:cNvSpPr txBox="1">
            <a:spLocks noChangeArrowheads="1"/>
          </p:cNvSpPr>
          <p:nvPr/>
        </p:nvSpPr>
        <p:spPr>
          <a:xfrm>
            <a:off x="612648" y="1600200"/>
            <a:ext cx="8153400" cy="4495800"/>
          </a:xfrm>
          <a:prstGeom prst="rect">
            <a:avLst/>
          </a:prstGeom>
        </p:spPr>
        <p:txBody>
          <a:bodyPr>
            <a:normAutofit/>
          </a:bodyPr>
          <a:lstStyle/>
          <a:p>
            <a:pPr marL="182880" indent="-274320">
              <a:lnSpc>
                <a:spcPct val="80000"/>
              </a:lnSpc>
              <a:spcBef>
                <a:spcPts val="550"/>
              </a:spcBef>
              <a:buClr>
                <a:schemeClr val="accent1"/>
              </a:buClr>
              <a:buSzPct val="70000"/>
              <a:buFont typeface="Wingdings 2"/>
              <a:buChar cha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nvGraphicFramePr>
        <p:xfrm>
          <a:off x="1219200" y="1752600"/>
          <a:ext cx="6096000" cy="303784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xmlns="" val="20000"/>
                    </a:ext>
                  </a:extLst>
                </a:gridCol>
                <a:gridCol w="3733800">
                  <a:extLst>
                    <a:ext uri="{9D8B030D-6E8A-4147-A177-3AD203B41FA5}">
                      <a16:colId xmlns:a16="http://schemas.microsoft.com/office/drawing/2014/main" xmlns="" val="20001"/>
                    </a:ext>
                  </a:extLst>
                </a:gridCol>
              </a:tblGrid>
              <a:tr h="370840">
                <a:tc>
                  <a:txBody>
                    <a:bodyPr/>
                    <a:lstStyle/>
                    <a:p>
                      <a:pPr algn="ctr"/>
                      <a:r>
                        <a:rPr lang="en-IN" dirty="0" smtClean="0"/>
                        <a:t>Operator</a:t>
                      </a:r>
                      <a:endParaRPr lang="en-IN" dirty="0"/>
                    </a:p>
                  </a:txBody>
                  <a:tcPr/>
                </a:tc>
                <a:tc>
                  <a:txBody>
                    <a:bodyPr/>
                    <a:lstStyle/>
                    <a:p>
                      <a:r>
                        <a:rPr lang="en-IN" dirty="0" smtClean="0"/>
                        <a:t>Meaning</a:t>
                      </a:r>
                      <a:endParaRPr lang="en-IN" dirty="0"/>
                    </a:p>
                  </a:txBody>
                  <a:tcPr/>
                </a:tc>
                <a:extLst>
                  <a:ext uri="{0D108BD9-81ED-4DB2-BD59-A6C34878D82A}">
                    <a16:rowId xmlns:a16="http://schemas.microsoft.com/office/drawing/2014/main" xmlns="" val="10000"/>
                  </a:ext>
                </a:extLst>
              </a:tr>
              <a:tr h="370840">
                <a:tc>
                  <a:txBody>
                    <a:bodyPr/>
                    <a:lstStyle/>
                    <a:p>
                      <a:pPr algn="ctr"/>
                      <a:r>
                        <a:rPr lang="en-IN" dirty="0" smtClean="0"/>
                        <a:t>+</a:t>
                      </a:r>
                      <a:endParaRPr lang="en-IN" dirty="0"/>
                    </a:p>
                  </a:txBody>
                  <a:tcPr/>
                </a:tc>
                <a:tc>
                  <a:txBody>
                    <a:bodyPr/>
                    <a:lstStyle/>
                    <a:p>
                      <a:r>
                        <a:rPr lang="en-IN" dirty="0" smtClean="0"/>
                        <a:t>Addition or unary plus</a:t>
                      </a:r>
                      <a:endParaRPr lang="en-IN" dirty="0"/>
                    </a:p>
                  </a:txBody>
                  <a:tcPr/>
                </a:tc>
                <a:extLst>
                  <a:ext uri="{0D108BD9-81ED-4DB2-BD59-A6C34878D82A}">
                    <a16:rowId xmlns:a16="http://schemas.microsoft.com/office/drawing/2014/main" xmlns="" val="10001"/>
                  </a:ext>
                </a:extLst>
              </a:tr>
              <a:tr h="370840">
                <a:tc>
                  <a:txBody>
                    <a:bodyPr/>
                    <a:lstStyle/>
                    <a:p>
                      <a:pPr algn="ctr"/>
                      <a:r>
                        <a:rPr lang="en-IN" dirty="0" smtClean="0"/>
                        <a:t>-</a:t>
                      </a:r>
                      <a:endParaRPr lang="en-IN" dirty="0"/>
                    </a:p>
                  </a:txBody>
                  <a:tcPr/>
                </a:tc>
                <a:tc>
                  <a:txBody>
                    <a:bodyPr/>
                    <a:lstStyle/>
                    <a:p>
                      <a:r>
                        <a:rPr lang="en-IN" dirty="0" smtClean="0"/>
                        <a:t>Subtraction or unary minus</a:t>
                      </a:r>
                      <a:endParaRPr lang="en-IN" dirty="0"/>
                    </a:p>
                  </a:txBody>
                  <a:tcPr/>
                </a:tc>
                <a:extLst>
                  <a:ext uri="{0D108BD9-81ED-4DB2-BD59-A6C34878D82A}">
                    <a16:rowId xmlns:a16="http://schemas.microsoft.com/office/drawing/2014/main" xmlns="" val="10002"/>
                  </a:ext>
                </a:extLst>
              </a:tr>
              <a:tr h="370840">
                <a:tc>
                  <a:txBody>
                    <a:bodyPr/>
                    <a:lstStyle/>
                    <a:p>
                      <a:pPr algn="ctr"/>
                      <a:r>
                        <a:rPr lang="en-IN" dirty="0" smtClean="0"/>
                        <a:t>* </a:t>
                      </a:r>
                      <a:endParaRPr lang="en-IN" dirty="0"/>
                    </a:p>
                  </a:txBody>
                  <a:tcPr/>
                </a:tc>
                <a:tc>
                  <a:txBody>
                    <a:bodyPr/>
                    <a:lstStyle/>
                    <a:p>
                      <a:r>
                        <a:rPr lang="en-IN" dirty="0" smtClean="0"/>
                        <a:t>Multiplication</a:t>
                      </a:r>
                      <a:endParaRPr lang="en-IN" dirty="0"/>
                    </a:p>
                  </a:txBody>
                  <a:tcPr/>
                </a:tc>
                <a:extLst>
                  <a:ext uri="{0D108BD9-81ED-4DB2-BD59-A6C34878D82A}">
                    <a16:rowId xmlns:a16="http://schemas.microsoft.com/office/drawing/2014/main" xmlns="" val="10003"/>
                  </a:ext>
                </a:extLst>
              </a:tr>
              <a:tr h="370840">
                <a:tc>
                  <a:txBody>
                    <a:bodyPr/>
                    <a:lstStyle/>
                    <a:p>
                      <a:pPr algn="ctr"/>
                      <a:r>
                        <a:rPr lang="en-IN" dirty="0" smtClean="0"/>
                        <a:t>/</a:t>
                      </a:r>
                      <a:endParaRPr lang="en-IN" dirty="0"/>
                    </a:p>
                  </a:txBody>
                  <a:tcPr/>
                </a:tc>
                <a:tc>
                  <a:txBody>
                    <a:bodyPr/>
                    <a:lstStyle/>
                    <a:p>
                      <a:r>
                        <a:rPr lang="en-IN" dirty="0" smtClean="0"/>
                        <a:t>Division: integer division truncates</a:t>
                      </a:r>
                      <a:r>
                        <a:rPr lang="en-IN" baseline="0" dirty="0" smtClean="0"/>
                        <a:t> any fractional part</a:t>
                      </a:r>
                      <a:endParaRPr lang="en-IN" dirty="0"/>
                    </a:p>
                  </a:txBody>
                  <a:tcPr/>
                </a:tc>
                <a:extLst>
                  <a:ext uri="{0D108BD9-81ED-4DB2-BD59-A6C34878D82A}">
                    <a16:rowId xmlns:a16="http://schemas.microsoft.com/office/drawing/2014/main" xmlns="" val="10004"/>
                  </a:ext>
                </a:extLst>
              </a:tr>
              <a:tr h="370840">
                <a:tc>
                  <a:txBody>
                    <a:bodyPr/>
                    <a:lstStyle/>
                    <a:p>
                      <a:pPr algn="ctr"/>
                      <a:r>
                        <a:rPr lang="en-IN" dirty="0" smtClean="0"/>
                        <a:t>%</a:t>
                      </a:r>
                      <a:endParaRPr lang="en-IN" dirty="0"/>
                    </a:p>
                  </a:txBody>
                  <a:tcPr/>
                </a:tc>
                <a:tc>
                  <a:txBody>
                    <a:bodyPr/>
                    <a:lstStyle/>
                    <a:p>
                      <a:r>
                        <a:rPr lang="en-IN" dirty="0" smtClean="0"/>
                        <a:t>Modulo</a:t>
                      </a:r>
                      <a:r>
                        <a:rPr lang="en-IN" baseline="0" dirty="0" smtClean="0"/>
                        <a:t> division: produces remainder of an integer division</a:t>
                      </a:r>
                    </a:p>
                    <a:p>
                      <a:r>
                        <a:rPr lang="en-IN" baseline="0" dirty="0" smtClean="0"/>
                        <a:t>Operands must be integers</a:t>
                      </a:r>
                      <a:endParaRPr lang="en-IN" dirty="0"/>
                    </a:p>
                  </a:txBody>
                  <a:tcPr/>
                </a:tc>
                <a:extLst>
                  <a:ext uri="{0D108BD9-81ED-4DB2-BD59-A6C34878D82A}">
                    <a16:rowId xmlns:a16="http://schemas.microsoft.com/office/drawing/2014/main" xmlns="" val="10005"/>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Precedence Order</a:t>
            </a:r>
            <a:endParaRPr lang="en-IN"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722312" y="1785937"/>
            <a:ext cx="7934325" cy="4124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Integer arithmetic	</a:t>
            </a:r>
            <a:endParaRPr lang="en-IN" dirty="0"/>
          </a:p>
        </p:txBody>
      </p:sp>
      <p:sp>
        <p:nvSpPr>
          <p:cNvPr id="4" name="Content Placeholder 3"/>
          <p:cNvSpPr>
            <a:spLocks noGrp="1"/>
          </p:cNvSpPr>
          <p:nvPr>
            <p:ph sz="quarter" idx="1"/>
          </p:nvPr>
        </p:nvSpPr>
        <p:spPr/>
        <p:txBody>
          <a:bodyPr>
            <a:normAutofit lnSpcReduction="10000"/>
          </a:bodyPr>
          <a:lstStyle/>
          <a:p>
            <a:r>
              <a:rPr lang="en-IN" dirty="0" smtClean="0"/>
              <a:t>When both operands in a single arithmetic expression are integers</a:t>
            </a:r>
          </a:p>
          <a:p>
            <a:r>
              <a:rPr lang="en-IN" dirty="0" smtClean="0"/>
              <a:t>Always yields an integer value</a:t>
            </a:r>
          </a:p>
          <a:p>
            <a:r>
              <a:rPr lang="en-IN" dirty="0" smtClean="0"/>
              <a:t>If a=14 and b=4 what is the result of following expressions?</a:t>
            </a:r>
          </a:p>
          <a:p>
            <a:pPr lvl="1"/>
            <a:r>
              <a:rPr lang="en-IN" dirty="0" smtClean="0"/>
              <a:t>a-b</a:t>
            </a:r>
          </a:p>
          <a:p>
            <a:pPr lvl="1"/>
            <a:r>
              <a:rPr lang="en-IN" dirty="0" err="1" smtClean="0"/>
              <a:t>a+b</a:t>
            </a:r>
            <a:endParaRPr lang="en-IN" dirty="0" smtClean="0"/>
          </a:p>
          <a:p>
            <a:pPr lvl="1"/>
            <a:r>
              <a:rPr lang="en-IN" dirty="0" smtClean="0"/>
              <a:t>a*b</a:t>
            </a:r>
          </a:p>
          <a:p>
            <a:pPr lvl="1"/>
            <a:r>
              <a:rPr lang="en-IN" dirty="0" smtClean="0"/>
              <a:t>a/b</a:t>
            </a:r>
          </a:p>
          <a:p>
            <a:pPr lvl="1"/>
            <a:r>
              <a:rPr lang="en-IN" dirty="0" err="1" smtClean="0"/>
              <a:t>a%b</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Integer arithmetic…	</a:t>
            </a:r>
            <a:endParaRPr lang="en-IN" dirty="0"/>
          </a:p>
        </p:txBody>
      </p:sp>
      <p:sp>
        <p:nvSpPr>
          <p:cNvPr id="4" name="Content Placeholder 3"/>
          <p:cNvSpPr>
            <a:spLocks noGrp="1"/>
          </p:cNvSpPr>
          <p:nvPr>
            <p:ph sz="quarter" idx="1"/>
          </p:nvPr>
        </p:nvSpPr>
        <p:spPr/>
        <p:txBody>
          <a:bodyPr>
            <a:normAutofit lnSpcReduction="10000"/>
          </a:bodyPr>
          <a:lstStyle/>
          <a:p>
            <a:r>
              <a:rPr lang="en-IN" dirty="0" smtClean="0"/>
              <a:t>When both operands in a single arithmetic expression are integers</a:t>
            </a:r>
          </a:p>
          <a:p>
            <a:r>
              <a:rPr lang="en-IN" dirty="0" smtClean="0"/>
              <a:t>Always yields an integer value</a:t>
            </a:r>
          </a:p>
          <a:p>
            <a:r>
              <a:rPr lang="en-IN" dirty="0" smtClean="0"/>
              <a:t>If a=14 and b=4 what is the result of following expressions?</a:t>
            </a:r>
          </a:p>
          <a:p>
            <a:pPr lvl="1"/>
            <a:r>
              <a:rPr lang="en-IN" dirty="0" smtClean="0"/>
              <a:t>a-b yields 10</a:t>
            </a:r>
          </a:p>
          <a:p>
            <a:pPr lvl="1"/>
            <a:r>
              <a:rPr lang="en-IN" dirty="0" err="1" smtClean="0"/>
              <a:t>a+b</a:t>
            </a:r>
            <a:r>
              <a:rPr lang="en-IN" dirty="0" smtClean="0"/>
              <a:t> yields 18</a:t>
            </a:r>
          </a:p>
          <a:p>
            <a:pPr lvl="1"/>
            <a:r>
              <a:rPr lang="en-IN" dirty="0" smtClean="0"/>
              <a:t>a*b yields 56</a:t>
            </a:r>
          </a:p>
          <a:p>
            <a:pPr lvl="1"/>
            <a:r>
              <a:rPr lang="en-IN" dirty="0" smtClean="0"/>
              <a:t>a/b yields 3</a:t>
            </a:r>
          </a:p>
          <a:p>
            <a:pPr lvl="1"/>
            <a:r>
              <a:rPr lang="en-IN" dirty="0" err="1" smtClean="0"/>
              <a:t>a%b</a:t>
            </a:r>
            <a:r>
              <a:rPr lang="en-IN" dirty="0" smtClean="0"/>
              <a:t> yields 2</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Integer arithmetic…	</a:t>
            </a:r>
            <a:endParaRPr lang="en-IN" dirty="0"/>
          </a:p>
        </p:txBody>
      </p:sp>
      <p:sp>
        <p:nvSpPr>
          <p:cNvPr id="4" name="Content Placeholder 3"/>
          <p:cNvSpPr>
            <a:spLocks noGrp="1"/>
          </p:cNvSpPr>
          <p:nvPr>
            <p:ph sz="quarter" idx="1"/>
          </p:nvPr>
        </p:nvSpPr>
        <p:spPr/>
        <p:txBody>
          <a:bodyPr>
            <a:normAutofit/>
          </a:bodyPr>
          <a:lstStyle/>
          <a:p>
            <a:r>
              <a:rPr lang="en-IN" dirty="0" smtClean="0"/>
              <a:t>In modulo division, the sign of the result is always the sign of the first operand</a:t>
            </a:r>
          </a:p>
          <a:p>
            <a:pPr lvl="1"/>
            <a:r>
              <a:rPr lang="en-IN" dirty="0" smtClean="0"/>
              <a:t>i.e. -14%3 yields -2</a:t>
            </a:r>
          </a:p>
          <a:p>
            <a:pPr lvl="1"/>
            <a:r>
              <a:rPr lang="en-IN" dirty="0" smtClean="0"/>
              <a:t>-14 % -3 yields -2</a:t>
            </a:r>
          </a:p>
          <a:p>
            <a:pPr lvl="1"/>
            <a:r>
              <a:rPr lang="en-IN" dirty="0" smtClean="0"/>
              <a:t>14 % -3 yields 2</a:t>
            </a:r>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IN" sz="3200" b="1" dirty="0" smtClean="0"/>
              <a:t>A Program to illustrate integer arithmetic to convert number of days into months and days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A Program to illustrate integer arithmetic to convert number of days into months and days</a:t>
            </a:r>
            <a:endParaRPr lang="en-IN" sz="2800" b="1" dirty="0"/>
          </a:p>
        </p:txBody>
      </p:sp>
      <p:sp>
        <p:nvSpPr>
          <p:cNvPr id="3" name="Content Placeholder 2"/>
          <p:cNvSpPr>
            <a:spLocks noGrp="1"/>
          </p:cNvSpPr>
          <p:nvPr>
            <p:ph sz="quarter" idx="1"/>
          </p:nvPr>
        </p:nvSpPr>
        <p:spPr/>
        <p:txBody>
          <a:bodyPr>
            <a:normAutofit fontScale="92500" lnSpcReduction="20000"/>
          </a:bodyPr>
          <a:lstStyle/>
          <a:p>
            <a:pPr>
              <a:buNone/>
            </a:pPr>
            <a:r>
              <a:rPr lang="en-IN" dirty="0" smtClean="0">
                <a:latin typeface="Courier New" pitchFamily="49" charset="0"/>
                <a:cs typeface="Courier New" pitchFamily="49" charset="0"/>
              </a:rPr>
              <a:t>main()</a:t>
            </a:r>
          </a:p>
          <a:p>
            <a:pPr>
              <a:buNone/>
            </a:pP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int</a:t>
            </a:r>
            <a:r>
              <a:rPr lang="en-IN" dirty="0" smtClean="0">
                <a:latin typeface="Courier New" pitchFamily="49" charset="0"/>
                <a:cs typeface="Courier New" pitchFamily="49" charset="0"/>
              </a:rPr>
              <a:t> months, days;</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printf</a:t>
            </a:r>
            <a:r>
              <a:rPr lang="en-IN" dirty="0" smtClean="0">
                <a:latin typeface="Courier New" pitchFamily="49" charset="0"/>
                <a:cs typeface="Courier New" pitchFamily="49" charset="0"/>
              </a:rPr>
              <a:t>(“Enter number of days\n”);</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scanf</a:t>
            </a:r>
            <a:r>
              <a:rPr lang="en-IN" dirty="0" smtClean="0">
                <a:latin typeface="Courier New" pitchFamily="49" charset="0"/>
                <a:cs typeface="Courier New" pitchFamily="49" charset="0"/>
              </a:rPr>
              <a:t>(“%</a:t>
            </a:r>
            <a:r>
              <a:rPr lang="en-IN" dirty="0" err="1" smtClean="0">
                <a:latin typeface="Courier New" pitchFamily="49" charset="0"/>
                <a:cs typeface="Courier New" pitchFamily="49" charset="0"/>
              </a:rPr>
              <a:t>d”,&amp;days</a:t>
            </a: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	months = days/30;</a:t>
            </a:r>
          </a:p>
          <a:p>
            <a:pPr>
              <a:buNone/>
            </a:pPr>
            <a:r>
              <a:rPr lang="en-IN" dirty="0" smtClean="0">
                <a:latin typeface="Courier New" pitchFamily="49" charset="0"/>
                <a:cs typeface="Courier New" pitchFamily="49" charset="0"/>
              </a:rPr>
              <a:t>	days = days % 30;</a:t>
            </a:r>
          </a:p>
          <a:p>
            <a:pPr>
              <a:buNone/>
            </a:pPr>
            <a:r>
              <a:rPr lang="en-IN" dirty="0" smtClean="0">
                <a:latin typeface="Courier New" pitchFamily="49" charset="0"/>
                <a:cs typeface="Courier New" pitchFamily="49" charset="0"/>
              </a:rPr>
              <a:t>	</a:t>
            </a:r>
            <a:r>
              <a:rPr lang="en-IN" dirty="0" err="1" smtClean="0">
                <a:latin typeface="Courier New" pitchFamily="49" charset="0"/>
                <a:cs typeface="Courier New" pitchFamily="49" charset="0"/>
              </a:rPr>
              <a:t>printf</a:t>
            </a:r>
            <a:r>
              <a:rPr lang="en-IN" dirty="0" smtClean="0">
                <a:latin typeface="Courier New" pitchFamily="49" charset="0"/>
                <a:cs typeface="Courier New" pitchFamily="49" charset="0"/>
              </a:rPr>
              <a:t>(“The number of months are %d and number of days are %d\</a:t>
            </a:r>
            <a:r>
              <a:rPr lang="en-IN" dirty="0" err="1" smtClean="0">
                <a:latin typeface="Courier New" pitchFamily="49" charset="0"/>
                <a:cs typeface="Courier New" pitchFamily="49" charset="0"/>
              </a:rPr>
              <a:t>n”,months,days</a:t>
            </a:r>
            <a:r>
              <a:rPr lang="en-IN" dirty="0" smtClean="0">
                <a:latin typeface="Courier New" pitchFamily="49" charset="0"/>
                <a:cs typeface="Courier New" pitchFamily="49" charset="0"/>
              </a:rPr>
              <a:t>);</a:t>
            </a:r>
          </a:p>
          <a:p>
            <a:pPr>
              <a:buNone/>
            </a:pPr>
            <a:r>
              <a:rPr lang="en-IN" dirty="0" smtClean="0">
                <a:latin typeface="Courier New" pitchFamily="49" charset="0"/>
                <a:cs typeface="Courier New" pitchFamily="49" charset="0"/>
              </a:rPr>
              <a:t>}</a:t>
            </a:r>
            <a:endParaRPr lang="en-IN"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arithmetic</a:t>
            </a:r>
            <a:endParaRPr lang="en-IN" dirty="0"/>
          </a:p>
        </p:txBody>
      </p:sp>
      <p:sp>
        <p:nvSpPr>
          <p:cNvPr id="3" name="Content Placeholder 2"/>
          <p:cNvSpPr>
            <a:spLocks noGrp="1"/>
          </p:cNvSpPr>
          <p:nvPr>
            <p:ph sz="quarter" idx="1"/>
          </p:nvPr>
        </p:nvSpPr>
        <p:spPr/>
        <p:txBody>
          <a:bodyPr/>
          <a:lstStyle/>
          <a:p>
            <a:r>
              <a:rPr lang="en-IN" dirty="0" smtClean="0"/>
              <a:t>involves only real operands</a:t>
            </a:r>
          </a:p>
          <a:p>
            <a:r>
              <a:rPr lang="en-IN" dirty="0" smtClean="0"/>
              <a:t>since the floating point values are rounded to the number of significant digits permissible, the final value is an approximation of the correct results</a:t>
            </a:r>
          </a:p>
          <a:p>
            <a:r>
              <a:rPr lang="en-IN" dirty="0" smtClean="0"/>
              <a:t>if </a:t>
            </a:r>
            <a:r>
              <a:rPr lang="en-IN" dirty="0" err="1" smtClean="0"/>
              <a:t>x,y</a:t>
            </a:r>
            <a:r>
              <a:rPr lang="en-IN" dirty="0" smtClean="0"/>
              <a:t> and z are floats, then we will have,</a:t>
            </a:r>
          </a:p>
          <a:p>
            <a:pPr lvl="1"/>
            <a:r>
              <a:rPr lang="en-IN" dirty="0" smtClean="0"/>
              <a:t>x=6.0/7.0=0.857143</a:t>
            </a:r>
          </a:p>
          <a:p>
            <a:pPr lvl="1"/>
            <a:r>
              <a:rPr lang="en-IN" dirty="0" smtClean="0"/>
              <a:t>y=1.0/3.0=0.333333</a:t>
            </a:r>
          </a:p>
          <a:p>
            <a:pPr lvl="1"/>
            <a:r>
              <a:rPr lang="en-IN" dirty="0" smtClean="0"/>
              <a:t>z=-2.0/3.0=-0.666667</a:t>
            </a:r>
          </a:p>
          <a:p>
            <a:pPr lvl="1"/>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2334</TotalTime>
  <Words>1031</Words>
  <Application>Microsoft Office PowerPoint</Application>
  <PresentationFormat>On-screen Show (4:3)</PresentationFormat>
  <Paragraphs>225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Median</vt:lpstr>
      <vt:lpstr>Operators and Expressions</vt:lpstr>
      <vt:lpstr>Introduction</vt:lpstr>
      <vt:lpstr>Arithmetic Operators</vt:lpstr>
      <vt:lpstr>Integer arithmetic </vt:lpstr>
      <vt:lpstr>Integer arithmetic… </vt:lpstr>
      <vt:lpstr>Integer arithmetic… </vt:lpstr>
      <vt:lpstr>Slide 7</vt:lpstr>
      <vt:lpstr>A Program to illustrate integer arithmetic to convert number of days into months and days</vt:lpstr>
      <vt:lpstr>Real arithmetic</vt:lpstr>
      <vt:lpstr>Mixed-mode arithmetic</vt:lpstr>
      <vt:lpstr>Relational operators</vt:lpstr>
      <vt:lpstr>Relational operators</vt:lpstr>
      <vt:lpstr>Logical operators</vt:lpstr>
      <vt:lpstr>Assignment operators</vt:lpstr>
      <vt:lpstr>Assignment operators…</vt:lpstr>
      <vt:lpstr>Increment and Decrement operators</vt:lpstr>
      <vt:lpstr>Increment and Decrement operators…</vt:lpstr>
      <vt:lpstr>Conditional operator</vt:lpstr>
      <vt:lpstr>Slide 19</vt:lpstr>
      <vt:lpstr>Slide 20</vt:lpstr>
      <vt:lpstr>Slide 21</vt:lpstr>
      <vt:lpstr>Bitwise operators</vt:lpstr>
      <vt:lpstr>Special operators</vt:lpstr>
      <vt:lpstr>A Program to illustrate operators</vt:lpstr>
      <vt:lpstr>Type Conversions in Expressions</vt:lpstr>
      <vt:lpstr>Slide 26</vt:lpstr>
      <vt:lpstr>Slide 27</vt:lpstr>
      <vt:lpstr>Assignment 2</vt:lpstr>
      <vt:lpstr>Precedence Order</vt:lpstr>
      <vt:lpstr>Precedence Order</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Sankita</dc:creator>
  <cp:lastModifiedBy>udai udai</cp:lastModifiedBy>
  <cp:revision>114</cp:revision>
  <dcterms:created xsi:type="dcterms:W3CDTF">2006-08-16T00:00:00Z</dcterms:created>
  <dcterms:modified xsi:type="dcterms:W3CDTF">2022-05-01T08:59:48Z</dcterms:modified>
</cp:coreProperties>
</file>