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6" r:id="rId26"/>
    <p:sldId id="408" r:id="rId27"/>
    <p:sldId id="409" r:id="rId28"/>
    <p:sldId id="411" r:id="rId29"/>
    <p:sldId id="412" r:id="rId30"/>
    <p:sldId id="41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2" d="100"/>
          <a:sy n="112" d="100"/>
        </p:scale>
        <p:origin x="14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020D-C323-49F7-A33B-A77C483A5C8B}" type="datetimeFigureOut">
              <a:rPr lang="en-IN" smtClean="0"/>
              <a:pPr/>
              <a:t>09-05-2022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22214-F549-4E4A-BFCE-2AF378F3583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839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219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0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12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92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833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6045F-918E-407F-9B92-D4DD2F3A6E40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switch</a:t>
            </a:r>
            <a:r>
              <a:rPr lang="zh-CN" altLang="en-US"/>
              <a:t>表达式必须是整型</a:t>
            </a:r>
            <a:r>
              <a:rPr lang="en-US" altLang="zh-CN"/>
              <a:t>;</a:t>
            </a:r>
          </a:p>
          <a:p>
            <a:r>
              <a:rPr lang="en-US" altLang="zh-CN"/>
              <a:t>case</a:t>
            </a:r>
            <a:r>
              <a:rPr lang="zh-CN" altLang="en-US"/>
              <a:t>的标号必须是常量或常量表达式</a:t>
            </a:r>
            <a:r>
              <a:rPr lang="en-US" altLang="zh-CN"/>
              <a:t>;</a:t>
            </a:r>
          </a:p>
          <a:p>
            <a:r>
              <a:rPr lang="en-US" altLang="zh-CN"/>
              <a:t>case</a:t>
            </a:r>
            <a:r>
              <a:rPr lang="zh-CN" altLang="en-US"/>
              <a:t>的标号必须是唯一的</a:t>
            </a:r>
            <a:r>
              <a:rPr lang="en-US" altLang="zh-CN"/>
              <a:t>;</a:t>
            </a:r>
          </a:p>
          <a:p>
            <a:r>
              <a:rPr lang="en-US" altLang="zh-CN"/>
              <a:t>break</a:t>
            </a:r>
            <a:r>
              <a:rPr lang="zh-CN" altLang="en-US"/>
              <a:t>语句跳出</a:t>
            </a:r>
            <a:r>
              <a:rPr lang="en-US" altLang="zh-CN"/>
              <a:t>switch</a:t>
            </a:r>
            <a:r>
              <a:rPr lang="zh-CN" altLang="en-US"/>
              <a:t>结构</a:t>
            </a:r>
            <a:r>
              <a:rPr lang="en-US" altLang="zh-CN"/>
              <a:t>;</a:t>
            </a:r>
          </a:p>
          <a:p>
            <a:r>
              <a:rPr lang="en-US" altLang="zh-CN"/>
              <a:t>break</a:t>
            </a:r>
            <a:r>
              <a:rPr lang="zh-CN" altLang="en-US"/>
              <a:t>语句是可选的</a:t>
            </a:r>
            <a:r>
              <a:rPr lang="en-US" altLang="zh-CN"/>
              <a:t>,</a:t>
            </a:r>
            <a:r>
              <a:rPr lang="zh-CN" altLang="en-US"/>
              <a:t>即多个</a:t>
            </a:r>
            <a:r>
              <a:rPr lang="en-US" altLang="zh-CN"/>
              <a:t>case</a:t>
            </a:r>
            <a:r>
              <a:rPr lang="zh-CN" altLang="en-US"/>
              <a:t>可以执行相同的语句</a:t>
            </a:r>
            <a:r>
              <a:rPr lang="en-US" altLang="zh-CN"/>
              <a:t>;</a:t>
            </a:r>
          </a:p>
          <a:p>
            <a:r>
              <a:rPr lang="en-US" altLang="zh-CN"/>
              <a:t>default</a:t>
            </a:r>
            <a:r>
              <a:rPr lang="zh-CN" altLang="en-US"/>
              <a:t>是可选的</a:t>
            </a:r>
            <a:r>
              <a:rPr lang="en-US" altLang="zh-CN"/>
              <a:t>; </a:t>
            </a:r>
            <a:r>
              <a:rPr lang="zh-CN" altLang="en-US"/>
              <a:t>最多只能有一个</a:t>
            </a:r>
            <a:r>
              <a:rPr lang="en-US" altLang="zh-CN"/>
              <a:t>default</a:t>
            </a:r>
            <a:r>
              <a:rPr lang="zh-CN" altLang="en-US"/>
              <a:t>语句</a:t>
            </a:r>
            <a:r>
              <a:rPr lang="en-US" altLang="zh-CN"/>
              <a:t>;</a:t>
            </a:r>
          </a:p>
          <a:p>
            <a:r>
              <a:rPr lang="en-US" altLang="zh-CN"/>
              <a:t>default</a:t>
            </a:r>
            <a:r>
              <a:rPr lang="zh-CN" altLang="en-US"/>
              <a:t>可以放在任何位置</a:t>
            </a:r>
            <a:r>
              <a:rPr lang="en-US" altLang="zh-CN"/>
              <a:t>,</a:t>
            </a:r>
            <a:r>
              <a:rPr lang="zh-CN" altLang="en-US"/>
              <a:t>但通常放在</a:t>
            </a:r>
            <a:r>
              <a:rPr lang="en-US" altLang="zh-CN"/>
              <a:t>switch</a:t>
            </a:r>
            <a:r>
              <a:rPr lang="zh-CN" altLang="en-US"/>
              <a:t>的最后</a:t>
            </a:r>
            <a:r>
              <a:rPr lang="en-US" altLang="zh-CN"/>
              <a:t>;</a:t>
            </a:r>
          </a:p>
          <a:p>
            <a:r>
              <a:rPr lang="en-US" altLang="zh-CN"/>
              <a:t>switch</a:t>
            </a:r>
            <a:r>
              <a:rPr lang="zh-CN" altLang="en-US"/>
              <a:t>语句允许嵌套</a:t>
            </a:r>
            <a:r>
              <a:rPr lang="en-US" altLang="zh-CN"/>
              <a:t>;</a:t>
            </a:r>
          </a:p>
          <a:p>
            <a:r>
              <a:rPr lang="en-US" altLang="zh-CN"/>
              <a:t>case</a:t>
            </a:r>
            <a:r>
              <a:rPr lang="zh-CN" altLang="en-US"/>
              <a:t>的顺序可以任意</a:t>
            </a:r>
            <a:r>
              <a:rPr lang="en-US" altLang="zh-CN"/>
              <a:t>,</a:t>
            </a:r>
            <a:r>
              <a:rPr lang="zh-CN" altLang="en-US"/>
              <a:t>但通常将发生频率高的情况放在前面</a:t>
            </a:r>
          </a:p>
        </p:txBody>
      </p:sp>
    </p:spTree>
    <p:extLst>
      <p:ext uri="{BB962C8B-B14F-4D97-AF65-F5344CB8AC3E}">
        <p14:creationId xmlns:p14="http://schemas.microsoft.com/office/powerpoint/2010/main" val="126756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FCD799-40F4-4D3D-B02B-D6A1EE9E61A3}" type="datetime1">
              <a:rPr lang="en-US" smtClean="0"/>
              <a:pPr/>
              <a:t>5/9/2022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E0B-02A0-4379-A3C9-571F90EABB03}" type="datetime1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E4137FA-C619-4789-879B-06BB7306967D}" type="datetime1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390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9785EB4-1B17-4B5E-A5FD-719CFD1666C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613C-19FD-4CDA-90D5-5B064745334E}" type="datetime1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2E35-1A0A-46BA-B990-E883D7781C4A}" type="datetime1">
              <a:rPr lang="en-US" smtClean="0"/>
              <a:pPr/>
              <a:t>5/9/2022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2CCF27C-AF75-41BF-A31E-9044428FD5AF}" type="datetime1">
              <a:rPr lang="en-US" smtClean="0"/>
              <a:pPr/>
              <a:t>5/9/2022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95C16DF-1EC9-4919-ABB9-A65BB7BD7147}" type="datetime1">
              <a:rPr lang="en-US" smtClean="0"/>
              <a:pPr/>
              <a:t>5/9/2022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981D-2367-4B52-906D-1543987D02E4}" type="datetime1">
              <a:rPr lang="en-US" smtClean="0"/>
              <a:pPr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6583-4BC4-41FC-A1C6-2FF7811C3D1C}" type="datetime1">
              <a:rPr lang="en-US" smtClean="0"/>
              <a:pPr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5370-3A66-440D-8AA3-9673E6759B67}" type="datetime1">
              <a:rPr lang="en-US" smtClean="0"/>
              <a:pPr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FC8F28A-8EE1-46B6-BD12-05F0F632E5B0}" type="datetime1">
              <a:rPr lang="en-US" smtClean="0"/>
              <a:pPr/>
              <a:t>5/9/2022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02015B-5863-4605-A8BD-458B75386FE2}" type="datetime1">
              <a:rPr lang="en-US" smtClean="0"/>
              <a:pPr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C%20-%20switch%20case%20statement%20in%20C%20Programming%20with%20example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Nesting%20od%20switch%20%20simple%20program%20to%20demonstrate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Decision Making and Branching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 smtClean="0">
                <a:ea typeface="宋体" pitchFamily="2" charset="-122"/>
              </a:rPr>
              <a:t>The</a:t>
            </a:r>
            <a:r>
              <a:rPr lang="en-US" altLang="zh-CN" dirty="0" smtClean="0">
                <a:ea typeface="宋体" pitchFamily="2" charset="-122"/>
              </a:rPr>
              <a:t> else if ladder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ea typeface="宋体" pitchFamily="2" charset="-122"/>
              </a:rPr>
              <a:t>The else…if ladder statement takes the following general form: </a:t>
            </a:r>
          </a:p>
          <a:p>
            <a:pPr>
              <a:buNone/>
            </a:pPr>
            <a:endParaRPr lang="en-IN" sz="2000" dirty="0"/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971550" y="2133600"/>
            <a:ext cx="6608764" cy="4248150"/>
            <a:chOff x="612" y="1344"/>
            <a:chExt cx="4163" cy="2676"/>
          </a:xfrm>
        </p:grpSpPr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612" y="1344"/>
              <a:ext cx="3285" cy="26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if ( test condition-1 )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	statement-1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else if ( test condition-2 )</a:t>
              </a:r>
            </a:p>
            <a:p>
              <a:pPr marL="0" marR="0" lvl="1" indent="0" algn="just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	statement-2;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	else if (condition-3)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		statement-3;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	</a:t>
              </a:r>
            </a:p>
            <a:p>
              <a:pPr marL="0" marR="0" lvl="1" indent="0" algn="just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	else if ( condition-n)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		statement-n;</a:t>
              </a:r>
            </a:p>
            <a:p>
              <a:pPr marL="0" marR="0" lvl="2" indent="0" algn="just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	else</a:t>
              </a:r>
            </a:p>
            <a:p>
              <a:pPr marL="0" marR="0" lvl="2" indent="0" algn="just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	default-statement;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statement-x;</a:t>
              </a:r>
            </a:p>
          </p:txBody>
        </p:sp>
        <p:grpSp>
          <p:nvGrpSpPr>
            <p:cNvPr id="20" name="Group 8"/>
            <p:cNvGrpSpPr>
              <a:grpSpLocks/>
            </p:cNvGrpSpPr>
            <p:nvPr/>
          </p:nvGrpSpPr>
          <p:grpSpPr bwMode="auto">
            <a:xfrm>
              <a:off x="1872" y="1680"/>
              <a:ext cx="2903" cy="2256"/>
              <a:chOff x="3844" y="1579"/>
              <a:chExt cx="3600" cy="2256"/>
            </a:xfrm>
          </p:grpSpPr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>
                <a:off x="4141" y="1579"/>
                <a:ext cx="3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>
                <a:off x="4141" y="2011"/>
                <a:ext cx="26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4796" y="2491"/>
                <a:ext cx="19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4856" y="3163"/>
                <a:ext cx="155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Line 13"/>
              <p:cNvSpPr>
                <a:spLocks noChangeShapeType="1"/>
              </p:cNvSpPr>
              <p:nvPr/>
            </p:nvSpPr>
            <p:spPr bwMode="auto">
              <a:xfrm>
                <a:off x="4677" y="3643"/>
                <a:ext cx="7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Line 15"/>
              <p:cNvSpPr>
                <a:spLocks noChangeShapeType="1"/>
              </p:cNvSpPr>
              <p:nvPr/>
            </p:nvSpPr>
            <p:spPr bwMode="auto">
              <a:xfrm>
                <a:off x="3844" y="3835"/>
                <a:ext cx="36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Line 16"/>
              <p:cNvSpPr>
                <a:spLocks noChangeShapeType="1"/>
              </p:cNvSpPr>
              <p:nvPr/>
            </p:nvSpPr>
            <p:spPr bwMode="auto">
              <a:xfrm>
                <a:off x="6404" y="3163"/>
                <a:ext cx="36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Line 17"/>
              <p:cNvSpPr>
                <a:spLocks noChangeShapeType="1"/>
              </p:cNvSpPr>
              <p:nvPr/>
            </p:nvSpPr>
            <p:spPr bwMode="auto">
              <a:xfrm>
                <a:off x="6701" y="2539"/>
                <a:ext cx="36" cy="12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Line 18"/>
              <p:cNvSpPr>
                <a:spLocks noChangeShapeType="1"/>
              </p:cNvSpPr>
              <p:nvPr/>
            </p:nvSpPr>
            <p:spPr bwMode="auto">
              <a:xfrm>
                <a:off x="6821" y="2011"/>
                <a:ext cx="59" cy="17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Line 19"/>
              <p:cNvSpPr>
                <a:spLocks noChangeShapeType="1"/>
              </p:cNvSpPr>
              <p:nvPr/>
            </p:nvSpPr>
            <p:spPr bwMode="auto">
              <a:xfrm>
                <a:off x="7381" y="1579"/>
                <a:ext cx="36" cy="22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4953000" y="5943600"/>
            <a:ext cx="45719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 smtClean="0">
                <a:ea typeface="宋体" pitchFamily="2" charset="-122"/>
              </a:rPr>
              <a:t>The</a:t>
            </a:r>
            <a:r>
              <a:rPr lang="en-US" altLang="zh-CN" dirty="0" smtClean="0">
                <a:ea typeface="宋体" pitchFamily="2" charset="-122"/>
              </a:rPr>
              <a:t> else if ladder…</a:t>
            </a:r>
            <a:endParaRPr lang="en-IN" dirty="0"/>
          </a:p>
        </p:txBody>
      </p:sp>
      <p:grpSp>
        <p:nvGrpSpPr>
          <p:cNvPr id="48" name="Group 4"/>
          <p:cNvGrpSpPr>
            <a:grpSpLocks noGrp="1"/>
          </p:cNvGrpSpPr>
          <p:nvPr/>
        </p:nvGrpSpPr>
        <p:grpSpPr bwMode="auto">
          <a:xfrm>
            <a:off x="304800" y="1600200"/>
            <a:ext cx="8610599" cy="5029200"/>
            <a:chOff x="2157" y="2376"/>
            <a:chExt cx="7578" cy="8274"/>
          </a:xfrm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8817" y="6900"/>
              <a:ext cx="909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false</a:t>
              </a: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6477" y="6900"/>
              <a:ext cx="648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true</a:t>
              </a:r>
            </a:p>
          </p:txBody>
        </p:sp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5217" y="5496"/>
              <a:ext cx="648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true</a:t>
              </a: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7557" y="5496"/>
              <a:ext cx="909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false</a:t>
              </a:r>
            </a:p>
          </p:txBody>
        </p:sp>
        <p:sp>
          <p:nvSpPr>
            <p:cNvPr id="53" name="Rectangle 9"/>
            <p:cNvSpPr>
              <a:spLocks noChangeArrowheads="1"/>
            </p:cNvSpPr>
            <p:nvPr/>
          </p:nvSpPr>
          <p:spPr bwMode="auto">
            <a:xfrm>
              <a:off x="4857" y="3468"/>
              <a:ext cx="657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false</a:t>
              </a:r>
            </a:p>
          </p:txBody>
        </p:sp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6297" y="4560"/>
              <a:ext cx="909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false</a:t>
              </a:r>
            </a:p>
          </p:txBody>
        </p:sp>
        <p:sp>
          <p:nvSpPr>
            <p:cNvPr id="55" name="AutoShape 11"/>
            <p:cNvSpPr>
              <a:spLocks noChangeArrowheads="1"/>
            </p:cNvSpPr>
            <p:nvPr/>
          </p:nvSpPr>
          <p:spPr bwMode="auto">
            <a:xfrm>
              <a:off x="3237" y="3254"/>
              <a:ext cx="1800" cy="1092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test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condition1</a:t>
              </a:r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6117" y="8148"/>
              <a:ext cx="1188" cy="4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statement-nn</a:t>
              </a:r>
            </a:p>
          </p:txBody>
        </p: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8655" y="8190"/>
              <a:ext cx="108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default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statement</a:t>
              </a:r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2157" y="4716"/>
              <a:ext cx="1188" cy="4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statement-1</a:t>
              </a: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3465" y="5880"/>
              <a:ext cx="1188" cy="4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statement-2</a:t>
              </a:r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3957" y="4560"/>
              <a:ext cx="648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true</a:t>
              </a:r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2517" y="3468"/>
              <a:ext cx="63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true</a:t>
              </a:r>
            </a:p>
          </p:txBody>
        </p: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3777" y="2376"/>
              <a:ext cx="909" cy="4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Entry</a:t>
              </a:r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4137" y="2844"/>
              <a:ext cx="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 flipH="1">
              <a:off x="2700" y="3849"/>
              <a:ext cx="6" cy="8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4038" y="4932"/>
              <a:ext cx="0" cy="9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 flipH="1">
              <a:off x="2706" y="3849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 flipH="1">
              <a:off x="5055" y="3855"/>
              <a:ext cx="3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 flipH="1">
              <a:off x="4062" y="4905"/>
              <a:ext cx="4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5385" y="3864"/>
              <a:ext cx="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 flipH="1">
              <a:off x="2697" y="9396"/>
              <a:ext cx="65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>
              <a:off x="5397" y="7212"/>
              <a:ext cx="36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>
              <a:off x="6666" y="4902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 flipH="1">
              <a:off x="6216" y="4890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2685" y="5127"/>
              <a:ext cx="0" cy="42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5295" y="5928"/>
              <a:ext cx="0" cy="8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4020" y="6318"/>
              <a:ext cx="0" cy="30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Rectangle 33"/>
            <p:cNvSpPr>
              <a:spLocks noChangeArrowheads="1"/>
            </p:cNvSpPr>
            <p:nvPr/>
          </p:nvSpPr>
          <p:spPr bwMode="auto">
            <a:xfrm>
              <a:off x="4728" y="6804"/>
              <a:ext cx="1188" cy="4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statement-3</a:t>
              </a:r>
            </a:p>
          </p:txBody>
        </p:sp>
        <p:sp>
          <p:nvSpPr>
            <p:cNvPr id="78" name="Rectangle 34"/>
            <p:cNvSpPr>
              <a:spLocks noChangeArrowheads="1"/>
            </p:cNvSpPr>
            <p:nvPr/>
          </p:nvSpPr>
          <p:spPr bwMode="auto">
            <a:xfrm>
              <a:off x="5145" y="10245"/>
              <a:ext cx="1188" cy="4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statement-x</a:t>
              </a: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79" name="AutoShape 35"/>
            <p:cNvSpPr>
              <a:spLocks noChangeArrowheads="1"/>
            </p:cNvSpPr>
            <p:nvPr/>
          </p:nvSpPr>
          <p:spPr bwMode="auto">
            <a:xfrm>
              <a:off x="4515" y="4344"/>
              <a:ext cx="1800" cy="1092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test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condition2</a:t>
              </a:r>
            </a:p>
          </p:txBody>
        </p:sp>
        <p:sp>
          <p:nvSpPr>
            <p:cNvPr id="80" name="AutoShape 36"/>
            <p:cNvSpPr>
              <a:spLocks noChangeArrowheads="1"/>
            </p:cNvSpPr>
            <p:nvPr/>
          </p:nvSpPr>
          <p:spPr bwMode="auto">
            <a:xfrm>
              <a:off x="5748" y="5373"/>
              <a:ext cx="1800" cy="1092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test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condition3</a:t>
              </a:r>
            </a:p>
          </p:txBody>
        </p:sp>
        <p:sp>
          <p:nvSpPr>
            <p:cNvPr id="81" name="AutoShape 37"/>
            <p:cNvSpPr>
              <a:spLocks noChangeArrowheads="1"/>
            </p:cNvSpPr>
            <p:nvPr/>
          </p:nvSpPr>
          <p:spPr bwMode="auto">
            <a:xfrm>
              <a:off x="7065" y="6759"/>
              <a:ext cx="1800" cy="1092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test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condition-n</a:t>
              </a:r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 flipH="1">
              <a:off x="5319" y="5916"/>
              <a:ext cx="4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39"/>
            <p:cNvSpPr>
              <a:spLocks noChangeShapeType="1"/>
            </p:cNvSpPr>
            <p:nvPr/>
          </p:nvSpPr>
          <p:spPr bwMode="auto">
            <a:xfrm flipH="1">
              <a:off x="7533" y="5910"/>
              <a:ext cx="4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40"/>
            <p:cNvSpPr>
              <a:spLocks noChangeShapeType="1"/>
            </p:cNvSpPr>
            <p:nvPr/>
          </p:nvSpPr>
          <p:spPr bwMode="auto">
            <a:xfrm>
              <a:off x="7950" y="5916"/>
              <a:ext cx="0" cy="8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Line 41"/>
            <p:cNvSpPr>
              <a:spLocks noChangeShapeType="1"/>
            </p:cNvSpPr>
            <p:nvPr/>
          </p:nvSpPr>
          <p:spPr bwMode="auto">
            <a:xfrm flipH="1">
              <a:off x="6615" y="7305"/>
              <a:ext cx="4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Line 42"/>
            <p:cNvSpPr>
              <a:spLocks noChangeShapeType="1"/>
            </p:cNvSpPr>
            <p:nvPr/>
          </p:nvSpPr>
          <p:spPr bwMode="auto">
            <a:xfrm>
              <a:off x="6615" y="7317"/>
              <a:ext cx="0" cy="8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43"/>
            <p:cNvSpPr>
              <a:spLocks noChangeShapeType="1"/>
            </p:cNvSpPr>
            <p:nvPr/>
          </p:nvSpPr>
          <p:spPr bwMode="auto">
            <a:xfrm flipH="1">
              <a:off x="8850" y="7320"/>
              <a:ext cx="4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Line 44"/>
            <p:cNvSpPr>
              <a:spLocks noChangeShapeType="1"/>
            </p:cNvSpPr>
            <p:nvPr/>
          </p:nvSpPr>
          <p:spPr bwMode="auto">
            <a:xfrm>
              <a:off x="9240" y="7323"/>
              <a:ext cx="0" cy="8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Line 45"/>
            <p:cNvSpPr>
              <a:spLocks noChangeShapeType="1"/>
            </p:cNvSpPr>
            <p:nvPr/>
          </p:nvSpPr>
          <p:spPr bwMode="auto">
            <a:xfrm flipH="1" flipV="1">
              <a:off x="9243" y="8964"/>
              <a:ext cx="7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Line 46"/>
            <p:cNvSpPr>
              <a:spLocks noChangeShapeType="1"/>
            </p:cNvSpPr>
            <p:nvPr/>
          </p:nvSpPr>
          <p:spPr bwMode="auto">
            <a:xfrm flipH="1" flipV="1">
              <a:off x="6645" y="8565"/>
              <a:ext cx="12" cy="8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Line 47"/>
            <p:cNvSpPr>
              <a:spLocks noChangeShapeType="1"/>
            </p:cNvSpPr>
            <p:nvPr/>
          </p:nvSpPr>
          <p:spPr bwMode="auto">
            <a:xfrm flipH="1" flipV="1">
              <a:off x="5757" y="9396"/>
              <a:ext cx="12" cy="8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8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Example: </a:t>
            </a:r>
            <a:r>
              <a:rPr lang="en-US" altLang="zh-CN" sz="2400" dirty="0">
                <a:ea typeface="宋体" pitchFamily="2" charset="-122"/>
              </a:rPr>
              <a:t>An electric power distribution company charges its domestic consumers as follows:</a:t>
            </a:r>
            <a:br>
              <a:rPr lang="en-US" altLang="zh-CN" sz="2400" dirty="0">
                <a:ea typeface="宋体" pitchFamily="2" charset="-122"/>
              </a:rPr>
            </a:b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800600"/>
            <a:ext cx="7631112" cy="1354138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A program reads </a:t>
            </a:r>
            <a:r>
              <a:rPr lang="en-US" altLang="zh-CN" sz="2400" dirty="0">
                <a:ea typeface="宋体" pitchFamily="2" charset="-122"/>
              </a:rPr>
              <a:t>the customer number and power consumed and prints the amount to be paid by the customer </a:t>
            </a:r>
          </a:p>
          <a:p>
            <a:endParaRPr lang="en-US" altLang="zh-CN" sz="2400" dirty="0">
              <a:ea typeface="宋体" pitchFamily="2" charset="-122"/>
            </a:endParaRPr>
          </a:p>
        </p:txBody>
      </p:sp>
      <p:graphicFrame>
        <p:nvGraphicFramePr>
          <p:cNvPr id="120877" name="Group 45"/>
          <p:cNvGraphicFramePr>
            <a:graphicFrameLocks noGrp="1"/>
          </p:cNvGraphicFramePr>
          <p:nvPr>
            <p:ph sz="half" idx="2"/>
          </p:nvPr>
        </p:nvGraphicFramePr>
        <p:xfrm>
          <a:off x="611188" y="1669415"/>
          <a:ext cx="7993062" cy="2978785"/>
        </p:xfrm>
        <a:graphic>
          <a:graphicData uri="http://schemas.openxmlformats.org/drawingml/2006/table">
            <a:tbl>
              <a:tblPr/>
              <a:tblGrid>
                <a:gridCol w="302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7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Consumption Units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Rates of Charge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0-200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Rs. 0.5 per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201-400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Rs. 100 plus Rs. 0.65 per unit excess of 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401-600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Rs. 230 plus Rs.0.80 per unit excess of 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601 and above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Rs.390 plus Rs. 1.00 per unit excess of 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3435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main()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 units,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custnum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float charges;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("Enter customer no. and units consumed\n");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</a:t>
            </a:r>
            <a:r>
              <a:rPr lang="pt-BR" altLang="zh-CN" sz="2000" b="1" dirty="0">
                <a:latin typeface="Courier New" pitchFamily="49" charset="0"/>
                <a:ea typeface="宋体" pitchFamily="2" charset="-122"/>
              </a:rPr>
              <a:t>scanf("%d%d",&amp;custnum,&amp;units);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pt-BR" altLang="zh-CN" sz="2000" b="1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if(units&lt;=200)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	charges=0.5*units;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else if(units&lt;=400)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	charges=100+0.65*(units-200);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else if(units&lt;=600)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	charges=230+0.8*(units-400);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else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	charges=390+(units-600);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("\n\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nCustomer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 no:%d  Charge=%.2f\n", </a:t>
            </a:r>
            <a:r>
              <a:rPr lang="en-US" altLang="zh-CN" sz="2000" b="1" dirty="0" err="1">
                <a:latin typeface="Courier New" pitchFamily="49" charset="0"/>
                <a:ea typeface="宋体" pitchFamily="2" charset="-122"/>
              </a:rPr>
              <a:t>custnum</a:t>
            </a: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, charges );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2000" b="1" dirty="0"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宋体" pitchFamily="2" charset="-122"/>
              </a:rPr>
              <a:t>Rules for indentation</a:t>
            </a:r>
            <a:endParaRPr lang="zh-CN" altLang="en-US" b="0" dirty="0">
              <a:ea typeface="宋体" pitchFamily="2" charset="-122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400" dirty="0">
                <a:ea typeface="宋体" pitchFamily="2" charset="-122"/>
              </a:rPr>
              <a:t>Indent statements that are dependent on the previous statements; provide at least three spaces of indentation.</a:t>
            </a:r>
          </a:p>
          <a:p>
            <a:r>
              <a:rPr lang="en-US" altLang="zh-CN" sz="2400" dirty="0">
                <a:ea typeface="宋体" pitchFamily="2" charset="-122"/>
              </a:rPr>
              <a:t>Align vertically else clause with their matching if clause.</a:t>
            </a:r>
          </a:p>
          <a:p>
            <a:r>
              <a:rPr lang="en-US" altLang="zh-CN" sz="2400" dirty="0">
                <a:ea typeface="宋体" pitchFamily="2" charset="-122"/>
              </a:rPr>
              <a:t>Use braces on separate lines to identify  block of statements.</a:t>
            </a:r>
          </a:p>
          <a:p>
            <a:r>
              <a:rPr lang="en-US" altLang="zh-CN" sz="2400" dirty="0">
                <a:ea typeface="宋体" pitchFamily="2" charset="-122"/>
              </a:rPr>
              <a:t>Indent the statements in the block by at least three spaces to the right of the braces.</a:t>
            </a:r>
          </a:p>
          <a:p>
            <a:r>
              <a:rPr lang="en-US" altLang="zh-CN" sz="2400" dirty="0">
                <a:ea typeface="宋体" pitchFamily="2" charset="-122"/>
              </a:rPr>
              <a:t>Align the opening and closing braces.</a:t>
            </a:r>
          </a:p>
          <a:p>
            <a:r>
              <a:rPr lang="en-US" altLang="zh-CN" sz="2400" dirty="0">
                <a:ea typeface="宋体" pitchFamily="2" charset="-122"/>
              </a:rPr>
              <a:t>Use appropriate comments to signify the beginning and end of blocks.</a:t>
            </a:r>
          </a:p>
          <a:p>
            <a:r>
              <a:rPr lang="en-US" altLang="zh-CN" sz="2400" dirty="0">
                <a:ea typeface="宋体" pitchFamily="2" charset="-122"/>
              </a:rPr>
              <a:t>Indent the nested statements as per the above rules.</a:t>
            </a:r>
          </a:p>
          <a:p>
            <a:r>
              <a:rPr lang="en-US" altLang="zh-CN" sz="2400" dirty="0">
                <a:ea typeface="宋体" pitchFamily="2" charset="-122"/>
              </a:rPr>
              <a:t>Code only one clause or statement on each line.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>
                <a:ea typeface="宋体" pitchFamily="2" charset="-122"/>
              </a:rPr>
              <a:t>Find errors, if any, in each of the following segments: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2665412" cy="1511300"/>
          </a:xfrm>
          <a:solidFill>
            <a:srgbClr val="FFCCFF"/>
          </a:solidFill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dirty="0">
                <a:ea typeface="宋体" pitchFamily="2" charset="-122"/>
              </a:rPr>
              <a:t>if ( x + y = z ) </a:t>
            </a:r>
          </a:p>
          <a:p>
            <a:pPr>
              <a:buFont typeface="Times New Roman" pitchFamily="18" charset="0"/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>
                <a:ea typeface="宋体" pitchFamily="2" charset="-122"/>
              </a:rPr>
              <a:t>printf</a:t>
            </a:r>
            <a:r>
              <a:rPr lang="en-US" altLang="zh-CN" dirty="0">
                <a:ea typeface="宋体" pitchFamily="2" charset="-122"/>
              </a:rPr>
              <a:t> (“ \n”); 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611188" y="3357563"/>
            <a:ext cx="2665412" cy="223202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None/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if ( x &gt; 1 ) ; </a:t>
            </a:r>
          </a:p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None/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	x ++ ;</a:t>
            </a:r>
          </a:p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None/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else</a:t>
            </a:r>
          </a:p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None/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	x=0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4140200" y="1484313"/>
            <a:ext cx="4608513" cy="1439862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None/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if  ( x &lt;0 ) || (y&lt;0)</a:t>
            </a:r>
          </a:p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None/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	 printf (“ sign is negative”);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4140200" y="3357563"/>
            <a:ext cx="4464050" cy="2951162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if ( x &gt; 1 )</a:t>
            </a:r>
          </a:p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x ++ ;</a:t>
            </a:r>
          </a:p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(“%d”, x);</a:t>
            </a:r>
          </a:p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else</a:t>
            </a:r>
          </a:p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None/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	x=0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nimBg="1"/>
      <p:bldP spid="145412" grpId="0" animBg="1"/>
      <p:bldP spid="145413" grpId="0" animBg="1"/>
      <p:bldP spid="1454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>
                <a:ea typeface="宋体" pitchFamily="2" charset="-122"/>
              </a:rPr>
              <a:t>What is the output of the following C segments</a:t>
            </a:r>
            <a:r>
              <a:rPr lang="en-US" altLang="zh-CN" dirty="0" smtClean="0">
                <a:ea typeface="宋体" pitchFamily="2" charset="-122"/>
              </a:rPr>
              <a:t>: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713788" cy="3887787"/>
          </a:xfrm>
          <a:solidFill>
            <a:srgbClr val="FFCCFF"/>
          </a:solidFill>
        </p:spPr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x = 120 ;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y = 30;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if (( x &gt; 100) &amp;&amp; (y = 50))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		z = x + y;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else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		z = x - y;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( “ x=%d, y=%d, z=%d\n”, x, y, z);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>
                <a:ea typeface="宋体" pitchFamily="2" charset="-122"/>
              </a:rPr>
              <a:t>What is the output of the following C </a:t>
            </a:r>
            <a:r>
              <a:rPr lang="en-US" altLang="zh-CN" dirty="0" smtClean="0">
                <a:ea typeface="宋体" pitchFamily="2" charset="-122"/>
              </a:rPr>
              <a:t>segments…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7129462" cy="3313112"/>
          </a:xfrm>
          <a:solidFill>
            <a:srgbClr val="FFCCFF"/>
          </a:solidFill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x = 0 ;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if ( x++ )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		y = 1;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else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		y = -1;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 (“x=%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d,y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=%d\n”,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x,y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dirty="0">
                <a:ea typeface="宋体" pitchFamily="2" charset="-122"/>
              </a:rPr>
              <a:t>What is the output of the following C </a:t>
            </a:r>
            <a:r>
              <a:rPr lang="en-US" altLang="zh-CN" sz="3600" dirty="0" smtClean="0">
                <a:ea typeface="宋体" pitchFamily="2" charset="-122"/>
              </a:rPr>
              <a:t>segments…</a:t>
            </a:r>
            <a:endParaRPr lang="en-US" altLang="zh-CN" sz="3600" dirty="0">
              <a:ea typeface="宋体" pitchFamily="2" charset="-122"/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7129462" cy="3313112"/>
          </a:xfrm>
          <a:solidFill>
            <a:srgbClr val="FFCCFF"/>
          </a:solidFill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x = 0 ;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if (++x)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		y = 1;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else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 		y = -1;</a:t>
            </a:r>
          </a:p>
          <a:p>
            <a:pPr>
              <a:buFont typeface="Times New Roman" pitchFamily="18" charset="0"/>
              <a:buNone/>
            </a:pPr>
            <a:r>
              <a:rPr lang="en-US" altLang="zh-CN" b="1">
                <a:latin typeface="Courier New" pitchFamily="49" charset="0"/>
                <a:ea typeface="宋体" pitchFamily="2" charset="-122"/>
              </a:rPr>
              <a:t>printf (“x=%d,y=%d\n”, x,y);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>
                <a:ea typeface="宋体" pitchFamily="2" charset="-122"/>
              </a:rPr>
              <a:t>switch statement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200" dirty="0" smtClean="0">
                <a:ea typeface="宋体" pitchFamily="2" charset="-122"/>
              </a:rPr>
              <a:t>We have seen that when one of the many alternatives is to be selected, we can use an </a:t>
            </a:r>
            <a:r>
              <a:rPr lang="en-US" altLang="zh-CN" sz="2200" b="1" dirty="0" smtClean="0">
                <a:ea typeface="宋体" pitchFamily="2" charset="-122"/>
              </a:rPr>
              <a:t>if </a:t>
            </a:r>
            <a:r>
              <a:rPr lang="en-US" altLang="zh-CN" sz="2200" dirty="0" smtClean="0">
                <a:ea typeface="宋体" pitchFamily="2" charset="-122"/>
              </a:rPr>
              <a:t>statement to control the selection. However the complexity of such a program increases dramatically when number of alternatives increases. The program becomes difficult to read and follow.</a:t>
            </a:r>
          </a:p>
          <a:p>
            <a:pPr>
              <a:lnSpc>
                <a:spcPct val="120000"/>
              </a:lnSpc>
            </a:pPr>
            <a:r>
              <a:rPr lang="en-US" altLang="zh-CN" sz="2200" dirty="0" smtClean="0">
                <a:ea typeface="宋体" pitchFamily="2" charset="-122"/>
              </a:rPr>
              <a:t>The </a:t>
            </a:r>
            <a:r>
              <a:rPr lang="en-US" altLang="zh-CN" sz="2200" dirty="0">
                <a:ea typeface="宋体" pitchFamily="2" charset="-122"/>
              </a:rPr>
              <a:t>switch statement is a multi-way decision that tests whether an expression matches one of a number of </a:t>
            </a:r>
            <a:r>
              <a:rPr lang="en-US" altLang="zh-CN" sz="2200" i="1" dirty="0">
                <a:ea typeface="宋体" pitchFamily="2" charset="-122"/>
              </a:rPr>
              <a:t>constant</a:t>
            </a:r>
            <a:r>
              <a:rPr lang="en-US" altLang="zh-CN" sz="2200" dirty="0">
                <a:ea typeface="宋体" pitchFamily="2" charset="-122"/>
              </a:rPr>
              <a:t> integer values, and branches accordingly. </a:t>
            </a:r>
            <a:endParaRPr lang="en-US" altLang="zh-CN" sz="2200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200" dirty="0">
              <a:ea typeface="宋体" pitchFamily="2" charset="-122"/>
            </a:endParaRP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dirty="0">
                <a:ea typeface="宋体" pitchFamily="2" charset="-122"/>
              </a:rPr>
              <a:t>   </a:t>
            </a: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switch (</a:t>
            </a:r>
            <a:r>
              <a:rPr lang="en-US" altLang="zh-CN" sz="2000" b="1" i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expression</a:t>
            </a: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) 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   case </a:t>
            </a:r>
            <a:r>
              <a:rPr lang="en-US" altLang="zh-CN" sz="2000" b="1" i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value-1</a:t>
            </a: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: 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			block1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			break;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   case </a:t>
            </a:r>
            <a:r>
              <a:rPr lang="en-US" altLang="zh-CN" sz="2000" b="1" i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value2</a:t>
            </a: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: 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			block2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			break;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		……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   default: 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			default-block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			break;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   }</a:t>
            </a:r>
          </a:p>
          <a:p>
            <a:pPr lvl="1">
              <a:lnSpc>
                <a:spcPct val="80000"/>
              </a:lnSpc>
              <a:buFont typeface="Times New Roman" pitchFamily="18" charset="0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	statements-x; </a:t>
            </a:r>
            <a:endParaRPr lang="zh-CN" altLang="en-US" sz="2000" b="1" dirty="0">
              <a:solidFill>
                <a:schemeClr val="accent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4800600" y="3581400"/>
            <a:ext cx="3887787" cy="1938992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The expression is an integer expression or characters.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Value-1,value-2…are 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integer-valued constants or constant expressions.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Making and Branching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IN" dirty="0" smtClean="0"/>
              <a:t>C program is a set of statements which are normally executed sequentially in the order in which they appear.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This happens when no options or no repetitions of certain calculations are necessary.</a:t>
            </a:r>
          </a:p>
          <a:p>
            <a:pPr algn="just"/>
            <a:r>
              <a:rPr lang="en-IN" dirty="0" smtClean="0"/>
              <a:t>However, in practice, we have number of situations where we may have to change the order of execution of statements </a:t>
            </a:r>
            <a:r>
              <a:rPr lang="en-IN" dirty="0" smtClean="0">
                <a:solidFill>
                  <a:srgbClr val="FF0000"/>
                </a:solidFill>
              </a:rPr>
              <a:t>based on certain conditions</a:t>
            </a:r>
            <a:r>
              <a:rPr lang="en-IN" dirty="0" smtClean="0"/>
              <a:t>, or </a:t>
            </a:r>
            <a:r>
              <a:rPr lang="en-IN" dirty="0" smtClean="0">
                <a:solidFill>
                  <a:srgbClr val="FF0000"/>
                </a:solidFill>
              </a:rPr>
              <a:t>repeat a group of statements until </a:t>
            </a:r>
            <a:r>
              <a:rPr lang="en-IN" dirty="0" smtClean="0"/>
              <a:t>certain specified conditions are met.</a:t>
            </a:r>
          </a:p>
          <a:p>
            <a:pPr algn="just"/>
            <a:r>
              <a:rPr lang="en-IN" dirty="0" smtClean="0"/>
              <a:t>This involves a kind of decision making to see whether a particular condition has occurred or not and then direct the computer to execute certain statements accordingly. </a:t>
            </a:r>
          </a:p>
          <a:p>
            <a:endParaRPr lang="en-IN" dirty="0" smtClean="0"/>
          </a:p>
          <a:p>
            <a:r>
              <a:rPr lang="en-IN" dirty="0" smtClean="0"/>
              <a:t>Various decision-making statements for the purpose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if</a:t>
            </a:r>
            <a:r>
              <a:rPr lang="en-IN" dirty="0" smtClean="0"/>
              <a:t> statement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switch</a:t>
            </a:r>
            <a:r>
              <a:rPr lang="en-IN" dirty="0" smtClean="0"/>
              <a:t> statement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Conditional operator (?:) </a:t>
            </a:r>
            <a:r>
              <a:rPr lang="en-IN" dirty="0" smtClean="0"/>
              <a:t>statement</a:t>
            </a:r>
          </a:p>
          <a:p>
            <a:pPr lvl="1"/>
            <a:r>
              <a:rPr lang="en-IN" dirty="0" err="1" smtClean="0">
                <a:solidFill>
                  <a:srgbClr val="FF0000"/>
                </a:solidFill>
              </a:rPr>
              <a:t>goto</a:t>
            </a:r>
            <a:r>
              <a:rPr lang="en-IN" dirty="0" smtClean="0"/>
              <a:t> statement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304800"/>
            <a:ext cx="8153400" cy="9906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>
                <a:ea typeface="宋体" pitchFamily="2" charset="-122"/>
              </a:rPr>
              <a:t>switch </a:t>
            </a:r>
            <a:r>
              <a:rPr lang="en-US" altLang="zh-CN" dirty="0" smtClean="0">
                <a:ea typeface="宋体" pitchFamily="2" charset="-122"/>
              </a:rPr>
              <a:t>statement…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Cases and the default clause can occur in any order.</a:t>
            </a:r>
          </a:p>
          <a:p>
            <a:pPr algn="just"/>
            <a:r>
              <a:rPr lang="en-US" altLang="zh-CN" dirty="0">
                <a:ea typeface="宋体" pitchFamily="2" charset="-122"/>
              </a:rPr>
              <a:t>The break statement at the end of each block signals the end of a particular case and causes an exit from the switch statement, transferring the control to the statement-x following the switch. </a:t>
            </a:r>
            <a:endParaRPr lang="en-US" altLang="zh-CN" dirty="0" smtClean="0">
              <a:ea typeface="宋体" pitchFamily="2" charset="-122"/>
            </a:endParaRPr>
          </a:p>
          <a:p>
            <a:pPr algn="just"/>
            <a:r>
              <a:rPr lang="en-US" altLang="zh-CN" dirty="0" smtClean="0">
                <a:ea typeface="宋体" pitchFamily="2" charset="-122"/>
              </a:rPr>
              <a:t>&lt;</a:t>
            </a:r>
            <a:r>
              <a:rPr lang="en-US" altLang="zh-CN" dirty="0" smtClean="0">
                <a:ea typeface="宋体" pitchFamily="2" charset="-122"/>
                <a:hlinkClick r:id="rId2" action="ppaction://hlinkfile"/>
              </a:rPr>
              <a:t>Examples</a:t>
            </a:r>
            <a:r>
              <a:rPr lang="en-US" altLang="zh-CN" dirty="0" smtClean="0">
                <a:ea typeface="宋体" pitchFamily="2" charset="-122"/>
              </a:rPr>
              <a:t>&gt;</a:t>
            </a:r>
          </a:p>
          <a:p>
            <a:pPr algn="just"/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#include&lt;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stdio.h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&gt;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main()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char character;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endParaRPr lang="en-US" altLang="zh-CN" sz="1400" b="1" dirty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("\t--TRAVEL GUIDE--\n\n");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("\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tA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  Air Timings\n");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("\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tT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  Train Timings\n");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("\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tB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  Bus Service\n");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("\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tX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  To skip\n");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("\n  Enter your choice\n");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character=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getchar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endParaRPr lang="en-US" altLang="zh-CN" sz="1400" b="1" dirty="0"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400" b="1" dirty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</a:rPr>
              <a:t>switch(character)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{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case 'A':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	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("You select Air\n"); break;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case 'B':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	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("You select by train\n");break;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case 'T':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	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("You select by bus\n");break;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case 'X':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	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("You skip\n");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default: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	</a:t>
            </a:r>
            <a:r>
              <a:rPr lang="en-US" altLang="zh-CN" sz="1400" b="1" dirty="0" err="1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("No choice\n");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	}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CN" sz="1400" b="1" dirty="0">
                <a:latin typeface="Courier New" pitchFamily="49" charset="0"/>
                <a:ea typeface="宋体" pitchFamily="2" charset="-122"/>
              </a:rPr>
              <a:t>}</a:t>
            </a:r>
            <a:endParaRPr lang="zh-CN" altLang="en-US" sz="1400" b="1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685800" y="152400"/>
            <a:ext cx="7543800" cy="107721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latin typeface="Arial" pitchFamily="34" charset="0"/>
                <a:ea typeface="GungsuhChe" pitchFamily="49" charset="-127"/>
                <a:cs typeface="Arial" pitchFamily="34" charset="0"/>
              </a:rPr>
              <a:t>The  switch  statement  is  often used  for  menu  selection.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9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>
                <a:ea typeface="宋体" pitchFamily="2" charset="-122"/>
              </a:rPr>
              <a:t>switch </a:t>
            </a:r>
            <a:r>
              <a:rPr lang="en-US" altLang="zh-CN" dirty="0" smtClean="0">
                <a:ea typeface="宋体" pitchFamily="2" charset="-122"/>
              </a:rPr>
              <a:t>statement…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500188"/>
            <a:ext cx="7773987" cy="633412"/>
          </a:xfrm>
        </p:spPr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suppose, marks and grade have the following relation</a:t>
            </a:r>
          </a:p>
        </p:txBody>
      </p:sp>
      <p:graphicFrame>
        <p:nvGraphicFramePr>
          <p:cNvPr id="127026" name="Group 50"/>
          <p:cNvGraphicFramePr>
            <a:graphicFrameLocks noGrp="1"/>
          </p:cNvGraphicFramePr>
          <p:nvPr>
            <p:ph sz="half" idx="2"/>
          </p:nvPr>
        </p:nvGraphicFramePr>
        <p:xfrm>
          <a:off x="827088" y="2060575"/>
          <a:ext cx="6192837" cy="3240088"/>
        </p:xfrm>
        <a:graphic>
          <a:graphicData uri="http://schemas.openxmlformats.org/drawingml/2006/table">
            <a:tbl>
              <a:tblPr/>
              <a:tblGrid>
                <a:gridCol w="3097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Marks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100&gt;=Marks&gt;=90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90&gt;marks&gt;=80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80&gt;marks&gt;=70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70&gt;marks&gt;=60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Marks&lt;60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7011" name="Rectangle 35"/>
          <p:cNvSpPr>
            <a:spLocks noChangeArrowheads="1"/>
          </p:cNvSpPr>
          <p:nvPr/>
        </p:nvSpPr>
        <p:spPr bwMode="auto">
          <a:xfrm>
            <a:off x="539750" y="5516563"/>
            <a:ext cx="777398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A program to input marks 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and print its corresponding grade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>
                <a:ea typeface="宋体" pitchFamily="2" charset="-122"/>
              </a:rPr>
              <a:t>switch </a:t>
            </a:r>
            <a:r>
              <a:rPr lang="en-US" altLang="zh-CN" dirty="0" smtClean="0">
                <a:ea typeface="宋体" pitchFamily="2" charset="-122"/>
              </a:rPr>
              <a:t>statement…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43025"/>
            <a:ext cx="8153400" cy="1857375"/>
          </a:xfrm>
        </p:spPr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We can use a conversion statement as</a:t>
            </a:r>
          </a:p>
          <a:p>
            <a:pPr algn="ctr">
              <a:buFont typeface="Times New Roman" pitchFamily="18" charset="0"/>
              <a:buNone/>
            </a:pPr>
            <a:r>
              <a:rPr lang="en-US" altLang="zh-CN" sz="2400" dirty="0">
                <a:ea typeface="宋体" pitchFamily="2" charset="-122"/>
              </a:rPr>
              <a:t>index=marks / 10;</a:t>
            </a:r>
          </a:p>
          <a:p>
            <a:r>
              <a:rPr lang="en-US" altLang="zh-CN" sz="2400" dirty="0">
                <a:ea typeface="宋体" pitchFamily="2" charset="-122"/>
              </a:rPr>
              <a:t>convert the mark into an integer. The variable index takes the following integer values:</a:t>
            </a:r>
          </a:p>
        </p:txBody>
      </p:sp>
      <p:graphicFrame>
        <p:nvGraphicFramePr>
          <p:cNvPr id="129068" name="Group 44"/>
          <p:cNvGraphicFramePr>
            <a:graphicFrameLocks noGrp="1"/>
          </p:cNvGraphicFramePr>
          <p:nvPr>
            <p:ph sz="half" idx="2"/>
          </p:nvPr>
        </p:nvGraphicFramePr>
        <p:xfrm>
          <a:off x="2640012" y="3276600"/>
          <a:ext cx="3455988" cy="3200400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Marks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90-99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80-89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70-79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>
                <a:ea typeface="宋体" pitchFamily="2" charset="-122"/>
              </a:rPr>
              <a:t>switch </a:t>
            </a:r>
            <a:r>
              <a:rPr lang="en-US" altLang="zh-CN" dirty="0" smtClean="0">
                <a:ea typeface="宋体" pitchFamily="2" charset="-122"/>
              </a:rPr>
              <a:t>statement…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539875"/>
            <a:ext cx="7270750" cy="52419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200" b="1" dirty="0">
                <a:latin typeface="Courier New" pitchFamily="49" charset="0"/>
                <a:ea typeface="宋体" pitchFamily="2" charset="-122"/>
              </a:rPr>
              <a:t>index = marks/10;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200" b="1" dirty="0">
                <a:latin typeface="Courier New" pitchFamily="49" charset="0"/>
                <a:ea typeface="宋体" pitchFamily="2" charset="-122"/>
              </a:rPr>
              <a:t>switch (index)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200" b="1" dirty="0">
                <a:latin typeface="Courier New" pitchFamily="49" charset="0"/>
                <a:ea typeface="宋体" pitchFamily="2" charset="-122"/>
              </a:rPr>
              <a:t>{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case 10: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case 9: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	grade=‘A’;	break;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case 8: 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	grade = ‘B’; break;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case 7: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	grade = ‘C’; break;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case 6: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	grade=‘D’;	break;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default: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	grade=‘E’;	break;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altLang="zh-CN" sz="2200" b="1" dirty="0">
                <a:latin typeface="Courier New" pitchFamily="49" charset="0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>
                <a:ea typeface="宋体" pitchFamily="2" charset="-122"/>
              </a:rPr>
              <a:t>Rules for switch statement</a:t>
            </a:r>
            <a:r>
              <a:rPr lang="en-US" altLang="zh-CN">
                <a:ea typeface="宋体" pitchFamily="2" charset="-122"/>
              </a:rPr>
              <a:t/>
            </a:r>
            <a:br>
              <a:rPr lang="en-US" altLang="zh-CN">
                <a:ea typeface="宋体" pitchFamily="2" charset="-122"/>
              </a:rPr>
            </a:br>
            <a:endParaRPr lang="zh-CN" altLang="en-US">
              <a:ea typeface="宋体" pitchFamily="2" charset="-122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The switch expression must be an integral type.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Case labels must be constants or constant expressions.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Case labels must be unique.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Case labels must end with  colon.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The break statement transfers the control out of the switch statements.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The break statement is optional. That is, two or more case labels may belong to the same statements.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The default label is optional. If present, it will be executed when the expression does not find a matching case label.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There can be at most one default label.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The default may be place anywhere but usually placed at the end.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It is permitted to nest switch </a:t>
            </a:r>
            <a:r>
              <a:rPr lang="en-US" altLang="zh-CN" sz="2400" dirty="0" smtClean="0">
                <a:ea typeface="宋体" pitchFamily="2" charset="-122"/>
              </a:rPr>
              <a:t>statement </a:t>
            </a:r>
            <a:r>
              <a:rPr lang="en-US" altLang="zh-CN" sz="2400" dirty="0" smtClean="0">
                <a:ea typeface="宋体" pitchFamily="2" charset="-122"/>
                <a:hlinkClick r:id="rId3" action="ppaction://hlinkfile"/>
              </a:rPr>
              <a:t>&lt;Example&gt;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>
                <a:ea typeface="宋体" pitchFamily="2" charset="-122"/>
              </a:rPr>
              <a:t>? : operator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>
                <a:ea typeface="宋体" pitchFamily="2" charset="-122"/>
              </a:rPr>
              <a:t>segment </a:t>
            </a:r>
          </a:p>
          <a:p>
            <a:pPr lvl="1">
              <a:buFont typeface="Times New Roman" pitchFamily="18" charset="0"/>
              <a:buNone/>
            </a:pPr>
            <a:r>
              <a:rPr lang="en-US" altLang="zh-CN" sz="2800" dirty="0">
                <a:ea typeface="宋体" pitchFamily="2" charset="-122"/>
              </a:rPr>
              <a:t>if ( x&lt;0 )</a:t>
            </a:r>
          </a:p>
          <a:p>
            <a:pPr lvl="1">
              <a:buFont typeface="Times New Roman" pitchFamily="18" charset="0"/>
              <a:buNone/>
            </a:pPr>
            <a:r>
              <a:rPr lang="en-US" altLang="zh-CN" sz="2800" dirty="0">
                <a:ea typeface="宋体" pitchFamily="2" charset="-122"/>
              </a:rPr>
              <a:t>    flag = 0;</a:t>
            </a:r>
          </a:p>
          <a:p>
            <a:pPr lvl="1">
              <a:buFont typeface="Times New Roman" pitchFamily="18" charset="0"/>
              <a:buNone/>
            </a:pPr>
            <a:r>
              <a:rPr lang="en-US" altLang="zh-CN" sz="2800" dirty="0">
                <a:ea typeface="宋体" pitchFamily="2" charset="-122"/>
              </a:rPr>
              <a:t>else</a:t>
            </a:r>
          </a:p>
          <a:p>
            <a:pPr lvl="1">
              <a:buFont typeface="Times New Roman" pitchFamily="18" charset="0"/>
              <a:buNone/>
            </a:pPr>
            <a:r>
              <a:rPr lang="en-US" altLang="zh-CN" sz="2800" dirty="0">
                <a:ea typeface="宋体" pitchFamily="2" charset="-122"/>
              </a:rPr>
              <a:t>    flag=1;</a:t>
            </a:r>
          </a:p>
          <a:p>
            <a:r>
              <a:rPr lang="en-US" altLang="zh-CN" dirty="0">
                <a:ea typeface="宋体" pitchFamily="2" charset="-122"/>
              </a:rPr>
              <a:t>can be written as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flag = ( x&lt;0 ) ? 0 : 1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 err="1">
                <a:ea typeface="宋体" pitchFamily="2" charset="-122"/>
              </a:rPr>
              <a:t>goto</a:t>
            </a:r>
            <a:r>
              <a:rPr lang="en-US" altLang="zh-CN" dirty="0">
                <a:ea typeface="宋体" pitchFamily="2" charset="-122"/>
              </a:rPr>
              <a:t> statement 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ea typeface="宋体" pitchFamily="2" charset="-122"/>
              </a:rPr>
              <a:t>To </a:t>
            </a:r>
            <a:r>
              <a:rPr lang="en-US" altLang="zh-CN" sz="2000" dirty="0">
                <a:ea typeface="宋体" pitchFamily="2" charset="-122"/>
              </a:rPr>
              <a:t>branch unconditionally from one point to another in the program. </a:t>
            </a:r>
          </a:p>
          <a:p>
            <a:r>
              <a:rPr lang="en-US" altLang="zh-CN" sz="2000" dirty="0">
                <a:ea typeface="宋体" pitchFamily="2" charset="-122"/>
              </a:rPr>
              <a:t>The </a:t>
            </a:r>
            <a:r>
              <a:rPr lang="en-US" altLang="zh-CN" sz="2000" dirty="0" err="1">
                <a:ea typeface="宋体" pitchFamily="2" charset="-122"/>
              </a:rPr>
              <a:t>goto</a:t>
            </a:r>
            <a:r>
              <a:rPr lang="en-US" altLang="zh-CN" sz="2000" dirty="0">
                <a:ea typeface="宋体" pitchFamily="2" charset="-122"/>
              </a:rPr>
              <a:t> requires a label in order to identify the place where the branch is to be made. </a:t>
            </a:r>
            <a:endParaRPr lang="en-US" altLang="zh-CN" sz="2000" dirty="0" smtClean="0">
              <a:ea typeface="宋体" pitchFamily="2" charset="-122"/>
            </a:endParaRPr>
          </a:p>
          <a:p>
            <a:r>
              <a:rPr lang="en-US" altLang="zh-CN" sz="2000" dirty="0" smtClean="0">
                <a:ea typeface="宋体" pitchFamily="2" charset="-122"/>
              </a:rPr>
              <a:t>A level is placed immediately before the statement where the control is to be transferred. 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The general forms of </a:t>
            </a:r>
            <a:r>
              <a:rPr lang="en-US" altLang="zh-CN" sz="2000" dirty="0" err="1">
                <a:ea typeface="宋体" pitchFamily="2" charset="-122"/>
              </a:rPr>
              <a:t>goto</a:t>
            </a:r>
            <a:r>
              <a:rPr lang="en-US" altLang="zh-CN" sz="2000" dirty="0">
                <a:ea typeface="宋体" pitchFamily="2" charset="-122"/>
              </a:rPr>
              <a:t> and label statements are shown below: </a:t>
            </a:r>
            <a:r>
              <a:rPr lang="en-US" altLang="zh-CN" sz="2000" dirty="0" smtClean="0">
                <a:ea typeface="宋体" pitchFamily="2" charset="-122"/>
              </a:rPr>
              <a:t>Forward Vs Backward Jump</a:t>
            </a:r>
            <a:endParaRPr lang="en-US" altLang="zh-CN" sz="2000" dirty="0">
              <a:ea typeface="宋体" pitchFamily="2" charset="-122"/>
            </a:endParaRPr>
          </a:p>
          <a:p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1981200" y="4495800"/>
            <a:ext cx="1943100" cy="2016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000">
                <a:ea typeface="宋体" pitchFamily="2" charset="-122"/>
              </a:rPr>
              <a:t>goto label;</a:t>
            </a:r>
          </a:p>
          <a:p>
            <a:pPr algn="just"/>
            <a:r>
              <a:rPr lang="en-US" altLang="zh-CN" sz="2000">
                <a:ea typeface="宋体" pitchFamily="2" charset="-122"/>
              </a:rPr>
              <a:t>……</a:t>
            </a:r>
          </a:p>
          <a:p>
            <a:pPr algn="just"/>
            <a:r>
              <a:rPr lang="en-US" altLang="zh-CN" sz="2000">
                <a:ea typeface="宋体" pitchFamily="2" charset="-122"/>
              </a:rPr>
              <a:t>label:</a:t>
            </a:r>
          </a:p>
          <a:p>
            <a:pPr algn="just"/>
            <a:r>
              <a:rPr lang="en-US" altLang="zh-CN" sz="2000">
                <a:ea typeface="宋体" pitchFamily="2" charset="-122"/>
              </a:rPr>
              <a:t>statement;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4572000" y="4572000"/>
            <a:ext cx="2232025" cy="1944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000" smtClean="0">
                <a:ea typeface="宋体" pitchFamily="2" charset="-122"/>
              </a:rPr>
              <a:t>label</a:t>
            </a:r>
            <a:r>
              <a:rPr lang="en-US" altLang="zh-CN" sz="2000" dirty="0" smtClean="0">
                <a:ea typeface="宋体" pitchFamily="2" charset="-122"/>
              </a:rPr>
              <a:t>:</a:t>
            </a:r>
            <a:endParaRPr lang="en-US" altLang="zh-CN" sz="2000" dirty="0">
              <a:ea typeface="宋体" pitchFamily="2" charset="-122"/>
            </a:endParaRPr>
          </a:p>
          <a:p>
            <a:pPr algn="just"/>
            <a:r>
              <a:rPr lang="en-US" altLang="zh-CN" sz="2000" dirty="0">
                <a:ea typeface="宋体" pitchFamily="2" charset="-122"/>
              </a:rPr>
              <a:t>statement;</a:t>
            </a:r>
          </a:p>
          <a:p>
            <a:pPr algn="just"/>
            <a:r>
              <a:rPr lang="en-US" altLang="zh-CN" sz="2000" dirty="0">
                <a:ea typeface="宋体" pitchFamily="2" charset="-122"/>
              </a:rPr>
              <a:t>……</a:t>
            </a:r>
          </a:p>
          <a:p>
            <a:pPr algn="just"/>
            <a:r>
              <a:rPr lang="en-US" altLang="zh-CN" sz="2000" dirty="0" err="1">
                <a:ea typeface="宋体" pitchFamily="2" charset="-122"/>
              </a:rPr>
              <a:t>goto</a:t>
            </a:r>
            <a:r>
              <a:rPr lang="en-US" altLang="zh-CN" sz="2000" dirty="0">
                <a:ea typeface="宋体" pitchFamily="2" charset="-122"/>
              </a:rPr>
              <a:t> label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Note that </a:t>
            </a:r>
            <a:r>
              <a:rPr lang="en-US" b="1" dirty="0" err="1" smtClean="0"/>
              <a:t>goto</a:t>
            </a:r>
            <a:r>
              <a:rPr lang="en-US" dirty="0" smtClean="0"/>
              <a:t> breaks the normal sequential execution of the program. </a:t>
            </a:r>
          </a:p>
          <a:p>
            <a:r>
              <a:rPr lang="en-US" dirty="0" smtClean="0"/>
              <a:t>If the </a:t>
            </a:r>
            <a:r>
              <a:rPr lang="en-US" i="1" dirty="0" smtClean="0"/>
              <a:t>label: </a:t>
            </a:r>
            <a:r>
              <a:rPr lang="en-US" dirty="0" smtClean="0"/>
              <a:t>is before the statement </a:t>
            </a:r>
            <a:r>
              <a:rPr lang="en-US" b="1" dirty="0" err="1" smtClean="0"/>
              <a:t>goto</a:t>
            </a:r>
            <a:r>
              <a:rPr lang="en-US" b="1" dirty="0" smtClean="0"/>
              <a:t> </a:t>
            </a:r>
            <a:r>
              <a:rPr lang="en-US" i="1" dirty="0" smtClean="0"/>
              <a:t>label; </a:t>
            </a:r>
            <a:r>
              <a:rPr lang="en-US" dirty="0" smtClean="0"/>
              <a:t>a loop will be formed and some statements will be executed repeatedly. Such a jump is known as a </a:t>
            </a:r>
            <a:r>
              <a:rPr lang="en-US" i="1" dirty="0" smtClean="0">
                <a:solidFill>
                  <a:srgbClr val="FF0000"/>
                </a:solidFill>
              </a:rPr>
              <a:t>backward jump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 if the </a:t>
            </a:r>
            <a:r>
              <a:rPr lang="en-US" i="1" dirty="0" smtClean="0"/>
              <a:t>level: is placed after the </a:t>
            </a:r>
            <a:r>
              <a:rPr lang="en-US" b="1" i="1" dirty="0" err="1" smtClean="0"/>
              <a:t>goto</a:t>
            </a:r>
            <a:r>
              <a:rPr lang="en-US" b="1" i="1" dirty="0" smtClean="0"/>
              <a:t> </a:t>
            </a:r>
            <a:r>
              <a:rPr lang="en-US" i="1" dirty="0" smtClean="0"/>
              <a:t>label</a:t>
            </a:r>
            <a:r>
              <a:rPr lang="en-US" b="1" i="1" dirty="0" smtClean="0"/>
              <a:t>; </a:t>
            </a:r>
            <a:r>
              <a:rPr lang="en-US" dirty="0" smtClean="0"/>
              <a:t>some statement would be skipped and jump is known as a </a:t>
            </a:r>
            <a:r>
              <a:rPr lang="en-US" i="1" dirty="0" smtClean="0">
                <a:solidFill>
                  <a:srgbClr val="FF0000"/>
                </a:solidFill>
              </a:rPr>
              <a:t>forward jump.</a:t>
            </a:r>
            <a:endParaRPr 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err="1" smtClean="0"/>
              <a:t>goto</a:t>
            </a:r>
            <a:r>
              <a:rPr lang="en-US" b="1" dirty="0" smtClean="0"/>
              <a:t> </a:t>
            </a:r>
            <a:r>
              <a:rPr lang="en-US" dirty="0" smtClean="0"/>
              <a:t>is often used at the end of a program to direct the control to go to the input statement, to read </a:t>
            </a:r>
            <a:r>
              <a:rPr lang="en-US" smtClean="0"/>
              <a:t>further data.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if statement is a powerful decision-making statement and is used to control the flow of execution of statements.  </a:t>
            </a:r>
          </a:p>
          <a:p>
            <a:r>
              <a:rPr lang="en-IN" dirty="0" smtClean="0"/>
              <a:t>It takes following form: </a:t>
            </a:r>
            <a:r>
              <a:rPr lang="en-IN" sz="2400" b="1" dirty="0" smtClean="0">
                <a:solidFill>
                  <a:srgbClr val="FF0000"/>
                </a:solidFill>
                <a:latin typeface="Courier" pitchFamily="49" charset="0"/>
              </a:rPr>
              <a:t>if(test expression)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ourier" pitchFamily="49" charset="0"/>
              </a:rPr>
              <a:t>It allows the computer to evaluate the expression first then, depending on whether the value of the expression is true or false, it transfers the control to a </a:t>
            </a:r>
            <a:r>
              <a:rPr lang="en-US" sz="1000" b="1" smtClean="0">
                <a:solidFill>
                  <a:srgbClr val="FF0000"/>
                </a:solidFill>
                <a:latin typeface="Courier" pitchFamily="49" charset="0"/>
              </a:rPr>
              <a:t>particular statement.</a:t>
            </a:r>
            <a:endParaRPr lang="en-IN" sz="1000" b="1" dirty="0" smtClean="0">
              <a:solidFill>
                <a:srgbClr val="FF0000"/>
              </a:solidFill>
              <a:latin typeface="Courier" pitchFamily="49" charset="0"/>
            </a:endParaRPr>
          </a:p>
          <a:p>
            <a:r>
              <a:rPr lang="en-IN" dirty="0" smtClean="0"/>
              <a:t>Some valid examples</a:t>
            </a:r>
          </a:p>
          <a:p>
            <a:pPr lvl="1"/>
            <a:r>
              <a:rPr lang="en-IN" dirty="0" smtClean="0"/>
              <a:t>if(marks &lt;=50)</a:t>
            </a:r>
          </a:p>
          <a:p>
            <a:pPr lvl="1"/>
            <a:r>
              <a:rPr lang="en-IN" dirty="0" smtClean="0"/>
              <a:t>if(a == b)</a:t>
            </a:r>
          </a:p>
          <a:p>
            <a:pPr lvl="1"/>
            <a:r>
              <a:rPr lang="en-IN" dirty="0" smtClean="0"/>
              <a:t>if((</a:t>
            </a:r>
            <a:r>
              <a:rPr lang="en-IN" dirty="0" err="1" smtClean="0"/>
              <a:t>a+b</a:t>
            </a:r>
            <a:r>
              <a:rPr lang="en-IN" dirty="0" smtClean="0"/>
              <a:t>) != 5)</a:t>
            </a:r>
          </a:p>
          <a:p>
            <a:pPr lvl="1"/>
            <a:r>
              <a:rPr lang="en-IN" dirty="0" smtClean="0"/>
              <a:t>if(TRUE)</a:t>
            </a:r>
            <a:endParaRPr lang="en-IN" dirty="0"/>
          </a:p>
        </p:txBody>
      </p:sp>
      <p:sp>
        <p:nvSpPr>
          <p:cNvPr id="4" name="Flowchart: Decision 3"/>
          <p:cNvSpPr/>
          <p:nvPr/>
        </p:nvSpPr>
        <p:spPr>
          <a:xfrm>
            <a:off x="5105400" y="4434590"/>
            <a:ext cx="2057400" cy="1447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test expression?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25980" y="367259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42220" y="5943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162800" y="515162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8400" y="35963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Entry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7162800" y="47393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True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172200" y="61109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False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04813"/>
            <a:ext cx="7772400" cy="6192837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Simple example</a:t>
            </a:r>
            <a:endParaRPr lang="en-US" altLang="zh-CN" b="1" dirty="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600200"/>
            <a:ext cx="6248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0000FF"/>
                </a:solidFill>
                <a:latin typeface="inter-regular"/>
              </a:rPr>
              <a:t>#include &lt;</a:t>
            </a:r>
            <a:r>
              <a:rPr lang="en-IN" dirty="0" err="1">
                <a:solidFill>
                  <a:srgbClr val="0000FF"/>
                </a:solidFill>
                <a:latin typeface="inter-regular"/>
              </a:rPr>
              <a:t>stdio.h</a:t>
            </a:r>
            <a:r>
              <a:rPr lang="en-IN" dirty="0">
                <a:solidFill>
                  <a:srgbClr val="0000FF"/>
                </a:solidFill>
                <a:latin typeface="inter-regular"/>
              </a:rPr>
              <a:t>&gt;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b="1" dirty="0" err="1">
                <a:solidFill>
                  <a:srgbClr val="2E8B57"/>
                </a:solidFill>
                <a:latin typeface="inter-regular"/>
              </a:rPr>
              <a:t>int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main()   </a:t>
            </a:r>
          </a:p>
          <a:p>
            <a:pPr algn="just"/>
            <a:r>
              <a:rPr lang="en-IN" dirty="0" smtClean="0">
                <a:solidFill>
                  <a:srgbClr val="000000"/>
                </a:solidFill>
                <a:latin typeface="inter-regular"/>
              </a:rPr>
              <a:t> {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dirty="0" smtClean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IN" b="1" dirty="0" err="1">
                <a:solidFill>
                  <a:srgbClr val="2E8B57"/>
                </a:solidFill>
                <a:latin typeface="inter-regular"/>
              </a:rPr>
              <a:t>int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num,i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=1;   </a:t>
            </a:r>
          </a:p>
          <a:p>
            <a:pPr algn="just"/>
            <a:r>
              <a:rPr lang="en-IN" dirty="0" smtClean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printf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dirty="0">
                <a:solidFill>
                  <a:srgbClr val="0000FF"/>
                </a:solidFill>
                <a:latin typeface="inter-regular"/>
              </a:rPr>
              <a:t>"Enter the number whose table you want to print?"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);    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scanf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dirty="0">
                <a:solidFill>
                  <a:srgbClr val="0000FF"/>
                </a:solidFill>
                <a:latin typeface="inter-regular"/>
              </a:rPr>
              <a:t>"%d"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,&amp;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num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IN" dirty="0" smtClean="0">
                <a:solidFill>
                  <a:srgbClr val="000000"/>
                </a:solidFill>
                <a:latin typeface="inter-regular"/>
              </a:rPr>
              <a:t>  table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:   </a:t>
            </a:r>
          </a:p>
          <a:p>
            <a:pPr algn="just"/>
            <a:r>
              <a:rPr lang="en-IN" dirty="0" smtClean="0">
                <a:solidFill>
                  <a:srgbClr val="000000"/>
                </a:solidFill>
                <a:latin typeface="inter-regular"/>
              </a:rPr>
              <a:t>   </a:t>
            </a:r>
            <a:r>
              <a:rPr lang="en-IN" dirty="0" err="1" smtClean="0">
                <a:solidFill>
                  <a:srgbClr val="000000"/>
                </a:solidFill>
                <a:latin typeface="inter-regular"/>
              </a:rPr>
              <a:t>printf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dirty="0">
                <a:solidFill>
                  <a:srgbClr val="0000FF"/>
                </a:solidFill>
                <a:latin typeface="inter-regular"/>
              </a:rPr>
              <a:t>"%d x %d = %d\n"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num,i,num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*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algn="just"/>
            <a:r>
              <a:rPr lang="en-IN" dirty="0" smtClean="0">
                <a:solidFill>
                  <a:srgbClr val="000000"/>
                </a:solidFill>
                <a:latin typeface="inter-regular"/>
              </a:rPr>
              <a:t>  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++;  </a:t>
            </a:r>
            <a:r>
              <a:rPr lang="en-IN" dirty="0" smtClean="0">
                <a:solidFill>
                  <a:srgbClr val="000000"/>
                </a:solidFill>
                <a:latin typeface="inter-regular"/>
              </a:rPr>
              <a:t> 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IN" dirty="0" smtClean="0">
                <a:solidFill>
                  <a:srgbClr val="000000"/>
                </a:solidFill>
                <a:latin typeface="inter-regular"/>
              </a:rPr>
              <a:t>  </a:t>
            </a:r>
            <a:r>
              <a:rPr lang="en-IN" b="1" dirty="0" smtClean="0">
                <a:solidFill>
                  <a:srgbClr val="006699"/>
                </a:solidFill>
                <a:latin typeface="inter-regular"/>
              </a:rPr>
              <a:t>if</a:t>
            </a:r>
            <a:r>
              <a:rPr lang="en-IN" dirty="0" smtClean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dirty="0" err="1" smtClean="0">
                <a:solidFill>
                  <a:srgbClr val="000000"/>
                </a:solidFill>
                <a:latin typeface="inter-regular"/>
              </a:rPr>
              <a:t>i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&lt;=10)  </a:t>
            </a:r>
          </a:p>
          <a:p>
            <a:pPr algn="just"/>
            <a:r>
              <a:rPr lang="en-IN" dirty="0" smtClean="0">
                <a:solidFill>
                  <a:srgbClr val="000000"/>
                </a:solidFill>
                <a:latin typeface="inter-regular"/>
              </a:rPr>
              <a:t>   </a:t>
            </a:r>
            <a:r>
              <a:rPr lang="en-IN" b="1" dirty="0" err="1" smtClean="0">
                <a:solidFill>
                  <a:srgbClr val="006699"/>
                </a:solidFill>
                <a:latin typeface="inter-regular"/>
              </a:rPr>
              <a:t>goto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 table;   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}  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if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IN" dirty="0" smtClean="0"/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if(test expression)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{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	statement-block;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}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statement-x;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next statement;</a:t>
            </a:r>
          </a:p>
        </p:txBody>
      </p:sp>
      <p:grpSp>
        <p:nvGrpSpPr>
          <p:cNvPr id="5" name="Group 27"/>
          <p:cNvGrpSpPr/>
          <p:nvPr/>
        </p:nvGrpSpPr>
        <p:grpSpPr>
          <a:xfrm>
            <a:off x="5105400" y="2209800"/>
            <a:ext cx="3657600" cy="4343400"/>
            <a:chOff x="5105400" y="2209800"/>
            <a:chExt cx="3657600" cy="4343400"/>
          </a:xfrm>
        </p:grpSpPr>
        <p:sp>
          <p:nvSpPr>
            <p:cNvPr id="4" name="Flowchart: Decision 3"/>
            <p:cNvSpPr/>
            <p:nvPr/>
          </p:nvSpPr>
          <p:spPr>
            <a:xfrm>
              <a:off x="5105400" y="3048000"/>
              <a:ext cx="2057400" cy="14478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test expression?</a:t>
              </a:r>
              <a:endParaRPr lang="en-IN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6125980" y="22860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42220" y="455701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248400" y="2209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Entry</a:t>
              </a:r>
              <a:endParaRPr lang="en-IN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86600" y="3352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True</a:t>
              </a:r>
              <a:endParaRPr lang="en-I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4572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False</a:t>
              </a:r>
              <a:endParaRPr lang="en-IN" dirty="0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5181600" y="5257800"/>
              <a:ext cx="1905000" cy="4572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statement-x</a:t>
              </a:r>
              <a:endParaRPr lang="en-IN" dirty="0"/>
            </a:p>
          </p:txBody>
        </p:sp>
        <p:cxnSp>
          <p:nvCxnSpPr>
            <p:cNvPr id="13" name="Shape 12"/>
            <p:cNvCxnSpPr/>
            <p:nvPr/>
          </p:nvCxnSpPr>
          <p:spPr>
            <a:xfrm>
              <a:off x="7239000" y="3733800"/>
              <a:ext cx="4572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Process 17"/>
            <p:cNvSpPr/>
            <p:nvPr/>
          </p:nvSpPr>
          <p:spPr>
            <a:xfrm>
              <a:off x="6858000" y="4419600"/>
              <a:ext cx="1905000" cy="4572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statement-block</a:t>
              </a:r>
              <a:endParaRPr lang="en-IN" dirty="0"/>
            </a:p>
          </p:txBody>
        </p:sp>
        <p:cxnSp>
          <p:nvCxnSpPr>
            <p:cNvPr id="20" name="Shape 19"/>
            <p:cNvCxnSpPr>
              <a:stCxn id="18" idx="2"/>
            </p:cNvCxnSpPr>
            <p:nvPr/>
          </p:nvCxnSpPr>
          <p:spPr>
            <a:xfrm rot="5400000">
              <a:off x="7143750" y="4819650"/>
              <a:ext cx="6096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2"/>
            </p:cNvCxnSpPr>
            <p:nvPr/>
          </p:nvCxnSpPr>
          <p:spPr>
            <a:xfrm>
              <a:off x="6134100" y="5715000"/>
              <a:ext cx="8120" cy="3660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Process 25"/>
            <p:cNvSpPr/>
            <p:nvPr/>
          </p:nvSpPr>
          <p:spPr>
            <a:xfrm>
              <a:off x="5181600" y="6096000"/>
              <a:ext cx="1905000" cy="4572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next statement</a:t>
              </a:r>
              <a:endParaRPr lang="en-I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 program to illustrate simple if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44958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 program that reads four values </a:t>
            </a:r>
            <a:r>
              <a:rPr lang="en-IN" sz="2000" i="1" dirty="0" err="1" smtClean="0"/>
              <a:t>a,b,c</a:t>
            </a:r>
            <a:r>
              <a:rPr lang="en-IN" sz="2000" i="1" dirty="0" smtClean="0"/>
              <a:t> and d </a:t>
            </a:r>
            <a:r>
              <a:rPr lang="en-IN" sz="2000" dirty="0" smtClean="0"/>
              <a:t>from the terminal and evaluates the ratio of (</a:t>
            </a:r>
            <a:r>
              <a:rPr lang="en-IN" sz="2000" dirty="0" err="1" smtClean="0"/>
              <a:t>a+b</a:t>
            </a:r>
            <a:r>
              <a:rPr lang="en-IN" sz="2000" dirty="0" smtClean="0"/>
              <a:t>) to (c-d) and prints the result, if (c-d) is not equal to zero</a:t>
            </a:r>
          </a:p>
          <a:p>
            <a:endParaRPr lang="en-IN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286000"/>
            <a:ext cx="754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a, b, c, d;</a:t>
            </a:r>
          </a:p>
          <a:p>
            <a:r>
              <a:rPr lang="en-US" dirty="0" smtClean="0"/>
              <a:t>       float ratio;</a:t>
            </a:r>
          </a:p>
          <a:p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printf</a:t>
            </a:r>
            <a:r>
              <a:rPr lang="en-US" dirty="0" smtClean="0"/>
              <a:t>("Enter four integer values\n");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scanf</a:t>
            </a:r>
            <a:r>
              <a:rPr lang="en-US" dirty="0" smtClean="0"/>
              <a:t>("%d %d %d %d", &amp;a, &amp;b, &amp;c, &amp;d);</a:t>
            </a:r>
          </a:p>
          <a:p>
            <a:endParaRPr lang="en-US" dirty="0" smtClean="0"/>
          </a:p>
          <a:p>
            <a:r>
              <a:rPr lang="en-US" dirty="0" smtClean="0"/>
              <a:t>       if (c-d  != 0)  /* Execute statement block */</a:t>
            </a:r>
          </a:p>
          <a:p>
            <a:endParaRPr lang="en-US" dirty="0" smtClean="0"/>
          </a:p>
          <a:p>
            <a:r>
              <a:rPr lang="en-US" dirty="0" smtClean="0"/>
              <a:t>       {</a:t>
            </a:r>
          </a:p>
          <a:p>
            <a:r>
              <a:rPr lang="en-US" dirty="0" smtClean="0"/>
              <a:t>           ratio = (float)(</a:t>
            </a:r>
            <a:r>
              <a:rPr lang="en-US" dirty="0" err="1" smtClean="0"/>
              <a:t>a+b</a:t>
            </a:r>
            <a:r>
              <a:rPr lang="en-US" dirty="0" smtClean="0"/>
              <a:t>)/(float)(c-d);</a:t>
            </a:r>
          </a:p>
          <a:p>
            <a:r>
              <a:rPr lang="en-US" dirty="0" smtClean="0"/>
              <a:t>           </a:t>
            </a:r>
            <a:r>
              <a:rPr lang="en-US" dirty="0" err="1" smtClean="0"/>
              <a:t>printf</a:t>
            </a:r>
            <a:r>
              <a:rPr lang="en-US" dirty="0" smtClean="0"/>
              <a:t>("Ratio = %f\n", ratio);</a:t>
            </a:r>
          </a:p>
          <a:p>
            <a:r>
              <a:rPr lang="en-US" dirty="0" smtClean="0"/>
              <a:t>       }</a:t>
            </a:r>
          </a:p>
          <a:p>
            <a:r>
              <a:rPr lang="en-US" dirty="0" smtClean="0"/>
              <a:t>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if…else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extension of if statement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-228600" y="25146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if(test expression)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{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	true statement-block;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}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else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{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	false statement-block;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}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statement-x;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67200" y="1676400"/>
            <a:ext cx="4495800" cy="3871210"/>
            <a:chOff x="4267200" y="2209800"/>
            <a:chExt cx="4495800" cy="3871210"/>
          </a:xfrm>
        </p:grpSpPr>
        <p:sp>
          <p:nvSpPr>
            <p:cNvPr id="6" name="Flowchart: Decision 5"/>
            <p:cNvSpPr/>
            <p:nvPr/>
          </p:nvSpPr>
          <p:spPr>
            <a:xfrm>
              <a:off x="5105400" y="3048000"/>
              <a:ext cx="2057400" cy="14478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test expression?</a:t>
              </a:r>
              <a:endParaRPr lang="en-IN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6125980" y="22860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248400" y="2209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Entry</a:t>
              </a:r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86600" y="3352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True</a:t>
              </a:r>
              <a:endParaRPr lang="en-IN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67200" y="3352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False</a:t>
              </a:r>
              <a:endParaRPr lang="en-IN" dirty="0"/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5181600" y="5257800"/>
              <a:ext cx="1905000" cy="4572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statement-x</a:t>
              </a:r>
              <a:endParaRPr lang="en-IN" dirty="0"/>
            </a:p>
          </p:txBody>
        </p:sp>
        <p:cxnSp>
          <p:nvCxnSpPr>
            <p:cNvPr id="13" name="Shape 12"/>
            <p:cNvCxnSpPr/>
            <p:nvPr/>
          </p:nvCxnSpPr>
          <p:spPr>
            <a:xfrm>
              <a:off x="7239000" y="3733800"/>
              <a:ext cx="4572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Process 13"/>
            <p:cNvSpPr/>
            <p:nvPr/>
          </p:nvSpPr>
          <p:spPr>
            <a:xfrm>
              <a:off x="6858000" y="4419600"/>
              <a:ext cx="1905000" cy="4572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true statement-block</a:t>
              </a:r>
              <a:endParaRPr lang="en-IN" dirty="0"/>
            </a:p>
          </p:txBody>
        </p:sp>
        <p:cxnSp>
          <p:nvCxnSpPr>
            <p:cNvPr id="15" name="Shape 14"/>
            <p:cNvCxnSpPr>
              <a:stCxn id="14" idx="2"/>
            </p:cNvCxnSpPr>
            <p:nvPr/>
          </p:nvCxnSpPr>
          <p:spPr>
            <a:xfrm rot="5400000">
              <a:off x="7143750" y="4819650"/>
              <a:ext cx="6096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2"/>
            </p:cNvCxnSpPr>
            <p:nvPr/>
          </p:nvCxnSpPr>
          <p:spPr>
            <a:xfrm>
              <a:off x="6134100" y="5715000"/>
              <a:ext cx="8120" cy="3660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hape 18"/>
          <p:cNvCxnSpPr>
            <a:stCxn id="6" idx="1"/>
          </p:cNvCxnSpPr>
          <p:nvPr/>
        </p:nvCxnSpPr>
        <p:spPr>
          <a:xfrm rot="10800000" flipV="1">
            <a:off x="4648200" y="3238500"/>
            <a:ext cx="457200" cy="647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3810000" y="3886200"/>
            <a:ext cx="1905000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false statement-block</a:t>
            </a:r>
            <a:endParaRPr lang="en-IN" dirty="0"/>
          </a:p>
        </p:txBody>
      </p:sp>
      <p:cxnSp>
        <p:nvCxnSpPr>
          <p:cNvPr id="23" name="Shape 22"/>
          <p:cNvCxnSpPr>
            <a:endCxn id="12" idx="1"/>
          </p:cNvCxnSpPr>
          <p:nvPr/>
        </p:nvCxnSpPr>
        <p:spPr>
          <a:xfrm rot="16200000" flipH="1">
            <a:off x="4648200" y="4419600"/>
            <a:ext cx="533400" cy="533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Nesting of if..else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when series of decisions are involved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0200" y="22098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if(test condition-1)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{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	if(test condition-2)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	{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		statement-1;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	}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	else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	{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		statement-2;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	}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}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else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{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	statement-3;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}</a:t>
            </a:r>
          </a:p>
          <a:p>
            <a:pPr marL="288000" lvl="1">
              <a:buNone/>
            </a:pPr>
            <a:r>
              <a:rPr lang="en-IN" b="1" dirty="0" smtClean="0">
                <a:solidFill>
                  <a:srgbClr val="FF0000"/>
                </a:solidFill>
                <a:latin typeface="Courier" pitchFamily="49" charset="0"/>
              </a:rPr>
              <a:t>statement-x;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 commercial bank has introduced an incentive policy of giving bonus to all its deposit holders. The policy is as follows: </a:t>
            </a:r>
          </a:p>
          <a:p>
            <a:pPr lvl="1"/>
            <a:r>
              <a:rPr lang="en-IN" dirty="0" smtClean="0"/>
              <a:t>A bonus of 2% of the balance is given to everyone, irrespective of their balance</a:t>
            </a:r>
          </a:p>
          <a:p>
            <a:pPr lvl="1"/>
            <a:r>
              <a:rPr lang="en-IN" dirty="0" smtClean="0"/>
              <a:t>A bonus of 5% of the balance is given to female account holders if there balance is more than Rs. 5000.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 program to print largest of three numbers using nested if...else statement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4495800" y="1447800"/>
            <a:ext cx="4495800" cy="4618038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#include &lt;</a:t>
            </a:r>
            <a:r>
              <a:rPr lang="en-US" sz="18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stdio.h</a:t>
            </a:r>
            <a:r>
              <a:rPr lang="en-US" sz="1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&gt;</a:t>
            </a:r>
          </a:p>
          <a:p>
            <a:r>
              <a:rPr lang="en-US" sz="1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/* FIND THE LARGEST OF THREE NUMBERS */</a:t>
            </a:r>
          </a:p>
          <a:p>
            <a:endParaRPr lang="en-US" sz="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r>
              <a:rPr lang="en-US" sz="1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main()</a:t>
            </a:r>
          </a:p>
          <a:p>
            <a:r>
              <a:rPr lang="en-US" sz="1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   {</a:t>
            </a:r>
          </a:p>
          <a:p>
            <a:r>
              <a:rPr lang="en-US" sz="1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        </a:t>
            </a:r>
            <a:r>
              <a:rPr lang="en-US" sz="18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int</a:t>
            </a:r>
            <a:r>
              <a:rPr lang="en-US" sz="1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  a, b, c, max;</a:t>
            </a:r>
          </a:p>
          <a:p>
            <a:r>
              <a:rPr lang="en-US" sz="1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        </a:t>
            </a:r>
            <a:r>
              <a:rPr lang="en-US" sz="18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scanf</a:t>
            </a:r>
            <a:r>
              <a:rPr lang="en-US" sz="1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(“%d %d %d”, &amp;x, &amp;y, &amp;z);</a:t>
            </a:r>
          </a:p>
          <a:p>
            <a:endParaRPr lang="en-US" sz="1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r>
              <a:rPr lang="en-US" sz="1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        if  (x&gt;y) </a:t>
            </a:r>
          </a:p>
          <a:p>
            <a:r>
              <a:rPr lang="en-US" sz="1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	max = x;</a:t>
            </a:r>
          </a:p>
          <a:p>
            <a:r>
              <a:rPr lang="en-US" sz="1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        else max = y;</a:t>
            </a:r>
          </a:p>
          <a:p>
            <a:endParaRPr lang="en-US" sz="1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r>
              <a:rPr lang="en-US" sz="1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        if (max &gt; z)</a:t>
            </a:r>
          </a:p>
          <a:p>
            <a:r>
              <a:rPr lang="en-US" sz="1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	</a:t>
            </a:r>
            <a:r>
              <a:rPr lang="en-US" sz="18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printf</a:t>
            </a:r>
            <a:r>
              <a:rPr lang="en-US" sz="1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(“Largest is %d”, max);</a:t>
            </a:r>
          </a:p>
          <a:p>
            <a:r>
              <a:rPr lang="en-US" sz="1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        else </a:t>
            </a:r>
            <a:r>
              <a:rPr lang="en-US" sz="18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printf</a:t>
            </a:r>
            <a:r>
              <a:rPr lang="en-US" sz="1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(“Largest is %d”, z);</a:t>
            </a:r>
          </a:p>
          <a:p>
            <a:r>
              <a:rPr lang="en-US" sz="1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}</a:t>
            </a:r>
          </a:p>
          <a:p>
            <a:r>
              <a:rPr lang="en-US" sz="1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2703</TotalTime>
  <Words>1650</Words>
  <Application>Microsoft Office PowerPoint</Application>
  <PresentationFormat>On-screen Show (4:3)</PresentationFormat>
  <Paragraphs>391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宋体</vt:lpstr>
      <vt:lpstr>Arial</vt:lpstr>
      <vt:lpstr>Arial Narrow</vt:lpstr>
      <vt:lpstr>Calibri</vt:lpstr>
      <vt:lpstr>Courier</vt:lpstr>
      <vt:lpstr>Courier New</vt:lpstr>
      <vt:lpstr>GungsuhChe</vt:lpstr>
      <vt:lpstr>inter-regular</vt:lpstr>
      <vt:lpstr>华文仿宋</vt:lpstr>
      <vt:lpstr>Times New Roman</vt:lpstr>
      <vt:lpstr>Tw Cen MT</vt:lpstr>
      <vt:lpstr>Wingdings</vt:lpstr>
      <vt:lpstr>Wingdings 2</vt:lpstr>
      <vt:lpstr>Median</vt:lpstr>
      <vt:lpstr>Decision Making and Branching</vt:lpstr>
      <vt:lpstr>Decision Making and Branching</vt:lpstr>
      <vt:lpstr>if statement</vt:lpstr>
      <vt:lpstr>Simple if statement</vt:lpstr>
      <vt:lpstr>A program to illustrate simple if statement</vt:lpstr>
      <vt:lpstr>The if…else statement</vt:lpstr>
      <vt:lpstr>Nesting of if..else statements</vt:lpstr>
      <vt:lpstr>A program</vt:lpstr>
      <vt:lpstr>A program to print largest of three numbers using nested if...else statement </vt:lpstr>
      <vt:lpstr>The else if ladder</vt:lpstr>
      <vt:lpstr>The else if ladder…</vt:lpstr>
      <vt:lpstr>Example: An electric power distribution company charges its domestic consumers as follows: </vt:lpstr>
      <vt:lpstr>PowerPoint Presentation</vt:lpstr>
      <vt:lpstr>Rules for indentation</vt:lpstr>
      <vt:lpstr>Find errors, if any, in each of the following segments:</vt:lpstr>
      <vt:lpstr>What is the output of the following C segments:</vt:lpstr>
      <vt:lpstr>What is the output of the following C segments…</vt:lpstr>
      <vt:lpstr>What is the output of the following C segments…</vt:lpstr>
      <vt:lpstr>The switch statement</vt:lpstr>
      <vt:lpstr>The switch statement…</vt:lpstr>
      <vt:lpstr>PowerPoint Presentation</vt:lpstr>
      <vt:lpstr>The switch statement…</vt:lpstr>
      <vt:lpstr>The switch statement…</vt:lpstr>
      <vt:lpstr>The switch statement…</vt:lpstr>
      <vt:lpstr>Rules for switch statement </vt:lpstr>
      <vt:lpstr>The ? : operator</vt:lpstr>
      <vt:lpstr>The goto statement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Sankita</dc:creator>
  <cp:lastModifiedBy>Hewlett-Packard Company</cp:lastModifiedBy>
  <cp:revision>127</cp:revision>
  <dcterms:created xsi:type="dcterms:W3CDTF">2006-08-16T00:00:00Z</dcterms:created>
  <dcterms:modified xsi:type="dcterms:W3CDTF">2022-05-09T11:42:16Z</dcterms:modified>
</cp:coreProperties>
</file>