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424" r:id="rId3"/>
    <p:sldId id="411" r:id="rId4"/>
    <p:sldId id="412" r:id="rId5"/>
    <p:sldId id="425" r:id="rId6"/>
    <p:sldId id="413" r:id="rId7"/>
    <p:sldId id="414" r:id="rId8"/>
    <p:sldId id="415" r:id="rId9"/>
    <p:sldId id="426" r:id="rId10"/>
    <p:sldId id="416" r:id="rId11"/>
    <p:sldId id="417" r:id="rId12"/>
    <p:sldId id="418" r:id="rId13"/>
    <p:sldId id="419" r:id="rId14"/>
    <p:sldId id="420" r:id="rId15"/>
    <p:sldId id="421" r:id="rId16"/>
    <p:sldId id="427" r:id="rId17"/>
    <p:sldId id="422" r:id="rId18"/>
    <p:sldId id="42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4020D-C323-49F7-A33B-A77C483A5C8B}" type="datetimeFigureOut">
              <a:rPr lang="en-IN" smtClean="0"/>
              <a:pPr/>
              <a:t>12-01-2021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22214-F549-4E4A-BFCE-2AF378F3583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163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DFCD799-40F4-4D3D-B02B-D6A1EE9E61A3}" type="datetime1">
              <a:rPr lang="en-US" smtClean="0"/>
              <a:pPr/>
              <a:t>1/12/2021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2E0B-02A0-4379-A3C9-571F90EABB03}" type="datetime1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E4137FA-C619-4789-879B-06BB7306967D}" type="datetime1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613C-19FD-4CDA-90D5-5B064745334E}" type="datetime1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2E35-1A0A-46BA-B990-E883D7781C4A}" type="datetime1">
              <a:rPr lang="en-US" smtClean="0"/>
              <a:pPr/>
              <a:t>1/12/2021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2CCF27C-AF75-41BF-A31E-9044428FD5AF}" type="datetime1">
              <a:rPr lang="en-US" smtClean="0"/>
              <a:pPr/>
              <a:t>1/12/2021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95C16DF-1EC9-4919-ABB9-A65BB7BD7147}" type="datetime1">
              <a:rPr lang="en-US" smtClean="0"/>
              <a:pPr/>
              <a:t>1/12/2021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981D-2367-4B52-906D-1543987D02E4}" type="datetime1">
              <a:rPr lang="en-US" smtClean="0"/>
              <a:pPr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6583-4BC4-41FC-A1C6-2FF7811C3D1C}" type="datetime1">
              <a:rPr lang="en-US" smtClean="0"/>
              <a:pPr/>
              <a:t>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5370-3A66-440D-8AA3-9673E6759B67}" type="datetime1">
              <a:rPr lang="en-US" smtClean="0"/>
              <a:pPr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FC8F28A-8EE1-46B6-BD12-05F0F632E5B0}" type="datetime1">
              <a:rPr lang="en-US" smtClean="0"/>
              <a:pPr/>
              <a:t>1/12/2021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602015B-5863-4605-A8BD-458B75386FE2}" type="datetime1">
              <a:rPr lang="en-US" smtClean="0"/>
              <a:pPr/>
              <a:t>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Decision Making and looping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WHILE statement…</a:t>
            </a:r>
            <a:endParaRPr lang="en-I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2133600"/>
            <a:ext cx="8077200" cy="3276600"/>
          </a:xfrm>
          <a:prstGeom prst="rect">
            <a:avLst/>
          </a:prstGeom>
          <a:solidFill>
            <a:srgbClr val="FFCCFF"/>
          </a:solidFill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kumimoji="0" lang="en-US" altLang="zh-CN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---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ch</a:t>
            </a: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 = ‘ ‘;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kumimoji="0" lang="en-US" altLang="zh-CN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while(</a:t>
            </a:r>
            <a:r>
              <a:rPr kumimoji="0" lang="en-US" altLang="zh-CN" sz="2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ch</a:t>
            </a:r>
            <a:r>
              <a:rPr kumimoji="0" lang="en-US" altLang="zh-CN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 !=</a:t>
            </a:r>
            <a:r>
              <a:rPr kumimoji="0" lang="en-US" altLang="zh-CN" sz="29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 ‘Y’)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2900" b="1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ch</a:t>
            </a: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 = </a:t>
            </a:r>
            <a:r>
              <a:rPr lang="en-US" altLang="zh-CN" sz="2900" b="1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getchar</a:t>
            </a: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();</a:t>
            </a:r>
            <a:endParaRPr lang="en-US" altLang="zh-CN" sz="2900" b="1" baseline="0" dirty="0" smtClean="0">
              <a:latin typeface="Courier New" pitchFamily="49" charset="0"/>
              <a:ea typeface="宋体" pitchFamily="2" charset="-122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kumimoji="0" lang="en-US" altLang="zh-CN" sz="29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}</a:t>
            </a:r>
            <a:endParaRPr kumimoji="0" lang="en-US" altLang="zh-CN" sz="29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endParaRPr kumimoji="0" lang="en-US" altLang="zh-CN" sz="2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686800" cy="533400"/>
          </a:xfrm>
        </p:spPr>
        <p:txBody>
          <a:bodyPr>
            <a:noAutofit/>
          </a:bodyPr>
          <a:lstStyle/>
          <a:p>
            <a:r>
              <a:rPr lang="en-IN" sz="2400" dirty="0" smtClean="0"/>
              <a:t>What does this program do ?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IN" dirty="0" smtClean="0"/>
              <a:t>Above one is the example of Sentinel-controlled loop.</a:t>
            </a: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WHILE statement…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686800" cy="533400"/>
          </a:xfrm>
        </p:spPr>
        <p:txBody>
          <a:bodyPr>
            <a:noAutofit/>
          </a:bodyPr>
          <a:lstStyle/>
          <a:p>
            <a:r>
              <a:rPr lang="en-IN" sz="2400" dirty="0" smtClean="0"/>
              <a:t>Write a program to evaluate the equation : y=</a:t>
            </a:r>
            <a:r>
              <a:rPr lang="en-IN" sz="2400" dirty="0" err="1" smtClean="0"/>
              <a:t>x</a:t>
            </a:r>
            <a:r>
              <a:rPr lang="en-IN" sz="2400" baseline="30000" dirty="0" err="1" smtClean="0"/>
              <a:t>n</a:t>
            </a:r>
            <a:r>
              <a:rPr lang="en-IN" sz="2400" dirty="0" smtClean="0"/>
              <a:t> ; when n is a non-negative integer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DO statement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600200"/>
            <a:ext cx="3502152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IN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An exit-controlled loop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IN" sz="2900" dirty="0" smtClean="0">
                <a:latin typeface="Arial" pitchFamily="34" charset="0"/>
                <a:cs typeface="Arial" pitchFamily="34" charset="0"/>
              </a:rPr>
              <a:t>When it is necessary to execute the body of the loop before the test is performed</a:t>
            </a:r>
            <a:endParaRPr kumimoji="0" lang="en-IN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IN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IN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0" y="1600200"/>
            <a:ext cx="5105400" cy="2438400"/>
          </a:xfrm>
          <a:prstGeom prst="rect">
            <a:avLst/>
          </a:prstGeom>
          <a:solidFill>
            <a:srgbClr val="FFCCFF"/>
          </a:solidFill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do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body of the loop;</a:t>
            </a:r>
            <a:endParaRPr lang="en-US" altLang="zh-CN" sz="2900" b="1" baseline="0" dirty="0" smtClean="0">
              <a:latin typeface="Courier New" pitchFamily="49" charset="0"/>
              <a:ea typeface="宋体" pitchFamily="2" charset="-122"/>
              <a:cs typeface="Arial" pitchFamily="34" charset="0"/>
            </a:endParaRP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kumimoji="0" lang="en-US" altLang="zh-CN" sz="29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}</a:t>
            </a: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while(test condition);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endParaRPr kumimoji="0" lang="en-US" altLang="zh-CN" sz="2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DO statement…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600200"/>
            <a:ext cx="3502152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IN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Until</a:t>
            </a:r>
            <a:r>
              <a:rPr kumimoji="0" lang="en-IN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the negative or zero is input, the program continues to read a number</a:t>
            </a:r>
            <a:endParaRPr kumimoji="0" lang="en-IN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IN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IN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0" y="1600200"/>
            <a:ext cx="5105400" cy="4572000"/>
          </a:xfrm>
          <a:prstGeom prst="rect">
            <a:avLst/>
          </a:prstGeom>
          <a:solidFill>
            <a:srgbClr val="FFCCFF"/>
          </a:solidFill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do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2900" b="1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printf</a:t>
            </a: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(“Input a number\n”);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2900" b="1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scanf</a:t>
            </a: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(“%</a:t>
            </a:r>
            <a:r>
              <a:rPr lang="en-US" altLang="zh-CN" sz="2900" b="1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d”,&amp;no</a:t>
            </a: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kumimoji="0" lang="en-US" altLang="zh-CN" sz="29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}</a:t>
            </a: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while(no &gt; 0);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endParaRPr kumimoji="0" lang="en-US" altLang="zh-CN" sz="2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FOR statement</a:t>
            </a: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600200"/>
            <a:ext cx="84582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IN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An entry-controlled loop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IN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IN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1000" y="3048000"/>
            <a:ext cx="8534400" cy="2438400"/>
          </a:xfrm>
          <a:prstGeom prst="rect">
            <a:avLst/>
          </a:prstGeom>
          <a:solidFill>
            <a:srgbClr val="FFCCFF"/>
          </a:solidFill>
        </p:spPr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4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for(initialization; test-condition; increment)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4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4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body of the loop;</a:t>
            </a:r>
            <a:endParaRPr lang="en-US" altLang="zh-CN" sz="2400" b="1" baseline="0" dirty="0" smtClean="0">
              <a:latin typeface="Courier New" pitchFamily="49" charset="0"/>
              <a:ea typeface="宋体" pitchFamily="2" charset="-122"/>
              <a:cs typeface="Arial" pitchFamily="34" charset="0"/>
            </a:endParaRP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kumimoji="0" lang="en-US" altLang="zh-CN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}</a:t>
            </a:r>
            <a:endParaRPr lang="en-US" altLang="zh-CN" sz="2400" b="1" dirty="0" smtClean="0">
              <a:latin typeface="Courier New" pitchFamily="49" charset="0"/>
              <a:ea typeface="宋体" pitchFamily="2" charset="-122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FOR statement…</a:t>
            </a: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600200"/>
            <a:ext cx="84582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IN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Consider the following segment of a program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IN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IN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1000" y="2743200"/>
            <a:ext cx="8534400" cy="2438400"/>
          </a:xfrm>
          <a:prstGeom prst="rect">
            <a:avLst/>
          </a:prstGeom>
          <a:solidFill>
            <a:srgbClr val="FFCCFF"/>
          </a:solidFill>
        </p:spPr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4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for(x=0; x&lt;=9; x=x+1)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4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4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printf</a:t>
            </a:r>
            <a:r>
              <a:rPr lang="en-US" altLang="zh-CN" sz="24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(“%d”, x);</a:t>
            </a:r>
            <a:endParaRPr lang="en-US" altLang="zh-CN" sz="2400" b="1" baseline="0" dirty="0" smtClean="0">
              <a:latin typeface="Courier New" pitchFamily="49" charset="0"/>
              <a:ea typeface="宋体" pitchFamily="2" charset="-122"/>
              <a:cs typeface="Arial" pitchFamily="34" charset="0"/>
            </a:endParaRP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kumimoji="0" lang="en-US" altLang="zh-CN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}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zh-CN" sz="2400" b="1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printf</a:t>
            </a:r>
            <a:r>
              <a:rPr lang="en-US" altLang="zh-CN" sz="24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(“\n”);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5638800"/>
            <a:ext cx="84582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IN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What if I want to print number</a:t>
            </a:r>
            <a:r>
              <a:rPr lang="en-IN" sz="2900" baseline="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IN" sz="2900" dirty="0" smtClean="0">
                <a:latin typeface="Arial" pitchFamily="34" charset="0"/>
                <a:cs typeface="Arial" pitchFamily="34" charset="0"/>
              </a:rPr>
              <a:t> from 9 to 0 ???</a:t>
            </a:r>
            <a:endParaRPr kumimoji="0" lang="en-IN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IN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IN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 smtClean="0"/>
              <a:t>A program to calculate sum of squares of all integers between 1 and 10</a:t>
            </a:r>
            <a:endParaRPr lang="en-IN" sz="3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752600"/>
            <a:ext cx="7772400" cy="46926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kumimoji="0" lang="en-US" altLang="zh-CN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----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sum=0;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for(n=1;n&lt;=10;n=n+1)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sum=sum + n*n;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</a:t>
            </a:r>
            <a:r>
              <a:rPr kumimoji="0" lang="en-US" altLang="zh-CN" sz="2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}</a:t>
            </a:r>
            <a:endParaRPr kumimoji="0" lang="en-US" altLang="zh-CN" sz="29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kumimoji="0" lang="en-US" altLang="zh-CN" sz="2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printf</a:t>
            </a: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(“the sum is %d\n”, sum);</a:t>
            </a:r>
            <a:endParaRPr kumimoji="0" lang="en-US" altLang="zh-CN" sz="2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FOR statement…</a:t>
            </a: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600200"/>
            <a:ext cx="84582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IN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Nested loops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IN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IN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1000" y="2057400"/>
            <a:ext cx="8534400" cy="4267200"/>
          </a:xfrm>
          <a:prstGeom prst="rect">
            <a:avLst/>
          </a:prstGeom>
          <a:solidFill>
            <a:srgbClr val="FFCCFF"/>
          </a:solidFill>
        </p:spPr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4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for(x=0; x&lt;=9; x=x+1)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4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4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printf</a:t>
            </a:r>
            <a:r>
              <a:rPr lang="en-US" altLang="zh-CN" sz="24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(“%d”, x);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4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for(j=0; j&lt;5;</a:t>
            </a:r>
            <a:r>
              <a:rPr lang="en-US" altLang="zh-CN" sz="24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 j++)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4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4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	</a:t>
            </a:r>
            <a:r>
              <a:rPr lang="en-US" altLang="zh-CN" sz="2400" b="1" baseline="0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printf</a:t>
            </a:r>
            <a:r>
              <a:rPr lang="en-US" altLang="zh-CN" sz="24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(“%</a:t>
            </a:r>
            <a:r>
              <a:rPr lang="en-US" altLang="zh-CN" sz="2400" b="1" baseline="0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d”,j</a:t>
            </a:r>
            <a:r>
              <a:rPr lang="en-US" altLang="zh-CN" sz="24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4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}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4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2400" b="1" baseline="0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printf</a:t>
            </a:r>
            <a:r>
              <a:rPr lang="en-US" altLang="zh-CN" sz="24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(“\n”);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kumimoji="0" lang="en-US" altLang="zh-CN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}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endParaRPr kumimoji="0" lang="en-US" altLang="zh-CN" sz="24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FOR statement…</a:t>
            </a: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447800"/>
            <a:ext cx="84582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IN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Use of break and continue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IN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IN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2057400"/>
            <a:ext cx="4038600" cy="4343400"/>
          </a:xfrm>
          <a:prstGeom prst="rect">
            <a:avLst/>
          </a:prstGeom>
          <a:solidFill>
            <a:srgbClr val="FFCCFF"/>
          </a:solidFill>
        </p:spPr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for(x=0; x&lt;=9; x++)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0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2000" b="1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printf</a:t>
            </a:r>
            <a:r>
              <a:rPr lang="en-US" altLang="zh-CN" sz="20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(“%d”, x);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for(j=0; j&lt;5;</a:t>
            </a:r>
            <a:r>
              <a:rPr lang="en-US" altLang="zh-CN" sz="20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 j++)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0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	if(flag</a:t>
            </a:r>
            <a:r>
              <a:rPr lang="en-US" altLang="zh-CN" sz="20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 == 1)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		break;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0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	</a:t>
            </a:r>
            <a:r>
              <a:rPr lang="en-US" altLang="zh-CN" sz="2000" b="1" baseline="0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printf</a:t>
            </a: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(“%</a:t>
            </a:r>
            <a:r>
              <a:rPr lang="en-US" altLang="zh-CN" sz="2000" b="1" baseline="0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d”,j</a:t>
            </a: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0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}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2000" b="1" baseline="0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printf</a:t>
            </a: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(“\n”);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}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sz="1100" dirty="0"/>
              <a:t>The break statement ends the loop immediately when it is encountered.</a:t>
            </a:r>
            <a:endParaRPr kumimoji="0" lang="en-US" altLang="zh-CN" sz="11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724400" y="2057400"/>
            <a:ext cx="4038600" cy="4343400"/>
          </a:xfrm>
          <a:prstGeom prst="rect">
            <a:avLst/>
          </a:prstGeom>
          <a:solidFill>
            <a:srgbClr val="FFCCFF"/>
          </a:solidFill>
        </p:spPr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for(x=0; x&lt;=9; x++)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0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2000" b="1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printf</a:t>
            </a:r>
            <a:r>
              <a:rPr lang="en-US" altLang="zh-CN" sz="20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(“%d”, x);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for(j=0; j&lt;5;</a:t>
            </a:r>
            <a:r>
              <a:rPr lang="en-US" altLang="zh-CN" sz="20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 j++)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0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	if(flag</a:t>
            </a:r>
            <a:r>
              <a:rPr lang="en-US" altLang="zh-CN" sz="20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 == 1)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		continue;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0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	</a:t>
            </a:r>
            <a:r>
              <a:rPr lang="en-US" altLang="zh-CN" sz="2000" b="1" baseline="0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printf</a:t>
            </a: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(“%</a:t>
            </a:r>
            <a:r>
              <a:rPr lang="en-US" altLang="zh-CN" sz="2000" b="1" baseline="0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d”,j</a:t>
            </a: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0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}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2000" b="1" baseline="0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printf</a:t>
            </a: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(“\n”);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}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endParaRPr kumimoji="0" lang="en-US" altLang="zh-CN" sz="2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724400" y="2057400"/>
            <a:ext cx="4038600" cy="4343400"/>
          </a:xfrm>
          <a:prstGeom prst="rect">
            <a:avLst/>
          </a:prstGeom>
          <a:solidFill>
            <a:srgbClr val="FFCCFF"/>
          </a:solidFill>
        </p:spPr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for(x=0; x&lt;=9; x++)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0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2000" b="1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printf</a:t>
            </a:r>
            <a:r>
              <a:rPr lang="en-US" altLang="zh-CN" sz="20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(“%d”, x);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for(j=0; j&lt;5;</a:t>
            </a:r>
            <a:r>
              <a:rPr lang="en-US" altLang="zh-CN" sz="20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 j++)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0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	if(flag</a:t>
            </a:r>
            <a:r>
              <a:rPr lang="en-US" altLang="zh-CN" sz="20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 == 1)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		continue;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0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	</a:t>
            </a:r>
            <a:r>
              <a:rPr lang="en-US" altLang="zh-CN" sz="2000" b="1" baseline="0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printf</a:t>
            </a: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(“%</a:t>
            </a:r>
            <a:r>
              <a:rPr lang="en-US" altLang="zh-CN" sz="2000" b="1" baseline="0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d”,j</a:t>
            </a: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0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}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2000" b="1" baseline="0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printf</a:t>
            </a:r>
            <a:r>
              <a:rPr lang="en-US" altLang="zh-CN" sz="20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(“\n”);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}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sz="1000" dirty="0">
                <a:latin typeface="euclid_circular_a"/>
              </a:rPr>
              <a:t>The </a:t>
            </a:r>
            <a:r>
              <a:rPr lang="en-US" sz="1000" dirty="0">
                <a:latin typeface="Droid Sans Mono"/>
              </a:rPr>
              <a:t>continue</a:t>
            </a:r>
            <a:r>
              <a:rPr lang="en-US" sz="1000" dirty="0">
                <a:latin typeface="euclid_circular_a"/>
              </a:rPr>
              <a:t> statement skips the current iteration of the loop and continues with the next iteration.</a:t>
            </a:r>
            <a:r>
              <a:rPr lang="en-US" sz="1000" dirty="0"/>
              <a:t> </a:t>
            </a:r>
            <a:endParaRPr lang="en-US" sz="1000" dirty="0">
              <a:latin typeface="Arial" panose="020B0604020202020204" pitchFamily="34" charset="0"/>
            </a:endParaRP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endParaRPr kumimoji="0" lang="en-US" altLang="zh-CN" sz="2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 smtClean="0"/>
              <a:t>Decision Making and looping</a:t>
            </a:r>
            <a:endParaRPr lang="en-IN" sz="3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752600"/>
            <a:ext cx="7772400" cy="46926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endParaRPr kumimoji="0" lang="en-US" altLang="zh-CN" sz="2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752600"/>
            <a:ext cx="7924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In d</a:t>
            </a:r>
            <a:r>
              <a:rPr lang="en-IN" sz="2000" dirty="0" err="1" smtClean="0"/>
              <a:t>ecision</a:t>
            </a:r>
            <a:r>
              <a:rPr lang="en-IN" sz="2000" dirty="0" smtClean="0"/>
              <a:t> making and branching, we have seen that it is possible to execute a segment of program repeatedly by introducing a counter and later testing it using the </a:t>
            </a:r>
            <a:r>
              <a:rPr lang="en-IN" sz="2000" b="1" dirty="0" smtClean="0"/>
              <a:t>if </a:t>
            </a:r>
            <a:r>
              <a:rPr lang="en-IN" sz="2000" dirty="0" smtClean="0"/>
              <a:t>statement.</a:t>
            </a:r>
          </a:p>
          <a:p>
            <a:pPr algn="just"/>
            <a:endParaRPr lang="en-IN" sz="2000" dirty="0" smtClean="0"/>
          </a:p>
          <a:p>
            <a:pPr algn="just"/>
            <a:r>
              <a:rPr lang="en-IN" sz="2000" dirty="0" smtClean="0"/>
              <a:t>While this method is quite satisfactory for all practical purposes, we need to initialize and increment a counter and test its value at an appropriate place in the program for completion of loop.</a:t>
            </a:r>
          </a:p>
          <a:p>
            <a:pPr algn="just"/>
            <a:endParaRPr lang="en-IN" sz="2000" dirty="0" smtClean="0"/>
          </a:p>
          <a:p>
            <a:pPr algn="just"/>
            <a:r>
              <a:rPr lang="en-IN" sz="2000" b="1" dirty="0" smtClean="0"/>
              <a:t>For example</a:t>
            </a:r>
            <a:r>
              <a:rPr lang="en-IN" sz="2000" dirty="0" smtClean="0"/>
              <a:t>, suppose we want to calculate the sum of squares of all the integers between 1 and 10. We can write a program using the </a:t>
            </a:r>
            <a:r>
              <a:rPr lang="en-IN" sz="2000" b="1" dirty="0" smtClean="0"/>
              <a:t>if</a:t>
            </a:r>
            <a:r>
              <a:rPr lang="en-IN" sz="2000" dirty="0" smtClean="0"/>
              <a:t> statement.</a:t>
            </a:r>
          </a:p>
          <a:p>
            <a:pPr algn="just"/>
            <a:endParaRPr lang="en-IN" sz="2000" dirty="0" smtClean="0"/>
          </a:p>
          <a:p>
            <a:pPr algn="just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 smtClean="0"/>
              <a:t>A program to calculate sum of squares of all integers between 1 and 10</a:t>
            </a:r>
            <a:endParaRPr lang="en-IN" sz="3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752600"/>
            <a:ext cx="7772400" cy="469265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kumimoji="0" lang="en-US" altLang="zh-CN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----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sum=0;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n=1;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kumimoji="0" lang="en-US" altLang="zh-CN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loop: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sum=sum + n*n;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kumimoji="0" lang="en-US" altLang="zh-CN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if(n==10)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2900" b="1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goto</a:t>
            </a: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 print;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kumimoji="0" lang="en-US" altLang="zh-CN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else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n=n+1;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2900" b="1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goto</a:t>
            </a: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 loop;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kumimoji="0" lang="en-US" altLang="zh-CN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}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print: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kumimoji="0" lang="en-US" altLang="zh-CN" sz="2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printf</a:t>
            </a: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(“the sum is %d\n”, sum);</a:t>
            </a:r>
            <a:endParaRPr kumimoji="0" lang="en-US" altLang="zh-CN" sz="2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 smtClean="0"/>
              <a:t>Looping Process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IN" sz="2300" dirty="0" smtClean="0"/>
              <a:t>In looping, a sequence of statements are executed until some conditions for termination of the loop are satisfied. </a:t>
            </a:r>
          </a:p>
          <a:p>
            <a:pPr algn="just"/>
            <a:r>
              <a:rPr lang="en-IN" sz="2300" dirty="0" smtClean="0"/>
              <a:t>A </a:t>
            </a:r>
            <a:r>
              <a:rPr lang="en-IN" sz="2300" i="1" dirty="0" smtClean="0"/>
              <a:t>program loop</a:t>
            </a:r>
            <a:r>
              <a:rPr lang="en-IN" sz="2300" dirty="0" smtClean="0"/>
              <a:t> therefore consists of two segments: one known as </a:t>
            </a:r>
            <a:r>
              <a:rPr lang="en-IN" sz="2300" b="1" dirty="0" smtClean="0"/>
              <a:t>body of the loop </a:t>
            </a:r>
            <a:r>
              <a:rPr lang="en-IN" sz="2300" dirty="0" smtClean="0"/>
              <a:t>and the other known as the </a:t>
            </a:r>
            <a:r>
              <a:rPr lang="en-IN" sz="2300" b="1" dirty="0" smtClean="0"/>
              <a:t>control statement</a:t>
            </a:r>
            <a:r>
              <a:rPr lang="en-IN" sz="2300" dirty="0" smtClean="0"/>
              <a:t>. The control statement tests certain conditions and then directs the repeated execution of the statements contained in the body of the loop.</a:t>
            </a:r>
          </a:p>
          <a:p>
            <a:r>
              <a:rPr lang="en-IN" dirty="0" smtClean="0"/>
              <a:t>looping process: </a:t>
            </a:r>
          </a:p>
          <a:p>
            <a:pPr lvl="1"/>
            <a:r>
              <a:rPr lang="en-IN" dirty="0" smtClean="0"/>
              <a:t>In general, would include the four steps</a:t>
            </a:r>
          </a:p>
          <a:p>
            <a:pPr lvl="2"/>
            <a:r>
              <a:rPr lang="en-IN" dirty="0" smtClean="0"/>
              <a:t>Setting and initialization of a condition variable</a:t>
            </a:r>
          </a:p>
          <a:p>
            <a:pPr lvl="2"/>
            <a:r>
              <a:rPr lang="en-IN" dirty="0" smtClean="0"/>
              <a:t>Execution of the statements in the loop</a:t>
            </a:r>
          </a:p>
          <a:p>
            <a:pPr lvl="2"/>
            <a:r>
              <a:rPr lang="en-IN" dirty="0" smtClean="0"/>
              <a:t>Test for a specified value of the condition variable for execution of the loop</a:t>
            </a:r>
          </a:p>
          <a:p>
            <a:pPr lvl="2"/>
            <a:r>
              <a:rPr lang="en-IN" dirty="0" smtClean="0"/>
              <a:t>Incrementing or updating the condition variable</a:t>
            </a:r>
          </a:p>
          <a:p>
            <a:pPr algn="just"/>
            <a:r>
              <a:rPr lang="en-IN" dirty="0" smtClean="0"/>
              <a:t>Depending on the </a:t>
            </a:r>
            <a:r>
              <a:rPr lang="en-IN" dirty="0" smtClean="0">
                <a:solidFill>
                  <a:srgbClr val="FF0000"/>
                </a:solidFill>
              </a:rPr>
              <a:t>position</a:t>
            </a:r>
            <a:r>
              <a:rPr lang="en-IN" dirty="0" smtClean="0"/>
              <a:t> of the control statement in the loop, a </a:t>
            </a:r>
            <a:r>
              <a:rPr lang="en-IN" dirty="0" smtClean="0">
                <a:solidFill>
                  <a:srgbClr val="FF0000"/>
                </a:solidFill>
              </a:rPr>
              <a:t>control structure </a:t>
            </a:r>
            <a:r>
              <a:rPr lang="en-IN" dirty="0" smtClean="0"/>
              <a:t>may be classified as the </a:t>
            </a:r>
            <a:r>
              <a:rPr lang="en-IN" i="1" dirty="0" smtClean="0"/>
              <a:t>entry-controlled loop </a:t>
            </a:r>
            <a:r>
              <a:rPr lang="en-IN" dirty="0" smtClean="0"/>
              <a:t>or as the </a:t>
            </a:r>
            <a:r>
              <a:rPr lang="en-IN" i="1" dirty="0" smtClean="0"/>
              <a:t>exit-controlled loop.</a:t>
            </a:r>
            <a:endParaRPr lang="en-IN" dirty="0" smtClean="0"/>
          </a:p>
          <a:p>
            <a:pPr lvl="1"/>
            <a:r>
              <a:rPr lang="en-IN" dirty="0" smtClean="0"/>
              <a:t>Entry-controlled loop</a:t>
            </a:r>
          </a:p>
          <a:p>
            <a:pPr lvl="2"/>
            <a:r>
              <a:rPr lang="en-IN" dirty="0" smtClean="0"/>
              <a:t>condition is tested first and then the body of the loop is executed</a:t>
            </a:r>
          </a:p>
          <a:p>
            <a:pPr lvl="1"/>
            <a:r>
              <a:rPr lang="en-IN" dirty="0" smtClean="0"/>
              <a:t>Exit-controlled loop</a:t>
            </a:r>
          </a:p>
          <a:p>
            <a:pPr lvl="2"/>
            <a:r>
              <a:rPr lang="en-IN" dirty="0" smtClean="0"/>
              <a:t>body of the loop is executed first and then condition is tested-</a:t>
            </a:r>
          </a:p>
          <a:p>
            <a:pPr lvl="2"/>
            <a:r>
              <a:rPr lang="en-IN" dirty="0" smtClean="0"/>
              <a:t> here body is executed unconditionally for the first time.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 language provides for three </a:t>
            </a:r>
            <a:r>
              <a:rPr lang="en-US" i="1" dirty="0" smtClean="0"/>
              <a:t>constructs </a:t>
            </a:r>
            <a:r>
              <a:rPr lang="en-US" dirty="0" smtClean="0"/>
              <a:t>for performing </a:t>
            </a:r>
            <a:r>
              <a:rPr lang="en-US" i="1" dirty="0" smtClean="0"/>
              <a:t>loop </a:t>
            </a:r>
            <a:r>
              <a:rPr lang="en-US" dirty="0" smtClean="0"/>
              <a:t>operations.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while </a:t>
            </a:r>
            <a:r>
              <a:rPr lang="en-US" dirty="0" smtClean="0"/>
              <a:t>statement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do </a:t>
            </a:r>
            <a:r>
              <a:rPr lang="en-US" dirty="0" smtClean="0"/>
              <a:t>statement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for </a:t>
            </a:r>
            <a:r>
              <a:rPr lang="en-US" dirty="0" smtClean="0"/>
              <a:t>statement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 smtClean="0"/>
              <a:t>Looping process…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looping process: </a:t>
            </a:r>
          </a:p>
          <a:p>
            <a:pPr lvl="1"/>
            <a:r>
              <a:rPr lang="en-IN" dirty="0" smtClean="0"/>
              <a:t>Counter-controlled loops</a:t>
            </a:r>
          </a:p>
          <a:p>
            <a:pPr lvl="2"/>
            <a:r>
              <a:rPr lang="en-IN" dirty="0" smtClean="0"/>
              <a:t>When, we know in advance exactly how many times the loop will be executed</a:t>
            </a:r>
          </a:p>
          <a:p>
            <a:pPr lvl="2"/>
            <a:r>
              <a:rPr lang="en-IN" dirty="0" smtClean="0"/>
              <a:t>We use a control variable known as counter</a:t>
            </a:r>
          </a:p>
          <a:p>
            <a:pPr lvl="1"/>
            <a:r>
              <a:rPr lang="en-IN" dirty="0" smtClean="0"/>
              <a:t>Sentinel-controlled loops</a:t>
            </a:r>
          </a:p>
          <a:p>
            <a:pPr lvl="2"/>
            <a:r>
              <a:rPr lang="en-IN" dirty="0" smtClean="0"/>
              <a:t>Number of repetition is not known in advance</a:t>
            </a:r>
          </a:p>
          <a:p>
            <a:pPr lvl="2"/>
            <a:r>
              <a:rPr lang="en-IN" dirty="0" smtClean="0"/>
              <a:t>A special value called the ‘sentinel’ is used to change the </a:t>
            </a:r>
            <a:r>
              <a:rPr lang="en-IN" dirty="0" smtClean="0">
                <a:solidFill>
                  <a:srgbClr val="FF0000"/>
                </a:solidFill>
              </a:rPr>
              <a:t>loop control expression from true to 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WHILE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502152" cy="4495800"/>
          </a:xfrm>
        </p:spPr>
        <p:txBody>
          <a:bodyPr/>
          <a:lstStyle/>
          <a:p>
            <a:r>
              <a:rPr lang="en-IN" dirty="0" smtClean="0"/>
              <a:t>An entry-controlled loop</a:t>
            </a:r>
          </a:p>
          <a:p>
            <a:r>
              <a:rPr lang="en-IN" dirty="0" smtClean="0"/>
              <a:t>Initialization of condition variable is to be done before the loop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67200" y="1600200"/>
            <a:ext cx="4648200" cy="2438400"/>
          </a:xfrm>
          <a:prstGeom prst="rect">
            <a:avLst/>
          </a:prstGeom>
          <a:solidFill>
            <a:srgbClr val="FFCCFF"/>
          </a:solidFill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kumimoji="0" lang="en-US" altLang="zh-CN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while(test</a:t>
            </a:r>
            <a:r>
              <a:rPr kumimoji="0" lang="en-US" altLang="zh-CN" sz="29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 condition)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baseline="0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body of the loop;</a:t>
            </a:r>
            <a:endParaRPr lang="en-US" altLang="zh-CN" sz="2900" b="1" baseline="0" dirty="0" smtClean="0">
              <a:latin typeface="Courier New" pitchFamily="49" charset="0"/>
              <a:ea typeface="宋体" pitchFamily="2" charset="-122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kumimoji="0" lang="en-US" altLang="zh-CN" sz="29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}</a:t>
            </a:r>
            <a:endParaRPr kumimoji="0" lang="en-US" altLang="zh-CN" sz="2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WHILE statement…</a:t>
            </a:r>
            <a:endParaRPr lang="en-I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2133600"/>
            <a:ext cx="8077200" cy="4419600"/>
          </a:xfrm>
          <a:prstGeom prst="rect">
            <a:avLst/>
          </a:prstGeom>
          <a:solidFill>
            <a:srgbClr val="FFCCFF"/>
          </a:solidFill>
        </p:spPr>
        <p:txBody>
          <a:bodyPr vert="horz">
            <a:normAutofit fontScale="92500" lnSpcReduction="200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kumimoji="0" lang="en-US" altLang="zh-CN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sum=0;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n=1;           /*Initialization*/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kumimoji="0" lang="en-US" altLang="zh-CN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while(n &lt;=10)   /*testing*/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sum = sum + n; 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n=n+1;       </a:t>
            </a: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/*incrementing*/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kumimoji="0" lang="en-US" altLang="zh-CN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}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printf</a:t>
            </a: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(“the sum is %d\</a:t>
            </a:r>
            <a:r>
              <a:rPr lang="en-US" altLang="zh-CN" sz="2900" b="1" dirty="0" err="1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n”,sum</a:t>
            </a: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);</a:t>
            </a:r>
          </a:p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kumimoji="0" lang="en-US" altLang="zh-CN" sz="2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The variable n is called </a:t>
            </a:r>
            <a:r>
              <a:rPr kumimoji="0" lang="en-US" altLang="zh-CN" sz="29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counter or control variable.</a:t>
            </a:r>
            <a:endParaRPr kumimoji="0" lang="en-US" altLang="zh-CN" sz="29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Arial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endParaRPr kumimoji="0" lang="en-US" altLang="zh-CN" sz="2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686800" cy="533400"/>
          </a:xfrm>
        </p:spPr>
        <p:txBody>
          <a:bodyPr>
            <a:noAutofit/>
          </a:bodyPr>
          <a:lstStyle/>
          <a:p>
            <a:r>
              <a:rPr lang="en-IN" sz="2400" dirty="0" smtClean="0"/>
              <a:t>A program to compute sum of all integers between 1 and 10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 smtClean="0"/>
              <a:t>A program to calculate sum of squares of all integers between 1 and 10</a:t>
            </a:r>
            <a:endParaRPr lang="en-IN" sz="3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752600"/>
            <a:ext cx="7772400" cy="469265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kumimoji="0" lang="en-US" altLang="zh-CN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----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sum=0;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n=1;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While (n&lt;=10)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sum=sum + n*n;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	n=n+1;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kumimoji="0" lang="en-US" altLang="zh-CN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}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Times New Roman" pitchFamily="18" charset="0"/>
              <a:buNone/>
              <a:tabLst/>
              <a:defRPr/>
            </a:pPr>
            <a:r>
              <a:rPr kumimoji="0" lang="en-US" altLang="zh-CN" sz="2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Arial" pitchFamily="34" charset="0"/>
              </a:rPr>
              <a:t>printf</a:t>
            </a:r>
            <a:r>
              <a:rPr lang="en-US" altLang="zh-CN" sz="2900" b="1" dirty="0" smtClean="0">
                <a:latin typeface="Courier New" pitchFamily="49" charset="0"/>
                <a:ea typeface="宋体" pitchFamily="2" charset="-122"/>
                <a:cs typeface="Arial" pitchFamily="34" charset="0"/>
              </a:rPr>
              <a:t>(“the sum is %d\n”, sum);</a:t>
            </a:r>
            <a:endParaRPr kumimoji="0" lang="en-US" altLang="zh-CN" sz="2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2454</TotalTime>
  <Words>693</Words>
  <Application>Microsoft Office PowerPoint</Application>
  <PresentationFormat>On-screen Show (4:3)</PresentationFormat>
  <Paragraphs>180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SimSun</vt:lpstr>
      <vt:lpstr>Arial</vt:lpstr>
      <vt:lpstr>Calibri</vt:lpstr>
      <vt:lpstr>Courier New</vt:lpstr>
      <vt:lpstr>Droid Sans Mono</vt:lpstr>
      <vt:lpstr>euclid_circular_a</vt:lpstr>
      <vt:lpstr>Times New Roman</vt:lpstr>
      <vt:lpstr>Tw Cen MT</vt:lpstr>
      <vt:lpstr>Wingdings</vt:lpstr>
      <vt:lpstr>Wingdings 2</vt:lpstr>
      <vt:lpstr>Median</vt:lpstr>
      <vt:lpstr>Decision Making and looping</vt:lpstr>
      <vt:lpstr>Decision Making and looping</vt:lpstr>
      <vt:lpstr>A program to calculate sum of squares of all integers between 1 and 10</vt:lpstr>
      <vt:lpstr>Looping Process</vt:lpstr>
      <vt:lpstr>PowerPoint Presentation</vt:lpstr>
      <vt:lpstr>Looping process…</vt:lpstr>
      <vt:lpstr>The WHILE statement</vt:lpstr>
      <vt:lpstr>The WHILE statement…</vt:lpstr>
      <vt:lpstr>A program to calculate sum of squares of all integers between 1 and 10</vt:lpstr>
      <vt:lpstr>The WHILE statement…</vt:lpstr>
      <vt:lpstr>The WHILE statement…</vt:lpstr>
      <vt:lpstr>The DO statement</vt:lpstr>
      <vt:lpstr>The DO statement…</vt:lpstr>
      <vt:lpstr>The FOR statement</vt:lpstr>
      <vt:lpstr>The FOR statement…</vt:lpstr>
      <vt:lpstr>A program to calculate sum of squares of all integers between 1 and 10</vt:lpstr>
      <vt:lpstr>The FOR statement…</vt:lpstr>
      <vt:lpstr>The FOR statement…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Sankita</dc:creator>
  <cp:lastModifiedBy>udairao</cp:lastModifiedBy>
  <cp:revision>123</cp:revision>
  <dcterms:created xsi:type="dcterms:W3CDTF">2006-08-16T00:00:00Z</dcterms:created>
  <dcterms:modified xsi:type="dcterms:W3CDTF">2021-01-12T17:01:56Z</dcterms:modified>
</cp:coreProperties>
</file>