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447" r:id="rId3"/>
    <p:sldId id="382" r:id="rId4"/>
    <p:sldId id="448" r:id="rId5"/>
    <p:sldId id="411" r:id="rId6"/>
    <p:sldId id="412" r:id="rId7"/>
    <p:sldId id="449" r:id="rId8"/>
    <p:sldId id="450" r:id="rId9"/>
    <p:sldId id="451" r:id="rId10"/>
    <p:sldId id="413" r:id="rId11"/>
    <p:sldId id="414" r:id="rId12"/>
    <p:sldId id="415" r:id="rId13"/>
    <p:sldId id="416" r:id="rId14"/>
    <p:sldId id="417" r:id="rId15"/>
    <p:sldId id="452" r:id="rId16"/>
    <p:sldId id="453" r:id="rId17"/>
    <p:sldId id="454" r:id="rId18"/>
    <p:sldId id="418" r:id="rId19"/>
    <p:sldId id="440" r:id="rId20"/>
    <p:sldId id="438" r:id="rId21"/>
    <p:sldId id="441" r:id="rId22"/>
    <p:sldId id="420" r:id="rId23"/>
    <p:sldId id="421" r:id="rId24"/>
    <p:sldId id="422" r:id="rId25"/>
    <p:sldId id="442" r:id="rId26"/>
    <p:sldId id="443" r:id="rId27"/>
    <p:sldId id="423" r:id="rId28"/>
    <p:sldId id="444" r:id="rId29"/>
    <p:sldId id="424" r:id="rId30"/>
    <p:sldId id="445" r:id="rId31"/>
    <p:sldId id="446" r:id="rId32"/>
    <p:sldId id="455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56" r:id="rId41"/>
    <p:sldId id="4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048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792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5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8717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871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871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242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857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517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261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06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Arrays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One-dimensional Arrays…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06952" cy="449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  <a:latin typeface="Courier"/>
              </a:rPr>
              <a:t>char name[10];</a:t>
            </a:r>
          </a:p>
          <a:p>
            <a:pPr lvl="0">
              <a:buClr>
                <a:srgbClr val="DD8047"/>
              </a:buClr>
            </a:pPr>
            <a:r>
              <a:rPr lang="en-IN" dirty="0" smtClean="0">
                <a:solidFill>
                  <a:prstClr val="black"/>
                </a:solidFill>
              </a:rPr>
              <a:t>Declares the name as a character array variable that can hold a maximum of 10 characters.</a:t>
            </a:r>
          </a:p>
          <a:p>
            <a:pPr lvl="0">
              <a:buClr>
                <a:srgbClr val="DD8047"/>
              </a:buClr>
            </a:pPr>
            <a:r>
              <a:rPr lang="en-IN" dirty="0" smtClean="0">
                <a:solidFill>
                  <a:prstClr val="black"/>
                </a:solidFill>
              </a:rPr>
              <a:t>The last character in character array must be a </a:t>
            </a:r>
            <a:r>
              <a:rPr lang="en-IN" dirty="0" smtClean="0">
                <a:solidFill>
                  <a:srgbClr val="C00000"/>
                </a:solidFill>
              </a:rPr>
              <a:t>null character ‘\0’</a:t>
            </a:r>
            <a:r>
              <a:rPr lang="en-IN" dirty="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DD8047"/>
              </a:buClr>
            </a:pPr>
            <a:r>
              <a:rPr lang="en-US" dirty="0"/>
              <a:t>In </a:t>
            </a:r>
            <a:r>
              <a:rPr lang="en-US" b="1" dirty="0"/>
              <a:t>C</a:t>
            </a:r>
            <a:r>
              <a:rPr lang="en-US" dirty="0"/>
              <a:t> it is mostly used to indicate the termination of a </a:t>
            </a:r>
            <a:r>
              <a:rPr lang="en-US" b="1" dirty="0"/>
              <a:t>character</a:t>
            </a:r>
            <a:r>
              <a:rPr lang="en-US" dirty="0"/>
              <a:t> string.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0" y="1981200"/>
          <a:ext cx="60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‘W’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‘E’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‘L’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 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 of one-d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Compile time</a:t>
            </a:r>
          </a:p>
          <a:p>
            <a:r>
              <a:rPr lang="en-IN" dirty="0" smtClean="0"/>
              <a:t>Run time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 of one-d array…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Compile time initialization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type array-name[size] = {list of values};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int number[3]={0,0,0};</a:t>
            </a:r>
          </a:p>
          <a:p>
            <a:pPr>
              <a:buNone/>
            </a:pPr>
            <a:r>
              <a:rPr lang="en-IN" dirty="0" smtClean="0"/>
              <a:t>	Declare number as an array of size 3 and initialize each element to 0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float total[5]={0.0,15.3,6.2};</a:t>
            </a:r>
          </a:p>
          <a:p>
            <a:pPr>
              <a:buNone/>
            </a:pPr>
            <a:r>
              <a:rPr lang="en-IN" dirty="0" smtClean="0"/>
              <a:t>    Declare total as an array of size 5 and initialize first three elements to 0.0, 15.3 and 6.2 and remaining elements to 0.0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int number[]={0,0,0};</a:t>
            </a:r>
          </a:p>
          <a:p>
            <a:pPr>
              <a:buNone/>
            </a:pPr>
            <a:r>
              <a:rPr lang="en-IN" dirty="0" smtClean="0"/>
              <a:t>	Declare number as an array of size 3 and initialize each element to 0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 of one-d array…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char name[6]={‘</a:t>
            </a:r>
            <a:r>
              <a:rPr lang="en-IN" dirty="0" err="1" smtClean="0">
                <a:solidFill>
                  <a:srgbClr val="FF0000"/>
                </a:solidFill>
                <a:latin typeface="Courier"/>
              </a:rPr>
              <a:t>h’,’e’,’l’,’l’,’o</a:t>
            </a:r>
            <a:r>
              <a:rPr lang="en-IN" dirty="0" smtClean="0">
                <a:solidFill>
                  <a:srgbClr val="FF0000"/>
                </a:solidFill>
                <a:latin typeface="Courier"/>
              </a:rPr>
              <a:t>’,’\0’};</a:t>
            </a:r>
          </a:p>
          <a:p>
            <a:pPr>
              <a:buNone/>
            </a:pPr>
            <a:r>
              <a:rPr lang="en-IN" dirty="0" smtClean="0"/>
              <a:t>	Declare name as a character array of size 6 and initialize it to “hello”.</a:t>
            </a:r>
          </a:p>
          <a:p>
            <a:r>
              <a:rPr lang="en-IN" dirty="0" smtClean="0"/>
              <a:t>Same as,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char name[6]=“hello”;</a:t>
            </a:r>
          </a:p>
          <a:p>
            <a:r>
              <a:rPr lang="en-IN" dirty="0" smtClean="0"/>
              <a:t>The following is illegal in C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	int x[2]={1,2,3,4};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  <a:latin typeface="Courier"/>
              </a:rPr>
              <a:t>More elements than array size !!!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 of one-d array…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time initialization</a:t>
            </a:r>
            <a:endParaRPr lang="en-IN" dirty="0" smtClean="0">
              <a:solidFill>
                <a:srgbClr val="FF0000"/>
              </a:solidFill>
              <a:latin typeface="Courier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</a:rPr>
              <a:t>int x[10];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</a:rPr>
              <a:t>for(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=0;i&lt;10;i++)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</a:rPr>
              <a:t>{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(“Enter a number\n”);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scanf</a:t>
            </a:r>
            <a:r>
              <a:rPr lang="en-IN" dirty="0" smtClean="0">
                <a:solidFill>
                  <a:srgbClr val="FF0000"/>
                </a:solidFill>
              </a:rPr>
              <a:t>(“%</a:t>
            </a:r>
            <a:r>
              <a:rPr lang="en-IN" dirty="0" err="1" smtClean="0">
                <a:solidFill>
                  <a:srgbClr val="FF0000"/>
                </a:solidFill>
              </a:rPr>
              <a:t>d”,&amp;x</a:t>
            </a:r>
            <a:r>
              <a:rPr lang="en-IN" dirty="0" smtClean="0">
                <a:solidFill>
                  <a:srgbClr val="FF0000"/>
                </a:solidFill>
              </a:rPr>
              <a:t>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Processing 1-D arrays</a:t>
            </a:r>
            <a:br>
              <a:rPr lang="en-IN" dirty="0"/>
            </a:br>
            <a:r>
              <a:rPr lang="en-US" sz="1300" dirty="0"/>
              <a:t>The following program uses for loop to take input and print elements of a 1-D array.</a:t>
            </a:r>
            <a:endParaRPr lang="en-IN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#include</a:t>
            </a:r>
            <a:r>
              <a:rPr lang="en-IN" sz="1400" i="1" dirty="0"/>
              <a:t>&lt;</a:t>
            </a:r>
            <a:r>
              <a:rPr lang="en-IN" sz="1400" i="1" dirty="0" err="1"/>
              <a:t>stdio.h</a:t>
            </a:r>
            <a:r>
              <a:rPr lang="en-IN" sz="1400" i="1" dirty="0"/>
              <a:t>&gt;</a:t>
            </a:r>
            <a:endParaRPr lang="en-IN" sz="1400" dirty="0"/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 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{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[5], </a:t>
            </a:r>
            <a:r>
              <a:rPr lang="en-IN" sz="1400" dirty="0" err="1"/>
              <a:t>i</a:t>
            </a:r>
            <a:r>
              <a:rPr lang="en-IN" sz="1400" dirty="0"/>
              <a:t>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 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</a:t>
            </a:r>
            <a:r>
              <a:rPr lang="en-IN" sz="1400" b="1" dirty="0"/>
              <a:t>for</a:t>
            </a:r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5; </a:t>
            </a:r>
            <a:r>
              <a:rPr lang="en-IN" sz="1400" dirty="0" err="1"/>
              <a:t>i</a:t>
            </a:r>
            <a:r>
              <a:rPr lang="en-IN" sz="1400" dirty="0"/>
              <a:t>++)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{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("Enter a[%d]: ", </a:t>
            </a:r>
            <a:r>
              <a:rPr lang="en-IN" sz="1400" dirty="0" err="1"/>
              <a:t>i</a:t>
            </a:r>
            <a:r>
              <a:rPr lang="en-IN" sz="1400" dirty="0"/>
              <a:t>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scanf</a:t>
            </a:r>
            <a:r>
              <a:rPr lang="en-IN" sz="1400" dirty="0"/>
              <a:t>("%d", &amp;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} 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 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</a:t>
            </a:r>
            <a:r>
              <a:rPr lang="en-IN" sz="1400" b="1" dirty="0"/>
              <a:t>\</a:t>
            </a:r>
            <a:r>
              <a:rPr lang="en-IN" sz="1400" b="1" dirty="0" err="1"/>
              <a:t>n</a:t>
            </a:r>
            <a:r>
              <a:rPr lang="en-IN" sz="1400" dirty="0" err="1"/>
              <a:t>Printing</a:t>
            </a:r>
            <a:r>
              <a:rPr lang="en-IN" sz="1400" dirty="0"/>
              <a:t> elements of the array: </a:t>
            </a:r>
            <a:r>
              <a:rPr lang="en-IN" sz="1400" b="1" dirty="0"/>
              <a:t>\n\n</a:t>
            </a:r>
            <a:r>
              <a:rPr lang="en-IN" sz="1400" dirty="0"/>
              <a:t>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 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</a:t>
            </a:r>
            <a:r>
              <a:rPr lang="en-IN" sz="1400" b="1" dirty="0"/>
              <a:t>for</a:t>
            </a:r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5; </a:t>
            </a:r>
            <a:r>
              <a:rPr lang="en-IN" sz="1400" dirty="0" err="1"/>
              <a:t>i</a:t>
            </a:r>
            <a:r>
              <a:rPr lang="en-IN" sz="1400" dirty="0"/>
              <a:t>++)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{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("%d ", 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 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b="1" dirty="0" smtClean="0"/>
              <a:t>return</a:t>
            </a:r>
            <a:r>
              <a:rPr lang="en-IN" sz="1400" dirty="0" smtClean="0"/>
              <a:t> </a:t>
            </a:r>
            <a:r>
              <a:rPr lang="en-IN" sz="1400" dirty="0"/>
              <a:t>0;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39150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 to print </a:t>
            </a:r>
            <a:r>
              <a:rPr lang="en-US" sz="3200" dirty="0"/>
              <a:t>the sum of elements of an array.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[5], </a:t>
            </a:r>
            <a:r>
              <a:rPr lang="en-IN" sz="1400" dirty="0" err="1"/>
              <a:t>i</a:t>
            </a:r>
            <a:r>
              <a:rPr lang="en-IN" sz="1400" dirty="0"/>
              <a:t>, s = 0;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for(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5; </a:t>
            </a:r>
            <a:r>
              <a:rPr lang="en-IN" sz="1400" dirty="0" err="1"/>
              <a:t>i</a:t>
            </a:r>
            <a:r>
              <a:rPr lang="en-IN" sz="1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("Enter a[%d]: ", </a:t>
            </a:r>
            <a:r>
              <a:rPr lang="en-IN" sz="1400" dirty="0" err="1"/>
              <a:t>i</a:t>
            </a:r>
            <a:r>
              <a:rPr lang="en-IN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scanf</a:t>
            </a:r>
            <a:r>
              <a:rPr lang="en-IN" sz="1400" dirty="0"/>
              <a:t>("%d", &amp;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for(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5; </a:t>
            </a:r>
            <a:r>
              <a:rPr lang="en-IN" sz="1400" dirty="0" err="1"/>
              <a:t>i</a:t>
            </a:r>
            <a:r>
              <a:rPr lang="en-IN" sz="1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    s += 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nSum</a:t>
            </a:r>
            <a:r>
              <a:rPr lang="en-IN" sz="1400" dirty="0"/>
              <a:t> of elements = %d ", s);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18866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following program finds the highest and lowest elements in an array.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#include&lt;</a:t>
            </a:r>
            <a:r>
              <a:rPr lang="en-US" sz="1050" dirty="0" err="1"/>
              <a:t>stdio.h</a:t>
            </a:r>
            <a:r>
              <a:rPr lang="en-US" sz="105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#define SIZE 10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/>
              <a:t>int</a:t>
            </a:r>
            <a:r>
              <a:rPr lang="en-US" sz="105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my_arr</a:t>
            </a:r>
            <a:r>
              <a:rPr lang="en-US" sz="1050" dirty="0"/>
              <a:t>[SIZE] = {34,56,78,15,43,71,89,34,70,91};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, max, min;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max = min = </a:t>
            </a:r>
            <a:r>
              <a:rPr lang="en-US" sz="1050" dirty="0" err="1"/>
              <a:t>my_arr</a:t>
            </a:r>
            <a:r>
              <a:rPr lang="en-US" sz="1050" dirty="0"/>
              <a:t>[0];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for(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SIZE; </a:t>
            </a:r>
            <a:r>
              <a:rPr lang="en-US" sz="1050" dirty="0" err="1"/>
              <a:t>i</a:t>
            </a:r>
            <a:r>
              <a:rPr lang="en-US" sz="105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// if value of current element is greater than previous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// then assign new value to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if(</a:t>
            </a:r>
            <a:r>
              <a:rPr lang="en-US" sz="1050" dirty="0" err="1"/>
              <a:t>my_arr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 &gt;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    max = </a:t>
            </a:r>
            <a:r>
              <a:rPr lang="en-US" sz="1050" dirty="0" err="1"/>
              <a:t>my_arr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// if the value of current element is less than previous element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// then assign new value to min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if(</a:t>
            </a:r>
            <a:r>
              <a:rPr lang="en-US" sz="1050" dirty="0" err="1"/>
              <a:t>my_arr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 &lt; min)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    min = </a:t>
            </a:r>
            <a:r>
              <a:rPr lang="en-US" sz="1050" dirty="0" err="1"/>
              <a:t>my_arr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("Lowest value = %d\n", min);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("Highest value = %d", max);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8801"/>
            <a:ext cx="4267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07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Lets understand the need of 2-D array with an example.</a:t>
            </a:r>
          </a:p>
          <a:p>
            <a:r>
              <a:rPr lang="en-IN" dirty="0" smtClean="0"/>
              <a:t>Let’s say, you want to </a:t>
            </a:r>
            <a:r>
              <a:rPr lang="en-US" dirty="0"/>
              <a:t>store the grades of (30) students, each of which is taking </a:t>
            </a:r>
            <a:r>
              <a:rPr lang="en-US" dirty="0" smtClean="0"/>
              <a:t>4 </a:t>
            </a:r>
            <a:r>
              <a:rPr lang="en-US" dirty="0"/>
              <a:t>number of courses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would either use 30 1-D arrays (1 for each student) or 4 1-D arrays (1 for each course).</a:t>
            </a:r>
          </a:p>
          <a:p>
            <a:r>
              <a:rPr lang="en-US" dirty="0" smtClean="0"/>
              <a:t>Multi Dimensional array will allow us to handle all these using a single identifier. 2-D array is the most commonly used multi-dimensional array.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015525251"/>
              </p:ext>
            </p:extLst>
          </p:nvPr>
        </p:nvGraphicFramePr>
        <p:xfrm>
          <a:off x="612775" y="1635760"/>
          <a:ext cx="7921625" cy="438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>
                  <a:extLst>
                    <a:ext uri="{9D8B030D-6E8A-4147-A177-3AD203B41FA5}">
                      <a16:colId xmlns="" xmlns:a16="http://schemas.microsoft.com/office/drawing/2014/main" val="325919209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1595616030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673256367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3873967283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2041323938"/>
                    </a:ext>
                  </a:extLst>
                </a:gridCol>
              </a:tblGrid>
              <a:tr h="626291">
                <a:tc>
                  <a:txBody>
                    <a:bodyPr/>
                    <a:lstStyle/>
                    <a:p>
                      <a:r>
                        <a:rPr lang="en-IN" dirty="0" smtClean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</a:t>
                      </a:r>
                      <a:r>
                        <a:rPr lang="en-IN" baseline="0" dirty="0" smtClean="0"/>
                        <a:t> 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1144801"/>
                  </a:ext>
                </a:extLst>
              </a:tr>
              <a:tr h="62629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6998627"/>
                  </a:ext>
                </a:extLst>
              </a:tr>
              <a:tr h="626291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1945864"/>
                  </a:ext>
                </a:extLst>
              </a:tr>
              <a:tr h="626291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383717"/>
                  </a:ext>
                </a:extLst>
              </a:tr>
              <a:tr h="626291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4738718"/>
                  </a:ext>
                </a:extLst>
              </a:tr>
              <a:tr h="626291">
                <a:tc>
                  <a:txBody>
                    <a:bodyPr/>
                    <a:lstStyle/>
                    <a:p>
                      <a:r>
                        <a:rPr lang="en-IN" dirty="0" smtClean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8970171"/>
                  </a:ext>
                </a:extLst>
              </a:tr>
              <a:tr h="626291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33077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2209800"/>
            <a:ext cx="6708648" cy="441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We have used only the fundamental data types, namely </a:t>
            </a:r>
            <a:r>
              <a:rPr lang="en-IN" b="1" dirty="0" smtClean="0"/>
              <a:t>char, </a:t>
            </a:r>
            <a:r>
              <a:rPr lang="en-IN" b="1" dirty="0" err="1" smtClean="0"/>
              <a:t>int</a:t>
            </a:r>
            <a:r>
              <a:rPr lang="en-IN" b="1" dirty="0" smtClean="0"/>
              <a:t>, float, double </a:t>
            </a:r>
            <a:r>
              <a:rPr lang="en-IN" dirty="0" smtClean="0"/>
              <a:t>etc, Although these types are very useful, they are constrained by the fact that a variable of these types can store </a:t>
            </a:r>
            <a:r>
              <a:rPr lang="en-IN" dirty="0" smtClean="0">
                <a:solidFill>
                  <a:srgbClr val="FF0000"/>
                </a:solidFill>
              </a:rPr>
              <a:t>only one value </a:t>
            </a:r>
            <a:r>
              <a:rPr lang="en-IN" dirty="0" smtClean="0"/>
              <a:t>at any given time.</a:t>
            </a:r>
          </a:p>
          <a:p>
            <a:pPr algn="just"/>
            <a:r>
              <a:rPr lang="en-IN" dirty="0" smtClean="0"/>
              <a:t>Therefore, they can be used only to  handle limited amount of data.</a:t>
            </a:r>
          </a:p>
          <a:p>
            <a:pPr algn="just"/>
            <a:r>
              <a:rPr lang="en-IN" dirty="0" smtClean="0"/>
              <a:t>In many applications, however we need to handle a large volume of data in terms of reading, processing and printing.</a:t>
            </a:r>
          </a:p>
          <a:p>
            <a:pPr algn="just"/>
            <a:r>
              <a:rPr lang="en-IN" dirty="0" smtClean="0"/>
              <a:t>To process such large amounts of data, we need a powerful data type that would </a:t>
            </a:r>
            <a:r>
              <a:rPr lang="en-IN" i="1" dirty="0" smtClean="0"/>
              <a:t>facilitate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efficient storing, accessing and manipulation of data items. </a:t>
            </a:r>
          </a:p>
          <a:p>
            <a:pPr algn="just"/>
            <a:r>
              <a:rPr lang="en-IN" dirty="0" smtClean="0"/>
              <a:t>C supports derived data type known as </a:t>
            </a:r>
            <a:r>
              <a:rPr lang="en-IN" i="1" dirty="0" smtClean="0"/>
              <a:t>array </a:t>
            </a:r>
            <a:r>
              <a:rPr lang="en-IN" dirty="0" smtClean="0"/>
              <a:t> that can be used for such applications.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Syntax - Two 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40000"/>
              </a:spcBef>
            </a:pPr>
            <a:r>
              <a:rPr lang="en-US" dirty="0"/>
              <a:t>The syntax for declaring a two-dimensional array is</a:t>
            </a:r>
            <a:r>
              <a:rPr lang="en-US" dirty="0" smtClean="0"/>
              <a:t>:</a:t>
            </a:r>
          </a:p>
          <a:p>
            <a:pPr lvl="1">
              <a:spcBef>
                <a:spcPct val="40000"/>
              </a:spcBef>
              <a:buFont typeface="Arial" charset="0"/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dataType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arrayName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rowsize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][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colsize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];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400" dirty="0"/>
              <a:t>	where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rowsize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colsize</a:t>
            </a:r>
            <a:r>
              <a:rPr lang="en-US" sz="2400" dirty="0"/>
              <a:t> are expressions yielding positive integer values</a:t>
            </a:r>
          </a:p>
          <a:p>
            <a:pPr>
              <a:spcBef>
                <a:spcPct val="40000"/>
              </a:spcBef>
            </a:pPr>
            <a:r>
              <a:rPr lang="en-US" dirty="0"/>
              <a:t>The two expressions </a:t>
            </a:r>
            <a:r>
              <a:rPr lang="en-US" dirty="0" err="1">
                <a:latin typeface="Courier New" pitchFamily="49" charset="0"/>
              </a:rPr>
              <a:t>rowsize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colsize</a:t>
            </a:r>
            <a:r>
              <a:rPr lang="en-US" dirty="0"/>
              <a:t> specify the number of rows and the number of columns, respectively, in the </a:t>
            </a:r>
            <a:r>
              <a:rPr lang="en-US" dirty="0" smtClean="0"/>
              <a:t>array.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/>
              <a:t>Two-dimensional arrays are sometimes called matrices or </a:t>
            </a:r>
            <a:r>
              <a:rPr lang="en-US" dirty="0" smtClean="0"/>
              <a:t>tables.</a:t>
            </a:r>
            <a:endParaRPr lang="en-US" dirty="0"/>
          </a:p>
          <a:p>
            <a:pPr>
              <a:spcBef>
                <a:spcPct val="40000"/>
              </a:spcBef>
            </a:pPr>
            <a:endParaRPr lang="en-US" dirty="0"/>
          </a:p>
          <a:p>
            <a:pPr>
              <a:spcBef>
                <a:spcPct val="40000"/>
              </a:spcBef>
            </a:pPr>
            <a:endParaRPr lang="en-US" dirty="0"/>
          </a:p>
          <a:p>
            <a:pPr>
              <a:spcBef>
                <a:spcPct val="40000"/>
              </a:spcBef>
              <a:buFontTx/>
              <a:buNone/>
            </a:pPr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763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Representation of the example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9956745"/>
              </p:ext>
            </p:extLst>
          </p:nvPr>
        </p:nvGraphicFramePr>
        <p:xfrm>
          <a:off x="1524000" y="1821867"/>
          <a:ext cx="7391400" cy="488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</a:t>
                      </a:r>
                      <a:r>
                        <a:rPr lang="en-US" sz="1100" dirty="0" smtClean="0"/>
                        <a:t>[0][0]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</a:t>
                      </a:r>
                      <a:r>
                        <a:rPr lang="en-US" sz="1100" dirty="0" smtClean="0"/>
                        <a:t>[0][1]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 </a:t>
                      </a:r>
                      <a:r>
                        <a:rPr lang="en-US" sz="1100" dirty="0" smtClean="0"/>
                        <a:t>[0][2]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 </a:t>
                      </a:r>
                      <a:r>
                        <a:rPr lang="en-US" sz="1100" dirty="0" smtClean="0"/>
                        <a:t>[0][3]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 [0][4]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55</a:t>
                      </a:r>
                      <a:r>
                        <a:rPr lang="en-US" sz="1100" dirty="0" smtClean="0"/>
                        <a:t> [1][0]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56</a:t>
                      </a:r>
                      <a:r>
                        <a:rPr lang="en-US" sz="1100" dirty="0" smtClean="0"/>
                        <a:t> [1][1]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39</a:t>
                      </a:r>
                      <a:r>
                        <a:rPr lang="en-US" sz="1100" dirty="0" smtClean="0"/>
                        <a:t> [1][2]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r>
                        <a:rPr lang="en-US" sz="1100" dirty="0" smtClean="0"/>
                        <a:t> [1][3]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</a:t>
                      </a:r>
                      <a:r>
                        <a:rPr lang="en-US" sz="1100" dirty="0" smtClean="0"/>
                        <a:t> [1][4]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78</a:t>
                      </a:r>
                      <a:r>
                        <a:rPr lang="en-US" sz="1100" dirty="0" smtClean="0"/>
                        <a:t> [2][0]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59</a:t>
                      </a:r>
                      <a:r>
                        <a:rPr lang="en-US" sz="1100" dirty="0" smtClean="0"/>
                        <a:t> [2][1]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</a:t>
                      </a:r>
                      <a:r>
                        <a:rPr lang="en-US" sz="1100" dirty="0" smtClean="0"/>
                        <a:t> [2][2]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92</a:t>
                      </a:r>
                      <a:r>
                        <a:rPr lang="en-US" sz="1100" dirty="0" smtClean="0"/>
                        <a:t> [2][3]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</a:t>
                      </a:r>
                      <a:r>
                        <a:rPr lang="en-US" sz="1100" dirty="0" smtClean="0"/>
                        <a:t> [2][4]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r>
                        <a:rPr lang="en-US" sz="1100" dirty="0" smtClean="0"/>
                        <a:t> [3][0]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81</a:t>
                      </a:r>
                      <a:r>
                        <a:rPr lang="en-US" sz="1100" dirty="0" smtClean="0"/>
                        <a:t> [3][1]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67</a:t>
                      </a:r>
                      <a:r>
                        <a:rPr lang="en-US" sz="1100" dirty="0" smtClean="0"/>
                        <a:t> [3][2]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65</a:t>
                      </a:r>
                      <a:r>
                        <a:rPr lang="en-US" sz="1100" dirty="0" smtClean="0"/>
                        <a:t> [3][3]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72</a:t>
                      </a:r>
                      <a:r>
                        <a:rPr lang="en-US" sz="1100" dirty="0" smtClean="0"/>
                        <a:t> [3][4]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53</a:t>
                      </a:r>
                      <a:r>
                        <a:rPr lang="en-US" sz="1100" dirty="0" smtClean="0"/>
                        <a:t> [4][0]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55</a:t>
                      </a:r>
                      <a:r>
                        <a:rPr lang="en-US" sz="1100" dirty="0" smtClean="0"/>
                        <a:t> [4][1]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97</a:t>
                      </a:r>
                      <a:r>
                        <a:rPr lang="en-US" sz="1100" dirty="0" smtClean="0"/>
                        <a:t> [4][2]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82</a:t>
                      </a:r>
                      <a:r>
                        <a:rPr lang="en-US" sz="1100" dirty="0" smtClean="0"/>
                        <a:t> [4][3]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77</a:t>
                      </a:r>
                      <a:r>
                        <a:rPr lang="en-US" sz="1100" dirty="0" smtClean="0"/>
                        <a:t> [4][4]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85</a:t>
                      </a:r>
                      <a:r>
                        <a:rPr lang="en-US" sz="1100" dirty="0" smtClean="0"/>
                        <a:t> [5][0]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</a:t>
                      </a:r>
                      <a:r>
                        <a:rPr lang="en-US" sz="1100" dirty="0" smtClean="0"/>
                        <a:t> [5][1]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92</a:t>
                      </a:r>
                      <a:r>
                        <a:rPr lang="en-US" sz="1100" dirty="0" smtClean="0"/>
                        <a:t> [5][2]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75</a:t>
                      </a:r>
                      <a:r>
                        <a:rPr lang="en-US" sz="1100" dirty="0" smtClean="0"/>
                        <a:t> [5][3]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81</a:t>
                      </a:r>
                      <a:r>
                        <a:rPr lang="en-US" sz="1100" dirty="0" smtClean="0"/>
                        <a:t> [5][4]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3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</a:t>
                      </a:r>
                      <a:r>
                        <a:rPr lang="en-US" sz="1100" dirty="0" smtClean="0"/>
                        <a:t> [29][0]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</a:t>
                      </a:r>
                      <a:r>
                        <a:rPr lang="en-US" sz="1100" dirty="0" smtClean="0"/>
                        <a:t> [29][1]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59</a:t>
                      </a:r>
                      <a:r>
                        <a:rPr lang="en-US" sz="1100" dirty="0" smtClean="0"/>
                        <a:t> [29][2]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69</a:t>
                      </a:r>
                      <a:r>
                        <a:rPr lang="en-US" sz="1100" dirty="0" smtClean="0"/>
                        <a:t> [29][3]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82</a:t>
                      </a:r>
                      <a:r>
                        <a:rPr lang="en-US" sz="1100" dirty="0" smtClean="0"/>
                        <a:t> [29][4]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5001" y="1452533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1" y="1452533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447800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1" y="1452533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1" y="1452533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1" y="1929725"/>
            <a:ext cx="38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[0]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386925"/>
            <a:ext cx="38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740629"/>
            <a:ext cx="38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3197423"/>
            <a:ext cx="38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3654623"/>
            <a:ext cx="38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[4]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4035623"/>
            <a:ext cx="38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[5]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952" y="616152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[29]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04248" y="4547681"/>
            <a:ext cx="2775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…………………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9861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Columns represents Subjects and Rows represent Students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440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Initializing 2D </a:t>
            </a:r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Run-time initialization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int sales[4][3];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for(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=0;i&lt;4;i++)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for(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j=0;j&lt;3;j++)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	</a:t>
            </a:r>
            <a:r>
              <a:rPr lang="en-IN" dirty="0" err="1" smtClean="0">
                <a:solidFill>
                  <a:srgbClr val="FF0000"/>
                </a:solidFill>
              </a:rPr>
              <a:t>scanf</a:t>
            </a:r>
            <a:r>
              <a:rPr lang="en-IN" dirty="0" smtClean="0">
                <a:solidFill>
                  <a:srgbClr val="FF0000"/>
                </a:solidFill>
              </a:rPr>
              <a:t>(“%d”, &amp;sales[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][j]);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Initializing 2D </a:t>
            </a:r>
            <a:r>
              <a:rPr lang="en-IN" dirty="0" smtClean="0"/>
              <a:t>array…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Compile-time initialization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int table[2][3]={0,0,0,1,1,1}; </a:t>
            </a:r>
            <a:r>
              <a:rPr lang="en-IN" dirty="0" smtClean="0"/>
              <a:t>initializes the elements of first row to 0 and second row to 1.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int table[2][3]={{0,0,0},{1,1,1}};</a:t>
            </a:r>
            <a:r>
              <a:rPr lang="en-IN" dirty="0" smtClean="0"/>
              <a:t> does the same thing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int table[][3]={{0,0,0},{1,1,1}}; </a:t>
            </a:r>
            <a:r>
              <a:rPr lang="en-IN" dirty="0" smtClean="0"/>
              <a:t>is permitted if all elements of the array are initialized. The statement will initialize table with 2 rows and 3 columns</a:t>
            </a:r>
          </a:p>
          <a:p>
            <a:r>
              <a:rPr lang="en-IN" dirty="0" smtClean="0"/>
              <a:t>What about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int table[2][3]={{1,1},{0}};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int table[3][5]={{0},{0},{0}};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int table[3][5</a:t>
            </a:r>
            <a:r>
              <a:rPr lang="en-IN" smtClean="0">
                <a:solidFill>
                  <a:srgbClr val="FF0000"/>
                </a:solidFill>
              </a:rPr>
              <a:t>]={0};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program </a:t>
            </a:r>
            <a:r>
              <a:rPr lang="en-IN" smtClean="0"/>
              <a:t>illustrating 2D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Program to add two matrices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693375"/>
              </p:ext>
            </p:extLst>
          </p:nvPr>
        </p:nvGraphicFramePr>
        <p:xfrm>
          <a:off x="762000" y="2133600"/>
          <a:ext cx="2133600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8190214"/>
              </p:ext>
            </p:extLst>
          </p:nvPr>
        </p:nvGraphicFramePr>
        <p:xfrm>
          <a:off x="3429000" y="2133600"/>
          <a:ext cx="2133600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4652889"/>
              </p:ext>
            </p:extLst>
          </p:nvPr>
        </p:nvGraphicFramePr>
        <p:xfrm>
          <a:off x="6096000" y="2133600"/>
          <a:ext cx="2133600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85448" y="2514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2693" y="2514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0"/>
            <a:ext cx="5638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Void </a:t>
            </a:r>
            <a:r>
              <a:rPr lang="en-IN" sz="2400" dirty="0"/>
              <a:t>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a[3][3], b[3][3], c[3][3], </a:t>
            </a:r>
            <a:r>
              <a:rPr lang="en-IN" sz="2400" dirty="0" err="1"/>
              <a:t>i</a:t>
            </a:r>
            <a:r>
              <a:rPr lang="en-IN" sz="2400" dirty="0"/>
              <a:t>, j;</a:t>
            </a:r>
          </a:p>
          <a:p>
            <a:r>
              <a:rPr lang="en-IN" sz="2400" dirty="0" err="1" smtClean="0"/>
              <a:t>printf</a:t>
            </a:r>
            <a:r>
              <a:rPr lang="en-IN" sz="2400" dirty="0"/>
              <a:t>(“Enter 3*3 matrix A\n”);</a:t>
            </a:r>
          </a:p>
          <a:p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=0;i&lt;3;i++)</a:t>
            </a:r>
          </a:p>
          <a:p>
            <a:r>
              <a:rPr lang="en-IN" sz="2400" dirty="0"/>
              <a:t>     {</a:t>
            </a:r>
          </a:p>
          <a:p>
            <a:r>
              <a:rPr lang="en-IN" sz="2400" dirty="0"/>
              <a:t>     for(j=0;j&lt;3;j++)</a:t>
            </a:r>
          </a:p>
          <a:p>
            <a:r>
              <a:rPr lang="en-IN" sz="2400" dirty="0"/>
              <a:t>          {</a:t>
            </a:r>
          </a:p>
          <a:p>
            <a:r>
              <a:rPr lang="en-IN" sz="2400" dirty="0"/>
              <a:t>               </a:t>
            </a:r>
            <a:r>
              <a:rPr lang="en-IN" sz="2400" dirty="0" err="1"/>
              <a:t>scanf</a:t>
            </a:r>
            <a:r>
              <a:rPr lang="en-IN" sz="2400" dirty="0"/>
              <a:t>(“%</a:t>
            </a:r>
            <a:r>
              <a:rPr lang="en-IN" sz="2400" dirty="0" err="1"/>
              <a:t>d”,&amp;a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][j]);</a:t>
            </a:r>
          </a:p>
          <a:p>
            <a:r>
              <a:rPr lang="en-IN" sz="2400" dirty="0"/>
              <a:t>          }</a:t>
            </a:r>
          </a:p>
          <a:p>
            <a:r>
              <a:rPr lang="en-IN" sz="2400" dirty="0"/>
              <a:t>     }</a:t>
            </a:r>
          </a:p>
          <a:p>
            <a:r>
              <a:rPr lang="en-IN" sz="2400" dirty="0" err="1" smtClean="0"/>
              <a:t>printf</a:t>
            </a:r>
            <a:r>
              <a:rPr lang="en-IN" sz="2400" dirty="0"/>
              <a:t>(“Enter 3*3 matrix B\n”);</a:t>
            </a:r>
          </a:p>
          <a:p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=0;i&lt;3;i++)</a:t>
            </a:r>
          </a:p>
          <a:p>
            <a:r>
              <a:rPr lang="en-IN" sz="2400" dirty="0"/>
              <a:t>     {</a:t>
            </a:r>
          </a:p>
          <a:p>
            <a:r>
              <a:rPr lang="en-IN" sz="2400" dirty="0"/>
              <a:t>     for(j=0;j&lt;3;j++)</a:t>
            </a:r>
          </a:p>
          <a:p>
            <a:r>
              <a:rPr lang="en-IN" sz="2400" dirty="0"/>
              <a:t>          {</a:t>
            </a:r>
          </a:p>
          <a:p>
            <a:r>
              <a:rPr lang="en-IN" sz="2400" dirty="0"/>
              <a:t>               </a:t>
            </a:r>
            <a:r>
              <a:rPr lang="en-IN" sz="2400" dirty="0" err="1"/>
              <a:t>scanf</a:t>
            </a:r>
            <a:r>
              <a:rPr lang="en-IN" sz="2400" dirty="0"/>
              <a:t>(“%</a:t>
            </a:r>
            <a:r>
              <a:rPr lang="en-IN" sz="2400" dirty="0" err="1"/>
              <a:t>d”,&amp;b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][j]);</a:t>
            </a:r>
          </a:p>
          <a:p>
            <a:r>
              <a:rPr lang="en-IN" sz="2400" dirty="0"/>
              <a:t>          }</a:t>
            </a:r>
          </a:p>
          <a:p>
            <a:r>
              <a:rPr lang="en-IN" sz="2400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4223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34625"/>
            <a:ext cx="4572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=0;i&lt;3;i++)</a:t>
            </a:r>
          </a:p>
          <a:p>
            <a:r>
              <a:rPr lang="en-IN" sz="2400" dirty="0"/>
              <a:t>     {</a:t>
            </a:r>
          </a:p>
          <a:p>
            <a:r>
              <a:rPr lang="en-IN" sz="2400" dirty="0"/>
              <a:t>     for(j=0;j&lt;3;j++)</a:t>
            </a:r>
          </a:p>
          <a:p>
            <a:r>
              <a:rPr lang="en-IN" sz="2400" dirty="0"/>
              <a:t>          {</a:t>
            </a:r>
          </a:p>
          <a:p>
            <a:r>
              <a:rPr lang="en-IN" sz="2400" dirty="0"/>
              <a:t>               c[</a:t>
            </a:r>
            <a:r>
              <a:rPr lang="en-IN" sz="2400" dirty="0" err="1"/>
              <a:t>i</a:t>
            </a:r>
            <a:r>
              <a:rPr lang="en-IN" sz="2400" dirty="0"/>
              <a:t>][j] = a[</a:t>
            </a:r>
            <a:r>
              <a:rPr lang="en-IN" sz="2400" dirty="0" err="1"/>
              <a:t>i</a:t>
            </a:r>
            <a:r>
              <a:rPr lang="en-IN" sz="2400" dirty="0"/>
              <a:t>][j] + b[</a:t>
            </a:r>
            <a:r>
              <a:rPr lang="en-IN" sz="2400" dirty="0" err="1"/>
              <a:t>i</a:t>
            </a:r>
            <a:r>
              <a:rPr lang="en-IN" sz="2400" dirty="0"/>
              <a:t>][j];</a:t>
            </a:r>
          </a:p>
          <a:p>
            <a:r>
              <a:rPr lang="en-IN" sz="2400" dirty="0"/>
              <a:t>          }</a:t>
            </a:r>
          </a:p>
          <a:p>
            <a:r>
              <a:rPr lang="en-IN" sz="2400" dirty="0"/>
              <a:t>     }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(“Resultant matrix C\n”);</a:t>
            </a:r>
          </a:p>
          <a:p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=0;i&lt;3;i++)</a:t>
            </a:r>
          </a:p>
          <a:p>
            <a:r>
              <a:rPr lang="en-IN" sz="2400" dirty="0"/>
              <a:t>     {</a:t>
            </a:r>
          </a:p>
          <a:p>
            <a:r>
              <a:rPr lang="en-IN" sz="2400" dirty="0"/>
              <a:t>     for(j=0;j&lt;3;j++)</a:t>
            </a:r>
          </a:p>
          <a:p>
            <a:r>
              <a:rPr lang="en-IN" sz="2400" dirty="0"/>
              <a:t>          {</a:t>
            </a:r>
          </a:p>
          <a:p>
            <a:r>
              <a:rPr lang="en-IN" sz="2400" dirty="0"/>
              <a:t>               </a:t>
            </a:r>
            <a:r>
              <a:rPr lang="en-IN" sz="2400" dirty="0" err="1"/>
              <a:t>printf</a:t>
            </a:r>
            <a:r>
              <a:rPr lang="en-IN" sz="2400" dirty="0"/>
              <a:t>(“%d\</a:t>
            </a:r>
            <a:r>
              <a:rPr lang="en-IN" sz="2400" dirty="0" err="1"/>
              <a:t>t”,c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][j]);</a:t>
            </a:r>
          </a:p>
          <a:p>
            <a:r>
              <a:rPr lang="en-IN" sz="2400" dirty="0"/>
              <a:t>          }</a:t>
            </a:r>
          </a:p>
          <a:p>
            <a:r>
              <a:rPr lang="en-IN" sz="2400" dirty="0"/>
              <a:t>     </a:t>
            </a:r>
            <a:r>
              <a:rPr lang="en-IN" sz="2400" dirty="0" err="1"/>
              <a:t>printf</a:t>
            </a:r>
            <a:r>
              <a:rPr lang="en-IN" sz="2400" dirty="0"/>
              <a:t>(“\n”);</a:t>
            </a:r>
          </a:p>
          <a:p>
            <a:r>
              <a:rPr lang="en-IN" sz="2400" dirty="0"/>
              <a:t>     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635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program </a:t>
            </a:r>
            <a:r>
              <a:rPr lang="en-IN" smtClean="0"/>
              <a:t>illustrating 2D </a:t>
            </a:r>
            <a:r>
              <a:rPr lang="en-IN" dirty="0" smtClean="0"/>
              <a:t>arrays…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program to count number of positive, negative and zero elements from 3*3 matrix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sz="3200" dirty="0" smtClean="0"/>
          </a:p>
          <a:p>
            <a:endParaRPr lang="en-IN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5464447"/>
              </p:ext>
            </p:extLst>
          </p:nvPr>
        </p:nvGraphicFramePr>
        <p:xfrm>
          <a:off x="762000" y="2514600"/>
          <a:ext cx="2133600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810000"/>
            <a:ext cx="3733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Positive Number = 5</a:t>
            </a:r>
          </a:p>
          <a:p>
            <a:r>
              <a:rPr lang="en-IN" sz="2400" dirty="0" smtClean="0"/>
              <a:t>Negative Number = 2</a:t>
            </a:r>
          </a:p>
          <a:p>
            <a:r>
              <a:rPr lang="en-IN" sz="2400" dirty="0" smtClean="0"/>
              <a:t>Zero Elements = 2</a:t>
            </a:r>
          </a:p>
          <a:p>
            <a:endParaRPr lang="en-IN" sz="2400" dirty="0" smtClean="0"/>
          </a:p>
          <a:p>
            <a:pPr>
              <a:buFont typeface="Wingdings"/>
              <a:buNone/>
            </a:pPr>
            <a:endParaRPr lang="en-IN" sz="3200" dirty="0" smtClean="0"/>
          </a:p>
          <a:p>
            <a:endParaRPr lang="en-IN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11752" y="2514600"/>
            <a:ext cx="4879848" cy="419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endParaRPr lang="en-IN" sz="32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76200"/>
            <a:ext cx="5257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 smtClean="0"/>
              <a:t>int</a:t>
            </a:r>
            <a:r>
              <a:rPr lang="en-IN" sz="2200" dirty="0" smtClean="0"/>
              <a:t> </a:t>
            </a:r>
            <a:r>
              <a:rPr lang="en-IN" sz="2200" dirty="0"/>
              <a:t>a[3][3], </a:t>
            </a:r>
            <a:r>
              <a:rPr lang="en-IN" sz="2200" dirty="0" err="1"/>
              <a:t>i</a:t>
            </a:r>
            <a:r>
              <a:rPr lang="en-IN" sz="2200" dirty="0"/>
              <a:t>, j, positive=0, </a:t>
            </a:r>
            <a:r>
              <a:rPr lang="en-IN" sz="2200" dirty="0" smtClean="0"/>
              <a:t>negative=0, zeros=0</a:t>
            </a:r>
            <a:r>
              <a:rPr lang="en-IN" sz="2200" dirty="0"/>
              <a:t>;</a:t>
            </a:r>
          </a:p>
          <a:p>
            <a:r>
              <a:rPr lang="en-IN" sz="2200" dirty="0" err="1" smtClean="0"/>
              <a:t>printf</a:t>
            </a:r>
            <a:r>
              <a:rPr lang="en-IN" sz="2200" dirty="0"/>
              <a:t>(“Enter 3*3 matrix A\n”);</a:t>
            </a:r>
          </a:p>
          <a:p>
            <a:r>
              <a:rPr lang="en-IN" sz="2200" dirty="0"/>
              <a:t>for(</a:t>
            </a:r>
            <a:r>
              <a:rPr lang="en-IN" sz="2200" dirty="0" err="1"/>
              <a:t>i</a:t>
            </a:r>
            <a:r>
              <a:rPr lang="en-IN" sz="2200" dirty="0"/>
              <a:t>=0;i&lt;3;i++)</a:t>
            </a:r>
          </a:p>
          <a:p>
            <a:r>
              <a:rPr lang="en-IN" sz="2200" dirty="0"/>
              <a:t>     {</a:t>
            </a:r>
          </a:p>
          <a:p>
            <a:r>
              <a:rPr lang="en-IN" sz="2200" dirty="0"/>
              <a:t>     for(j=0;j&lt;3;j++)</a:t>
            </a:r>
          </a:p>
          <a:p>
            <a:r>
              <a:rPr lang="en-IN" sz="2200" dirty="0"/>
              <a:t>          {</a:t>
            </a:r>
          </a:p>
          <a:p>
            <a:r>
              <a:rPr lang="en-IN" sz="2200" dirty="0"/>
              <a:t>               </a:t>
            </a:r>
            <a:r>
              <a:rPr lang="en-IN" sz="2200" dirty="0" err="1"/>
              <a:t>scanf</a:t>
            </a:r>
            <a:r>
              <a:rPr lang="en-IN" sz="2200" dirty="0"/>
              <a:t>(“%</a:t>
            </a:r>
            <a:r>
              <a:rPr lang="en-IN" sz="2200" dirty="0" err="1"/>
              <a:t>d”,&amp;a</a:t>
            </a:r>
            <a:r>
              <a:rPr lang="en-IN" sz="2200" dirty="0"/>
              <a:t>[</a:t>
            </a:r>
            <a:r>
              <a:rPr lang="en-IN" sz="2200" dirty="0" err="1"/>
              <a:t>i</a:t>
            </a:r>
            <a:r>
              <a:rPr lang="en-IN" sz="2200" dirty="0"/>
              <a:t>][j]);</a:t>
            </a:r>
          </a:p>
          <a:p>
            <a:r>
              <a:rPr lang="en-IN" sz="2200" dirty="0"/>
              <a:t>               if(a[</a:t>
            </a:r>
            <a:r>
              <a:rPr lang="en-IN" sz="2200" dirty="0" err="1"/>
              <a:t>i</a:t>
            </a:r>
            <a:r>
              <a:rPr lang="en-IN" sz="2200" dirty="0"/>
              <a:t>][j]&gt;0)</a:t>
            </a:r>
          </a:p>
          <a:p>
            <a:r>
              <a:rPr lang="en-IN" sz="2200" dirty="0"/>
              <a:t>                     positive++;</a:t>
            </a:r>
          </a:p>
          <a:p>
            <a:r>
              <a:rPr lang="en-IN" sz="2200" dirty="0"/>
              <a:t>               else if(a[</a:t>
            </a:r>
            <a:r>
              <a:rPr lang="en-IN" sz="2200" dirty="0" err="1"/>
              <a:t>i</a:t>
            </a:r>
            <a:r>
              <a:rPr lang="en-IN" sz="2200" dirty="0"/>
              <a:t>][j]&lt;0)</a:t>
            </a:r>
          </a:p>
          <a:p>
            <a:r>
              <a:rPr lang="en-IN" sz="2200" dirty="0"/>
              <a:t>                     negative++;</a:t>
            </a:r>
          </a:p>
          <a:p>
            <a:r>
              <a:rPr lang="en-IN" sz="2200" dirty="0"/>
              <a:t>               else</a:t>
            </a:r>
          </a:p>
          <a:p>
            <a:r>
              <a:rPr lang="en-IN" sz="2200" dirty="0"/>
              <a:t>                     zeros++;</a:t>
            </a:r>
          </a:p>
          <a:p>
            <a:r>
              <a:rPr lang="en-IN" sz="2200" dirty="0"/>
              <a:t>          }</a:t>
            </a:r>
          </a:p>
          <a:p>
            <a:r>
              <a:rPr lang="en-IN" sz="2200" dirty="0"/>
              <a:t>     }</a:t>
            </a:r>
          </a:p>
          <a:p>
            <a:r>
              <a:rPr lang="en-IN" sz="2200" dirty="0" err="1"/>
              <a:t>p</a:t>
            </a:r>
            <a:r>
              <a:rPr lang="en-IN" sz="2200" dirty="0" err="1" smtClean="0"/>
              <a:t>rintf</a:t>
            </a:r>
            <a:r>
              <a:rPr lang="en-IN" sz="2200" dirty="0"/>
              <a:t>(“Positive Number = %d\n”, positive);</a:t>
            </a:r>
          </a:p>
          <a:p>
            <a:r>
              <a:rPr lang="en-IN" sz="2200" dirty="0" err="1" smtClean="0"/>
              <a:t>printf</a:t>
            </a:r>
            <a:r>
              <a:rPr lang="en-IN" sz="2200" dirty="0"/>
              <a:t>(“Negative Number = %d\</a:t>
            </a:r>
            <a:r>
              <a:rPr lang="en-IN" sz="2200" dirty="0" err="1"/>
              <a:t>n</a:t>
            </a:r>
            <a:r>
              <a:rPr lang="en-IN" sz="2200" dirty="0" err="1" smtClean="0"/>
              <a:t>”,negative</a:t>
            </a:r>
            <a:r>
              <a:rPr lang="en-IN" sz="2200" dirty="0"/>
              <a:t>);</a:t>
            </a:r>
          </a:p>
          <a:p>
            <a:r>
              <a:rPr lang="en-IN" sz="2200" dirty="0" err="1" smtClean="0"/>
              <a:t>printf</a:t>
            </a:r>
            <a:r>
              <a:rPr lang="en-IN" sz="2200" dirty="0"/>
              <a:t>(“Zero Elements = %d\n”, zeros);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20493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program </a:t>
            </a:r>
            <a:r>
              <a:rPr lang="en-IN" smtClean="0"/>
              <a:t>illustrating 2D </a:t>
            </a:r>
            <a:r>
              <a:rPr lang="en-IN" dirty="0" smtClean="0"/>
              <a:t>arrays…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program to sort all the elements of 2-D array row wise having 3 rows and 3 columns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sz="3200" dirty="0" smtClean="0"/>
          </a:p>
          <a:p>
            <a:endParaRPr lang="en-IN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698992"/>
              </p:ext>
            </p:extLst>
          </p:nvPr>
        </p:nvGraphicFramePr>
        <p:xfrm>
          <a:off x="990600" y="2438400"/>
          <a:ext cx="2133600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3237728"/>
              </p:ext>
            </p:extLst>
          </p:nvPr>
        </p:nvGraphicFramePr>
        <p:xfrm>
          <a:off x="990600" y="4196079"/>
          <a:ext cx="2133600" cy="113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81200" y="3608696"/>
            <a:ext cx="0" cy="54864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fixed size </a:t>
            </a:r>
            <a:r>
              <a:rPr lang="en-IN" dirty="0" smtClean="0">
                <a:solidFill>
                  <a:srgbClr val="FFC000"/>
                </a:solidFill>
              </a:rPr>
              <a:t>sequenced collection</a:t>
            </a:r>
            <a:r>
              <a:rPr lang="en-IN" dirty="0" smtClean="0"/>
              <a:t> of elements of the </a:t>
            </a:r>
            <a:r>
              <a:rPr lang="en-IN" dirty="0" smtClean="0">
                <a:solidFill>
                  <a:srgbClr val="FF0000"/>
                </a:solidFill>
              </a:rPr>
              <a:t>same data type</a:t>
            </a:r>
          </a:p>
          <a:p>
            <a:pPr lvl="1"/>
            <a:r>
              <a:rPr lang="en-IN" dirty="0" smtClean="0"/>
              <a:t>Simply a grouping of like-type data</a:t>
            </a:r>
          </a:p>
          <a:p>
            <a:pPr lvl="1"/>
            <a:r>
              <a:rPr lang="en-IN" dirty="0" smtClean="0"/>
              <a:t>E.g. list of employees in an organization</a:t>
            </a:r>
          </a:p>
          <a:p>
            <a:pPr lvl="1"/>
            <a:r>
              <a:rPr lang="en-IN" dirty="0" smtClean="0"/>
              <a:t>Marks of 100 students</a:t>
            </a:r>
          </a:p>
          <a:p>
            <a:pPr lvl="1"/>
            <a:r>
              <a:rPr lang="en-IN" dirty="0" smtClean="0"/>
              <a:t>List of customers and their telephone numbers</a:t>
            </a:r>
          </a:p>
          <a:p>
            <a:pPr lvl="1"/>
            <a:r>
              <a:rPr lang="en-IN" dirty="0" smtClean="0"/>
              <a:t>Table of daily rainfall data</a:t>
            </a:r>
          </a:p>
          <a:p>
            <a:r>
              <a:rPr lang="en-IN" dirty="0" smtClean="0"/>
              <a:t>Arrays are </a:t>
            </a:r>
            <a:r>
              <a:rPr lang="en-IN" dirty="0" smtClean="0">
                <a:solidFill>
                  <a:srgbClr val="C00000"/>
                </a:solidFill>
              </a:rPr>
              <a:t>structured data types</a:t>
            </a:r>
          </a:p>
          <a:p>
            <a:pPr lvl="1"/>
            <a:r>
              <a:rPr lang="en-IN" dirty="0" smtClean="0"/>
              <a:t>As they can be used to represent data values that have a structure of some sort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-356651"/>
            <a:ext cx="6781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a[3][3], </a:t>
            </a:r>
            <a:r>
              <a:rPr lang="en-IN" dirty="0" err="1"/>
              <a:t>i</a:t>
            </a:r>
            <a:r>
              <a:rPr lang="en-IN" dirty="0"/>
              <a:t>, j, k, temp;</a:t>
            </a:r>
          </a:p>
          <a:p>
            <a:r>
              <a:rPr lang="en-IN" dirty="0" err="1" smtClean="0"/>
              <a:t>printf</a:t>
            </a:r>
            <a:r>
              <a:rPr lang="en-IN" dirty="0"/>
              <a:t>(“Enter 3*3 matrix A\n”);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=0;i&lt;3;i++)</a:t>
            </a:r>
          </a:p>
          <a:p>
            <a:r>
              <a:rPr lang="en-IN" dirty="0"/>
              <a:t>     { </a:t>
            </a:r>
          </a:p>
          <a:p>
            <a:r>
              <a:rPr lang="en-IN" dirty="0"/>
              <a:t>     for(j=0;j&lt;3;j++)</a:t>
            </a:r>
          </a:p>
          <a:p>
            <a:r>
              <a:rPr lang="en-IN" dirty="0"/>
              <a:t>          { </a:t>
            </a:r>
          </a:p>
          <a:p>
            <a:r>
              <a:rPr lang="en-IN" dirty="0"/>
              <a:t>             </a:t>
            </a: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 </a:t>
            </a:r>
          </a:p>
          <a:p>
            <a:r>
              <a:rPr lang="en-IN" dirty="0"/>
              <a:t>          }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=0;i&lt;3;i++)</a:t>
            </a:r>
          </a:p>
          <a:p>
            <a:r>
              <a:rPr lang="en-IN" dirty="0"/>
              <a:t>     { </a:t>
            </a:r>
          </a:p>
          <a:p>
            <a:r>
              <a:rPr lang="en-IN" dirty="0"/>
              <a:t>     </a:t>
            </a:r>
            <a:r>
              <a:rPr lang="en-IN" dirty="0" smtClean="0"/>
              <a:t>for(j=0;j&lt;2;j</a:t>
            </a:r>
            <a:r>
              <a:rPr lang="en-IN" dirty="0"/>
              <a:t>++)</a:t>
            </a:r>
          </a:p>
          <a:p>
            <a:r>
              <a:rPr lang="en-IN" dirty="0"/>
              <a:t>          { </a:t>
            </a:r>
          </a:p>
          <a:p>
            <a:r>
              <a:rPr lang="en-IN" dirty="0"/>
              <a:t>          for(k=j+1; k&lt;3; k++)</a:t>
            </a:r>
          </a:p>
          <a:p>
            <a:r>
              <a:rPr lang="en-IN" dirty="0"/>
              <a:t>               { </a:t>
            </a:r>
          </a:p>
          <a:p>
            <a:r>
              <a:rPr lang="en-IN" dirty="0"/>
              <a:t>               if(a[</a:t>
            </a:r>
            <a:r>
              <a:rPr lang="en-IN" dirty="0" err="1"/>
              <a:t>i</a:t>
            </a:r>
            <a:r>
              <a:rPr lang="en-IN" dirty="0"/>
              <a:t>][j] &gt; a[</a:t>
            </a:r>
            <a:r>
              <a:rPr lang="en-IN" dirty="0" err="1"/>
              <a:t>i</a:t>
            </a:r>
            <a:r>
              <a:rPr lang="en-IN" dirty="0"/>
              <a:t>][k])</a:t>
            </a:r>
          </a:p>
          <a:p>
            <a:r>
              <a:rPr lang="en-IN" dirty="0"/>
              <a:t>                     { </a:t>
            </a:r>
          </a:p>
          <a:p>
            <a:r>
              <a:rPr lang="en-IN" dirty="0"/>
              <a:t>                       temp = a[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r>
              <a:rPr lang="en-IN" dirty="0"/>
              <a:t>                       a[</a:t>
            </a:r>
            <a:r>
              <a:rPr lang="en-IN" dirty="0" err="1"/>
              <a:t>i</a:t>
            </a:r>
            <a:r>
              <a:rPr lang="en-IN" dirty="0"/>
              <a:t>][j] = a[</a:t>
            </a:r>
            <a:r>
              <a:rPr lang="en-IN" dirty="0" err="1"/>
              <a:t>i</a:t>
            </a:r>
            <a:r>
              <a:rPr lang="en-IN" dirty="0"/>
              <a:t>][k];</a:t>
            </a:r>
          </a:p>
          <a:p>
            <a:r>
              <a:rPr lang="en-IN" dirty="0"/>
              <a:t>                       a[</a:t>
            </a:r>
            <a:r>
              <a:rPr lang="en-IN" dirty="0" err="1"/>
              <a:t>i</a:t>
            </a:r>
            <a:r>
              <a:rPr lang="en-IN" dirty="0"/>
              <a:t>][k] = temp;</a:t>
            </a:r>
          </a:p>
          <a:p>
            <a:r>
              <a:rPr lang="en-IN" dirty="0"/>
              <a:t>                     }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1987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86000" y="228600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N" sz="1800" dirty="0" err="1"/>
              <a:t>p</a:t>
            </a:r>
            <a:r>
              <a:rPr lang="en-IN" sz="1800" dirty="0" err="1" smtClean="0"/>
              <a:t>rintf</a:t>
            </a:r>
            <a:r>
              <a:rPr lang="en-IN" sz="1800" dirty="0" smtClean="0"/>
              <a:t>(“Row by Row sorted \n”);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for(</a:t>
            </a:r>
            <a:r>
              <a:rPr lang="en-IN" sz="1800" dirty="0" err="1"/>
              <a:t>i</a:t>
            </a:r>
            <a:r>
              <a:rPr lang="en-IN" sz="1800" dirty="0"/>
              <a:t>=0;i&lt;3;i++)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{ </a:t>
            </a:r>
            <a:endParaRPr lang="en-I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for(j=0;j&lt;3;j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{ </a:t>
            </a:r>
            <a:endParaRPr lang="en-I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(“%d\</a:t>
            </a:r>
            <a:r>
              <a:rPr lang="en-IN" sz="1800" dirty="0" err="1" smtClean="0"/>
              <a:t>t”,a</a:t>
            </a:r>
            <a:r>
              <a:rPr lang="en-IN" sz="1800" dirty="0" smtClean="0"/>
              <a:t>[</a:t>
            </a:r>
            <a:r>
              <a:rPr lang="en-IN" sz="1800" dirty="0" err="1" smtClean="0"/>
              <a:t>i</a:t>
            </a:r>
            <a:r>
              <a:rPr lang="en-IN" sz="1800" dirty="0"/>
              <a:t>][j]); </a:t>
            </a:r>
            <a:endParaRPr lang="en-I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(“\n”);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</a:t>
            </a:r>
            <a:r>
              <a:rPr lang="en-IN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 smtClean="0"/>
          </a:p>
          <a:p>
            <a:pPr>
              <a:buFont typeface="Wingdings"/>
              <a:buNone/>
            </a:pPr>
            <a:endParaRPr lang="en-IN" sz="32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8218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457200"/>
            <a:ext cx="3253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IN" dirty="0" smtClean="0"/>
              <a:t>Enumerated data types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5" y="1736725"/>
            <a:ext cx="72834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725" y="1657350"/>
            <a:ext cx="69405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28775"/>
            <a:ext cx="69342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784350"/>
            <a:ext cx="69723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638300"/>
            <a:ext cx="68961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698625"/>
            <a:ext cx="69469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1581150"/>
            <a:ext cx="68072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682750"/>
            <a:ext cx="67437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Since an array provides a convenient structure for representing data, it is classified as one of the data structure in C.</a:t>
            </a:r>
          </a:p>
          <a:p>
            <a:r>
              <a:rPr lang="en-IN" dirty="0" smtClean="0"/>
              <a:t>An array is a sequenced collection of related data items that share a common name.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25" y="1619250"/>
            <a:ext cx="7016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905000"/>
            <a:ext cx="67627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 Types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Derived data types</a:t>
            </a:r>
          </a:p>
          <a:p>
            <a:pPr lvl="2"/>
            <a:r>
              <a:rPr lang="en-IN" dirty="0" smtClean="0">
                <a:solidFill>
                  <a:srgbClr val="C00000"/>
                </a:solidFill>
              </a:rPr>
              <a:t>Arrays </a:t>
            </a:r>
          </a:p>
          <a:p>
            <a:pPr lvl="2"/>
            <a:r>
              <a:rPr lang="en-IN" dirty="0" smtClean="0"/>
              <a:t>Functions</a:t>
            </a:r>
          </a:p>
          <a:p>
            <a:pPr lvl="2"/>
            <a:r>
              <a:rPr lang="en-IN" dirty="0" smtClean="0"/>
              <a:t>Pointers</a:t>
            </a:r>
          </a:p>
          <a:p>
            <a:pPr lvl="1"/>
            <a:r>
              <a:rPr lang="en-IN" dirty="0" smtClean="0"/>
              <a:t>Fundamental data types</a:t>
            </a:r>
          </a:p>
          <a:p>
            <a:pPr lvl="2"/>
            <a:r>
              <a:rPr lang="en-IN" dirty="0" smtClean="0"/>
              <a:t>Integral types</a:t>
            </a:r>
          </a:p>
          <a:p>
            <a:pPr lvl="2"/>
            <a:r>
              <a:rPr lang="en-IN" dirty="0" smtClean="0"/>
              <a:t>Float types</a:t>
            </a:r>
          </a:p>
          <a:p>
            <a:pPr lvl="2"/>
            <a:r>
              <a:rPr lang="en-IN" dirty="0" smtClean="0"/>
              <a:t>Character types</a:t>
            </a:r>
          </a:p>
          <a:p>
            <a:pPr lvl="1"/>
            <a:r>
              <a:rPr lang="en-IN" dirty="0" smtClean="0"/>
              <a:t>User-defined data types</a:t>
            </a:r>
          </a:p>
          <a:p>
            <a:pPr lvl="2"/>
            <a:r>
              <a:rPr lang="en-IN" dirty="0" smtClean="0"/>
              <a:t>Structures</a:t>
            </a:r>
          </a:p>
          <a:p>
            <a:pPr lvl="2"/>
            <a:r>
              <a:rPr lang="en-IN" dirty="0" smtClean="0"/>
              <a:t>Unions</a:t>
            </a:r>
          </a:p>
          <a:p>
            <a:pPr lvl="2"/>
            <a:r>
              <a:rPr lang="en-IN" dirty="0" smtClean="0"/>
              <a:t>Enumerated data types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One variable with only one subscript</a:t>
            </a:r>
          </a:p>
          <a:p>
            <a:pPr lvl="1"/>
            <a:r>
              <a:rPr lang="en-IN" dirty="0" smtClean="0"/>
              <a:t>x[0],x[1],x[2],…,x[n]</a:t>
            </a:r>
          </a:p>
          <a:p>
            <a:pPr lvl="1"/>
            <a:r>
              <a:rPr lang="en-IN" dirty="0" smtClean="0"/>
              <a:t>0,1,2,…n are subscripts and x is a variable</a:t>
            </a:r>
          </a:p>
          <a:p>
            <a:r>
              <a:rPr lang="en-IN" dirty="0" smtClean="0"/>
              <a:t>Declaration</a:t>
            </a:r>
          </a:p>
          <a:p>
            <a:pPr lvl="2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/>
              </a:rPr>
              <a:t> type variable-name[size];</a:t>
            </a:r>
          </a:p>
          <a:p>
            <a:pPr lvl="2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/>
              </a:rPr>
              <a:t> float height[50];</a:t>
            </a:r>
          </a:p>
          <a:p>
            <a:pPr lvl="2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/>
              </a:rPr>
              <a:t> char name[10];</a:t>
            </a:r>
          </a:p>
          <a:p>
            <a:pPr lvl="0">
              <a:buClr>
                <a:srgbClr val="DD8047"/>
              </a:buClr>
            </a:pPr>
            <a:r>
              <a:rPr lang="en-IN" dirty="0" smtClean="0">
                <a:solidFill>
                  <a:prstClr val="black"/>
                </a:solidFill>
              </a:rPr>
              <a:t>Size should be either numeric constant or a symbolic constant</a:t>
            </a:r>
          </a:p>
          <a:p>
            <a:pPr lvl="0">
              <a:buClr>
                <a:srgbClr val="DD8047"/>
              </a:buClr>
            </a:pPr>
            <a:r>
              <a:rPr lang="en-IN" dirty="0" smtClean="0">
                <a:solidFill>
                  <a:prstClr val="black"/>
                </a:solidFill>
              </a:rPr>
              <a:t>Any reference to the arrays outside the declared limits would not cause an error but might result in unpredictable program results…</a:t>
            </a:r>
          </a:p>
          <a:p>
            <a:pPr lvl="2">
              <a:buNone/>
            </a:pPr>
            <a:endParaRPr lang="en-IN" b="1" dirty="0">
              <a:solidFill>
                <a:srgbClr val="FF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prstClr val="black"/>
                </a:solidFill>
              </a:rPr>
              <a:t>Size should be either numeric constant or a symbolic constant</a:t>
            </a:r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2200" y="2845879"/>
            <a:ext cx="2667000" cy="325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Menlo"/>
              </a:rPr>
              <a:t>#define SIZE 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Menlo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main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Menlo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Menlo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Menlo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my_arr1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]; 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40808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Menlo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my_arr2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9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One-dimensional 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5200" y="1790700"/>
            <a:ext cx="7448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51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One-dimensional Arrays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4725" y="1676400"/>
            <a:ext cx="7429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83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1817</Words>
  <Application>Microsoft Office PowerPoint</Application>
  <PresentationFormat>On-screen Show (4:3)</PresentationFormat>
  <Paragraphs>480</Paragraphs>
  <Slides>41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Median</vt:lpstr>
      <vt:lpstr>Arrays </vt:lpstr>
      <vt:lpstr>Introduction</vt:lpstr>
      <vt:lpstr>Introduction</vt:lpstr>
      <vt:lpstr>Introduction</vt:lpstr>
      <vt:lpstr>Introduction…</vt:lpstr>
      <vt:lpstr>One-dimensional Arrays</vt:lpstr>
      <vt:lpstr>One-dimensional Arrays</vt:lpstr>
      <vt:lpstr>One-dimensional Arrays</vt:lpstr>
      <vt:lpstr>One-dimensional Arrays</vt:lpstr>
      <vt:lpstr>One-dimensional Arrays…</vt:lpstr>
      <vt:lpstr>Initialization of one-d array</vt:lpstr>
      <vt:lpstr>Initialization of one-d array…</vt:lpstr>
      <vt:lpstr>Initialization of one-d array…</vt:lpstr>
      <vt:lpstr>Initialization of one-d array…</vt:lpstr>
      <vt:lpstr>Processing 1-D arrays The following program uses for loop to take input and print elements of a 1-D array.</vt:lpstr>
      <vt:lpstr>Program to print the sum of elements of an array.</vt:lpstr>
      <vt:lpstr>The following program finds the highest and lowest elements in an array.</vt:lpstr>
      <vt:lpstr>Two dimensional arrays</vt:lpstr>
      <vt:lpstr>Example</vt:lpstr>
      <vt:lpstr>Syntax - Two dimensional arrays</vt:lpstr>
      <vt:lpstr>Slide 21</vt:lpstr>
      <vt:lpstr>Initializing 2D array</vt:lpstr>
      <vt:lpstr>Initializing 2D array…</vt:lpstr>
      <vt:lpstr>A program illustrating 2D arrays</vt:lpstr>
      <vt:lpstr>Slide 25</vt:lpstr>
      <vt:lpstr>Slide 26</vt:lpstr>
      <vt:lpstr>A program illustrating 2D arrays…</vt:lpstr>
      <vt:lpstr>Slide 28</vt:lpstr>
      <vt:lpstr>A program illustrating 2D arrays…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udai udai</cp:lastModifiedBy>
  <cp:revision>185</cp:revision>
  <dcterms:created xsi:type="dcterms:W3CDTF">2006-08-16T00:00:00Z</dcterms:created>
  <dcterms:modified xsi:type="dcterms:W3CDTF">2022-06-06T04:21:06Z</dcterms:modified>
</cp:coreProperties>
</file>