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427" r:id="rId2"/>
    <p:sldId id="428" r:id="rId3"/>
    <p:sldId id="438" r:id="rId4"/>
    <p:sldId id="429" r:id="rId5"/>
    <p:sldId id="430" r:id="rId6"/>
    <p:sldId id="431" r:id="rId7"/>
    <p:sldId id="432" r:id="rId8"/>
    <p:sldId id="439" r:id="rId9"/>
    <p:sldId id="433" r:id="rId10"/>
    <p:sldId id="440" r:id="rId11"/>
    <p:sldId id="434" r:id="rId12"/>
    <p:sldId id="435" r:id="rId13"/>
    <p:sldId id="441" r:id="rId14"/>
    <p:sldId id="442" r:id="rId15"/>
    <p:sldId id="455" r:id="rId16"/>
    <p:sldId id="450" r:id="rId17"/>
    <p:sldId id="451" r:id="rId18"/>
    <p:sldId id="454" r:id="rId19"/>
    <p:sldId id="443" r:id="rId20"/>
    <p:sldId id="444" r:id="rId21"/>
    <p:sldId id="437" r:id="rId22"/>
    <p:sldId id="445" r:id="rId23"/>
    <p:sldId id="446" r:id="rId24"/>
    <p:sldId id="447" r:id="rId25"/>
    <p:sldId id="448" r:id="rId26"/>
    <p:sldId id="449" r:id="rId27"/>
    <p:sldId id="43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020D-C323-49F7-A33B-A77C483A5C8B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2214-F549-4E4A-BFCE-2AF378F3583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95639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8601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FCD799-40F4-4D3D-B02B-D6A1EE9E61A3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E0B-02A0-4379-A3C9-571F90EABB03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E4137FA-C619-4789-879B-06BB7306967D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613C-19FD-4CDA-90D5-5B064745334E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2E35-1A0A-46BA-B990-E883D7781C4A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CCF27C-AF75-41BF-A31E-9044428FD5AF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95C16DF-1EC9-4919-ABB9-A65BB7BD7147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981D-2367-4B52-906D-1543987D02E4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6583-4BC4-41FC-A1C6-2FF7811C3D1C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5370-3A66-440D-8AA3-9673E6759B67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FC8F28A-8EE1-46B6-BD12-05F0F632E5B0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02015B-5863-4605-A8BD-458B75386FE2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Strings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to read a line of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839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2400" dirty="0" smtClean="0"/>
              <a:t>char c, line[81];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 smtClean="0"/>
              <a:t>i</a:t>
            </a:r>
            <a:r>
              <a:rPr lang="en-IN" sz="2400" dirty="0" smtClean="0"/>
              <a:t>=0;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 err="1"/>
              <a:t>p</a:t>
            </a:r>
            <a:r>
              <a:rPr lang="en-IN" sz="2400" dirty="0" err="1" smtClean="0"/>
              <a:t>rintf</a:t>
            </a:r>
            <a:r>
              <a:rPr lang="en-IN" sz="2400" dirty="0" smtClean="0"/>
              <a:t>(“enter text ”);</a:t>
            </a:r>
          </a:p>
          <a:p>
            <a:pPr marL="0" indent="0">
              <a:buNone/>
            </a:pPr>
            <a:r>
              <a:rPr lang="en-IN" sz="2400" dirty="0" smtClean="0"/>
              <a:t> do{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c=</a:t>
            </a:r>
            <a:r>
              <a:rPr lang="en-IN" sz="2400" dirty="0" err="1" smtClean="0"/>
              <a:t>getchar</a:t>
            </a:r>
            <a:r>
              <a:rPr lang="en-IN" sz="2400" dirty="0" smtClean="0"/>
              <a:t>();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line[</a:t>
            </a:r>
            <a:r>
              <a:rPr lang="en-IN" sz="2400" dirty="0" err="1" smtClean="0"/>
              <a:t>i</a:t>
            </a:r>
            <a:r>
              <a:rPr lang="en-IN" sz="2400" dirty="0" smtClean="0"/>
              <a:t>]=c;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</a:t>
            </a:r>
            <a:r>
              <a:rPr lang="en-IN" sz="2400" dirty="0" err="1" smtClean="0"/>
              <a:t>i</a:t>
            </a:r>
            <a:r>
              <a:rPr lang="en-IN" sz="2400" dirty="0" smtClean="0"/>
              <a:t>++;</a:t>
            </a:r>
          </a:p>
          <a:p>
            <a:pPr marL="0" indent="0">
              <a:buNone/>
            </a:pPr>
            <a:r>
              <a:rPr lang="en-IN" sz="2400" dirty="0" smtClean="0"/>
              <a:t> } while(c!=‘\n’);</a:t>
            </a:r>
          </a:p>
          <a:p>
            <a:pPr marL="0" indent="0">
              <a:buNone/>
            </a:pPr>
            <a:r>
              <a:rPr lang="en-IN" sz="2400" dirty="0" err="1" smtClean="0"/>
              <a:t>i</a:t>
            </a:r>
            <a:r>
              <a:rPr lang="en-IN" sz="2400" dirty="0" smtClean="0"/>
              <a:t>=i-1;</a:t>
            </a:r>
          </a:p>
          <a:p>
            <a:pPr marL="0" indent="0">
              <a:buNone/>
            </a:pPr>
            <a:r>
              <a:rPr lang="en-IN" sz="2400" dirty="0" smtClean="0"/>
              <a:t>line[</a:t>
            </a:r>
            <a:r>
              <a:rPr lang="en-IN" sz="2400" dirty="0" err="1" smtClean="0"/>
              <a:t>i</a:t>
            </a:r>
            <a:r>
              <a:rPr lang="en-IN" sz="2400" dirty="0" smtClean="0"/>
              <a:t>]=‘\0’;</a:t>
            </a:r>
          </a:p>
          <a:p>
            <a:pPr marL="0" indent="0">
              <a:buNone/>
            </a:pPr>
            <a:r>
              <a:rPr lang="en-IN" sz="2400" dirty="0" err="1" smtClean="0"/>
              <a:t>printf</a:t>
            </a:r>
            <a:r>
              <a:rPr lang="en-IN" sz="2400" dirty="0" smtClean="0"/>
              <a:t>(“%s”, line);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2270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strings from terminal…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Using gets function</a:t>
            </a:r>
          </a:p>
          <a:p>
            <a:pPr>
              <a:buNone/>
            </a:pPr>
            <a:r>
              <a:rPr lang="en-IN" dirty="0" smtClean="0"/>
              <a:t>		char </a:t>
            </a:r>
            <a:r>
              <a:rPr lang="en-IN" dirty="0" err="1" smtClean="0"/>
              <a:t>str</a:t>
            </a:r>
            <a:r>
              <a:rPr lang="en-IN" dirty="0" smtClean="0"/>
              <a:t>[20];</a:t>
            </a:r>
          </a:p>
          <a:p>
            <a:pPr>
              <a:buNone/>
            </a:pPr>
            <a:r>
              <a:rPr lang="en-IN" dirty="0" smtClean="0"/>
              <a:t>		gets(</a:t>
            </a:r>
            <a:r>
              <a:rPr lang="en-IN" dirty="0" err="1" smtClean="0"/>
              <a:t>str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(“%</a:t>
            </a:r>
            <a:r>
              <a:rPr lang="en-IN" dirty="0" err="1" smtClean="0"/>
              <a:t>s”,str</a:t>
            </a:r>
            <a:r>
              <a:rPr lang="en-IN" dirty="0" smtClean="0"/>
              <a:t>);</a:t>
            </a:r>
          </a:p>
          <a:p>
            <a:r>
              <a:rPr lang="en-IN" dirty="0" smtClean="0"/>
              <a:t>C does not provide operators that work on strings directly…</a:t>
            </a:r>
          </a:p>
          <a:p>
            <a:pPr lvl="1"/>
            <a:r>
              <a:rPr lang="en-IN" dirty="0" smtClean="0"/>
              <a:t>E.g. </a:t>
            </a:r>
            <a:r>
              <a:rPr lang="en-IN" dirty="0" err="1" smtClean="0"/>
              <a:t>str</a:t>
            </a:r>
            <a:r>
              <a:rPr lang="en-IN" dirty="0" smtClean="0"/>
              <a:t> = “ABC”;</a:t>
            </a:r>
          </a:p>
          <a:p>
            <a:pPr lvl="1">
              <a:buNone/>
            </a:pPr>
            <a:r>
              <a:rPr lang="en-IN" dirty="0" smtClean="0"/>
              <a:t>		    str1=str2;   are invalid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Programs illustrating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 program to find length of a string</a:t>
            </a:r>
          </a:p>
          <a:p>
            <a:r>
              <a:rPr lang="en-IN" dirty="0" smtClean="0"/>
              <a:t>A program to copy one string into another and count the number of characters copied</a:t>
            </a:r>
          </a:p>
          <a:p>
            <a:r>
              <a:rPr lang="en-IN" dirty="0" smtClean="0"/>
              <a:t>A program that checks whether the string is palindrome or not.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 </a:t>
            </a:r>
            <a:r>
              <a:rPr lang="en-IN" dirty="0"/>
              <a:t>program to find length of a string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300" dirty="0" err="1"/>
              <a:t>int</a:t>
            </a:r>
            <a:r>
              <a:rPr lang="en-IN" sz="3300" dirty="0"/>
              <a:t> main() {</a:t>
            </a:r>
          </a:p>
          <a:p>
            <a:pPr marL="0" indent="0">
              <a:buNone/>
            </a:pPr>
            <a:r>
              <a:rPr lang="en-IN" sz="3300" dirty="0"/>
              <a:t>   char </a:t>
            </a:r>
            <a:r>
              <a:rPr lang="en-IN" sz="3300" dirty="0" err="1"/>
              <a:t>str</a:t>
            </a:r>
            <a:r>
              <a:rPr lang="en-IN" sz="3300" dirty="0"/>
              <a:t>[100];</a:t>
            </a:r>
          </a:p>
          <a:p>
            <a:pPr marL="0" indent="0">
              <a:buNone/>
            </a:pPr>
            <a:r>
              <a:rPr lang="en-IN" sz="3300" dirty="0"/>
              <a:t>   </a:t>
            </a:r>
            <a:r>
              <a:rPr lang="en-IN" sz="3300" dirty="0" err="1"/>
              <a:t>int</a:t>
            </a:r>
            <a:r>
              <a:rPr lang="en-IN" sz="3300" dirty="0"/>
              <a:t> length;</a:t>
            </a:r>
          </a:p>
          <a:p>
            <a:pPr marL="0" indent="0">
              <a:buNone/>
            </a:pPr>
            <a:r>
              <a:rPr lang="en-IN" sz="3300" dirty="0"/>
              <a:t> </a:t>
            </a:r>
            <a:r>
              <a:rPr lang="en-IN" sz="3300" dirty="0" smtClean="0"/>
              <a:t>   </a:t>
            </a:r>
            <a:r>
              <a:rPr lang="en-IN" sz="3300" dirty="0" err="1"/>
              <a:t>printf</a:t>
            </a:r>
            <a:r>
              <a:rPr lang="en-IN" sz="3300" dirty="0"/>
              <a:t>("\</a:t>
            </a:r>
            <a:r>
              <a:rPr lang="en-IN" sz="3300" dirty="0" err="1"/>
              <a:t>nEnter</a:t>
            </a:r>
            <a:r>
              <a:rPr lang="en-IN" sz="3300" dirty="0"/>
              <a:t> the String : ");</a:t>
            </a:r>
          </a:p>
          <a:p>
            <a:pPr marL="0" indent="0">
              <a:buNone/>
            </a:pPr>
            <a:r>
              <a:rPr lang="en-IN" sz="3300" dirty="0"/>
              <a:t>   gets(</a:t>
            </a:r>
            <a:r>
              <a:rPr lang="en-IN" sz="3300" dirty="0" err="1"/>
              <a:t>str</a:t>
            </a:r>
            <a:r>
              <a:rPr lang="en-IN" sz="3300" dirty="0"/>
              <a:t>);</a:t>
            </a:r>
          </a:p>
          <a:p>
            <a:pPr marL="0" indent="0">
              <a:buNone/>
            </a:pPr>
            <a:r>
              <a:rPr lang="en-IN" sz="3300" dirty="0"/>
              <a:t> </a:t>
            </a:r>
            <a:r>
              <a:rPr lang="en-IN" sz="3300" dirty="0" smtClean="0"/>
              <a:t>   </a:t>
            </a:r>
            <a:r>
              <a:rPr lang="en-IN" sz="3300" dirty="0"/>
              <a:t>length = 0;  // Initial Length</a:t>
            </a:r>
          </a:p>
          <a:p>
            <a:pPr marL="0" indent="0">
              <a:buNone/>
            </a:pPr>
            <a:r>
              <a:rPr lang="en-IN" sz="3300" dirty="0" smtClean="0">
                <a:solidFill>
                  <a:srgbClr val="FF0000"/>
                </a:solidFill>
              </a:rPr>
              <a:t> </a:t>
            </a:r>
            <a:r>
              <a:rPr lang="en-IN" sz="3300" dirty="0">
                <a:solidFill>
                  <a:srgbClr val="FF0000"/>
                </a:solidFill>
              </a:rPr>
              <a:t>while (</a:t>
            </a:r>
            <a:r>
              <a:rPr lang="en-IN" sz="3300" dirty="0" err="1">
                <a:solidFill>
                  <a:srgbClr val="FF0000"/>
                </a:solidFill>
              </a:rPr>
              <a:t>str</a:t>
            </a:r>
            <a:r>
              <a:rPr lang="en-IN" sz="3300" dirty="0">
                <a:solidFill>
                  <a:srgbClr val="FF0000"/>
                </a:solidFill>
              </a:rPr>
              <a:t>[length] != '\0')</a:t>
            </a:r>
          </a:p>
          <a:p>
            <a:pPr marL="0" indent="0">
              <a:buNone/>
            </a:pPr>
            <a:r>
              <a:rPr lang="en-IN" sz="3300" dirty="0">
                <a:solidFill>
                  <a:srgbClr val="FF0000"/>
                </a:solidFill>
              </a:rPr>
              <a:t>      length++;</a:t>
            </a:r>
          </a:p>
          <a:p>
            <a:pPr marL="0" indent="0">
              <a:buNone/>
            </a:pPr>
            <a:r>
              <a:rPr lang="en-IN" sz="3300" dirty="0"/>
              <a:t> </a:t>
            </a:r>
            <a:r>
              <a:rPr lang="en-IN" sz="3300" dirty="0" err="1" smtClean="0"/>
              <a:t>printf</a:t>
            </a:r>
            <a:r>
              <a:rPr lang="en-IN" sz="3300" dirty="0"/>
              <a:t>("\</a:t>
            </a:r>
            <a:r>
              <a:rPr lang="en-IN" sz="3300" dirty="0" smtClean="0"/>
              <a:t>n Length </a:t>
            </a:r>
            <a:r>
              <a:rPr lang="en-IN" sz="3300" dirty="0"/>
              <a:t>of the String is : %d", length);</a:t>
            </a:r>
          </a:p>
          <a:p>
            <a:pPr marL="0" indent="0">
              <a:buNone/>
            </a:pPr>
            <a:r>
              <a:rPr lang="en-IN" sz="3300" dirty="0"/>
              <a:t>  </a:t>
            </a:r>
            <a:r>
              <a:rPr lang="en-IN" sz="3300" dirty="0" smtClean="0"/>
              <a:t>}</a:t>
            </a:r>
            <a:endParaRPr lang="en-IN" sz="33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540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IN" dirty="0" smtClean="0"/>
              <a:t/>
            </a:r>
            <a:br>
              <a:rPr lang="en-IN" dirty="0" smtClean="0"/>
            </a:br>
            <a:r>
              <a:rPr lang="en-IN" sz="3600" dirty="0" smtClean="0"/>
              <a:t>A </a:t>
            </a:r>
            <a:r>
              <a:rPr lang="en-IN" sz="3600" dirty="0"/>
              <a:t>program to copy one string into another and count the number of characters copied</a:t>
            </a:r>
            <a:br>
              <a:rPr lang="en-IN" sz="36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char string1[80],string2[80];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(“enter string”);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scanf</a:t>
            </a:r>
            <a:r>
              <a:rPr lang="en-IN" dirty="0" smtClean="0"/>
              <a:t>(“%s”,string2);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=0; string2[</a:t>
            </a:r>
            <a:r>
              <a:rPr lang="en-IN" dirty="0" err="1" smtClean="0"/>
              <a:t>i</a:t>
            </a:r>
            <a:r>
              <a:rPr lang="en-IN" dirty="0" smtClean="0"/>
              <a:t>]!=‘\0’;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 marL="0" indent="0">
              <a:buNone/>
            </a:pPr>
            <a:r>
              <a:rPr lang="en-IN" dirty="0"/>
              <a:t> 	</a:t>
            </a:r>
            <a:r>
              <a:rPr lang="en-IN" dirty="0" smtClean="0"/>
              <a:t>string1[</a:t>
            </a:r>
            <a:r>
              <a:rPr lang="en-IN" dirty="0" err="1" smtClean="0"/>
              <a:t>i</a:t>
            </a:r>
            <a:r>
              <a:rPr lang="en-IN" dirty="0" smtClean="0"/>
              <a:t>]=string2[</a:t>
            </a:r>
            <a:r>
              <a:rPr lang="en-IN" dirty="0" err="1" smtClean="0"/>
              <a:t>i</a:t>
            </a:r>
            <a:r>
              <a:rPr lang="en-IN" dirty="0" smtClean="0"/>
              <a:t>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string1[</a:t>
            </a:r>
            <a:r>
              <a:rPr lang="en-IN" dirty="0" err="1" smtClean="0"/>
              <a:t>i</a:t>
            </a:r>
            <a:r>
              <a:rPr lang="en-IN" dirty="0" smtClean="0"/>
              <a:t>]= ‘\0’;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(“%s”,string1);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(“no of characters=%d\n”,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31107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838200"/>
            <a:ext cx="8153400" cy="9906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 smtClean="0"/>
              <a:t>C program to check given string is palindrome or not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b="1" dirty="0" smtClean="0"/>
              <a:t>#include&lt;</a:t>
            </a:r>
            <a:r>
              <a:rPr lang="en-US" sz="1000" b="1" dirty="0" err="1" smtClean="0"/>
              <a:t>stdio.h</a:t>
            </a:r>
            <a:r>
              <a:rPr lang="en-US" sz="1000" b="1" dirty="0" smtClean="0"/>
              <a:t>&gt;</a:t>
            </a:r>
          </a:p>
          <a:p>
            <a:pPr>
              <a:buNone/>
            </a:pPr>
            <a:r>
              <a:rPr lang="en-US" sz="1000" b="1" dirty="0" smtClean="0"/>
              <a:t>#include&lt;</a:t>
            </a:r>
            <a:r>
              <a:rPr lang="en-US" sz="1000" b="1" dirty="0" err="1" smtClean="0"/>
              <a:t>conio.h</a:t>
            </a:r>
            <a:r>
              <a:rPr lang="en-US" sz="1000" b="1" dirty="0" smtClean="0"/>
              <a:t>&gt;</a:t>
            </a:r>
          </a:p>
          <a:p>
            <a:pPr>
              <a:buNone/>
            </a:pPr>
            <a:r>
              <a:rPr lang="en-US" sz="1000" b="1" dirty="0" err="1" smtClean="0"/>
              <a:t>int</a:t>
            </a:r>
            <a:r>
              <a:rPr lang="en-US" sz="1000" b="1" dirty="0" smtClean="0"/>
              <a:t> main() {</a:t>
            </a:r>
          </a:p>
          <a:p>
            <a:pPr>
              <a:buNone/>
            </a:pPr>
            <a:r>
              <a:rPr lang="en-US" sz="1000" b="1" dirty="0" smtClean="0"/>
              <a:t>    char </a:t>
            </a:r>
            <a:r>
              <a:rPr lang="en-US" sz="1000" b="1" dirty="0" err="1" smtClean="0"/>
              <a:t>str</a:t>
            </a:r>
            <a:r>
              <a:rPr lang="en-US" sz="1000" b="1" dirty="0" smtClean="0"/>
              <a:t> [</a:t>
            </a:r>
            <a:r>
              <a:rPr lang="en-US" sz="1000" b="1" dirty="0" smtClean="0"/>
              <a:t>20];</a:t>
            </a:r>
          </a:p>
          <a:p>
            <a:pPr>
              <a:buNone/>
            </a:pPr>
            <a:r>
              <a:rPr lang="en-US" sz="1000" b="1" dirty="0" smtClean="0"/>
              <a:t>    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i</a:t>
            </a:r>
            <a:r>
              <a:rPr lang="en-US" sz="1000" b="1" dirty="0" smtClean="0"/>
              <a:t>, </a:t>
            </a:r>
            <a:r>
              <a:rPr lang="en-US" sz="1000" b="1" dirty="0" err="1" smtClean="0"/>
              <a:t>len</a:t>
            </a:r>
            <a:r>
              <a:rPr lang="en-US" sz="1000" b="1" dirty="0" smtClean="0"/>
              <a:t>;</a:t>
            </a:r>
            <a:endParaRPr lang="en-US" sz="1000" b="1" dirty="0" smtClean="0"/>
          </a:p>
          <a:p>
            <a:pPr>
              <a:buNone/>
            </a:pPr>
            <a:r>
              <a:rPr lang="en-US" sz="1000" b="1" dirty="0" smtClean="0"/>
              <a:t>    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 flag = 0;</a:t>
            </a:r>
          </a:p>
          <a:p>
            <a:pPr>
              <a:buNone/>
            </a:pPr>
            <a:r>
              <a:rPr lang="en-US" sz="1000" b="1" dirty="0" smtClean="0"/>
              <a:t>    </a:t>
            </a:r>
            <a:r>
              <a:rPr lang="en-US" sz="1000" b="1" dirty="0" err="1" smtClean="0"/>
              <a:t>printf</a:t>
            </a:r>
            <a:r>
              <a:rPr lang="en-US" sz="1000" b="1" dirty="0" smtClean="0"/>
              <a:t>("Enter a string:");</a:t>
            </a:r>
          </a:p>
          <a:p>
            <a:pPr>
              <a:buNone/>
            </a:pPr>
            <a:r>
              <a:rPr lang="en-US" sz="1000" b="1" dirty="0" smtClean="0"/>
              <a:t>    </a:t>
            </a:r>
            <a:r>
              <a:rPr lang="en-US" sz="1000" b="1" dirty="0" err="1" smtClean="0"/>
              <a:t>scanf</a:t>
            </a:r>
            <a:r>
              <a:rPr lang="en-US" sz="1000" b="1" dirty="0" smtClean="0"/>
              <a:t>("%s", </a:t>
            </a:r>
            <a:r>
              <a:rPr lang="en-US" sz="1000" b="1" dirty="0" err="1" smtClean="0"/>
              <a:t>str</a:t>
            </a:r>
            <a:r>
              <a:rPr lang="en-US" sz="1000" b="1" dirty="0" smtClean="0"/>
              <a:t>);</a:t>
            </a:r>
          </a:p>
          <a:p>
            <a:pPr>
              <a:buNone/>
            </a:pPr>
            <a:r>
              <a:rPr lang="en-US" sz="1000" b="1" dirty="0" smtClean="0"/>
              <a:t>    </a:t>
            </a:r>
            <a:r>
              <a:rPr lang="en-US" sz="1000" b="1" dirty="0" err="1" smtClean="0"/>
              <a:t>len</a:t>
            </a:r>
            <a:r>
              <a:rPr lang="en-US" sz="1000" b="1" dirty="0" smtClean="0"/>
              <a:t> = </a:t>
            </a:r>
            <a:r>
              <a:rPr lang="en-US" sz="1000" b="1" dirty="0" err="1" smtClean="0"/>
              <a:t>strlen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str</a:t>
            </a:r>
            <a:r>
              <a:rPr lang="en-US" sz="1000" b="1" dirty="0" smtClean="0"/>
              <a:t>);</a:t>
            </a:r>
          </a:p>
          <a:p>
            <a:pPr>
              <a:buNone/>
            </a:pPr>
            <a:r>
              <a:rPr lang="en-US" sz="1000" b="1" dirty="0" smtClean="0"/>
              <a:t>    for(</a:t>
            </a:r>
            <a:r>
              <a:rPr lang="en-US" sz="1000" b="1" dirty="0" err="1" smtClean="0"/>
              <a:t>i</a:t>
            </a:r>
            <a:r>
              <a:rPr lang="en-US" sz="1000" b="1" dirty="0" smtClean="0"/>
              <a:t>=0;i &lt; </a:t>
            </a:r>
            <a:r>
              <a:rPr lang="en-US" sz="1000" b="1" dirty="0" err="1" smtClean="0"/>
              <a:t>len</a:t>
            </a:r>
            <a:r>
              <a:rPr lang="en-US" sz="1000" b="1" dirty="0" smtClean="0"/>
              <a:t> ;</a:t>
            </a:r>
            <a:r>
              <a:rPr lang="en-US" sz="1000" b="1" dirty="0" err="1" smtClean="0"/>
              <a:t>i</a:t>
            </a:r>
            <a:r>
              <a:rPr lang="en-US" sz="1000" b="1" dirty="0" smtClean="0"/>
              <a:t>++) {</a:t>
            </a:r>
          </a:p>
          <a:p>
            <a:pPr>
              <a:buNone/>
            </a:pPr>
            <a:r>
              <a:rPr lang="en-US" sz="1000" b="1" dirty="0" smtClean="0"/>
              <a:t>        if(</a:t>
            </a:r>
            <a:r>
              <a:rPr lang="en-US" sz="1000" b="1" dirty="0" err="1" smtClean="0"/>
              <a:t>str</a:t>
            </a:r>
            <a:r>
              <a:rPr lang="en-US" sz="1000" b="1" dirty="0" smtClean="0"/>
              <a:t>[</a:t>
            </a:r>
            <a:r>
              <a:rPr lang="en-US" sz="1000" b="1" dirty="0" err="1" smtClean="0"/>
              <a:t>i</a:t>
            </a:r>
            <a:r>
              <a:rPr lang="en-US" sz="1000" b="1" dirty="0" smtClean="0"/>
              <a:t>] != </a:t>
            </a:r>
            <a:r>
              <a:rPr lang="en-US" sz="1000" b="1" dirty="0" err="1" smtClean="0"/>
              <a:t>str</a:t>
            </a:r>
            <a:r>
              <a:rPr lang="en-US" sz="1000" b="1" dirty="0" smtClean="0"/>
              <a:t>[len-i-1]) {</a:t>
            </a:r>
          </a:p>
          <a:p>
            <a:pPr>
              <a:buNone/>
            </a:pPr>
            <a:r>
              <a:rPr lang="en-US" sz="1000" b="1" dirty="0" smtClean="0"/>
              <a:t>            </a:t>
            </a:r>
            <a:r>
              <a:rPr lang="en-US" sz="1000" b="1" dirty="0" smtClean="0"/>
              <a:t>flag </a:t>
            </a:r>
            <a:r>
              <a:rPr lang="en-US" sz="1000" b="1" dirty="0" smtClean="0"/>
              <a:t>= 1;</a:t>
            </a:r>
          </a:p>
          <a:p>
            <a:pPr>
              <a:buNone/>
            </a:pPr>
            <a:r>
              <a:rPr lang="en-US" sz="1000" b="1" dirty="0" smtClean="0"/>
              <a:t>        break;</a:t>
            </a:r>
          </a:p>
          <a:p>
            <a:pPr>
              <a:buNone/>
            </a:pPr>
            <a:r>
              <a:rPr lang="en-US" sz="1000" b="1" dirty="0" smtClean="0"/>
              <a:t>   }</a:t>
            </a:r>
          </a:p>
          <a:p>
            <a:pPr>
              <a:buNone/>
            </a:pPr>
            <a:r>
              <a:rPr lang="en-US" sz="1000" b="1" dirty="0" smtClean="0"/>
              <a:t>}</a:t>
            </a:r>
          </a:p>
          <a:p>
            <a:pPr>
              <a:buNone/>
            </a:pPr>
            <a:r>
              <a:rPr lang="en-US" sz="1000" b="1" dirty="0" smtClean="0"/>
              <a:t>    if </a:t>
            </a:r>
            <a:r>
              <a:rPr lang="en-US" sz="1000" b="1" smtClean="0"/>
              <a:t>(flag==</a:t>
            </a:r>
            <a:r>
              <a:rPr lang="en-US" sz="1000" b="1" dirty="0" smtClean="0"/>
              <a:t>0)  {</a:t>
            </a:r>
          </a:p>
          <a:p>
            <a:pPr>
              <a:buNone/>
            </a:pPr>
            <a:r>
              <a:rPr lang="en-US" sz="1000" b="1" dirty="0" smtClean="0"/>
              <a:t>        </a:t>
            </a:r>
            <a:r>
              <a:rPr lang="en-US" sz="1000" b="1" dirty="0" err="1" smtClean="0"/>
              <a:t>printf</a:t>
            </a:r>
            <a:r>
              <a:rPr lang="en-US" sz="1000" b="1" dirty="0" smtClean="0"/>
              <a:t>("String is a palindrome");</a:t>
            </a:r>
          </a:p>
          <a:p>
            <a:pPr>
              <a:buNone/>
            </a:pPr>
            <a:r>
              <a:rPr lang="en-US" sz="1000" b="1" dirty="0" smtClean="0"/>
              <a:t>    }</a:t>
            </a:r>
          </a:p>
          <a:p>
            <a:pPr>
              <a:buNone/>
            </a:pPr>
            <a:r>
              <a:rPr lang="en-US" sz="1000" b="1" dirty="0" smtClean="0"/>
              <a:t>    else  {</a:t>
            </a:r>
          </a:p>
          <a:p>
            <a:pPr>
              <a:buNone/>
            </a:pPr>
            <a:r>
              <a:rPr lang="en-US" sz="1000" b="1" dirty="0" smtClean="0"/>
              <a:t>        </a:t>
            </a:r>
            <a:r>
              <a:rPr lang="en-US" sz="1000" b="1" dirty="0" err="1" smtClean="0"/>
              <a:t>printf</a:t>
            </a:r>
            <a:r>
              <a:rPr lang="en-US" sz="1000" b="1" dirty="0" smtClean="0"/>
              <a:t> ("String is not a palindrome");</a:t>
            </a:r>
          </a:p>
          <a:p>
            <a:pPr>
              <a:buNone/>
            </a:pPr>
            <a:r>
              <a:rPr lang="en-US" sz="1000" b="1" dirty="0" smtClean="0"/>
              <a:t>    }</a:t>
            </a:r>
          </a:p>
          <a:p>
            <a:pPr>
              <a:buNone/>
            </a:pPr>
            <a:r>
              <a:rPr lang="en-US" sz="1000" b="1" dirty="0" smtClean="0"/>
              <a:t>    return 0;</a:t>
            </a:r>
          </a:p>
          <a:p>
            <a:pPr>
              <a:buNone/>
            </a:pPr>
            <a:r>
              <a:rPr lang="en-US" sz="1000" b="1" dirty="0" smtClean="0"/>
              <a:t>}</a:t>
            </a:r>
          </a:p>
          <a:p>
            <a:endParaRPr lang="en-US" sz="1000" b="1" dirty="0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4419600" y="2590800"/>
            <a:ext cx="4267200" cy="2723823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  <a:cs typeface="Arial" pitchFamily="34" charset="0"/>
              </a:rPr>
              <a:t>String: </a:t>
            </a: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  <a:cs typeface="Arial" pitchFamily="34" charset="0"/>
              </a:rPr>
              <a:t>aba</a:t>
            </a:r>
            <a:endParaRPr kumimoji="0" lang="en-US" sz="1200" b="0" i="0" u="sng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Inter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sng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Inter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  <a:cs typeface="Arial" pitchFamily="34" charset="0"/>
              </a:rPr>
              <a:t>To compare it with the reverse of itself, the following logic is used: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  <a:cs typeface="Arial" pitchFamily="34" charset="0"/>
              </a:rPr>
              <a:t>0th character in the char array,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  <a:cs typeface="Arial" pitchFamily="34" charset="0"/>
              </a:rPr>
              <a:t>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  <a:cs typeface="Arial" pitchFamily="34" charset="0"/>
              </a:rPr>
              <a:t> is same as 2nd character in the same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 smtClean="0">
                <a:solidFill>
                  <a:srgbClr val="212529"/>
                </a:solidFill>
                <a:latin typeface="Inter"/>
                <a:cs typeface="Arial" pitchFamily="34" charset="0"/>
              </a:rPr>
              <a:t>2.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  <a:cs typeface="Arial" pitchFamily="34" charset="0"/>
              </a:rPr>
              <a:t>1st character is same as 1st character.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  <a:cs typeface="Arial" pitchFamily="34" charset="0"/>
              </a:rPr>
              <a:t>3.….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  <a:cs typeface="Arial" pitchFamily="34" charset="0"/>
              </a:rPr>
              <a:t>4.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  <a:cs typeface="Arial" pitchFamily="34" charset="0"/>
              </a:rPr>
              <a:t>ith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  <a:cs typeface="Arial" pitchFamily="34" charset="0"/>
              </a:rPr>
              <a:t> character is same as 'length-i-1'th character.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 smtClean="0">
                <a:solidFill>
                  <a:srgbClr val="212529"/>
                </a:solidFill>
                <a:latin typeface="Inter"/>
                <a:cs typeface="Arial" pitchFamily="34" charset="0"/>
              </a:rPr>
              <a:t>5.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  <a:cs typeface="Arial" pitchFamily="34" charset="0"/>
              </a:rPr>
              <a:t>f any one of the above condition fails, flag is set to true(1), which implies that the string is not a palindrome.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  <a:cs typeface="Arial" pitchFamily="34" charset="0"/>
              </a:rPr>
              <a:t>6.By default, the value of flag is false(0). Hence, if all the conditions are satisfied, the string is a palindrome.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473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Strings to the screen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b="1" u="sng" dirty="0" smtClean="0"/>
              <a:t>Using </a:t>
            </a:r>
            <a:r>
              <a:rPr lang="en-IN" b="1" u="sng" dirty="0" err="1" smtClean="0"/>
              <a:t>printf</a:t>
            </a:r>
            <a:r>
              <a:rPr lang="en-IN" b="1" u="sng" dirty="0" smtClean="0"/>
              <a:t> function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(“%s”,str1);</a:t>
            </a:r>
          </a:p>
          <a:p>
            <a:pPr marL="514350" indent="-514350">
              <a:buAutoNum type="arabicParenR" startAt="2"/>
            </a:pPr>
            <a:r>
              <a:rPr lang="en-IN" b="1" u="sng" dirty="0" smtClean="0"/>
              <a:t>Using </a:t>
            </a:r>
            <a:r>
              <a:rPr lang="en-IN" b="1" u="sng" dirty="0" err="1" smtClean="0"/>
              <a:t>putchar</a:t>
            </a:r>
            <a:r>
              <a:rPr lang="en-IN" b="1" u="sng" dirty="0" smtClean="0"/>
              <a:t> function</a:t>
            </a:r>
          </a:p>
          <a:p>
            <a:pPr marL="0" indent="0">
              <a:buNone/>
            </a:pPr>
            <a:r>
              <a:rPr lang="en-IN" dirty="0" smtClean="0"/>
              <a:t>     char </a:t>
            </a:r>
            <a:r>
              <a:rPr lang="en-IN" dirty="0" err="1" smtClean="0"/>
              <a:t>ch</a:t>
            </a:r>
            <a:r>
              <a:rPr lang="en-IN" dirty="0" smtClean="0"/>
              <a:t>= ‘A’;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err="1" smtClean="0"/>
              <a:t>putchar</a:t>
            </a:r>
            <a:r>
              <a:rPr lang="en-IN" dirty="0" smtClean="0"/>
              <a:t>(</a:t>
            </a:r>
            <a:r>
              <a:rPr lang="en-IN" dirty="0" err="1" smtClean="0"/>
              <a:t>ch</a:t>
            </a:r>
            <a:r>
              <a:rPr lang="en-IN" dirty="0" smtClean="0"/>
              <a:t>); </a:t>
            </a:r>
            <a:r>
              <a:rPr lang="en-IN" i="1" dirty="0" smtClean="0"/>
              <a:t>//is equivalent to </a:t>
            </a:r>
            <a:r>
              <a:rPr lang="en-IN" i="1" dirty="0" err="1" smtClean="0"/>
              <a:t>printf</a:t>
            </a:r>
            <a:r>
              <a:rPr lang="en-IN" i="1" dirty="0" smtClean="0"/>
              <a:t>(“%c”,</a:t>
            </a:r>
            <a:r>
              <a:rPr lang="en-IN" i="1" dirty="0" err="1" smtClean="0"/>
              <a:t>ch</a:t>
            </a:r>
            <a:r>
              <a:rPr lang="en-IN" i="1" dirty="0" smtClean="0"/>
              <a:t>);</a:t>
            </a:r>
          </a:p>
          <a:p>
            <a:pPr marL="514350" indent="-514350">
              <a:buAutoNum type="arabicParenR" startAt="3"/>
            </a:pPr>
            <a:r>
              <a:rPr lang="en-IN" b="1" u="sng" dirty="0" smtClean="0"/>
              <a:t>Using puts function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char line[80];</a:t>
            </a:r>
          </a:p>
          <a:p>
            <a:pPr marL="0" indent="0">
              <a:buNone/>
            </a:pPr>
            <a:r>
              <a:rPr lang="en-IN" dirty="0" smtClean="0"/>
              <a:t>      gets(line);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puts(line);</a:t>
            </a:r>
          </a:p>
        </p:txBody>
      </p:sp>
    </p:spTree>
    <p:extLst>
      <p:ext uri="{BB962C8B-B14F-4D97-AF65-F5344CB8AC3E}">
        <p14:creationId xmlns="" xmlns:p14="http://schemas.microsoft.com/office/powerpoint/2010/main" val="17505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Putting strings together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We cannot join two strings simply by arithmetic addition: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string3 = string1 + string2;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string2 = string1 + “hello”;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sz="3200" dirty="0" smtClean="0">
                <a:solidFill>
                  <a:srgbClr val="FF0000"/>
                </a:solidFill>
              </a:rPr>
              <a:t>                                                     Invalid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2514600"/>
            <a:ext cx="4572000" cy="12192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57800" y="3733800"/>
            <a:ext cx="1447800" cy="685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781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#include &lt;</a:t>
            </a:r>
            <a:r>
              <a:rPr lang="en-US" sz="2000" dirty="0" err="1" smtClean="0">
                <a:solidFill>
                  <a:srgbClr val="202124"/>
                </a:solidFill>
                <a:latin typeface="Roboto"/>
              </a:rPr>
              <a:t>stdio.h</a:t>
            </a: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&gt; 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202124"/>
                </a:solidFill>
                <a:latin typeface="Roboto"/>
              </a:rPr>
              <a:t>int</a:t>
            </a: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 main()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{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char str1[10]="world";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char str2[3]= "</a:t>
            </a:r>
            <a:r>
              <a:rPr lang="en-US" sz="2000" dirty="0" err="1" smtClean="0">
                <a:solidFill>
                  <a:srgbClr val="202124"/>
                </a:solidFill>
                <a:latin typeface="Roboto"/>
              </a:rPr>
              <a:t>ab</a:t>
            </a: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"; 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202124"/>
                </a:solidFill>
                <a:latin typeface="Roboto"/>
              </a:rPr>
              <a:t>int</a:t>
            </a: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 </a:t>
            </a:r>
            <a:r>
              <a:rPr lang="en-US" sz="2000" dirty="0" err="1" smtClean="0">
                <a:solidFill>
                  <a:srgbClr val="202124"/>
                </a:solidFill>
                <a:latin typeface="Roboto"/>
              </a:rPr>
              <a:t>i</a:t>
            </a: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=0,j=0;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while(str1[</a:t>
            </a:r>
            <a:r>
              <a:rPr lang="en-US" sz="2000" dirty="0" err="1" smtClean="0">
                <a:solidFill>
                  <a:srgbClr val="202124"/>
                </a:solidFill>
                <a:latin typeface="Roboto"/>
              </a:rPr>
              <a:t>i</a:t>
            </a: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]!='\0')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 </a:t>
            </a:r>
            <a:r>
              <a:rPr lang="en-US" sz="2000" dirty="0" err="1" smtClean="0">
                <a:solidFill>
                  <a:srgbClr val="202124"/>
                </a:solidFill>
                <a:latin typeface="Roboto"/>
              </a:rPr>
              <a:t>i</a:t>
            </a: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++;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while(str2[j]!='\0')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{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str1[</a:t>
            </a:r>
            <a:r>
              <a:rPr lang="en-US" sz="2000" dirty="0" err="1" smtClean="0">
                <a:solidFill>
                  <a:srgbClr val="202124"/>
                </a:solidFill>
                <a:latin typeface="Roboto"/>
              </a:rPr>
              <a:t>i</a:t>
            </a: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]=str2[j];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 </a:t>
            </a:r>
            <a:r>
              <a:rPr lang="en-US" sz="2000" dirty="0" err="1" smtClean="0">
                <a:solidFill>
                  <a:srgbClr val="202124"/>
                </a:solidFill>
                <a:latin typeface="Roboto"/>
              </a:rPr>
              <a:t>i</a:t>
            </a: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++;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 j++;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 str1[</a:t>
            </a:r>
            <a:r>
              <a:rPr lang="en-US" sz="2000" dirty="0" err="1" smtClean="0">
                <a:solidFill>
                  <a:srgbClr val="202124"/>
                </a:solidFill>
                <a:latin typeface="Roboto"/>
              </a:rPr>
              <a:t>i</a:t>
            </a: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]='\0'; 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202124"/>
                </a:solidFill>
                <a:latin typeface="Roboto"/>
              </a:rPr>
              <a:t>printf</a:t>
            </a:r>
            <a:r>
              <a:rPr lang="en-US" sz="2000" dirty="0" smtClean="0">
                <a:solidFill>
                  <a:srgbClr val="202124"/>
                </a:solidFill>
                <a:latin typeface="Roboto"/>
              </a:rPr>
              <a:t>("Concatenated String is %s",str1); }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3944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 of two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If(name1==name2)</a:t>
            </a:r>
          </a:p>
          <a:p>
            <a:r>
              <a:rPr lang="en-IN" dirty="0" smtClean="0"/>
              <a:t>If(name==ABC)</a:t>
            </a:r>
          </a:p>
          <a:p>
            <a:r>
              <a:rPr lang="en-IN" dirty="0" smtClean="0"/>
              <a:t>Character by character comparison is needed.</a:t>
            </a:r>
          </a:p>
          <a:p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4114800" y="1600200"/>
            <a:ext cx="533400" cy="9906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648200" y="19050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Not permitted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String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String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A sequence of characters that is treated as a single data item.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Have you used strings so far ???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What about </a:t>
            </a:r>
            <a:r>
              <a:rPr lang="en-IN" dirty="0" err="1" smtClean="0"/>
              <a:t>printf</a:t>
            </a:r>
            <a:r>
              <a:rPr lang="en-IN" dirty="0" smtClean="0"/>
              <a:t>(“Hello”); statement?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“Hello” is a string 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If we want to the double quote in the string to be printed, we may use it with backslash.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Compare two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 smtClean="0"/>
              <a:t>i</a:t>
            </a:r>
            <a:r>
              <a:rPr lang="en-IN" dirty="0" smtClean="0"/>
              <a:t>=0;</a:t>
            </a:r>
          </a:p>
          <a:p>
            <a:pPr marL="0" indent="0">
              <a:buNone/>
            </a:pPr>
            <a:r>
              <a:rPr lang="en-IN" dirty="0" smtClean="0"/>
              <a:t>while(</a:t>
            </a:r>
            <a:r>
              <a:rPr lang="en-IN" dirty="0" smtClean="0">
                <a:solidFill>
                  <a:srgbClr val="FF0000"/>
                </a:solidFill>
              </a:rPr>
              <a:t>str1[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]==str2[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] </a:t>
            </a:r>
            <a:r>
              <a:rPr lang="en-IN" smtClean="0"/>
              <a:t>&amp;&amp; </a:t>
            </a:r>
            <a:r>
              <a:rPr lang="en-IN" smtClean="0">
                <a:solidFill>
                  <a:srgbClr val="FF0000"/>
                </a:solidFill>
              </a:rPr>
              <a:t>str1[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]!=‘\0’  </a:t>
            </a:r>
            <a:r>
              <a:rPr lang="en-IN" dirty="0" smtClean="0"/>
              <a:t>&amp;&amp; </a:t>
            </a:r>
            <a:r>
              <a:rPr lang="en-IN" dirty="0" smtClean="0">
                <a:solidFill>
                  <a:srgbClr val="FF0000"/>
                </a:solidFill>
              </a:rPr>
              <a:t>str2[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]!=‘\0</a:t>
            </a:r>
            <a:r>
              <a:rPr lang="en-IN" dirty="0" smtClean="0"/>
              <a:t>’)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</a:t>
            </a:r>
            <a:r>
              <a:rPr lang="en-IN" dirty="0" smtClean="0"/>
              <a:t>=i+1;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If(</a:t>
            </a:r>
            <a:r>
              <a:rPr lang="en-IN" dirty="0" smtClean="0">
                <a:solidFill>
                  <a:srgbClr val="FF0000"/>
                </a:solidFill>
              </a:rPr>
              <a:t>str1[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]==‘\0’ </a:t>
            </a:r>
            <a:r>
              <a:rPr lang="en-IN" dirty="0" smtClean="0"/>
              <a:t>&amp;&amp; </a:t>
            </a:r>
            <a:r>
              <a:rPr lang="en-IN" dirty="0" smtClean="0">
                <a:solidFill>
                  <a:srgbClr val="FF0000"/>
                </a:solidFill>
              </a:rPr>
              <a:t>str2[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]==‘\0</a:t>
            </a:r>
            <a:r>
              <a:rPr lang="en-IN" dirty="0" smtClean="0"/>
              <a:t>’)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(“strings are </a:t>
            </a:r>
            <a:r>
              <a:rPr lang="en-IN" dirty="0" smtClean="0">
                <a:solidFill>
                  <a:srgbClr val="FF0000"/>
                </a:solidFill>
              </a:rPr>
              <a:t>equal</a:t>
            </a:r>
            <a:r>
              <a:rPr lang="en-IN" dirty="0" smtClean="0"/>
              <a:t>”);</a:t>
            </a:r>
          </a:p>
          <a:p>
            <a:pPr marL="0" indent="0">
              <a:buNone/>
            </a:pPr>
            <a:r>
              <a:rPr lang="en-IN" dirty="0" smtClean="0"/>
              <a:t>else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(“strings are </a:t>
            </a:r>
            <a:r>
              <a:rPr lang="en-IN" dirty="0" smtClean="0">
                <a:solidFill>
                  <a:srgbClr val="FF0000"/>
                </a:solidFill>
              </a:rPr>
              <a:t>not equal</a:t>
            </a:r>
            <a:r>
              <a:rPr lang="en-IN" dirty="0" smtClean="0"/>
              <a:t>”):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955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handling library functions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693152" cy="4890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strcat</a:t>
            </a:r>
            <a:r>
              <a:rPr lang="en-IN" dirty="0" smtClean="0"/>
              <a:t>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Joins two strings together.</a:t>
            </a:r>
          </a:p>
          <a:p>
            <a:r>
              <a:rPr lang="en-IN" u="sng" dirty="0" smtClean="0"/>
              <a:t>Syntax:</a:t>
            </a:r>
            <a:r>
              <a:rPr lang="en-IN" dirty="0" smtClean="0"/>
              <a:t>   </a:t>
            </a:r>
            <a:r>
              <a:rPr lang="en-IN" sz="3200" dirty="0" err="1" smtClean="0">
                <a:solidFill>
                  <a:srgbClr val="FF0000"/>
                </a:solidFill>
              </a:rPr>
              <a:t>strcat</a:t>
            </a:r>
            <a:r>
              <a:rPr lang="en-IN" sz="3200" dirty="0" smtClean="0">
                <a:solidFill>
                  <a:srgbClr val="FF0000"/>
                </a:solidFill>
              </a:rPr>
              <a:t>(str1,str2);</a:t>
            </a:r>
          </a:p>
          <a:p>
            <a:r>
              <a:rPr lang="en-IN" u="sng" dirty="0" smtClean="0"/>
              <a:t>Result : </a:t>
            </a:r>
            <a:r>
              <a:rPr lang="en-IN" dirty="0" smtClean="0"/>
              <a:t>str2 is appended to str1.</a:t>
            </a:r>
          </a:p>
          <a:p>
            <a:endParaRPr lang="en-IN" dirty="0" smtClean="0"/>
          </a:p>
          <a:p>
            <a:endParaRPr lang="en-IN" u="sng" dirty="0" smtClean="0"/>
          </a:p>
        </p:txBody>
      </p:sp>
    </p:spTree>
    <p:extLst>
      <p:ext uri="{BB962C8B-B14F-4D97-AF65-F5344CB8AC3E}">
        <p14:creationId xmlns="" xmlns:p14="http://schemas.microsoft.com/office/powerpoint/2010/main" val="39268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strcat</a:t>
            </a:r>
            <a:r>
              <a:rPr lang="en-IN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Str1:</a:t>
            </a:r>
          </a:p>
          <a:p>
            <a:endParaRPr lang="en-IN" dirty="0"/>
          </a:p>
          <a:p>
            <a:r>
              <a:rPr lang="en-IN" dirty="0" smtClean="0"/>
              <a:t>Str2:</a:t>
            </a:r>
          </a:p>
          <a:p>
            <a:endParaRPr lang="en-IN" dirty="0"/>
          </a:p>
          <a:p>
            <a:r>
              <a:rPr lang="en-IN" dirty="0" err="1" smtClean="0"/>
              <a:t>Strcat</a:t>
            </a:r>
            <a:r>
              <a:rPr lang="en-IN" dirty="0" smtClean="0"/>
              <a:t>(Str1,Str2) results in:</a:t>
            </a:r>
          </a:p>
          <a:p>
            <a:r>
              <a:rPr lang="en-IN" dirty="0" smtClean="0"/>
              <a:t>Str1: </a:t>
            </a:r>
          </a:p>
          <a:p>
            <a:r>
              <a:rPr lang="en-IN" dirty="0" smtClean="0"/>
              <a:t>Str2: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9260457"/>
              </p:ext>
            </p:extLst>
          </p:nvPr>
        </p:nvGraphicFramePr>
        <p:xfrm>
          <a:off x="2286000" y="1706880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517135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1255497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592374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4574504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8114948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7936621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1788557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73995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6024773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26845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 v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y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\0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559795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870882"/>
              </p:ext>
            </p:extLst>
          </p:nvPr>
        </p:nvGraphicFramePr>
        <p:xfrm>
          <a:off x="2286000" y="2621280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517135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1255497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592374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4574504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8114948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7936621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1788557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73995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6024773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26845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 g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d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\0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55979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30786288"/>
              </p:ext>
            </p:extLst>
          </p:nvPr>
        </p:nvGraphicFramePr>
        <p:xfrm>
          <a:off x="2286000" y="4297680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517135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1255497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592374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4574504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8114948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7936621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1788557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73995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6024773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26845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 v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y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g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d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\0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559795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75979791"/>
              </p:ext>
            </p:extLst>
          </p:nvPr>
        </p:nvGraphicFramePr>
        <p:xfrm>
          <a:off x="2286000" y="5059680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517135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1255497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592374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4574504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8114948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7936621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1788557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73995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6024773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26845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 g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d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\0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5597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247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</a:t>
            </a:r>
            <a:r>
              <a:rPr lang="en-IN" dirty="0" err="1" smtClean="0"/>
              <a:t>trcmp</a:t>
            </a:r>
            <a:r>
              <a:rPr lang="en-IN" dirty="0" smtClean="0"/>
              <a:t>() function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Compares two strings and has a value of zero if they are equal.</a:t>
            </a:r>
          </a:p>
          <a:p>
            <a:pPr algn="just"/>
            <a:r>
              <a:rPr lang="en-IN" dirty="0" smtClean="0"/>
              <a:t>If not, it returns the difference between first nonmatching characters in the string.</a:t>
            </a:r>
          </a:p>
          <a:p>
            <a:pPr marL="0" indent="0" algn="just">
              <a:buNone/>
            </a:pPr>
            <a:r>
              <a:rPr lang="en-IN" dirty="0" smtClean="0"/>
              <a:t>Example </a:t>
            </a:r>
            <a:r>
              <a:rPr lang="en-IN" dirty="0" err="1" smtClean="0"/>
              <a:t>strcmp</a:t>
            </a:r>
            <a:r>
              <a:rPr lang="en-IN" dirty="0" smtClean="0"/>
              <a:t> (name1,name2);</a:t>
            </a:r>
          </a:p>
          <a:p>
            <a:pPr marL="0" indent="0" algn="just">
              <a:buNone/>
            </a:pPr>
            <a:r>
              <a:rPr lang="en-IN" dirty="0" smtClean="0"/>
              <a:t>                </a:t>
            </a:r>
            <a:r>
              <a:rPr lang="en-IN" dirty="0" err="1" smtClean="0"/>
              <a:t>strcmp</a:t>
            </a:r>
            <a:r>
              <a:rPr lang="en-IN" dirty="0" smtClean="0"/>
              <a:t> (there, their); will return -9                     which is the numeric difference between ASCII code of “</a:t>
            </a:r>
            <a:r>
              <a:rPr lang="en-IN" dirty="0" err="1" smtClean="0"/>
              <a:t>i</a:t>
            </a:r>
            <a:r>
              <a:rPr lang="en-IN" dirty="0" smtClean="0"/>
              <a:t>” and ASCII code of “r”.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057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trcpy()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strcpy function works like a string assignment operator. It takes the form:</a:t>
            </a:r>
          </a:p>
          <a:p>
            <a:pPr marL="0" indent="0">
              <a:buNone/>
            </a:pPr>
            <a:r>
              <a:rPr lang="en-IN" dirty="0" smtClean="0"/>
              <a:t>       strcpy(string1, string2);</a:t>
            </a:r>
          </a:p>
          <a:p>
            <a:pPr marL="0" indent="0">
              <a:buNone/>
            </a:pPr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strcpy(city, ”DELHI”);</a:t>
            </a:r>
          </a:p>
          <a:p>
            <a:pPr marL="0" indent="0">
              <a:buNone/>
            </a:pPr>
            <a:r>
              <a:rPr lang="en-IN" dirty="0" smtClean="0"/>
              <a:t>       strcpy(city1, city2); assigns the content of     city2 into city1.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802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</a:t>
            </a:r>
            <a:r>
              <a:rPr lang="en-IN" dirty="0" err="1" smtClean="0"/>
              <a:t>trlen</a:t>
            </a:r>
            <a:r>
              <a:rPr lang="en-IN" dirty="0" smtClean="0"/>
              <a:t>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Counts and returns the number of characters in the string.</a:t>
            </a:r>
          </a:p>
          <a:p>
            <a:r>
              <a:rPr lang="en-IN" dirty="0" smtClean="0"/>
              <a:t>It takes the form:</a:t>
            </a:r>
          </a:p>
          <a:p>
            <a:r>
              <a:rPr lang="en-IN" dirty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length=0;</a:t>
            </a:r>
          </a:p>
          <a:p>
            <a:r>
              <a:rPr lang="en-IN" dirty="0"/>
              <a:t> </a:t>
            </a:r>
            <a:r>
              <a:rPr lang="en-IN" dirty="0" smtClean="0"/>
              <a:t>length=</a:t>
            </a:r>
            <a:r>
              <a:rPr lang="en-IN" dirty="0" err="1" smtClean="0"/>
              <a:t>strlen</a:t>
            </a:r>
            <a:r>
              <a:rPr lang="en-IN" dirty="0" smtClean="0"/>
              <a:t>(str1);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120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Chapter 6: Review Questions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mtClean="0"/>
              <a:t>6.1,6.2,6.8,6.9,6.11, 6.12,6.16 to 6.20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String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887575483"/>
              </p:ext>
            </p:extLst>
          </p:nvPr>
        </p:nvGraphicFramePr>
        <p:xfrm>
          <a:off x="612775" y="1757680"/>
          <a:ext cx="8153400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xmlns="" val="177243875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xmlns="" val="4156891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722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err="1" smtClean="0">
                          <a:solidFill>
                            <a:srgbClr val="FF0000"/>
                          </a:solidFill>
                        </a:rPr>
                        <a:t>printf</a:t>
                      </a:r>
                      <a:r>
                        <a:rPr lang="en-IN" sz="320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en-IN" sz="3200" dirty="0" smtClean="0">
                          <a:solidFill>
                            <a:srgbClr val="002060"/>
                          </a:solidFill>
                        </a:rPr>
                        <a:t>Well</a:t>
                      </a:r>
                      <a:r>
                        <a:rPr lang="en-IN" sz="3200" baseline="0" dirty="0" smtClean="0">
                          <a:solidFill>
                            <a:srgbClr val="002060"/>
                          </a:solidFill>
                        </a:rPr>
                        <a:t> done</a:t>
                      </a:r>
                      <a:r>
                        <a:rPr lang="en-IN" sz="3200" dirty="0" smtClean="0">
                          <a:solidFill>
                            <a:srgbClr val="FF0000"/>
                          </a:solidFill>
                        </a:rPr>
                        <a:t>”);</a:t>
                      </a:r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rgbClr val="FF0000"/>
                          </a:solidFill>
                        </a:rPr>
                        <a:t>Well done</a:t>
                      </a:r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779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024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>
                          <a:solidFill>
                            <a:srgbClr val="FF0000"/>
                          </a:solidFill>
                        </a:rPr>
                        <a:t>printf</a:t>
                      </a:r>
                      <a:r>
                        <a:rPr lang="en-IN" sz="280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en-IN" sz="2800" dirty="0" smtClean="0">
                          <a:solidFill>
                            <a:srgbClr val="002060"/>
                          </a:solidFill>
                        </a:rPr>
                        <a:t>\’’Well done\’’</a:t>
                      </a:r>
                      <a:r>
                        <a:rPr lang="en-IN" sz="2800" dirty="0" smtClean="0">
                          <a:solidFill>
                            <a:srgbClr val="FF0000"/>
                          </a:solidFill>
                        </a:rPr>
                        <a:t>”);</a:t>
                      </a:r>
                      <a:endParaRPr lang="en-IN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rgbClr val="FF0000"/>
                          </a:solidFill>
                        </a:rPr>
                        <a:t>“Well done”</a:t>
                      </a:r>
                      <a:r>
                        <a:rPr lang="en-IN" sz="3200" dirty="0" smtClean="0"/>
                        <a:t> </a:t>
                      </a:r>
                      <a:endParaRPr lang="en-IN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206944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0600" y="4419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Since </a:t>
            </a:r>
            <a:r>
              <a:rPr lang="en-US" dirty="0" err="1" smtClean="0"/>
              <a:t>printf</a:t>
            </a:r>
            <a:r>
              <a:rPr lang="en-US" dirty="0" smtClean="0"/>
              <a:t> uses ""(double quotes) to identify starting and ending point of a message, we need to use </a:t>
            </a:r>
            <a:r>
              <a:rPr lang="en-US" b="1" dirty="0" smtClean="0"/>
              <a:t>\"</a:t>
            </a:r>
            <a:r>
              <a:rPr lang="en-US" dirty="0" smtClean="0"/>
              <a:t> escape sequence to print the double quotes.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60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String…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Strings are often used to build meaningful and readable programs</a:t>
            </a:r>
          </a:p>
          <a:p>
            <a:r>
              <a:rPr lang="en-IN" dirty="0" smtClean="0"/>
              <a:t>The common operations performed on character strings include:</a:t>
            </a:r>
          </a:p>
          <a:p>
            <a:pPr lvl="1"/>
            <a:r>
              <a:rPr lang="en-IN" dirty="0" smtClean="0"/>
              <a:t>Reading and writing strings</a:t>
            </a:r>
          </a:p>
          <a:p>
            <a:pPr lvl="1"/>
            <a:r>
              <a:rPr lang="en-IN" dirty="0" smtClean="0"/>
              <a:t>Combining strings together</a:t>
            </a:r>
          </a:p>
          <a:p>
            <a:pPr lvl="1"/>
            <a:r>
              <a:rPr lang="en-IN" dirty="0" smtClean="0"/>
              <a:t>Copying one string to another</a:t>
            </a:r>
          </a:p>
          <a:p>
            <a:pPr lvl="1"/>
            <a:r>
              <a:rPr lang="en-IN" dirty="0" smtClean="0"/>
              <a:t>Comparing strings for equality</a:t>
            </a:r>
          </a:p>
          <a:p>
            <a:pPr lvl="1"/>
            <a:r>
              <a:rPr lang="en-IN" dirty="0" smtClean="0"/>
              <a:t>Extracting a portion of a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Declaring and initializing string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char </a:t>
            </a:r>
            <a:r>
              <a:rPr lang="en-IN" dirty="0" err="1" smtClean="0">
                <a:solidFill>
                  <a:srgbClr val="FF0000"/>
                </a:solidFill>
              </a:rPr>
              <a:t>string_name</a:t>
            </a:r>
            <a:r>
              <a:rPr lang="en-IN" dirty="0" smtClean="0">
                <a:solidFill>
                  <a:srgbClr val="FF0000"/>
                </a:solidFill>
              </a:rPr>
              <a:t>[size];</a:t>
            </a:r>
          </a:p>
          <a:p>
            <a:r>
              <a:rPr lang="en-IN" dirty="0" smtClean="0"/>
              <a:t>The size determines the number of characters in a the </a:t>
            </a:r>
            <a:r>
              <a:rPr lang="en-IN" dirty="0" err="1" smtClean="0"/>
              <a:t>string_name</a:t>
            </a:r>
            <a:endParaRPr lang="en-IN" dirty="0" smtClean="0"/>
          </a:p>
          <a:p>
            <a:r>
              <a:rPr lang="en-IN" dirty="0" smtClean="0"/>
              <a:t>When compiler assigns a </a:t>
            </a:r>
            <a:r>
              <a:rPr lang="en-IN" dirty="0" smtClean="0">
                <a:solidFill>
                  <a:srgbClr val="FF0000"/>
                </a:solidFill>
              </a:rPr>
              <a:t>string to a character array</a:t>
            </a:r>
            <a:r>
              <a:rPr lang="en-IN" dirty="0" smtClean="0"/>
              <a:t>, it automatically supplies a </a:t>
            </a:r>
            <a:r>
              <a:rPr lang="en-IN" dirty="0" smtClean="0">
                <a:solidFill>
                  <a:srgbClr val="FF0000"/>
                </a:solidFill>
              </a:rPr>
              <a:t>NULL</a:t>
            </a:r>
            <a:r>
              <a:rPr lang="en-IN" dirty="0" smtClean="0"/>
              <a:t> character </a:t>
            </a:r>
            <a:r>
              <a:rPr lang="en-IN" dirty="0" smtClean="0">
                <a:solidFill>
                  <a:srgbClr val="FF0000"/>
                </a:solidFill>
              </a:rPr>
              <a:t>(‘\0’</a:t>
            </a:r>
            <a:r>
              <a:rPr lang="en-IN" dirty="0" smtClean="0"/>
              <a:t>) at the end of a string</a:t>
            </a:r>
          </a:p>
          <a:p>
            <a:r>
              <a:rPr lang="en-IN" dirty="0" smtClean="0"/>
              <a:t>Therefore, the size should be the </a:t>
            </a:r>
            <a:r>
              <a:rPr lang="en-IN" dirty="0" smtClean="0">
                <a:solidFill>
                  <a:srgbClr val="FF0000"/>
                </a:solidFill>
              </a:rPr>
              <a:t>length of a string plus one.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Declaring and initializing string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char city[9]= “NEW  YORK”;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char city[6]={‘S’,’U’,’R’,’A’,’T’,’\0’};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char name[]={‘</a:t>
            </a:r>
            <a:r>
              <a:rPr lang="en-IN" dirty="0" err="1" smtClean="0">
                <a:solidFill>
                  <a:srgbClr val="FF0000"/>
                </a:solidFill>
              </a:rPr>
              <a:t>g’,’o’,’o’,’d</a:t>
            </a:r>
            <a:r>
              <a:rPr lang="en-IN" dirty="0" smtClean="0">
                <a:solidFill>
                  <a:srgbClr val="FF0000"/>
                </a:solidFill>
              </a:rPr>
              <a:t>’,’\0’};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char name[10]=“good”; </a:t>
            </a:r>
            <a:r>
              <a:rPr lang="en-IN" dirty="0" smtClean="0"/>
              <a:t>the size of name will be 10   only !!!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char </a:t>
            </a:r>
            <a:r>
              <a:rPr lang="en-IN" dirty="0" err="1" smtClean="0">
                <a:solidFill>
                  <a:srgbClr val="FF0000"/>
                </a:solidFill>
              </a:rPr>
              <a:t>str</a:t>
            </a:r>
            <a:r>
              <a:rPr lang="en-IN" dirty="0" smtClean="0">
                <a:solidFill>
                  <a:srgbClr val="FF0000"/>
                </a:solidFill>
              </a:rPr>
              <a:t>[5];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err="1" smtClean="0">
                <a:solidFill>
                  <a:srgbClr val="FF0000"/>
                </a:solidFill>
              </a:rPr>
              <a:t>str</a:t>
            </a:r>
            <a:r>
              <a:rPr lang="en-IN" dirty="0" smtClean="0">
                <a:solidFill>
                  <a:srgbClr val="FF0000"/>
                </a:solidFill>
              </a:rPr>
              <a:t>=“good”;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char str1[5]=“good”; 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char str2[5];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str2=str1; 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200400" y="3505200"/>
            <a:ext cx="1524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ular Callout 4"/>
          <p:cNvSpPr/>
          <p:nvPr/>
        </p:nvSpPr>
        <p:spPr>
          <a:xfrm>
            <a:off x="3886200" y="3505200"/>
            <a:ext cx="1752600" cy="533400"/>
          </a:xfrm>
          <a:prstGeom prst="wedgeRectCallout">
            <a:avLst>
              <a:gd name="adj1" fmla="val -74456"/>
              <a:gd name="adj2" fmla="val -9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illegal</a:t>
            </a:r>
            <a:endParaRPr lang="en-IN" dirty="0"/>
          </a:p>
        </p:txBody>
      </p:sp>
      <p:sp>
        <p:nvSpPr>
          <p:cNvPr id="6" name="Right Brace 5"/>
          <p:cNvSpPr/>
          <p:nvPr/>
        </p:nvSpPr>
        <p:spPr>
          <a:xfrm>
            <a:off x="3962400" y="4800600"/>
            <a:ext cx="1524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ular Callout 6"/>
          <p:cNvSpPr/>
          <p:nvPr/>
        </p:nvSpPr>
        <p:spPr>
          <a:xfrm>
            <a:off x="4648200" y="4800600"/>
            <a:ext cx="1752600" cy="533400"/>
          </a:xfrm>
          <a:prstGeom prst="wedgeRectCallout">
            <a:avLst>
              <a:gd name="adj1" fmla="val -173731"/>
              <a:gd name="adj2" fmla="val 114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illegal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strings from terminal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Using </a:t>
            </a:r>
            <a:r>
              <a:rPr lang="en-IN" dirty="0" err="1" smtClean="0"/>
              <a:t>scanf</a:t>
            </a:r>
            <a:r>
              <a:rPr lang="en-IN" dirty="0" smtClean="0"/>
              <a:t> function</a:t>
            </a:r>
          </a:p>
          <a:p>
            <a:pPr>
              <a:buNone/>
            </a:pPr>
            <a:r>
              <a:rPr lang="en-IN" dirty="0" smtClean="0"/>
              <a:t>			char </a:t>
            </a:r>
            <a:r>
              <a:rPr lang="en-IN" dirty="0" err="1" smtClean="0"/>
              <a:t>addr</a:t>
            </a:r>
            <a:r>
              <a:rPr lang="en-IN" dirty="0" smtClean="0"/>
              <a:t>[20];</a:t>
            </a:r>
          </a:p>
          <a:p>
            <a:pPr>
              <a:buNone/>
            </a:pPr>
            <a:r>
              <a:rPr lang="en-IN" dirty="0" smtClean="0"/>
              <a:t>			</a:t>
            </a:r>
            <a:r>
              <a:rPr lang="en-IN" dirty="0" err="1" smtClean="0"/>
              <a:t>scanf</a:t>
            </a:r>
            <a:r>
              <a:rPr lang="en-IN" dirty="0" smtClean="0"/>
              <a:t>(“%</a:t>
            </a:r>
            <a:r>
              <a:rPr lang="en-IN" dirty="0" err="1" smtClean="0"/>
              <a:t>s”,addr</a:t>
            </a:r>
            <a:r>
              <a:rPr lang="en-IN" dirty="0" smtClean="0"/>
              <a:t>);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scanf</a:t>
            </a:r>
            <a:r>
              <a:rPr lang="en-IN" dirty="0" smtClean="0">
                <a:solidFill>
                  <a:srgbClr val="FF0000"/>
                </a:solidFill>
              </a:rPr>
              <a:t>  terminates as soon as the first white space is found !!!. A white space includes blanks, </a:t>
            </a:r>
            <a:r>
              <a:rPr lang="en-IN" smtClean="0">
                <a:solidFill>
                  <a:srgbClr val="FF0000"/>
                </a:solidFill>
              </a:rPr>
              <a:t>tabs, and </a:t>
            </a:r>
            <a:r>
              <a:rPr lang="en-IN" dirty="0" smtClean="0">
                <a:solidFill>
                  <a:srgbClr val="FF0000"/>
                </a:solidFill>
              </a:rPr>
              <a:t>new lines etc...</a:t>
            </a:r>
          </a:p>
          <a:p>
            <a:r>
              <a:rPr lang="en-IN" dirty="0" smtClean="0"/>
              <a:t>What happens if you want to input “NEW YORK” in </a:t>
            </a:r>
            <a:r>
              <a:rPr lang="en-IN" dirty="0" err="1" smtClean="0"/>
              <a:t>addr</a:t>
            </a:r>
            <a:r>
              <a:rPr lang="en-IN" dirty="0" smtClean="0"/>
              <a:t> ???</a:t>
            </a:r>
          </a:p>
          <a:p>
            <a:r>
              <a:rPr lang="en-IN" dirty="0" smtClean="0"/>
              <a:t>Only “NEW” will be stored in </a:t>
            </a:r>
            <a:r>
              <a:rPr lang="en-IN" dirty="0" err="1" smtClean="0"/>
              <a:t>addr</a:t>
            </a:r>
            <a:r>
              <a:rPr lang="en-IN" dirty="0" smtClean="0"/>
              <a:t> !!!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strings from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har addr1[5],addr2[5];</a:t>
            </a:r>
          </a:p>
          <a:p>
            <a:r>
              <a:rPr lang="en-IN" dirty="0" err="1"/>
              <a:t>s</a:t>
            </a:r>
            <a:r>
              <a:rPr lang="en-IN" dirty="0" err="1" smtClean="0"/>
              <a:t>canf</a:t>
            </a:r>
            <a:r>
              <a:rPr lang="en-IN" dirty="0" smtClean="0"/>
              <a:t>(“%s %s”,addr1,addr2);</a:t>
            </a:r>
          </a:p>
          <a:p>
            <a:endParaRPr lang="en-IN" dirty="0"/>
          </a:p>
          <a:p>
            <a:r>
              <a:rPr lang="en-IN" dirty="0" smtClean="0"/>
              <a:t>After entering NEW YORK, it will assign the string “NEW” to addr1 and “YORK” to addr2.</a:t>
            </a:r>
          </a:p>
        </p:txBody>
      </p:sp>
    </p:spTree>
    <p:extLst>
      <p:ext uri="{BB962C8B-B14F-4D97-AF65-F5344CB8AC3E}">
        <p14:creationId xmlns="" xmlns:p14="http://schemas.microsoft.com/office/powerpoint/2010/main" val="195634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strings from terminal…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Using </a:t>
            </a:r>
            <a:r>
              <a:rPr lang="en-IN" sz="2400" dirty="0" err="1" smtClean="0"/>
              <a:t>getchar</a:t>
            </a:r>
            <a:r>
              <a:rPr lang="en-IN" sz="2400" dirty="0" smtClean="0"/>
              <a:t> and gets functions</a:t>
            </a:r>
          </a:p>
          <a:p>
            <a:pPr>
              <a:buNone/>
            </a:pPr>
            <a:r>
              <a:rPr lang="en-IN" sz="2400" dirty="0" smtClean="0"/>
              <a:t>		char </a:t>
            </a:r>
            <a:r>
              <a:rPr lang="en-IN" sz="2400" dirty="0" err="1" smtClean="0"/>
              <a:t>ch</a:t>
            </a:r>
            <a:r>
              <a:rPr lang="en-IN" sz="2400" dirty="0" smtClean="0"/>
              <a:t>;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ch</a:t>
            </a:r>
            <a:r>
              <a:rPr lang="en-IN" sz="2400" dirty="0" smtClean="0"/>
              <a:t>=</a:t>
            </a:r>
            <a:r>
              <a:rPr lang="en-IN" sz="2400" dirty="0" err="1" smtClean="0"/>
              <a:t>getchar</a:t>
            </a:r>
            <a:r>
              <a:rPr lang="en-IN" sz="2400" dirty="0" smtClean="0"/>
              <a:t>();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 smtClean="0"/>
              <a:t>Repeatedly reads successive single characters from input and places them in a character array. </a:t>
            </a:r>
          </a:p>
          <a:p>
            <a:pPr algn="just">
              <a:buNone/>
            </a:pPr>
            <a:r>
              <a:rPr lang="en-IN" sz="2400" dirty="0" smtClean="0"/>
              <a:t>char </a:t>
            </a:r>
            <a:r>
              <a:rPr lang="en-IN" sz="2400" dirty="0" err="1" smtClean="0"/>
              <a:t>ch</a:t>
            </a:r>
            <a:r>
              <a:rPr lang="en-IN" sz="2400" dirty="0" smtClean="0"/>
              <a:t>;</a:t>
            </a:r>
          </a:p>
          <a:p>
            <a:pPr algn="just">
              <a:buNone/>
            </a:pPr>
            <a:r>
              <a:rPr lang="en-IN" sz="2400" dirty="0" err="1" smtClean="0"/>
              <a:t>ch</a:t>
            </a:r>
            <a:r>
              <a:rPr lang="en-IN" sz="2400" dirty="0" smtClean="0"/>
              <a:t>=‘  ‘;</a:t>
            </a:r>
          </a:p>
          <a:p>
            <a:pPr algn="just">
              <a:buNone/>
            </a:pPr>
            <a:r>
              <a:rPr lang="en-IN" sz="2400" dirty="0" smtClean="0"/>
              <a:t>while(</a:t>
            </a:r>
            <a:r>
              <a:rPr lang="en-IN" sz="2400" dirty="0" err="1" smtClean="0"/>
              <a:t>ch</a:t>
            </a:r>
            <a:r>
              <a:rPr lang="en-IN" sz="2400" dirty="0" smtClean="0"/>
              <a:t> !=‘\n’)</a:t>
            </a:r>
          </a:p>
          <a:p>
            <a:pPr algn="just">
              <a:buNone/>
            </a:pPr>
            <a:r>
              <a:rPr lang="en-IN" sz="2400" dirty="0" smtClean="0"/>
              <a:t>{</a:t>
            </a:r>
          </a:p>
          <a:p>
            <a:pPr algn="just">
              <a:buNone/>
            </a:pPr>
            <a:r>
              <a:rPr lang="en-IN" sz="2400" dirty="0" err="1" smtClean="0"/>
              <a:t>ch</a:t>
            </a:r>
            <a:r>
              <a:rPr lang="en-IN" sz="2400" dirty="0" smtClean="0"/>
              <a:t>=</a:t>
            </a:r>
            <a:r>
              <a:rPr lang="en-IN" sz="2400" dirty="0" err="1" smtClean="0"/>
              <a:t>getchar</a:t>
            </a:r>
            <a:r>
              <a:rPr lang="en-IN" sz="2400" dirty="0" smtClean="0"/>
              <a:t>();</a:t>
            </a:r>
          </a:p>
          <a:p>
            <a:pPr algn="just">
              <a:buNone/>
            </a:pPr>
            <a:r>
              <a:rPr lang="en-IN" sz="2400" dirty="0" smtClean="0"/>
              <a:t>}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 smtClean="0"/>
              <a:t>Terminates when \n (newline) is encountered and </a:t>
            </a:r>
            <a:r>
              <a:rPr lang="en-IN" sz="2400" dirty="0" smtClean="0">
                <a:solidFill>
                  <a:srgbClr val="FF0000"/>
                </a:solidFill>
              </a:rPr>
              <a:t>null character is inserted at the end of string</a:t>
            </a:r>
            <a:r>
              <a:rPr lang="en-IN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7452</TotalTime>
  <Words>982</Words>
  <Application>Microsoft Office PowerPoint</Application>
  <PresentationFormat>On-screen Show (4:3)</PresentationFormat>
  <Paragraphs>247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Median</vt:lpstr>
      <vt:lpstr>Strings</vt:lpstr>
      <vt:lpstr>Introduction to String</vt:lpstr>
      <vt:lpstr>Introduction to String</vt:lpstr>
      <vt:lpstr>Introduction to String…</vt:lpstr>
      <vt:lpstr>Declaring and initializing string variables</vt:lpstr>
      <vt:lpstr>Declaring and initializing string variables</vt:lpstr>
      <vt:lpstr>Reading strings from terminal</vt:lpstr>
      <vt:lpstr>Reading strings from terminal</vt:lpstr>
      <vt:lpstr>Reading strings from terminal…</vt:lpstr>
      <vt:lpstr>Program to read a line of text</vt:lpstr>
      <vt:lpstr>Reading strings from terminal…</vt:lpstr>
      <vt:lpstr>Programs illustrating strings</vt:lpstr>
      <vt:lpstr> A program to find length of a string </vt:lpstr>
      <vt:lpstr> A program to copy one string into another and count the number of characters copied </vt:lpstr>
      <vt:lpstr>C program to check given string is palindrome or not  </vt:lpstr>
      <vt:lpstr>Writing Strings to the screen</vt:lpstr>
      <vt:lpstr>Putting strings together</vt:lpstr>
      <vt:lpstr>Slide 18</vt:lpstr>
      <vt:lpstr>Comparison of two strings</vt:lpstr>
      <vt:lpstr>Compare two strings</vt:lpstr>
      <vt:lpstr>String handling library functions</vt:lpstr>
      <vt:lpstr>strcat() function</vt:lpstr>
      <vt:lpstr>strcat() function</vt:lpstr>
      <vt:lpstr>strcmp() function </vt:lpstr>
      <vt:lpstr>strcpy() function</vt:lpstr>
      <vt:lpstr>strlen() function</vt:lpstr>
      <vt:lpstr>Assignment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Sankita</dc:creator>
  <cp:lastModifiedBy>udai udai</cp:lastModifiedBy>
  <cp:revision>176</cp:revision>
  <dcterms:created xsi:type="dcterms:W3CDTF">2006-08-16T00:00:00Z</dcterms:created>
  <dcterms:modified xsi:type="dcterms:W3CDTF">2022-06-20T04:23:33Z</dcterms:modified>
</cp:coreProperties>
</file>