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382" r:id="rId3"/>
    <p:sldId id="383" r:id="rId4"/>
    <p:sldId id="384" r:id="rId5"/>
    <p:sldId id="418" r:id="rId6"/>
    <p:sldId id="419" r:id="rId7"/>
    <p:sldId id="420" r:id="rId8"/>
    <p:sldId id="421" r:id="rId9"/>
    <p:sldId id="386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2" r:id="rId20"/>
    <p:sldId id="431" r:id="rId21"/>
    <p:sldId id="393" r:id="rId22"/>
    <p:sldId id="404" r:id="rId23"/>
    <p:sldId id="407" r:id="rId24"/>
    <p:sldId id="408" r:id="rId25"/>
    <p:sldId id="410" r:id="rId26"/>
    <p:sldId id="447" r:id="rId27"/>
    <p:sldId id="411" r:id="rId28"/>
    <p:sldId id="448" r:id="rId29"/>
    <p:sldId id="437" r:id="rId30"/>
    <p:sldId id="439" r:id="rId31"/>
    <p:sldId id="440" r:id="rId32"/>
    <p:sldId id="441" r:id="rId33"/>
    <p:sldId id="443" r:id="rId34"/>
    <p:sldId id="444" r:id="rId35"/>
    <p:sldId id="445" r:id="rId36"/>
    <p:sldId id="446" r:id="rId37"/>
    <p:sldId id="412" r:id="rId38"/>
    <p:sldId id="415" r:id="rId39"/>
    <p:sldId id="433" r:id="rId40"/>
    <p:sldId id="434" r:id="rId41"/>
    <p:sldId id="417" r:id="rId42"/>
    <p:sldId id="44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833" autoAdjust="0"/>
  </p:normalViewPr>
  <p:slideViewPr>
    <p:cSldViewPr>
      <p:cViewPr varScale="1">
        <p:scale>
          <a:sx n="62" d="100"/>
          <a:sy n="62" d="100"/>
        </p:scale>
        <p:origin x="-139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20D-C323-49F7-A33B-A77C483A5C8B}" type="datetimeFigureOut">
              <a:rPr lang="en-IN" smtClean="0"/>
              <a:pPr/>
              <a:t>02-07-2022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2214-F549-4E4A-BFCE-2AF378F3583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function prototype is simply 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declaration of a function that specifies function's name, parameters and return type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doesn't contain function body. A function prototype gives information to the compiler that the function may later be used in the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int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22214-F549-4E4A-BFCE-2AF378F3583A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6299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FCD799-40F4-4D3D-B02B-D6A1EE9E61A3}" type="datetime1">
              <a:rPr lang="en-US" smtClean="0"/>
              <a:pPr/>
              <a:t>7/2/2022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2E0B-02A0-4379-A3C9-571F90EABB03}" type="datetime1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E4137FA-C619-4789-879B-06BB7306967D}" type="datetime1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613C-19FD-4CDA-90D5-5B064745334E}" type="datetime1">
              <a:rPr lang="en-US" smtClean="0"/>
              <a:pPr/>
              <a:t>7/2/2022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2E35-1A0A-46BA-B990-E883D7781C4A}" type="datetime1">
              <a:rPr lang="en-US" smtClean="0"/>
              <a:pPr/>
              <a:t>7/2/2022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2CCF27C-AF75-41BF-A31E-9044428FD5AF}" type="datetime1">
              <a:rPr lang="en-US" smtClean="0"/>
              <a:pPr/>
              <a:t>7/2/2022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95C16DF-1EC9-4919-ABB9-A65BB7BD7147}" type="datetime1">
              <a:rPr lang="en-US" smtClean="0"/>
              <a:pPr/>
              <a:t>7/2/2022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981D-2367-4B52-906D-1543987D02E4}" type="datetime1">
              <a:rPr lang="en-US" smtClean="0"/>
              <a:pPr/>
              <a:t>7/2/2022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6583-4BC4-41FC-A1C6-2FF7811C3D1C}" type="datetime1">
              <a:rPr lang="en-US" smtClean="0"/>
              <a:pPr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A5370-3A66-440D-8AA3-9673E6759B67}" type="datetime1">
              <a:rPr lang="en-US" smtClean="0"/>
              <a:pPr/>
              <a:t>7/2/2022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FC8F28A-8EE1-46B6-BD12-05F0F632E5B0}" type="datetime1">
              <a:rPr lang="en-US" smtClean="0"/>
              <a:pPr/>
              <a:t>7/2/2022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602015B-5863-4605-A8BD-458B75386FE2}" type="datetime1">
              <a:rPr lang="en-US" smtClean="0"/>
              <a:pPr/>
              <a:t>7/2/2022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Lectures on Numerical Methods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Modular Programming with Functions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Body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3 parts:</a:t>
            </a:r>
          </a:p>
          <a:p>
            <a:pPr lvl="1"/>
            <a:r>
              <a:rPr lang="en-IN" dirty="0" smtClean="0"/>
              <a:t>Declarations</a:t>
            </a:r>
          </a:p>
          <a:p>
            <a:pPr lvl="1"/>
            <a:r>
              <a:rPr lang="en-IN" dirty="0" smtClean="0"/>
              <a:t>Function statements</a:t>
            </a:r>
          </a:p>
          <a:p>
            <a:pPr lvl="1"/>
            <a:r>
              <a:rPr lang="en-IN" dirty="0" smtClean="0"/>
              <a:t>Return statement</a:t>
            </a:r>
          </a:p>
          <a:p>
            <a:pPr marL="365760" lvl="1" indent="0">
              <a:buNone/>
            </a:pPr>
            <a:endParaRPr lang="en-IN" dirty="0" smtClean="0"/>
          </a:p>
          <a:p>
            <a:pPr marL="365760" lvl="1" indent="0">
              <a:buNone/>
            </a:pPr>
            <a:r>
              <a:rPr lang="en-IN" dirty="0" smtClean="0"/>
              <a:t>Examples:</a:t>
            </a:r>
          </a:p>
          <a:p>
            <a:pPr marL="365760" lvl="1" indent="0">
              <a:buNone/>
            </a:pPr>
            <a:r>
              <a:rPr lang="en-IN" dirty="0"/>
              <a:t> </a:t>
            </a:r>
            <a:r>
              <a:rPr lang="en-IN" dirty="0" smtClean="0"/>
              <a:t>float </a:t>
            </a:r>
            <a:r>
              <a:rPr lang="en-IN" dirty="0" err="1" smtClean="0"/>
              <a:t>mul</a:t>
            </a:r>
            <a:r>
              <a:rPr lang="en-IN" dirty="0" smtClean="0"/>
              <a:t>(float </a:t>
            </a:r>
            <a:r>
              <a:rPr lang="en-IN" dirty="0" err="1" smtClean="0"/>
              <a:t>x,float</a:t>
            </a:r>
            <a:r>
              <a:rPr lang="en-IN" dirty="0" smtClean="0"/>
              <a:t> y)</a:t>
            </a:r>
          </a:p>
          <a:p>
            <a:pPr marL="365760" lvl="1" indent="0">
              <a:buNone/>
            </a:pPr>
            <a:r>
              <a:rPr lang="en-IN" dirty="0" smtClean="0"/>
              <a:t>{</a:t>
            </a:r>
          </a:p>
          <a:p>
            <a:pPr marL="365760" lvl="1" indent="0">
              <a:buNone/>
            </a:pPr>
            <a:r>
              <a:rPr lang="en-IN" dirty="0"/>
              <a:t>	</a:t>
            </a:r>
            <a:r>
              <a:rPr lang="en-IN" dirty="0" smtClean="0"/>
              <a:t>float result;  //local variable</a:t>
            </a:r>
          </a:p>
          <a:p>
            <a:pPr marL="365760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result=x*y;  //computation</a:t>
            </a:r>
          </a:p>
          <a:p>
            <a:pPr marL="365760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return(result);  //returns float value</a:t>
            </a:r>
          </a:p>
          <a:p>
            <a:pPr marL="365760" lvl="1" indent="0">
              <a:buNone/>
            </a:pPr>
            <a:r>
              <a:rPr lang="en-IN" dirty="0"/>
              <a:t>}</a:t>
            </a:r>
            <a:endParaRPr lang="en-IN" dirty="0" smtClean="0"/>
          </a:p>
          <a:p>
            <a:pPr marL="36576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53395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    Void sum(</a:t>
            </a:r>
            <a:r>
              <a:rPr lang="en-IN" dirty="0" err="1" smtClean="0"/>
              <a:t>int</a:t>
            </a:r>
            <a:r>
              <a:rPr lang="en-IN" dirty="0" smtClean="0"/>
              <a:t> a, </a:t>
            </a:r>
            <a:r>
              <a:rPr lang="en-IN" dirty="0" err="1" smtClean="0"/>
              <a:t>int</a:t>
            </a:r>
            <a:r>
              <a:rPr lang="en-IN" dirty="0" smtClean="0"/>
              <a:t> b)</a:t>
            </a:r>
          </a:p>
          <a:p>
            <a:pPr marL="365760" lvl="1" indent="0">
              <a:buNone/>
            </a:pPr>
            <a:r>
              <a:rPr lang="en-IN" dirty="0"/>
              <a:t> </a:t>
            </a:r>
            <a:r>
              <a:rPr lang="en-IN" dirty="0" smtClean="0"/>
              <a:t>{                                      //no local variable</a:t>
            </a:r>
          </a:p>
          <a:p>
            <a:pPr marL="365760" lvl="1" indent="0">
              <a:buNone/>
            </a:pPr>
            <a:r>
              <a:rPr lang="en-IN" dirty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(“sum=%s”, </a:t>
            </a:r>
            <a:r>
              <a:rPr lang="en-IN" dirty="0" err="1" smtClean="0"/>
              <a:t>a+b</a:t>
            </a:r>
            <a:r>
              <a:rPr lang="en-IN" dirty="0" smtClean="0"/>
              <a:t>);  // computation</a:t>
            </a:r>
          </a:p>
          <a:p>
            <a:pPr marL="365760" lvl="1" indent="0">
              <a:buNone/>
            </a:pPr>
            <a:endParaRPr lang="en-IN" dirty="0" smtClean="0"/>
          </a:p>
          <a:p>
            <a:pPr marL="365760" lvl="1" indent="0">
              <a:buNone/>
            </a:pPr>
            <a:r>
              <a:rPr lang="en-IN" dirty="0" smtClean="0"/>
              <a:t>}</a:t>
            </a:r>
          </a:p>
          <a:p>
            <a:pPr marL="365760" lvl="1" indent="0">
              <a:buNone/>
            </a:pPr>
            <a:r>
              <a:rPr lang="en-IN" dirty="0" smtClean="0"/>
              <a:t> </a:t>
            </a:r>
          </a:p>
          <a:p>
            <a:pPr marL="365760" lvl="1" indent="0">
              <a:buNone/>
            </a:pPr>
            <a:r>
              <a:rPr lang="en-IN" dirty="0" smtClean="0"/>
              <a:t>Void display(void)</a:t>
            </a:r>
          </a:p>
          <a:p>
            <a:pPr marL="365760" lvl="1" indent="0">
              <a:buNone/>
            </a:pPr>
            <a:r>
              <a:rPr lang="en-IN" dirty="0" smtClean="0"/>
              <a:t>{                                       //no local variable</a:t>
            </a:r>
          </a:p>
          <a:p>
            <a:pPr marL="365760" lvl="1" indent="0">
              <a:buNone/>
            </a:pPr>
            <a:r>
              <a:rPr lang="en-IN" dirty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(“no </a:t>
            </a:r>
            <a:r>
              <a:rPr lang="en-IN" dirty="0" err="1" smtClean="0"/>
              <a:t>type,no</a:t>
            </a:r>
            <a:r>
              <a:rPr lang="en-IN" dirty="0" smtClean="0"/>
              <a:t> parameters”);</a:t>
            </a:r>
          </a:p>
          <a:p>
            <a:pPr marL="365760" lvl="1" indent="0">
              <a:buNone/>
            </a:pPr>
            <a:r>
              <a:rPr lang="en-IN" dirty="0" smtClean="0"/>
              <a:t>}                                          // return statement</a:t>
            </a:r>
          </a:p>
          <a:p>
            <a:pPr marL="365760" lvl="1" indent="0">
              <a:buNone/>
            </a:pPr>
            <a:endParaRPr lang="en-IN" dirty="0" smtClean="0"/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28245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 values and their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return statement can take one of the following forms:</a:t>
            </a:r>
          </a:p>
          <a:p>
            <a:pPr lvl="1"/>
            <a:r>
              <a:rPr lang="en-IN" dirty="0"/>
              <a:t>r</a:t>
            </a:r>
            <a:r>
              <a:rPr lang="en-IN" dirty="0" smtClean="0"/>
              <a:t>eturn;   OR</a:t>
            </a:r>
          </a:p>
          <a:p>
            <a:pPr lvl="1"/>
            <a:r>
              <a:rPr lang="en-IN" dirty="0" smtClean="0"/>
              <a:t>return(expression);</a:t>
            </a:r>
          </a:p>
          <a:p>
            <a:pPr marL="365760" lvl="1" indent="0">
              <a:buNone/>
            </a:pPr>
            <a:r>
              <a:rPr lang="en-IN" dirty="0" smtClean="0"/>
              <a:t>Example:</a:t>
            </a:r>
          </a:p>
          <a:p>
            <a:pPr marL="365760" lvl="1" indent="0">
              <a:buNone/>
            </a:pPr>
            <a:r>
              <a:rPr lang="en-IN" dirty="0"/>
              <a:t>	</a:t>
            </a:r>
            <a:r>
              <a:rPr lang="en-IN" dirty="0" smtClean="0"/>
              <a:t>return;</a:t>
            </a:r>
          </a:p>
          <a:p>
            <a:pPr marL="365760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return(p);</a:t>
            </a:r>
          </a:p>
          <a:p>
            <a:pPr marL="365760" lvl="1" indent="0">
              <a:buNone/>
            </a:pPr>
            <a:r>
              <a:rPr lang="en-IN" dirty="0"/>
              <a:t> </a:t>
            </a:r>
            <a:r>
              <a:rPr lang="en-IN" dirty="0" smtClean="0"/>
              <a:t>     return(x*y);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47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call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A function can be simple called using function name followed by a list of actual parameters:</a:t>
            </a:r>
          </a:p>
          <a:p>
            <a:pPr marL="0" indent="0">
              <a:buNone/>
            </a:pPr>
            <a:r>
              <a:rPr lang="en-IN" dirty="0" smtClean="0"/>
              <a:t>main()</a:t>
            </a:r>
          </a:p>
          <a:p>
            <a:pPr marL="0" indent="0">
              <a:buNone/>
            </a:pPr>
            <a:r>
              <a:rPr lang="en-IN" dirty="0" smtClean="0"/>
              <a:t>{        </a:t>
            </a:r>
            <a:r>
              <a:rPr lang="en-IN" dirty="0" err="1" smtClean="0"/>
              <a:t>int</a:t>
            </a:r>
            <a:r>
              <a:rPr lang="en-IN" dirty="0" smtClean="0"/>
              <a:t> y;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y=</a:t>
            </a:r>
            <a:r>
              <a:rPr lang="en-IN" dirty="0" err="1" smtClean="0"/>
              <a:t>mul</a:t>
            </a:r>
            <a:r>
              <a:rPr lang="en-IN" dirty="0" smtClean="0"/>
              <a:t>(10,5);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</a:t>
            </a:r>
            <a:r>
              <a:rPr lang="en-IN" dirty="0" err="1" smtClean="0"/>
              <a:t>printf</a:t>
            </a:r>
            <a:r>
              <a:rPr lang="en-IN" dirty="0" smtClean="0"/>
              <a:t>(“%</a:t>
            </a:r>
            <a:r>
              <a:rPr lang="en-IN" dirty="0" err="1" smtClean="0"/>
              <a:t>d”,y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4436745"/>
            <a:ext cx="3962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solidFill>
                  <a:srgbClr val="FF0000"/>
                </a:solidFill>
              </a:rPr>
              <a:t>i</a:t>
            </a:r>
            <a:r>
              <a:rPr lang="en-IN" sz="2800" dirty="0" err="1" smtClean="0">
                <a:solidFill>
                  <a:srgbClr val="FF0000"/>
                </a:solidFill>
              </a:rPr>
              <a:t>nt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err="1" smtClean="0">
                <a:solidFill>
                  <a:srgbClr val="FF0000"/>
                </a:solidFill>
              </a:rPr>
              <a:t>mul</a:t>
            </a:r>
            <a:r>
              <a:rPr lang="en-IN" sz="2800" dirty="0" smtClean="0">
                <a:solidFill>
                  <a:srgbClr val="FF0000"/>
                </a:solidFill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</a:rPr>
              <a:t>int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err="1" smtClean="0">
                <a:solidFill>
                  <a:srgbClr val="FF0000"/>
                </a:solidFill>
              </a:rPr>
              <a:t>x,int</a:t>
            </a:r>
            <a:r>
              <a:rPr lang="en-IN" sz="2800" dirty="0" smtClean="0">
                <a:solidFill>
                  <a:srgbClr val="FF0000"/>
                </a:solidFill>
              </a:rPr>
              <a:t> y)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err="1" smtClean="0">
                <a:solidFill>
                  <a:srgbClr val="FF0000"/>
                </a:solidFill>
              </a:rPr>
              <a:t>int</a:t>
            </a:r>
            <a:r>
              <a:rPr lang="en-IN" sz="2800" dirty="0" smtClean="0">
                <a:solidFill>
                  <a:srgbClr val="FF0000"/>
                </a:solidFill>
              </a:rPr>
              <a:t> p;</a:t>
            </a:r>
          </a:p>
          <a:p>
            <a:r>
              <a:rPr lang="en-IN" sz="2800" dirty="0">
                <a:solidFill>
                  <a:srgbClr val="FF0000"/>
                </a:solidFill>
              </a:rPr>
              <a:t>p</a:t>
            </a:r>
            <a:r>
              <a:rPr lang="en-IN" sz="2800" dirty="0" smtClean="0">
                <a:solidFill>
                  <a:srgbClr val="FF0000"/>
                </a:solidFill>
              </a:rPr>
              <a:t>=x*y;  /* x=10, y=5 */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return(p);</a:t>
            </a:r>
          </a:p>
          <a:p>
            <a:r>
              <a:rPr lang="en-IN" sz="2800" dirty="0">
                <a:solidFill>
                  <a:srgbClr val="FF0000"/>
                </a:solidFill>
              </a:rPr>
              <a:t>}</a:t>
            </a:r>
            <a:endParaRPr lang="en-IN" sz="2800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4038600"/>
            <a:ext cx="28956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346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Different ways of calling a function: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mul</a:t>
            </a:r>
            <a:r>
              <a:rPr lang="en-IN" dirty="0" smtClean="0"/>
              <a:t>(10,5)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mul</a:t>
            </a:r>
            <a:r>
              <a:rPr lang="en-IN" dirty="0" smtClean="0"/>
              <a:t>(m,5)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mul</a:t>
            </a:r>
            <a:r>
              <a:rPr lang="en-IN" dirty="0" smtClean="0"/>
              <a:t>(10,n)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mul</a:t>
            </a:r>
            <a:r>
              <a:rPr lang="en-IN" dirty="0" smtClean="0"/>
              <a:t>(</a:t>
            </a:r>
            <a:r>
              <a:rPr lang="en-IN" dirty="0" err="1" smtClean="0"/>
              <a:t>m,n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mul</a:t>
            </a:r>
            <a:r>
              <a:rPr lang="en-IN" dirty="0" smtClean="0"/>
              <a:t>(m + 5,10)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mul</a:t>
            </a:r>
            <a:r>
              <a:rPr lang="en-IN" dirty="0" smtClean="0"/>
              <a:t>(10, </a:t>
            </a:r>
            <a:r>
              <a:rPr lang="en-IN" dirty="0" err="1" smtClean="0"/>
              <a:t>mul</a:t>
            </a:r>
            <a:r>
              <a:rPr lang="en-IN" dirty="0" smtClean="0"/>
              <a:t>(</a:t>
            </a:r>
            <a:r>
              <a:rPr lang="en-IN" dirty="0" err="1" smtClean="0"/>
              <a:t>m,n</a:t>
            </a:r>
            <a:r>
              <a:rPr lang="en-IN" dirty="0" smtClean="0"/>
              <a:t>) 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</a:t>
            </a:r>
            <a:r>
              <a:rPr lang="en-IN" dirty="0" err="1" smtClean="0"/>
              <a:t>mul</a:t>
            </a:r>
            <a:r>
              <a:rPr lang="en-IN" dirty="0" smtClean="0"/>
              <a:t>(expression1, expression2)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1164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IN" sz="3000" dirty="0" smtClean="0"/>
              <a:t>The actual parameters must match the function’s formal parameters in type, order and number.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767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declaration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4 parts:</a:t>
            </a:r>
          </a:p>
          <a:p>
            <a:pPr lvl="1"/>
            <a:r>
              <a:rPr lang="en-IN" dirty="0" smtClean="0"/>
              <a:t>Function type (return type)</a:t>
            </a:r>
          </a:p>
          <a:p>
            <a:pPr lvl="1"/>
            <a:r>
              <a:rPr lang="en-IN" dirty="0" smtClean="0"/>
              <a:t>Function name</a:t>
            </a:r>
          </a:p>
          <a:p>
            <a:pPr lvl="1"/>
            <a:r>
              <a:rPr lang="en-IN" dirty="0" smtClean="0"/>
              <a:t>Parameter list</a:t>
            </a:r>
          </a:p>
          <a:p>
            <a:pPr lvl="1"/>
            <a:r>
              <a:rPr lang="en-IN" dirty="0" smtClean="0"/>
              <a:t>Terminating semi colon</a:t>
            </a:r>
          </a:p>
          <a:p>
            <a:pPr lvl="1"/>
            <a:endParaRPr lang="en-IN" dirty="0"/>
          </a:p>
          <a:p>
            <a:pPr marL="365760" lvl="1" indent="0">
              <a:buNone/>
            </a:pP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Function-type function-name(parameter list);</a:t>
            </a:r>
          </a:p>
          <a:p>
            <a:pPr marL="365760" lvl="1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        </a:t>
            </a:r>
            <a:r>
              <a:rPr lang="en-IN" sz="2800" dirty="0" err="1" smtClean="0">
                <a:solidFill>
                  <a:srgbClr val="FF0000"/>
                </a:solidFill>
              </a:rPr>
              <a:t>int</a:t>
            </a:r>
            <a:r>
              <a:rPr lang="en-IN" sz="2800" dirty="0" smtClean="0">
                <a:solidFill>
                  <a:srgbClr val="FF0000"/>
                </a:solidFill>
              </a:rPr>
              <a:t>        multiplication      (  </a:t>
            </a:r>
            <a:r>
              <a:rPr lang="en-IN" sz="2800" dirty="0" err="1" smtClean="0">
                <a:solidFill>
                  <a:srgbClr val="FF0000"/>
                </a:solidFill>
              </a:rPr>
              <a:t>int</a:t>
            </a:r>
            <a:r>
              <a:rPr lang="en-IN" sz="2800" dirty="0" smtClean="0">
                <a:solidFill>
                  <a:srgbClr val="FF0000"/>
                </a:solidFill>
              </a:rPr>
              <a:t> m, </a:t>
            </a:r>
            <a:r>
              <a:rPr lang="en-IN" sz="2800" dirty="0" err="1" smtClean="0">
                <a:solidFill>
                  <a:srgbClr val="FF0000"/>
                </a:solidFill>
              </a:rPr>
              <a:t>int</a:t>
            </a:r>
            <a:r>
              <a:rPr lang="en-IN" sz="2800" dirty="0" smtClean="0">
                <a:solidFill>
                  <a:srgbClr val="FF0000"/>
                </a:solidFill>
              </a:rPr>
              <a:t> n); </a:t>
            </a:r>
          </a:p>
          <a:p>
            <a:pPr marL="365760" lvl="1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rgbClr val="FF0000"/>
                </a:solidFill>
              </a:rPr>
              <a:t>        </a:t>
            </a:r>
            <a:r>
              <a:rPr lang="en-IN" sz="2800" dirty="0" err="1" smtClean="0">
                <a:solidFill>
                  <a:srgbClr val="FF0000"/>
                </a:solidFill>
              </a:rPr>
              <a:t>int</a:t>
            </a:r>
            <a:r>
              <a:rPr lang="en-IN" sz="2800" dirty="0" smtClean="0">
                <a:solidFill>
                  <a:srgbClr val="FF0000"/>
                </a:solidFill>
              </a:rPr>
              <a:t>        multiplication      (  </a:t>
            </a:r>
            <a:r>
              <a:rPr lang="en-IN" sz="2800" dirty="0" err="1" smtClean="0">
                <a:solidFill>
                  <a:srgbClr val="FF0000"/>
                </a:solidFill>
              </a:rPr>
              <a:t>int</a:t>
            </a:r>
            <a:r>
              <a:rPr lang="en-IN" sz="2800" dirty="0" smtClean="0">
                <a:solidFill>
                  <a:srgbClr val="FF0000"/>
                </a:solidFill>
              </a:rPr>
              <a:t>,    </a:t>
            </a:r>
            <a:r>
              <a:rPr lang="en-IN" sz="2800" dirty="0" err="1" smtClean="0">
                <a:solidFill>
                  <a:srgbClr val="FF0000"/>
                </a:solidFill>
              </a:rPr>
              <a:t>int</a:t>
            </a:r>
            <a:r>
              <a:rPr lang="en-IN" sz="2800" dirty="0" smtClean="0">
                <a:solidFill>
                  <a:srgbClr val="FF0000"/>
                </a:solidFill>
              </a:rPr>
              <a:t>)</a:t>
            </a:r>
          </a:p>
          <a:p>
            <a:pPr marL="365760" lvl="1" indent="0"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                     multiplication      (  </a:t>
            </a:r>
            <a:r>
              <a:rPr lang="en-IN" sz="2800" dirty="0" err="1" smtClean="0">
                <a:solidFill>
                  <a:srgbClr val="FF0000"/>
                </a:solidFill>
              </a:rPr>
              <a:t>int</a:t>
            </a:r>
            <a:r>
              <a:rPr lang="en-IN" sz="2800" dirty="0" smtClean="0">
                <a:solidFill>
                  <a:srgbClr val="FF0000"/>
                </a:solidFill>
              </a:rPr>
              <a:t>,    </a:t>
            </a:r>
            <a:r>
              <a:rPr lang="en-IN" sz="2800" dirty="0" err="1" smtClean="0">
                <a:solidFill>
                  <a:srgbClr val="FF0000"/>
                </a:solidFill>
              </a:rPr>
              <a:t>int</a:t>
            </a:r>
            <a:r>
              <a:rPr lang="en-IN" sz="28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3786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>
            <a:normAutofit lnSpcReduction="10000"/>
          </a:bodyPr>
          <a:lstStyle/>
          <a:p>
            <a:r>
              <a:rPr lang="en-IN" sz="3200" dirty="0" smtClean="0"/>
              <a:t>Note :</a:t>
            </a:r>
          </a:p>
          <a:p>
            <a:pPr lvl="1" algn="just"/>
            <a:r>
              <a:rPr lang="en-IN" sz="2800" dirty="0" smtClean="0"/>
              <a:t>The parameter list must be separated </a:t>
            </a:r>
            <a:r>
              <a:rPr lang="en-IN" sz="2800" smtClean="0"/>
              <a:t>by commas.</a:t>
            </a:r>
            <a:endParaRPr lang="en-IN" sz="2800" dirty="0"/>
          </a:p>
          <a:p>
            <a:pPr lvl="1" algn="just"/>
            <a:r>
              <a:rPr lang="en-IN" sz="2800" dirty="0" smtClean="0"/>
              <a:t>Parameters in declaration must match the types of parameters in function definition, in number and order.</a:t>
            </a:r>
          </a:p>
          <a:p>
            <a:pPr lvl="1" algn="just"/>
            <a:r>
              <a:rPr lang="en-IN" sz="2800" dirty="0" smtClean="0"/>
              <a:t>Use of parameter names in declaration is optional.</a:t>
            </a:r>
          </a:p>
          <a:p>
            <a:pPr lvl="1" algn="just"/>
            <a:r>
              <a:rPr lang="en-IN" sz="2800" dirty="0" smtClean="0"/>
              <a:t>If function has no formal parameters, the list is written as (void).</a:t>
            </a:r>
          </a:p>
          <a:p>
            <a:pPr lvl="1"/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16424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No arguments and no return values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1" y="1371600"/>
            <a:ext cx="815339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Arguments with no return values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1447800"/>
            <a:ext cx="685799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91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How do you solve a big complex problem ?</a:t>
            </a:r>
          </a:p>
          <a:p>
            <a:pPr lvl="1"/>
            <a:r>
              <a:rPr lang="en-US" dirty="0" smtClean="0"/>
              <a:t>Divide it into small tasks </a:t>
            </a:r>
          </a:p>
          <a:p>
            <a:pPr lvl="1"/>
            <a:r>
              <a:rPr lang="en-US" dirty="0" smtClean="0"/>
              <a:t>Solve each task. </a:t>
            </a:r>
          </a:p>
          <a:p>
            <a:pPr lvl="1"/>
            <a:r>
              <a:rPr lang="en-US" dirty="0" smtClean="0"/>
              <a:t>Then combine these solutions.</a:t>
            </a:r>
          </a:p>
          <a:p>
            <a:endParaRPr lang="en-IN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143000" y="3962400"/>
            <a:ext cx="6934200" cy="2436813"/>
            <a:chOff x="480" y="1248"/>
            <a:chExt cx="5088" cy="288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624" y="2352"/>
              <a:ext cx="1200" cy="62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496" y="3168"/>
              <a:ext cx="1008" cy="528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320" y="3168"/>
              <a:ext cx="1056" cy="43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440" y="3216"/>
              <a:ext cx="672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896" y="3888"/>
              <a:ext cx="672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80" y="3216"/>
              <a:ext cx="672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296" y="2016"/>
              <a:ext cx="480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168" y="2112"/>
              <a:ext cx="432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4320" y="2880"/>
              <a:ext cx="432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4896" y="3600"/>
              <a:ext cx="336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H="1">
              <a:off x="2976" y="2880"/>
              <a:ext cx="48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4320" y="3600"/>
              <a:ext cx="336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984" y="3888"/>
              <a:ext cx="672" cy="240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784" y="2304"/>
              <a:ext cx="1968" cy="62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440" y="2976"/>
              <a:ext cx="288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816" y="2928"/>
              <a:ext cx="144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488" y="1248"/>
              <a:ext cx="2448" cy="91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Arguments with return values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600201"/>
            <a:ext cx="7315200" cy="52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62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Exercise: void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578352" cy="1676400"/>
          </a:xfrm>
        </p:spPr>
        <p:txBody>
          <a:bodyPr/>
          <a:lstStyle/>
          <a:p>
            <a:r>
              <a:rPr lang="en-US" dirty="0" smtClean="0"/>
              <a:t>Write a program to generate the following output?</a:t>
            </a:r>
          </a:p>
          <a:p>
            <a:endParaRPr lang="en-I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3000" y="3124200"/>
            <a:ext cx="19050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/>
              <a:t>*</a:t>
            </a:r>
          </a:p>
          <a:p>
            <a:pPr eaLnBrk="0" hangingPunct="0"/>
            <a:r>
              <a:rPr lang="en-US" sz="2000" dirty="0"/>
              <a:t>**</a:t>
            </a:r>
          </a:p>
          <a:p>
            <a:pPr eaLnBrk="0" hangingPunct="0"/>
            <a:r>
              <a:rPr lang="en-US" sz="2000" dirty="0"/>
              <a:t>***</a:t>
            </a:r>
          </a:p>
          <a:p>
            <a:pPr eaLnBrk="0" hangingPunct="0"/>
            <a:r>
              <a:rPr lang="en-US" sz="2000" dirty="0"/>
              <a:t>****</a:t>
            </a:r>
          </a:p>
          <a:p>
            <a:pPr eaLnBrk="0" hangingPunct="0"/>
            <a:r>
              <a:rPr lang="en-US" sz="2000" dirty="0"/>
              <a:t>*****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2000" y="5054600"/>
            <a:ext cx="3581400" cy="1628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for (i=1; i&lt;=5; i++) {</a:t>
            </a:r>
          </a:p>
          <a:p>
            <a:pPr eaLnBrk="0" hangingPunct="0"/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  for (j=1; j&lt;=i; j++)</a:t>
            </a:r>
          </a:p>
          <a:p>
            <a:pPr eaLnBrk="0" hangingPunct="0"/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      printf(“*”);</a:t>
            </a:r>
          </a:p>
          <a:p>
            <a:pPr eaLnBrk="0" hangingPunct="0"/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  printf(“\n”);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343400" y="1905000"/>
            <a:ext cx="3886200" cy="4773613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#include &lt;stdio.h&gt;</a:t>
            </a:r>
          </a:p>
          <a:p>
            <a:pPr eaLnBrk="0" hangingPunct="0"/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void print_i_star(int i);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main()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 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int i;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for (i=1; i&lt;=5; i++) 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   </a:t>
            </a:r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print_i_star( i 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 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void print_i_star(int i)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int j;</a:t>
            </a:r>
          </a:p>
          <a:p>
            <a:pPr eaLnBrk="0" hangingPunct="0"/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for (j=1; j&lt;=i; j++)</a:t>
            </a:r>
          </a:p>
          <a:p>
            <a:pPr eaLnBrk="0" hangingPunct="0"/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    printf(“*”);</a:t>
            </a:r>
          </a:p>
          <a:p>
            <a:pPr eaLnBrk="0" hangingPunct="0"/>
            <a:r>
              <a:rPr lang="en-US" b="1">
                <a:solidFill>
                  <a:schemeClr val="hlink"/>
                </a:solidFill>
                <a:latin typeface="Courier New" pitchFamily="49" charset="0"/>
              </a:rPr>
              <a:t>  printf(“\n”);</a:t>
            </a:r>
            <a:r>
              <a:rPr lang="en-US" b="1">
                <a:latin typeface="Courier New" pitchFamily="49" charset="0"/>
              </a:rPr>
              <a:t>  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return;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676400"/>
            <a:ext cx="7772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Write a function to compute maximum and minimum of two numbers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3048000"/>
            <a:ext cx="5181600" cy="3094038"/>
          </a:xfrm>
          <a:prstGeom prst="rect">
            <a:avLst/>
          </a:prstGeom>
          <a:noFill/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Courier New" pitchFamily="49" charset="0"/>
              </a:rPr>
              <a:t>int max(int a, int b)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if (a &gt; b)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  return a;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else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  return b;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}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810000" y="3624263"/>
            <a:ext cx="5181600" cy="3094037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>
                <a:latin typeface="Courier New" pitchFamily="49" charset="0"/>
              </a:rPr>
              <a:t>int min(int a, int b)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if (a &lt; b)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  return a;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else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    return b;</a:t>
            </a:r>
          </a:p>
          <a:p>
            <a:pPr eaLnBrk="0" hangingPunct="0"/>
            <a:r>
              <a:rPr lang="en-US" sz="280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Write a function that takes score as parameter and computes and returns letter grade based on the scale below.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None/>
            </a:pPr>
            <a:r>
              <a:rPr lang="en-US" sz="2800" kern="0" dirty="0" smtClean="0">
                <a:solidFill>
                  <a:srgbClr val="000000"/>
                </a:solidFill>
                <a:latin typeface="Tahoma"/>
              </a:rPr>
              <a:t>				80-100	A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None/>
            </a:pPr>
            <a:r>
              <a:rPr lang="en-US" sz="2800" kern="0" dirty="0" smtClean="0">
                <a:solidFill>
                  <a:srgbClr val="000000"/>
                </a:solidFill>
                <a:latin typeface="Tahoma"/>
              </a:rPr>
              <a:t>				60-79		B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None/>
            </a:pPr>
            <a:r>
              <a:rPr lang="en-US" sz="2800" kern="0" dirty="0" smtClean="0">
                <a:solidFill>
                  <a:srgbClr val="000000"/>
                </a:solidFill>
                <a:latin typeface="Tahoma"/>
              </a:rPr>
              <a:t>				40-59		C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None/>
            </a:pPr>
            <a:r>
              <a:rPr lang="en-US" sz="2800" kern="0" dirty="0" smtClean="0">
                <a:solidFill>
                  <a:srgbClr val="000000"/>
                </a:solidFill>
                <a:latin typeface="Tahoma"/>
              </a:rPr>
              <a:t>				0-39		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char </a:t>
            </a:r>
            <a:r>
              <a:rPr lang="en-US" sz="2400" b="1" dirty="0" err="1" smtClean="0">
                <a:latin typeface="Courier New" pitchFamily="49" charset="0"/>
              </a:rPr>
              <a:t>get_letter_grade</a:t>
            </a:r>
            <a:r>
              <a:rPr lang="en-US" sz="2400" b="1" dirty="0" smtClean="0">
                <a:latin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</a:rPr>
              <a:t>int</a:t>
            </a:r>
            <a:r>
              <a:rPr lang="en-US" sz="2400" b="1" dirty="0" smtClean="0">
                <a:latin typeface="Courier New" pitchFamily="49" charset="0"/>
              </a:rPr>
              <a:t> score)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char grade;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if ((score &gt;= 80) &amp;&amp; (score &lt;=100))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grade = 'A';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else if ((score &gt;= 60) &amp;&amp; (score &lt;= 79))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grade = 'B';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else if ((score &gt;= 40) &amp;&amp; (score &lt;= 59))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grade = 'C';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else if ((score &gt;= 0) &amp;&amp; (score &lt;= 39))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   grade = 'D';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    return grade;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600200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is the output of the following program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56525" y="277495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04800" y="2118985"/>
            <a:ext cx="6324600" cy="466281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function1(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x)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x = 2;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("Out1 = %d\</a:t>
            </a:r>
            <a:r>
              <a:rPr lang="en-US" sz="2000" b="1" dirty="0" err="1">
                <a:latin typeface="Courier New" pitchFamily="49" charset="0"/>
              </a:rPr>
              <a:t>n",x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return(x+1);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x = 4, 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y = function1(x);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("Out2 = %d\</a:t>
            </a:r>
            <a:r>
              <a:rPr lang="en-US" sz="2000" b="1" dirty="0" err="1">
                <a:latin typeface="Courier New" pitchFamily="49" charset="0"/>
              </a:rPr>
              <a:t>n",x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("Out3 = %d\</a:t>
            </a:r>
            <a:r>
              <a:rPr lang="en-US" sz="2000" b="1" dirty="0" err="1">
                <a:latin typeface="Courier New" pitchFamily="49" charset="0"/>
              </a:rPr>
              <a:t>n",y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" y="1600200"/>
            <a:ext cx="82296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is the output of the following program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56525" y="2774950"/>
            <a:ext cx="1841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781800" y="3352800"/>
            <a:ext cx="1676400" cy="14779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Output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Out1 = 2</a:t>
            </a:r>
          </a:p>
          <a:p>
            <a:pPr eaLnBrk="0" hangingPunct="0"/>
            <a:r>
              <a:rPr lang="en-US"/>
              <a:t>Out2 = 4</a:t>
            </a:r>
          </a:p>
          <a:p>
            <a:pPr eaLnBrk="0" hangingPunct="0"/>
            <a:r>
              <a:rPr lang="en-US"/>
              <a:t>Out3 = 3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04800" y="2118985"/>
            <a:ext cx="6324600" cy="466281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function1(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x)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x = 2;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("Out1 = %d\</a:t>
            </a:r>
            <a:r>
              <a:rPr lang="en-US" sz="2000" b="1" dirty="0" err="1">
                <a:latin typeface="Courier New" pitchFamily="49" charset="0"/>
              </a:rPr>
              <a:t>n",x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return(x+1);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main()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x = 4, 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y = function1(x);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("Out2 = %d\</a:t>
            </a:r>
            <a:r>
              <a:rPr lang="en-US" sz="2000" b="1" dirty="0" err="1">
                <a:latin typeface="Courier New" pitchFamily="49" charset="0"/>
              </a:rPr>
              <a:t>n",x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("Out3 = %d\</a:t>
            </a:r>
            <a:r>
              <a:rPr lang="en-US" sz="2000" b="1" dirty="0" err="1">
                <a:latin typeface="Courier New" pitchFamily="49" charset="0"/>
              </a:rPr>
              <a:t>n",y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2017713"/>
            <a:ext cx="8193088" cy="4968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is the output of the following program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2514600"/>
            <a:ext cx="4191000" cy="36750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#include &lt;stdio.h&gt;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r>
              <a:rPr lang="en-US" b="1">
                <a:latin typeface="Courier New" pitchFamily="49" charset="0"/>
              </a:rPr>
              <a:t>void function2()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printf("In function 2\n");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r>
              <a:rPr lang="en-US" b="1">
                <a:latin typeface="Courier New" pitchFamily="49" charset="0"/>
              </a:rPr>
              <a:t>void function1()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function2();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printf("In function 1\n");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14850" y="2514600"/>
            <a:ext cx="4019550" cy="36750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void function3()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printf("In function 3\n");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function2();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r>
              <a:rPr lang="en-US" b="1">
                <a:latin typeface="Courier New" pitchFamily="49" charset="0"/>
              </a:rPr>
              <a:t>int main()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function1();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function3();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return 0;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Exercise</a:t>
            </a:r>
            <a:endParaRPr lang="en-IN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2017713"/>
            <a:ext cx="8193088" cy="49688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is the output of the following program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2514600"/>
            <a:ext cx="4191000" cy="36750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#include &lt;stdio.h&gt;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r>
              <a:rPr lang="en-US" b="1">
                <a:latin typeface="Courier New" pitchFamily="49" charset="0"/>
              </a:rPr>
              <a:t>void function2()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printf("In function 2\n");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r>
              <a:rPr lang="en-US" b="1">
                <a:latin typeface="Courier New" pitchFamily="49" charset="0"/>
              </a:rPr>
              <a:t>void function1()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function2();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printf("In function 1\n");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14850" y="2514600"/>
            <a:ext cx="4019550" cy="36750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void function3()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printf("In function 3\n");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function2();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  <a:p>
            <a:pPr eaLnBrk="0" hangingPunct="0"/>
            <a:r>
              <a:rPr lang="en-US" b="1">
                <a:latin typeface="Courier New" pitchFamily="49" charset="0"/>
              </a:rPr>
              <a:t>int main()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function1();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function3();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  return 0;</a:t>
            </a:r>
          </a:p>
          <a:p>
            <a:pPr eaLnBrk="0" hangingPunct="0"/>
            <a:r>
              <a:rPr lang="en-US" b="1">
                <a:latin typeface="Courier New" pitchFamily="49" charset="0"/>
              </a:rPr>
              <a:t>}</a:t>
            </a:r>
          </a:p>
          <a:p>
            <a:pPr eaLnBrk="0" hangingPunct="0"/>
            <a:endParaRPr lang="en-US" b="1">
              <a:latin typeface="Courier New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10400" y="4343400"/>
            <a:ext cx="1692275" cy="2027238"/>
          </a:xfrm>
          <a:prstGeom prst="rect">
            <a:avLst/>
          </a:prstGeom>
          <a:solidFill>
            <a:srgbClr val="C3D6F5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b="1"/>
              <a:t>Output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/>
              <a:t>In function 2</a:t>
            </a:r>
          </a:p>
          <a:p>
            <a:pPr eaLnBrk="0" hangingPunct="0"/>
            <a:r>
              <a:rPr lang="en-US"/>
              <a:t>In function 1</a:t>
            </a:r>
          </a:p>
          <a:p>
            <a:pPr eaLnBrk="0" hangingPunct="0"/>
            <a:r>
              <a:rPr lang="en-US"/>
              <a:t>In function 3</a:t>
            </a:r>
          </a:p>
          <a:p>
            <a:pPr eaLnBrk="0" hangingPunct="0"/>
            <a:r>
              <a:rPr lang="en-US"/>
              <a:t>In function 2</a:t>
            </a:r>
          </a:p>
          <a:p>
            <a:pPr eaLnBrk="0" hangingPunct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Recursion is a process where a function calls itself.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smtClean="0"/>
              <a:t>main()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{</a:t>
            </a:r>
          </a:p>
          <a:p>
            <a:pPr marL="365760" lvl="1" indent="0">
              <a:buNone/>
            </a:pPr>
            <a:r>
              <a:rPr lang="en-IN" dirty="0" smtClean="0"/>
              <a:t>  	</a:t>
            </a:r>
            <a:r>
              <a:rPr lang="en-IN" dirty="0" err="1" smtClean="0"/>
              <a:t>printf</a:t>
            </a:r>
            <a:r>
              <a:rPr lang="en-IN" dirty="0" smtClean="0"/>
              <a:t>(“ recursion example”);</a:t>
            </a:r>
          </a:p>
          <a:p>
            <a:pPr marL="365760" lvl="1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	main();</a:t>
            </a:r>
          </a:p>
          <a:p>
            <a:pPr marL="365760" lvl="1" indent="0">
              <a:buNone/>
            </a:pPr>
            <a:r>
              <a:rPr lang="en-IN" dirty="0"/>
              <a:t> </a:t>
            </a:r>
            <a:r>
              <a:rPr lang="en-IN" dirty="0" smtClean="0"/>
              <a:t> }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090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Modularity…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197352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In C we use </a:t>
            </a:r>
            <a:r>
              <a:rPr lang="en-US" b="1" dirty="0" smtClean="0">
                <a:solidFill>
                  <a:srgbClr val="FF0000"/>
                </a:solidFill>
              </a:rPr>
              <a:t>functions</a:t>
            </a:r>
            <a:r>
              <a:rPr lang="en-US" dirty="0" smtClean="0"/>
              <a:t> also referred to as </a:t>
            </a:r>
            <a:r>
              <a:rPr lang="en-US" b="1" dirty="0" smtClean="0">
                <a:solidFill>
                  <a:srgbClr val="FF0000"/>
                </a:solidFill>
              </a:rPr>
              <a:t>modules</a:t>
            </a:r>
            <a:r>
              <a:rPr lang="en-US" i="1" dirty="0" smtClean="0"/>
              <a:t> </a:t>
            </a:r>
            <a:r>
              <a:rPr lang="en-US" dirty="0" smtClean="0"/>
              <a:t>to perform specific tasks that we determined in our solution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7" name="Picture 26" descr="Pic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600200"/>
            <a:ext cx="4823739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309" y="228600"/>
            <a:ext cx="8534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factorial(</a:t>
            </a:r>
            <a:r>
              <a:rPr lang="en-IN" sz="28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); //declaration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Void main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(“answer is %d”, </a:t>
            </a:r>
            <a:r>
              <a:rPr lang="en-IN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factorial(</a:t>
            </a:r>
            <a:r>
              <a:rPr lang="en-I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I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);  //call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factorial(</a:t>
            </a:r>
            <a:r>
              <a:rPr lang="en-IN" sz="2800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 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//definition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fact;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if(n==1)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	return(1);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fact= n * factorial(</a:t>
            </a:r>
            <a:r>
              <a:rPr lang="en-IN" sz="28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en-I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return(fact);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 smtClean="0"/>
              <a:t>   </a:t>
            </a:r>
            <a:endParaRPr lang="en-IN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172200" y="5257800"/>
            <a:ext cx="1752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924800" y="2590800"/>
            <a:ext cx="0" cy="266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04510" y="2590800"/>
            <a:ext cx="3020290" cy="381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6420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arrays to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To pass a one dimensional array to a function, it is sufficient to list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name of array, </a:t>
            </a:r>
            <a:r>
              <a:rPr lang="en-IN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any subscript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the size of array as arguments</a:t>
            </a:r>
            <a:r>
              <a:rPr lang="en-IN" dirty="0" smtClean="0"/>
              <a:t>. For example, </a:t>
            </a:r>
          </a:p>
          <a:p>
            <a:pPr algn="just"/>
            <a:r>
              <a:rPr lang="en-IN" dirty="0" smtClean="0"/>
              <a:t>                </a:t>
            </a:r>
            <a:r>
              <a:rPr lang="en-IN" b="1" dirty="0" smtClean="0"/>
              <a:t>largest(</a:t>
            </a:r>
            <a:r>
              <a:rPr lang="en-IN" b="1" dirty="0" err="1" smtClean="0"/>
              <a:t>a,n</a:t>
            </a:r>
            <a:r>
              <a:rPr lang="en-IN" b="1" dirty="0" smtClean="0"/>
              <a:t>)  //</a:t>
            </a:r>
            <a:r>
              <a:rPr lang="en-IN" dirty="0" smtClean="0">
                <a:solidFill>
                  <a:srgbClr val="FF0000"/>
                </a:solidFill>
              </a:rPr>
              <a:t>function call</a:t>
            </a:r>
          </a:p>
          <a:p>
            <a:pPr algn="just"/>
            <a:r>
              <a:rPr lang="en-IN" dirty="0" smtClean="0"/>
              <a:t>The called function should be defined as:</a:t>
            </a:r>
          </a:p>
          <a:p>
            <a:pPr marL="0" indent="0" algn="just">
              <a:buNone/>
            </a:pPr>
            <a:r>
              <a:rPr lang="en-IN" sz="2800" dirty="0" smtClean="0"/>
              <a:t>      float largest(float array[ ], </a:t>
            </a:r>
            <a:r>
              <a:rPr lang="en-IN" sz="2800" dirty="0" err="1" smtClean="0"/>
              <a:t>int</a:t>
            </a:r>
            <a:r>
              <a:rPr lang="en-IN" sz="2800" dirty="0" smtClean="0"/>
              <a:t> size) </a:t>
            </a:r>
            <a:r>
              <a:rPr lang="en-IN" dirty="0" smtClean="0">
                <a:solidFill>
                  <a:srgbClr val="FF0000"/>
                </a:solidFill>
              </a:rPr>
              <a:t>//definition</a:t>
            </a:r>
          </a:p>
          <a:p>
            <a:pPr algn="just"/>
            <a:r>
              <a:rPr lang="en-IN" dirty="0" smtClean="0"/>
              <a:t>It is </a:t>
            </a:r>
            <a:r>
              <a:rPr lang="en-IN" b="1" dirty="0" smtClean="0"/>
              <a:t>not necessary </a:t>
            </a:r>
            <a:r>
              <a:rPr lang="en-IN" dirty="0" smtClean="0"/>
              <a:t>to specify the size of array here.</a:t>
            </a:r>
          </a:p>
          <a:p>
            <a:pPr lvl="4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6539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to find largest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dirty="0"/>
              <a:t>float largest(float a[ ], </a:t>
            </a:r>
            <a:r>
              <a:rPr lang="en-IN" sz="8000" dirty="0" err="1"/>
              <a:t>int</a:t>
            </a:r>
            <a:r>
              <a:rPr lang="en-IN" sz="8000" dirty="0"/>
              <a:t> n);</a:t>
            </a:r>
            <a:endParaRPr lang="en-IN" sz="8000" dirty="0" smtClean="0"/>
          </a:p>
          <a:p>
            <a:pPr marL="0" indent="0">
              <a:buNone/>
            </a:pPr>
            <a:r>
              <a:rPr lang="en-IN" sz="8000" dirty="0" smtClean="0"/>
              <a:t>main()</a:t>
            </a:r>
          </a:p>
          <a:p>
            <a:pPr marL="0" indent="0">
              <a:buNone/>
            </a:pPr>
            <a:r>
              <a:rPr lang="en-IN" sz="8000" dirty="0" smtClean="0"/>
              <a:t>{</a:t>
            </a:r>
          </a:p>
          <a:p>
            <a:pPr marL="0" indent="0">
              <a:buNone/>
            </a:pPr>
            <a:r>
              <a:rPr lang="en-IN" sz="8000" dirty="0"/>
              <a:t>	</a:t>
            </a:r>
            <a:r>
              <a:rPr lang="en-IN" sz="8000" dirty="0" smtClean="0"/>
              <a:t>float value[4]= {2.5, -4.75, 1.2,6.0};</a:t>
            </a:r>
          </a:p>
          <a:p>
            <a:pPr marL="0" indent="0">
              <a:buNone/>
            </a:pPr>
            <a:r>
              <a:rPr lang="en-IN" sz="8000" dirty="0"/>
              <a:t>	</a:t>
            </a:r>
            <a:r>
              <a:rPr lang="en-IN" sz="8000" dirty="0" err="1" smtClean="0"/>
              <a:t>printf</a:t>
            </a:r>
            <a:r>
              <a:rPr lang="en-IN" sz="8000" dirty="0" smtClean="0"/>
              <a:t>(“ %f ”,</a:t>
            </a:r>
            <a:r>
              <a:rPr lang="en-IN" sz="8000" b="1" dirty="0" smtClean="0">
                <a:solidFill>
                  <a:srgbClr val="FF0000"/>
                </a:solidFill>
              </a:rPr>
              <a:t> largest(value, 4</a:t>
            </a:r>
            <a:r>
              <a:rPr lang="en-IN" sz="8000" dirty="0" smtClean="0"/>
              <a:t>));</a:t>
            </a:r>
          </a:p>
          <a:p>
            <a:pPr marL="0" indent="0">
              <a:buNone/>
            </a:pPr>
            <a:r>
              <a:rPr lang="en-IN" sz="8000" dirty="0" smtClean="0"/>
              <a:t>}</a:t>
            </a:r>
          </a:p>
          <a:p>
            <a:pPr marL="0" indent="0">
              <a:buNone/>
            </a:pPr>
            <a:r>
              <a:rPr lang="en-IN" sz="8000" dirty="0" smtClean="0"/>
              <a:t>float largest(float a[ ], </a:t>
            </a:r>
            <a:r>
              <a:rPr lang="en-IN" sz="8000" dirty="0" err="1" smtClean="0"/>
              <a:t>int</a:t>
            </a:r>
            <a:r>
              <a:rPr lang="en-IN" sz="8000" dirty="0" smtClean="0"/>
              <a:t> n)</a:t>
            </a:r>
          </a:p>
          <a:p>
            <a:pPr marL="0" indent="0">
              <a:buNone/>
            </a:pPr>
            <a:r>
              <a:rPr lang="en-IN" sz="8000" dirty="0" smtClean="0"/>
              <a:t>{</a:t>
            </a:r>
          </a:p>
          <a:p>
            <a:pPr marL="0" indent="0">
              <a:buNone/>
            </a:pPr>
            <a:r>
              <a:rPr lang="en-IN" sz="8000" dirty="0"/>
              <a:t>	</a:t>
            </a:r>
            <a:r>
              <a:rPr lang="en-IN" sz="8000" dirty="0" err="1" smtClean="0"/>
              <a:t>int</a:t>
            </a:r>
            <a:r>
              <a:rPr lang="en-IN" sz="8000" dirty="0" smtClean="0"/>
              <a:t> </a:t>
            </a:r>
            <a:r>
              <a:rPr lang="en-IN" sz="8000" dirty="0" err="1" smtClean="0"/>
              <a:t>i</a:t>
            </a:r>
            <a:r>
              <a:rPr lang="en-IN" sz="8000" dirty="0" smtClean="0"/>
              <a:t>;</a:t>
            </a:r>
          </a:p>
          <a:p>
            <a:pPr marL="0" indent="0">
              <a:buNone/>
            </a:pPr>
            <a:r>
              <a:rPr lang="en-IN" sz="8000" dirty="0"/>
              <a:t>	</a:t>
            </a:r>
            <a:r>
              <a:rPr lang="en-IN" sz="8000" dirty="0" smtClean="0"/>
              <a:t>float max;</a:t>
            </a:r>
          </a:p>
          <a:p>
            <a:pPr marL="0" indent="0">
              <a:buNone/>
            </a:pPr>
            <a:r>
              <a:rPr lang="en-IN" sz="8000" dirty="0"/>
              <a:t>	</a:t>
            </a:r>
            <a:r>
              <a:rPr lang="en-IN" sz="8000" dirty="0" smtClean="0"/>
              <a:t>max= a[0];</a:t>
            </a:r>
          </a:p>
          <a:p>
            <a:pPr marL="0" indent="0">
              <a:buNone/>
            </a:pPr>
            <a:r>
              <a:rPr lang="en-IN" sz="8000" dirty="0"/>
              <a:t>	</a:t>
            </a:r>
            <a:r>
              <a:rPr lang="en-IN" sz="8000" dirty="0" smtClean="0"/>
              <a:t>for(</a:t>
            </a:r>
            <a:r>
              <a:rPr lang="en-IN" sz="8000" dirty="0" err="1" smtClean="0"/>
              <a:t>i</a:t>
            </a:r>
            <a:r>
              <a:rPr lang="en-IN" sz="8000" dirty="0" smtClean="0"/>
              <a:t>=1; </a:t>
            </a:r>
            <a:r>
              <a:rPr lang="en-IN" sz="8000" dirty="0" err="1" smtClean="0"/>
              <a:t>i</a:t>
            </a:r>
            <a:r>
              <a:rPr lang="en-IN" sz="8000" dirty="0" smtClean="0"/>
              <a:t>&lt;n ; </a:t>
            </a:r>
            <a:r>
              <a:rPr lang="en-IN" sz="8000" dirty="0" err="1" smtClean="0"/>
              <a:t>i</a:t>
            </a:r>
            <a:r>
              <a:rPr lang="en-IN" sz="8000" dirty="0" smtClean="0"/>
              <a:t>++)</a:t>
            </a:r>
          </a:p>
          <a:p>
            <a:pPr marL="0" indent="0">
              <a:buNone/>
            </a:pPr>
            <a:r>
              <a:rPr lang="en-IN" sz="8000" dirty="0"/>
              <a:t>		</a:t>
            </a:r>
            <a:r>
              <a:rPr lang="en-IN" sz="8000" dirty="0" smtClean="0"/>
              <a:t>if(max&lt; a[</a:t>
            </a:r>
            <a:r>
              <a:rPr lang="en-IN" sz="8000" dirty="0" err="1" smtClean="0"/>
              <a:t>i</a:t>
            </a:r>
            <a:r>
              <a:rPr lang="en-IN" sz="8000" dirty="0" smtClean="0"/>
              <a:t>])</a:t>
            </a:r>
          </a:p>
          <a:p>
            <a:pPr marL="0" indent="0">
              <a:buNone/>
            </a:pPr>
            <a:r>
              <a:rPr lang="en-IN" sz="8000" dirty="0"/>
              <a:t>	</a:t>
            </a:r>
            <a:r>
              <a:rPr lang="en-IN" sz="8000" dirty="0" smtClean="0"/>
              <a:t>max= a[</a:t>
            </a:r>
            <a:r>
              <a:rPr lang="en-IN" sz="8000" dirty="0" err="1" smtClean="0"/>
              <a:t>i</a:t>
            </a:r>
            <a:r>
              <a:rPr lang="en-IN" sz="8000" dirty="0" smtClean="0"/>
              <a:t>];</a:t>
            </a:r>
          </a:p>
          <a:p>
            <a:pPr marL="0" indent="0">
              <a:buNone/>
            </a:pPr>
            <a:r>
              <a:rPr lang="en-IN" sz="8000" dirty="0"/>
              <a:t>	</a:t>
            </a:r>
            <a:r>
              <a:rPr lang="en-IN" sz="8000" dirty="0" smtClean="0"/>
              <a:t>return(max);</a:t>
            </a:r>
          </a:p>
          <a:p>
            <a:pPr marL="0" indent="0">
              <a:buNone/>
            </a:pPr>
            <a:r>
              <a:rPr lang="en-IN" sz="8000" dirty="0"/>
              <a:t>}</a:t>
            </a:r>
            <a:endParaRPr lang="en-IN" sz="8000" dirty="0" smtClean="0"/>
          </a:p>
          <a:p>
            <a:pPr marL="0" indent="0">
              <a:buNone/>
            </a:pPr>
            <a:r>
              <a:rPr lang="en-IN" sz="8000" dirty="0"/>
              <a:t>	</a:t>
            </a:r>
            <a:endParaRPr lang="en-IN" sz="8000" dirty="0" smtClean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210123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 to sort array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7596" y="1219200"/>
            <a:ext cx="81534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/>
              <a:t>void </a:t>
            </a:r>
            <a:r>
              <a:rPr lang="en-IN" sz="2400" dirty="0"/>
              <a:t>sort(</a:t>
            </a:r>
            <a:r>
              <a:rPr lang="en-IN" sz="2400" dirty="0" err="1"/>
              <a:t>int</a:t>
            </a:r>
            <a:r>
              <a:rPr lang="en-IN" sz="2400" dirty="0"/>
              <a:t> m, </a:t>
            </a:r>
            <a:r>
              <a:rPr lang="en-IN" sz="2400" dirty="0" err="1"/>
              <a:t>int</a:t>
            </a:r>
            <a:r>
              <a:rPr lang="en-IN" sz="2400" dirty="0"/>
              <a:t> x[ ]);                                                               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/>
              <a:t>main()                                                       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{                                                                  </a:t>
            </a:r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 err="1"/>
              <a:t>i</a:t>
            </a:r>
            <a:r>
              <a:rPr lang="en-IN" sz="2400" dirty="0"/>
              <a:t>;                                                       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	</a:t>
            </a:r>
            <a:r>
              <a:rPr lang="en-IN" sz="2400" dirty="0" err="1" smtClean="0"/>
              <a:t>int</a:t>
            </a:r>
            <a:r>
              <a:rPr lang="en-IN" sz="2400" dirty="0" smtClean="0"/>
              <a:t> </a:t>
            </a:r>
            <a:r>
              <a:rPr lang="en-IN" sz="2400" dirty="0"/>
              <a:t>marks[5] = {40, 90, 73, 81, 35};                                                                                   </a:t>
            </a:r>
            <a:r>
              <a:rPr lang="en-IN" sz="2400" dirty="0" smtClean="0"/>
              <a:t>	</a:t>
            </a:r>
            <a:r>
              <a:rPr lang="en-IN" sz="2400" dirty="0" err="1" smtClean="0"/>
              <a:t>printf</a:t>
            </a:r>
            <a:r>
              <a:rPr lang="en-IN" sz="2400" dirty="0"/>
              <a:t>("Marks before sorting\n");                            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	for(</a:t>
            </a:r>
            <a:r>
              <a:rPr lang="en-IN" sz="2400" dirty="0" err="1" smtClean="0"/>
              <a:t>i</a:t>
            </a:r>
            <a:r>
              <a:rPr lang="en-IN" sz="2400" dirty="0" smtClean="0"/>
              <a:t> </a:t>
            </a:r>
            <a:r>
              <a:rPr lang="en-IN" sz="2400" dirty="0"/>
              <a:t>= 0; </a:t>
            </a:r>
            <a:r>
              <a:rPr lang="en-IN" sz="2400" dirty="0" err="1"/>
              <a:t>i</a:t>
            </a:r>
            <a:r>
              <a:rPr lang="en-IN" sz="2400" dirty="0"/>
              <a:t> &lt; 5; </a:t>
            </a:r>
            <a:r>
              <a:rPr lang="en-IN" sz="2400" dirty="0" err="1"/>
              <a:t>i</a:t>
            </a:r>
            <a:r>
              <a:rPr lang="en-IN" sz="2400" dirty="0"/>
              <a:t>++)                                          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		</a:t>
            </a:r>
            <a:r>
              <a:rPr lang="en-IN" sz="2400" dirty="0" err="1" smtClean="0"/>
              <a:t>printf</a:t>
            </a:r>
            <a:r>
              <a:rPr lang="en-IN" sz="2400" dirty="0"/>
              <a:t>("%d ", marks[</a:t>
            </a:r>
            <a:r>
              <a:rPr lang="en-IN" sz="2400" dirty="0" err="1"/>
              <a:t>i</a:t>
            </a:r>
            <a:r>
              <a:rPr lang="en-IN" sz="2400" dirty="0"/>
              <a:t>]);                                    </a:t>
            </a:r>
            <a:r>
              <a:rPr lang="en-IN" sz="2400" dirty="0" smtClean="0"/>
              <a:t>                                                                                                             	</a:t>
            </a:r>
            <a:r>
              <a:rPr lang="en-IN" sz="2400" dirty="0" smtClean="0">
                <a:solidFill>
                  <a:srgbClr val="FF0000"/>
                </a:solidFill>
              </a:rPr>
              <a:t>sort </a:t>
            </a:r>
            <a:r>
              <a:rPr lang="en-IN" sz="2400" dirty="0">
                <a:solidFill>
                  <a:srgbClr val="FF0000"/>
                </a:solidFill>
              </a:rPr>
              <a:t>(5, marks);                                              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dirty="0" smtClean="0"/>
              <a:t> 	</a:t>
            </a:r>
            <a:r>
              <a:rPr lang="en-IN" sz="2400" dirty="0" err="1" smtClean="0"/>
              <a:t>printf</a:t>
            </a:r>
            <a:r>
              <a:rPr lang="en-IN" sz="2400" dirty="0"/>
              <a:t>("Marks after sorting\n");                             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	for(</a:t>
            </a:r>
            <a:r>
              <a:rPr lang="en-IN" sz="2400" dirty="0" err="1" smtClean="0"/>
              <a:t>i</a:t>
            </a:r>
            <a:r>
              <a:rPr lang="en-IN" sz="2400" dirty="0" smtClean="0"/>
              <a:t> </a:t>
            </a:r>
            <a:r>
              <a:rPr lang="en-IN" sz="2400" dirty="0"/>
              <a:t>= 0; </a:t>
            </a:r>
            <a:r>
              <a:rPr lang="en-IN" sz="2400" dirty="0" err="1"/>
              <a:t>i</a:t>
            </a:r>
            <a:r>
              <a:rPr lang="en-IN" sz="2400" dirty="0"/>
              <a:t> &lt; 5; </a:t>
            </a:r>
            <a:r>
              <a:rPr lang="en-IN" sz="2400" dirty="0" err="1"/>
              <a:t>i</a:t>
            </a:r>
            <a:r>
              <a:rPr lang="en-IN" sz="2400" dirty="0"/>
              <a:t>++)                                          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 		</a:t>
            </a:r>
            <a:r>
              <a:rPr lang="en-IN" sz="2400" dirty="0" err="1" smtClean="0"/>
              <a:t>printf</a:t>
            </a:r>
            <a:r>
              <a:rPr lang="en-IN" sz="2400" dirty="0" smtClean="0"/>
              <a:t>("%d</a:t>
            </a:r>
            <a:r>
              <a:rPr lang="en-IN" sz="2400" dirty="0"/>
              <a:t>", marks[</a:t>
            </a:r>
            <a:r>
              <a:rPr lang="en-IN" sz="2400" dirty="0" err="1"/>
              <a:t>i</a:t>
            </a:r>
            <a:r>
              <a:rPr lang="en-IN" sz="2400" dirty="0"/>
              <a:t>]);                                    </a:t>
            </a:r>
            <a:r>
              <a:rPr lang="en-IN" sz="2400" dirty="0" smtClean="0"/>
              <a:t>                                             </a:t>
            </a:r>
          </a:p>
          <a:p>
            <a:pPr marL="0" indent="0">
              <a:buNone/>
            </a:pPr>
            <a:r>
              <a:rPr lang="en-IN" sz="2400" dirty="0" smtClean="0"/>
              <a:t> </a:t>
            </a:r>
            <a:r>
              <a:rPr lang="en-I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xmlns="" val="302982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to sort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   void </a:t>
            </a:r>
            <a:r>
              <a:rPr lang="en-IN" dirty="0"/>
              <a:t>sort(</a:t>
            </a:r>
            <a:r>
              <a:rPr lang="en-IN" dirty="0" err="1"/>
              <a:t>int</a:t>
            </a:r>
            <a:r>
              <a:rPr lang="en-IN" dirty="0"/>
              <a:t> m, </a:t>
            </a:r>
            <a:r>
              <a:rPr lang="en-IN" dirty="0" err="1"/>
              <a:t>int</a:t>
            </a:r>
            <a:r>
              <a:rPr lang="en-IN" dirty="0"/>
              <a:t> x[ ])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{                                                                  </a:t>
            </a:r>
          </a:p>
          <a:p>
            <a:pPr marL="365760" lvl="1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i</a:t>
            </a:r>
            <a:r>
              <a:rPr lang="en-IN" dirty="0"/>
              <a:t>, j, t;                                                                                                                  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m; </a:t>
            </a:r>
            <a:r>
              <a:rPr lang="en-IN" dirty="0" err="1"/>
              <a:t>i</a:t>
            </a:r>
            <a:r>
              <a:rPr lang="en-IN" dirty="0"/>
              <a:t>++)                                        </a:t>
            </a:r>
            <a:endParaRPr lang="en-IN" dirty="0" smtClean="0"/>
          </a:p>
          <a:p>
            <a:pPr marL="365760" lvl="1" indent="0">
              <a:buNone/>
            </a:pPr>
            <a:r>
              <a:rPr lang="en-IN" dirty="0" smtClean="0"/>
              <a:t> </a:t>
            </a:r>
            <a:r>
              <a:rPr lang="en-IN" dirty="0"/>
              <a:t>for(j = i+1; j &lt; m; </a:t>
            </a:r>
            <a:r>
              <a:rPr lang="en-IN" dirty="0" err="1"/>
              <a:t>j++</a:t>
            </a:r>
            <a:r>
              <a:rPr lang="en-IN" dirty="0"/>
              <a:t>)                                          </a:t>
            </a:r>
            <a:r>
              <a:rPr lang="en-IN" dirty="0" smtClean="0"/>
              <a:t>	</a:t>
            </a:r>
          </a:p>
          <a:p>
            <a:pPr marL="365760" lvl="1" indent="0">
              <a:buNone/>
            </a:pPr>
            <a:r>
              <a:rPr lang="en-IN" dirty="0"/>
              <a:t>	</a:t>
            </a:r>
            <a:r>
              <a:rPr lang="en-IN" dirty="0" smtClean="0"/>
              <a:t>if(x[</a:t>
            </a:r>
            <a:r>
              <a:rPr lang="en-IN" dirty="0" err="1" smtClean="0"/>
              <a:t>i</a:t>
            </a:r>
            <a:r>
              <a:rPr lang="en-IN" dirty="0"/>
              <a:t>] &gt;= x[j])                                             </a:t>
            </a:r>
            <a:endParaRPr lang="en-IN" dirty="0" smtClean="0"/>
          </a:p>
          <a:p>
            <a:pPr marL="365760" lvl="1" indent="0">
              <a:buNone/>
            </a:pPr>
            <a:r>
              <a:rPr lang="en-IN" dirty="0"/>
              <a:t> </a:t>
            </a:r>
            <a:r>
              <a:rPr lang="en-IN" dirty="0" smtClean="0"/>
              <a:t>    {                </a:t>
            </a:r>
          </a:p>
          <a:p>
            <a:pPr marL="365760" lvl="1" indent="0">
              <a:buNone/>
            </a:pPr>
            <a:r>
              <a:rPr lang="en-IN" dirty="0"/>
              <a:t>	</a:t>
            </a:r>
            <a:r>
              <a:rPr lang="en-IN" dirty="0" smtClean="0"/>
              <a:t>	t </a:t>
            </a:r>
            <a:r>
              <a:rPr lang="en-IN" dirty="0"/>
              <a:t>= x[</a:t>
            </a:r>
            <a:r>
              <a:rPr lang="en-IN" dirty="0" err="1"/>
              <a:t>i</a:t>
            </a:r>
            <a:r>
              <a:rPr lang="en-IN" dirty="0"/>
              <a:t>];                                                    </a:t>
            </a:r>
            <a:r>
              <a:rPr lang="en-IN" dirty="0" smtClean="0"/>
              <a:t>		          x[</a:t>
            </a:r>
            <a:r>
              <a:rPr lang="en-IN" dirty="0" err="1" smtClean="0"/>
              <a:t>i</a:t>
            </a:r>
            <a:r>
              <a:rPr lang="en-IN" dirty="0"/>
              <a:t>] = x[j];                                                 </a:t>
            </a:r>
            <a:r>
              <a:rPr lang="en-IN" dirty="0" smtClean="0"/>
              <a:t>   		x[j</a:t>
            </a:r>
            <a:r>
              <a:rPr lang="en-IN" dirty="0"/>
              <a:t>] = t;                                                  </a:t>
            </a:r>
            <a:endParaRPr lang="en-IN" dirty="0" smtClean="0"/>
          </a:p>
          <a:p>
            <a:pPr marL="365760" lvl="1" indent="0">
              <a:buNone/>
            </a:pPr>
            <a:r>
              <a:rPr lang="en-IN" dirty="0" smtClean="0"/>
              <a:t>      }                                                   </a:t>
            </a:r>
          </a:p>
          <a:p>
            <a:pPr marL="365760" lvl="1" indent="0">
              <a:buNone/>
            </a:pPr>
            <a:r>
              <a:rPr lang="en-IN" dirty="0" smtClean="0"/>
              <a:t>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191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Passing string to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</a:pPr>
            <a:r>
              <a:rPr lang="en-IN" sz="3000" dirty="0" smtClean="0"/>
              <a:t>String to be passed must be declared as a formal argument of the function when it is defined.</a:t>
            </a:r>
          </a:p>
          <a:p>
            <a:pPr marL="0" indent="0" algn="just">
              <a:buNone/>
            </a:pPr>
            <a:r>
              <a:rPr lang="en-IN" sz="2400" dirty="0"/>
              <a:t> </a:t>
            </a:r>
            <a:r>
              <a:rPr lang="en-IN" sz="2400" dirty="0" smtClean="0"/>
              <a:t>             </a:t>
            </a:r>
            <a:r>
              <a:rPr lang="en-IN" sz="3000" dirty="0" smtClean="0">
                <a:solidFill>
                  <a:srgbClr val="FF0000"/>
                </a:solidFill>
              </a:rPr>
              <a:t>void display( char </a:t>
            </a:r>
            <a:r>
              <a:rPr lang="en-IN" sz="3000" dirty="0" err="1" smtClean="0">
                <a:solidFill>
                  <a:srgbClr val="FF0000"/>
                </a:solidFill>
              </a:rPr>
              <a:t>item_name</a:t>
            </a:r>
            <a:r>
              <a:rPr lang="en-IN" sz="3000" dirty="0" smtClean="0">
                <a:solidFill>
                  <a:srgbClr val="FF0000"/>
                </a:solidFill>
              </a:rPr>
              <a:t>[ ])</a:t>
            </a:r>
          </a:p>
          <a:p>
            <a:pPr marL="514350" indent="-514350" algn="just">
              <a:buAutoNum type="arabicPeriod" startAt="2"/>
            </a:pPr>
            <a:r>
              <a:rPr lang="en-IN" dirty="0" smtClean="0"/>
              <a:t>Declaration must show that the argument is string.</a:t>
            </a:r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            </a:t>
            </a:r>
            <a:r>
              <a:rPr lang="en-IN" sz="3000" dirty="0" smtClean="0">
                <a:solidFill>
                  <a:srgbClr val="FF0000"/>
                </a:solidFill>
              </a:rPr>
              <a:t>void display(char </a:t>
            </a:r>
            <a:r>
              <a:rPr lang="en-IN" sz="3000" dirty="0" err="1" smtClean="0">
                <a:solidFill>
                  <a:srgbClr val="FF0000"/>
                </a:solidFill>
              </a:rPr>
              <a:t>str</a:t>
            </a:r>
            <a:r>
              <a:rPr lang="en-IN" sz="3000" dirty="0" smtClean="0">
                <a:solidFill>
                  <a:srgbClr val="FF0000"/>
                </a:solidFill>
              </a:rPr>
              <a:t>[ ]);</a:t>
            </a:r>
          </a:p>
          <a:p>
            <a:pPr marL="514350" indent="-514350" algn="just">
              <a:buAutoNum type="arabicPeriod" startAt="3"/>
            </a:pPr>
            <a:r>
              <a:rPr lang="en-IN" dirty="0" smtClean="0"/>
              <a:t>A call to the function must have a string array name without subscripts as its actual parameters.</a:t>
            </a:r>
          </a:p>
          <a:p>
            <a:pPr marL="0" indent="0" algn="just">
              <a:buNone/>
            </a:pPr>
            <a:r>
              <a:rPr lang="en-IN" sz="3000" dirty="0" smtClean="0">
                <a:solidFill>
                  <a:srgbClr val="FF0000"/>
                </a:solidFill>
              </a:rPr>
              <a:t>                   display(names);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0164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string to functions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30884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43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 passing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Call by value</a:t>
            </a:r>
          </a:p>
          <a:p>
            <a:pPr lvl="1"/>
            <a:r>
              <a:rPr lang="en-US" sz="2400" dirty="0" smtClean="0"/>
              <a:t>formal parameter receives the </a:t>
            </a:r>
            <a:r>
              <a:rPr lang="en-US" sz="2400" i="1" dirty="0" smtClean="0"/>
              <a:t>value</a:t>
            </a:r>
            <a:r>
              <a:rPr lang="en-US" sz="2400" dirty="0" smtClean="0"/>
              <a:t> of the actual parameter</a:t>
            </a:r>
          </a:p>
          <a:p>
            <a:pPr lvl="1"/>
            <a:r>
              <a:rPr lang="en-US" sz="2400" dirty="0" smtClean="0"/>
              <a:t>function can NOT change the value of the actual parameter</a:t>
            </a:r>
          </a:p>
          <a:p>
            <a:r>
              <a:rPr lang="en-US" sz="2800" dirty="0" smtClean="0"/>
              <a:t>Call by reference</a:t>
            </a:r>
          </a:p>
          <a:p>
            <a:pPr lvl="1"/>
            <a:r>
              <a:rPr lang="en-US" sz="2400" dirty="0" smtClean="0"/>
              <a:t>actual parameters are </a:t>
            </a:r>
            <a:r>
              <a:rPr lang="en-US" sz="2400" i="1" dirty="0" smtClean="0"/>
              <a:t>pointers </a:t>
            </a:r>
          </a:p>
          <a:p>
            <a:pPr lvl="1"/>
            <a:r>
              <a:rPr lang="en-US" sz="2400" dirty="0" smtClean="0"/>
              <a:t>function can change the value of the actual parameter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a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i="1" dirty="0" smtClean="0"/>
              <a:t>Local</a:t>
            </a:r>
            <a:r>
              <a:rPr lang="en-US" sz="2800" dirty="0" smtClean="0"/>
              <a:t> scope </a:t>
            </a:r>
          </a:p>
          <a:p>
            <a:pPr lvl="1"/>
            <a:r>
              <a:rPr lang="en-US" sz="2400" dirty="0" smtClean="0"/>
              <a:t>a local variable is defined within a function or a block and can be accessed only within the function or block that defines it</a:t>
            </a:r>
          </a:p>
          <a:p>
            <a:r>
              <a:rPr lang="en-US" sz="2800" i="1" dirty="0" smtClean="0"/>
              <a:t>Global</a:t>
            </a:r>
            <a:r>
              <a:rPr lang="en-US" sz="2800" dirty="0" smtClean="0"/>
              <a:t> scope</a:t>
            </a:r>
          </a:p>
          <a:p>
            <a:pPr lvl="1"/>
            <a:r>
              <a:rPr lang="en-US" sz="2400" dirty="0" smtClean="0"/>
              <a:t>a global variable is defined outside the </a:t>
            </a:r>
            <a:r>
              <a:rPr lang="en-US" sz="2400" b="1" dirty="0" smtClean="0"/>
              <a:t>main</a:t>
            </a:r>
            <a:r>
              <a:rPr lang="en-US" sz="2400" dirty="0" smtClean="0"/>
              <a:t> function and can be accessed by any function within the program file.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Scope of a variable</a:t>
            </a:r>
            <a:endParaRPr lang="en-IN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1600199"/>
            <a:ext cx="8153400" cy="502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en-US" sz="2400" b="1" dirty="0"/>
              <a:t>When you declare a variable, that name and value is only “</a:t>
            </a:r>
            <a:r>
              <a:rPr lang="en-US" altLang="en-US" sz="2400" b="1" dirty="0">
                <a:solidFill>
                  <a:srgbClr val="0000FF"/>
                </a:solidFill>
              </a:rPr>
              <a:t>alive</a:t>
            </a:r>
            <a:r>
              <a:rPr lang="en-US" altLang="en-US" sz="2400" b="1" dirty="0"/>
              <a:t>” for some parts of the program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</a:pPr>
            <a:r>
              <a:rPr lang="en-US" altLang="en-US" sz="2400" b="1" dirty="0"/>
              <a:t>We must declare variables before we use them, so the scope of a variable starts when it is declared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</a:pPr>
            <a:r>
              <a:rPr lang="en-US" altLang="en-US" sz="2400" b="1" dirty="0"/>
              <a:t>If the variable is declared within a </a:t>
            </a:r>
            <a:r>
              <a:rPr lang="en-US" altLang="en-US" sz="2400" b="1" smtClean="0">
                <a:solidFill>
                  <a:schemeClr val="hlink"/>
                </a:solidFill>
              </a:rPr>
              <a:t>block, </a:t>
            </a:r>
            <a:r>
              <a:rPr lang="en-US" altLang="en-US" sz="2400" b="1" smtClean="0"/>
              <a:t>it </a:t>
            </a:r>
            <a:r>
              <a:rPr lang="en-US" altLang="en-US" sz="2400" b="1" dirty="0"/>
              <a:t>only stays alive until the end of the block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en-US" sz="2400" b="1" dirty="0"/>
              <a:t>If the block is the one surrounding the entire function body, the variable is alive from where it is declared until the end of the function</a:t>
            </a:r>
          </a:p>
          <a:p>
            <a:pPr lvl="2" eaLnBrk="1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en-US" altLang="en-US" sz="2400" b="1" dirty="0"/>
              <a:t>If the block defines a loop body or if-statement body, the variable only lives till the end </a:t>
            </a:r>
            <a:r>
              <a:rPr lang="en-US" altLang="en-US" sz="2400" b="1" dirty="0" smtClean="0"/>
              <a:t>of loop</a:t>
            </a:r>
            <a:endParaRPr lang="en-US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50162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using Modules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Modules can be written and tested separately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Modules can be reused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Large projects can be developed in parallel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Reduces length of program, making it more readable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Promotes the concept of </a:t>
            </a:r>
            <a:r>
              <a:rPr lang="en-US" sz="2800" b="1" dirty="0" smtClean="0"/>
              <a:t>abstraction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A module hides details of a task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We just need to know what this module does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/>
              <a:t>We don’t need to know how it does it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13193" y="1676400"/>
            <a:ext cx="835285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61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Storage classes- four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000" i="1" dirty="0" smtClean="0"/>
              <a:t>Storage class</a:t>
            </a:r>
            <a:r>
              <a:rPr lang="en-US" sz="2000" dirty="0" smtClean="0"/>
              <a:t> refers to the lifetime of a variable</a:t>
            </a:r>
            <a:endParaRPr lang="en-US" sz="2000" i="1" dirty="0" smtClean="0"/>
          </a:p>
          <a:p>
            <a:pPr>
              <a:lnSpc>
                <a:spcPct val="80000"/>
              </a:lnSpc>
            </a:pPr>
            <a:r>
              <a:rPr lang="en-US" sz="2000" i="1" dirty="0" smtClean="0"/>
              <a:t>automatic</a:t>
            </a:r>
            <a:r>
              <a:rPr lang="en-US" sz="2000" dirty="0" smtClean="0"/>
              <a:t> - key word </a:t>
            </a:r>
            <a:r>
              <a:rPr lang="en-US" sz="2000" b="1" dirty="0" smtClean="0"/>
              <a:t>auto</a:t>
            </a:r>
            <a:r>
              <a:rPr lang="en-US" sz="2000" dirty="0" smtClean="0"/>
              <a:t> - default for local variables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Memory set aside for local variables is not reserved when the block in which the local variable was defined is exited.</a:t>
            </a:r>
          </a:p>
          <a:p>
            <a:pPr>
              <a:lnSpc>
                <a:spcPct val="80000"/>
              </a:lnSpc>
            </a:pPr>
            <a:r>
              <a:rPr lang="en-US" sz="2000" i="1" dirty="0" smtClean="0"/>
              <a:t>external</a:t>
            </a:r>
            <a:r>
              <a:rPr lang="en-US" sz="2000" dirty="0" smtClean="0"/>
              <a:t> - key word </a:t>
            </a:r>
            <a:r>
              <a:rPr lang="en-US" sz="2000" b="1" dirty="0" smtClean="0"/>
              <a:t>extern</a:t>
            </a:r>
            <a:r>
              <a:rPr lang="en-US" sz="2000" dirty="0" smtClean="0"/>
              <a:t>  - used for global variables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Memory is reserved for a global variable throughout the execution life of the program.</a:t>
            </a:r>
          </a:p>
          <a:p>
            <a:pPr>
              <a:lnSpc>
                <a:spcPct val="80000"/>
              </a:lnSpc>
            </a:pPr>
            <a:r>
              <a:rPr lang="en-US" sz="2000" i="1" dirty="0" smtClean="0"/>
              <a:t>static</a:t>
            </a:r>
            <a:r>
              <a:rPr lang="en-US" sz="2000" dirty="0" smtClean="0"/>
              <a:t> - key word </a:t>
            </a:r>
            <a:r>
              <a:rPr lang="en-US" sz="2000" b="1" dirty="0" smtClean="0"/>
              <a:t>static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Requests that memory for a local variable be reserved throughout the execution life of the program.  The static storage class does not affect the scope of the variable.</a:t>
            </a:r>
          </a:p>
          <a:p>
            <a:pPr>
              <a:lnSpc>
                <a:spcPct val="80000"/>
              </a:lnSpc>
            </a:pPr>
            <a:r>
              <a:rPr lang="en-US" sz="2000" i="1" dirty="0" smtClean="0"/>
              <a:t>register</a:t>
            </a:r>
            <a:r>
              <a:rPr lang="en-US" sz="2000" dirty="0" smtClean="0"/>
              <a:t> - key word </a:t>
            </a:r>
            <a:r>
              <a:rPr lang="en-US" sz="2000" b="1" dirty="0" smtClean="0"/>
              <a:t>register</a:t>
            </a:r>
            <a:r>
              <a:rPr lang="en-US" sz="2000" dirty="0" smtClean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Requests that a variable should be placed in a high speed memory register.  </a:t>
            </a:r>
            <a:endParaRPr lang="en-US" sz="1800" smtClean="0"/>
          </a:p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b="1" dirty="0"/>
              <a:t>How to return an array from </a:t>
            </a:r>
            <a:r>
              <a:rPr lang="en-US" sz="1400" b="1"/>
              <a:t>a </a:t>
            </a:r>
            <a:r>
              <a:rPr lang="en-US" sz="1400" b="1" smtClean="0"/>
              <a:t>function?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dirty="0" smtClean="0"/>
              <a:t>C programming does not allow to return an entire array as an argument to a function. However, you can return a pointer to an array by specifying the array's name without an index.</a:t>
            </a:r>
            <a:br>
              <a:rPr lang="en-US" sz="1400" dirty="0" smtClean="0"/>
            </a:br>
            <a:r>
              <a:rPr lang="en-US" sz="1400" dirty="0" smtClean="0"/>
              <a:t>If you want to return a single-dimension array from a function, you would have to declare a function returning a pointer</a:t>
            </a:r>
            <a:br>
              <a:rPr lang="en-US" sz="1400" dirty="0" smtClean="0"/>
            </a:br>
            <a:endParaRPr lang="en-IN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4495800"/>
          </a:xfrm>
        </p:spPr>
        <p:txBody>
          <a:bodyPr>
            <a:normAutofit fontScale="32500" lnSpcReduction="20000"/>
          </a:bodyPr>
          <a:lstStyle/>
          <a:p>
            <a:r>
              <a:rPr lang="en-IN" b="1" dirty="0"/>
              <a:t>#include &lt;</a:t>
            </a:r>
            <a:r>
              <a:rPr lang="en-IN" b="1" dirty="0" err="1"/>
              <a:t>stdio.h</a:t>
            </a:r>
            <a:r>
              <a:rPr lang="en-IN" b="1" dirty="0"/>
              <a:t>&gt;  </a:t>
            </a:r>
          </a:p>
          <a:p>
            <a:r>
              <a:rPr lang="en-IN" b="1" dirty="0" err="1"/>
              <a:t>int</a:t>
            </a:r>
            <a:r>
              <a:rPr lang="en-IN" b="1" dirty="0"/>
              <a:t> *</a:t>
            </a:r>
            <a:r>
              <a:rPr lang="en-IN" b="1" dirty="0" err="1"/>
              <a:t>getarray</a:t>
            </a:r>
            <a:r>
              <a:rPr lang="en-IN" b="1" dirty="0"/>
              <a:t>()  </a:t>
            </a:r>
          </a:p>
          <a:p>
            <a:r>
              <a:rPr lang="en-IN" b="1" dirty="0"/>
              <a:t>{  </a:t>
            </a:r>
          </a:p>
          <a:p>
            <a:r>
              <a:rPr lang="en-IN" b="1" dirty="0"/>
              <a:t>    </a:t>
            </a:r>
            <a:r>
              <a:rPr lang="en-IN" b="1" dirty="0" err="1"/>
              <a:t>int</a:t>
            </a:r>
            <a:r>
              <a:rPr lang="en-IN" b="1" dirty="0"/>
              <a:t> </a:t>
            </a:r>
            <a:r>
              <a:rPr lang="en-IN" b="1" dirty="0" err="1"/>
              <a:t>arr</a:t>
            </a:r>
            <a:r>
              <a:rPr lang="en-IN" b="1" dirty="0"/>
              <a:t>[5];  </a:t>
            </a:r>
          </a:p>
          <a:p>
            <a:r>
              <a:rPr lang="en-IN" b="1" dirty="0"/>
              <a:t>    </a:t>
            </a:r>
            <a:r>
              <a:rPr lang="en-IN" b="1" dirty="0" err="1"/>
              <a:t>printf</a:t>
            </a:r>
            <a:r>
              <a:rPr lang="en-IN" b="1" dirty="0"/>
              <a:t>("Enter the elements in an array : ");  </a:t>
            </a:r>
          </a:p>
          <a:p>
            <a:r>
              <a:rPr lang="en-IN" b="1" dirty="0"/>
              <a:t>    for(</a:t>
            </a:r>
            <a:r>
              <a:rPr lang="en-IN" b="1" dirty="0" err="1"/>
              <a:t>int</a:t>
            </a:r>
            <a:r>
              <a:rPr lang="en-IN" b="1" dirty="0"/>
              <a:t> </a:t>
            </a:r>
            <a:r>
              <a:rPr lang="en-IN" b="1" dirty="0" err="1"/>
              <a:t>i</a:t>
            </a:r>
            <a:r>
              <a:rPr lang="en-IN" b="1" dirty="0"/>
              <a:t>=0;i&lt;5;i++)  </a:t>
            </a:r>
          </a:p>
          <a:p>
            <a:r>
              <a:rPr lang="en-IN" b="1" dirty="0"/>
              <a:t>    {  </a:t>
            </a:r>
          </a:p>
          <a:p>
            <a:r>
              <a:rPr lang="en-IN" b="1" dirty="0"/>
              <a:t>        </a:t>
            </a:r>
            <a:r>
              <a:rPr lang="en-IN" b="1" dirty="0" err="1"/>
              <a:t>scanf</a:t>
            </a:r>
            <a:r>
              <a:rPr lang="en-IN" b="1" dirty="0"/>
              <a:t>("%d", &amp;</a:t>
            </a:r>
            <a:r>
              <a:rPr lang="en-IN" b="1" dirty="0" err="1"/>
              <a:t>arr</a:t>
            </a:r>
            <a:r>
              <a:rPr lang="en-IN" b="1" dirty="0"/>
              <a:t>[</a:t>
            </a:r>
            <a:r>
              <a:rPr lang="en-IN" b="1" dirty="0" err="1"/>
              <a:t>i</a:t>
            </a:r>
            <a:r>
              <a:rPr lang="en-IN" b="1" dirty="0"/>
              <a:t>]);  </a:t>
            </a:r>
          </a:p>
          <a:p>
            <a:r>
              <a:rPr lang="en-IN" b="1" dirty="0"/>
              <a:t>    }  </a:t>
            </a:r>
          </a:p>
          <a:p>
            <a:r>
              <a:rPr lang="en-IN" b="1" dirty="0"/>
              <a:t>    return </a:t>
            </a:r>
            <a:r>
              <a:rPr lang="en-IN" b="1" dirty="0" err="1"/>
              <a:t>arr</a:t>
            </a:r>
            <a:r>
              <a:rPr lang="en-IN" b="1" dirty="0"/>
              <a:t>;  </a:t>
            </a:r>
          </a:p>
          <a:p>
            <a:r>
              <a:rPr lang="en-IN" b="1" dirty="0"/>
              <a:t>}  </a:t>
            </a:r>
          </a:p>
          <a:p>
            <a:r>
              <a:rPr lang="en-IN" b="1" dirty="0" err="1"/>
              <a:t>int</a:t>
            </a:r>
            <a:r>
              <a:rPr lang="en-IN" b="1" dirty="0"/>
              <a:t> main()  </a:t>
            </a:r>
          </a:p>
          <a:p>
            <a:r>
              <a:rPr lang="en-IN" b="1" dirty="0"/>
              <a:t>{  </a:t>
            </a:r>
          </a:p>
          <a:p>
            <a:r>
              <a:rPr lang="en-IN" b="1" dirty="0"/>
              <a:t>  </a:t>
            </a:r>
            <a:r>
              <a:rPr lang="en-IN" b="1" dirty="0" err="1"/>
              <a:t>int</a:t>
            </a:r>
            <a:r>
              <a:rPr lang="en-IN" b="1" dirty="0"/>
              <a:t> *n;  </a:t>
            </a:r>
          </a:p>
          <a:p>
            <a:r>
              <a:rPr lang="en-IN" b="1" dirty="0"/>
              <a:t>  n=</a:t>
            </a:r>
            <a:r>
              <a:rPr lang="en-IN" b="1" dirty="0" err="1"/>
              <a:t>getarray</a:t>
            </a:r>
            <a:r>
              <a:rPr lang="en-IN" b="1" dirty="0"/>
              <a:t>();  </a:t>
            </a:r>
          </a:p>
          <a:p>
            <a:r>
              <a:rPr lang="en-IN" b="1" dirty="0"/>
              <a:t>  </a:t>
            </a:r>
            <a:r>
              <a:rPr lang="en-IN" b="1" dirty="0" err="1"/>
              <a:t>printf</a:t>
            </a:r>
            <a:r>
              <a:rPr lang="en-IN" b="1" dirty="0"/>
              <a:t>("\</a:t>
            </a:r>
            <a:r>
              <a:rPr lang="en-IN" b="1" dirty="0" err="1"/>
              <a:t>nElements</a:t>
            </a:r>
            <a:r>
              <a:rPr lang="en-IN" b="1" dirty="0"/>
              <a:t> of array are :");  </a:t>
            </a:r>
          </a:p>
          <a:p>
            <a:r>
              <a:rPr lang="en-IN" b="1" dirty="0"/>
              <a:t>  for(</a:t>
            </a:r>
            <a:r>
              <a:rPr lang="en-IN" b="1" dirty="0" err="1"/>
              <a:t>int</a:t>
            </a:r>
            <a:r>
              <a:rPr lang="en-IN" b="1" dirty="0"/>
              <a:t> </a:t>
            </a:r>
            <a:r>
              <a:rPr lang="en-IN" b="1" dirty="0" err="1"/>
              <a:t>i</a:t>
            </a:r>
            <a:r>
              <a:rPr lang="en-IN" b="1" dirty="0"/>
              <a:t>=0;i&lt;5;i++)  </a:t>
            </a:r>
          </a:p>
          <a:p>
            <a:r>
              <a:rPr lang="en-IN" b="1" dirty="0"/>
              <a:t>    {  </a:t>
            </a:r>
          </a:p>
          <a:p>
            <a:r>
              <a:rPr lang="en-IN" b="1" dirty="0"/>
              <a:t>        </a:t>
            </a:r>
            <a:r>
              <a:rPr lang="en-IN" b="1" dirty="0" err="1"/>
              <a:t>printf</a:t>
            </a:r>
            <a:r>
              <a:rPr lang="en-IN" b="1" dirty="0"/>
              <a:t>("%d", n[</a:t>
            </a:r>
            <a:r>
              <a:rPr lang="en-IN" b="1" dirty="0" err="1"/>
              <a:t>i</a:t>
            </a:r>
            <a:r>
              <a:rPr lang="en-IN" b="1" dirty="0"/>
              <a:t>]);  </a:t>
            </a:r>
          </a:p>
          <a:p>
            <a:r>
              <a:rPr lang="en-IN" b="1" dirty="0"/>
              <a:t>    }  </a:t>
            </a:r>
          </a:p>
          <a:p>
            <a:r>
              <a:rPr lang="en-IN" b="1" dirty="0"/>
              <a:t>    return 0;  </a:t>
            </a:r>
          </a:p>
          <a:p>
            <a:r>
              <a:rPr lang="en-IN" b="1" dirty="0"/>
              <a:t>}  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406692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functions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124200" y="1752600"/>
            <a:ext cx="22860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Functions</a:t>
            </a:r>
            <a:endParaRPr lang="en-I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5800" y="3733800"/>
            <a:ext cx="3657600" cy="2133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Pre-defined library functions</a:t>
            </a:r>
          </a:p>
          <a:p>
            <a:pPr algn="ctr"/>
            <a:r>
              <a:rPr lang="en-IN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e.g. </a:t>
            </a:r>
            <a:r>
              <a:rPr lang="en-IN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printf</a:t>
            </a:r>
            <a:r>
              <a:rPr lang="en-IN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IN" sz="36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scanf</a:t>
            </a:r>
            <a:endParaRPr lang="en-I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689348" y="3733800"/>
            <a:ext cx="4416552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Programmer defined functions</a:t>
            </a:r>
          </a:p>
        </p:txBody>
      </p: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 flipH="1">
            <a:off x="2514600" y="2895600"/>
            <a:ext cx="1752600" cy="838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4723984" y="2843645"/>
            <a:ext cx="2173640" cy="8901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24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Elements of user defined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sz="3200" dirty="0" smtClean="0"/>
              <a:t>Being derived data types, there is much similarity between functions and variables.</a:t>
            </a:r>
          </a:p>
          <a:p>
            <a:pPr lvl="1" algn="just"/>
            <a:r>
              <a:rPr lang="en-IN" sz="2800" dirty="0" smtClean="0"/>
              <a:t>Functions also have data types associated with them.</a:t>
            </a:r>
          </a:p>
          <a:p>
            <a:pPr lvl="1" algn="just"/>
            <a:r>
              <a:rPr lang="en-IN" sz="2800" dirty="0" smtClean="0"/>
              <a:t>Functions names and their types must be declared and defined before they are used in the program.</a:t>
            </a:r>
            <a:endParaRPr lang="en-IN" sz="2800" dirty="0"/>
          </a:p>
          <a:p>
            <a:pPr marL="36576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1816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Elements of user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order to make use of user defined function, three elements are necessary:</a:t>
            </a:r>
          </a:p>
          <a:p>
            <a:pPr marL="0" indent="0">
              <a:buNone/>
            </a:pPr>
            <a:r>
              <a:rPr lang="en-IN" dirty="0" smtClean="0"/>
              <a:t>1.Function definition </a:t>
            </a:r>
          </a:p>
          <a:p>
            <a:pPr marL="0" indent="0">
              <a:buNone/>
            </a:pPr>
            <a:r>
              <a:rPr lang="en-IN" dirty="0" smtClean="0"/>
              <a:t>2. Function call</a:t>
            </a:r>
          </a:p>
          <a:p>
            <a:pPr marL="0" indent="0">
              <a:buNone/>
            </a:pPr>
            <a:r>
              <a:rPr lang="en-IN" dirty="0" smtClean="0"/>
              <a:t>3. Function declaration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28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796290"/>
            <a:ext cx="7239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dirty="0">
                <a:solidFill>
                  <a:srgbClr val="000000"/>
                </a:solidFill>
                <a:latin typeface="inherit"/>
              </a:rPr>
              <a:t>#include&lt;</a:t>
            </a:r>
            <a:r>
              <a:rPr lang="en-IN" dirty="0" err="1">
                <a:solidFill>
                  <a:srgbClr val="000000"/>
                </a:solidFill>
                <a:latin typeface="inherit"/>
              </a:rPr>
              <a:t>stdio.h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&gt;</a:t>
            </a:r>
            <a:endParaRPr lang="en-IN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IN" dirty="0">
                <a:solidFill>
                  <a:srgbClr val="097109"/>
                </a:solidFill>
                <a:latin typeface="inherit"/>
              </a:rPr>
              <a:t>// function prototype, also called </a:t>
            </a:r>
            <a:r>
              <a:rPr lang="en-IN" sz="2400" dirty="0">
                <a:solidFill>
                  <a:srgbClr val="FF0000"/>
                </a:solidFill>
                <a:latin typeface="inherit"/>
              </a:rPr>
              <a:t>function declaration</a:t>
            </a:r>
            <a:endParaRPr lang="en-IN" sz="2400" dirty="0">
              <a:solidFill>
                <a:srgbClr val="FF0000"/>
              </a:solidFill>
              <a:latin typeface="Monaco"/>
            </a:endParaRPr>
          </a:p>
          <a:p>
            <a:pPr fontAlgn="base"/>
            <a:r>
              <a:rPr lang="en-IN" b="1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IN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square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b="1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IN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x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);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                               </a:t>
            </a:r>
            <a:endParaRPr lang="en-IN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IN" dirty="0">
                <a:solidFill>
                  <a:srgbClr val="097109"/>
                </a:solidFill>
                <a:latin typeface="inherit"/>
              </a:rPr>
              <a:t>// main function, program starts from here</a:t>
            </a:r>
            <a:endParaRPr lang="en-IN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IN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IN" dirty="0" smtClean="0">
                <a:solidFill>
                  <a:srgbClr val="000000"/>
                </a:solidFill>
                <a:latin typeface="inherit"/>
              </a:rPr>
              <a:t>main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)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               </a:t>
            </a:r>
            <a:endParaRPr lang="en-IN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IN" dirty="0">
                <a:solidFill>
                  <a:srgbClr val="000000"/>
                </a:solidFill>
                <a:latin typeface="inherit"/>
              </a:rPr>
              <a:t>{</a:t>
            </a:r>
            <a:endParaRPr lang="en-IN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IN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IN" b="1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IN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m,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n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;</a:t>
            </a:r>
            <a:endParaRPr lang="en-IN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IN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IN" b="1" dirty="0" err="1">
                <a:solidFill>
                  <a:srgbClr val="800080"/>
                </a:solidFill>
                <a:latin typeface="inherit"/>
              </a:rPr>
              <a:t>printf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828FB"/>
                </a:solidFill>
                <a:latin typeface="inherit"/>
              </a:rPr>
              <a:t>"\</a:t>
            </a:r>
            <a:r>
              <a:rPr lang="en-IN" dirty="0" err="1">
                <a:solidFill>
                  <a:srgbClr val="0828FB"/>
                </a:solidFill>
                <a:latin typeface="inherit"/>
              </a:rPr>
              <a:t>nEnter</a:t>
            </a:r>
            <a:r>
              <a:rPr lang="en-IN" dirty="0">
                <a:solidFill>
                  <a:srgbClr val="0828FB"/>
                </a:solidFill>
                <a:latin typeface="inherit"/>
              </a:rPr>
              <a:t> some number for finding square \n"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);</a:t>
            </a:r>
            <a:endParaRPr lang="en-IN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IN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IN" dirty="0" err="1">
                <a:solidFill>
                  <a:srgbClr val="000000"/>
                </a:solidFill>
                <a:latin typeface="inherit"/>
              </a:rPr>
              <a:t>scanf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 smtClean="0">
                <a:solidFill>
                  <a:srgbClr val="0828FB"/>
                </a:solidFill>
                <a:latin typeface="inherit"/>
              </a:rPr>
              <a:t>"%d"</a:t>
            </a:r>
            <a:r>
              <a:rPr lang="en-IN" dirty="0" smtClean="0">
                <a:solidFill>
                  <a:srgbClr val="000000"/>
                </a:solidFill>
                <a:latin typeface="inherit"/>
              </a:rPr>
              <a:t>,</a:t>
            </a:r>
            <a:r>
              <a:rPr lang="en-IN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&amp;m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)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;</a:t>
            </a:r>
            <a:endParaRPr lang="en-IN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IN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IN" dirty="0" smtClean="0">
                <a:solidFill>
                  <a:srgbClr val="000000"/>
                </a:solidFill>
                <a:latin typeface="inherit"/>
              </a:rPr>
              <a:t>n</a:t>
            </a:r>
            <a:r>
              <a:rPr lang="en-IN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=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square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m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)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;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   </a:t>
            </a:r>
            <a:r>
              <a:rPr lang="en-IN" sz="2400" dirty="0" smtClean="0">
                <a:solidFill>
                  <a:srgbClr val="FF0000"/>
                </a:solidFill>
                <a:latin typeface="inherit"/>
              </a:rPr>
              <a:t>// function call</a:t>
            </a:r>
            <a:r>
              <a:rPr lang="en-IN" sz="2400" dirty="0">
                <a:solidFill>
                  <a:srgbClr val="FF0000"/>
                </a:solidFill>
                <a:latin typeface="inherit"/>
              </a:rPr>
              <a:t> 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                  </a:t>
            </a:r>
            <a:endParaRPr lang="en-IN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IN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IN" b="1" dirty="0" err="1">
                <a:solidFill>
                  <a:srgbClr val="800080"/>
                </a:solidFill>
                <a:latin typeface="inherit"/>
              </a:rPr>
              <a:t>printf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828FB"/>
                </a:solidFill>
                <a:latin typeface="inherit"/>
              </a:rPr>
              <a:t>"\</a:t>
            </a:r>
            <a:r>
              <a:rPr lang="en-IN" dirty="0" err="1">
                <a:solidFill>
                  <a:srgbClr val="0828FB"/>
                </a:solidFill>
                <a:latin typeface="inherit"/>
              </a:rPr>
              <a:t>nSquare</a:t>
            </a:r>
            <a:r>
              <a:rPr lang="en-IN" dirty="0">
                <a:solidFill>
                  <a:srgbClr val="0828FB"/>
                </a:solidFill>
                <a:latin typeface="inherit"/>
              </a:rPr>
              <a:t> of the given number %f is </a:t>
            </a:r>
            <a:r>
              <a:rPr lang="en-IN" dirty="0" smtClean="0">
                <a:solidFill>
                  <a:srgbClr val="0828FB"/>
                </a:solidFill>
                <a:latin typeface="inherit"/>
              </a:rPr>
              <a:t>%d"</a:t>
            </a:r>
            <a:r>
              <a:rPr lang="en-IN" dirty="0" smtClean="0">
                <a:solidFill>
                  <a:srgbClr val="000000"/>
                </a:solidFill>
                <a:latin typeface="inherit"/>
              </a:rPr>
              <a:t>,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m</a:t>
            </a:r>
            <a:r>
              <a:rPr lang="en-IN" dirty="0" smtClean="0">
                <a:solidFill>
                  <a:srgbClr val="000000"/>
                </a:solidFill>
                <a:latin typeface="inherit"/>
              </a:rPr>
              <a:t>, n</a:t>
            </a:r>
            <a:r>
              <a:rPr lang="en-IN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);</a:t>
            </a:r>
            <a:endParaRPr lang="en-IN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IN" dirty="0">
                <a:solidFill>
                  <a:srgbClr val="000000"/>
                </a:solidFill>
                <a:latin typeface="inherit"/>
              </a:rPr>
              <a:t>}</a:t>
            </a:r>
            <a:endParaRPr lang="en-IN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IN" dirty="0">
                <a:solidFill>
                  <a:srgbClr val="000000"/>
                </a:solidFill>
                <a:latin typeface="Monaco"/>
              </a:rPr>
              <a:t> </a:t>
            </a:r>
          </a:p>
          <a:p>
            <a:pPr fontAlgn="base"/>
            <a:r>
              <a:rPr lang="en-IN" b="1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IN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square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b="1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IN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x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)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   </a:t>
            </a:r>
            <a:r>
              <a:rPr lang="en-IN" sz="2400" dirty="0">
                <a:solidFill>
                  <a:srgbClr val="FF0000"/>
                </a:solidFill>
                <a:latin typeface="inherit"/>
              </a:rPr>
              <a:t>// function definition</a:t>
            </a:r>
            <a:endParaRPr lang="en-IN" sz="2400" dirty="0">
              <a:solidFill>
                <a:srgbClr val="FF0000"/>
              </a:solidFill>
              <a:latin typeface="Monaco"/>
            </a:endParaRPr>
          </a:p>
          <a:p>
            <a:pPr fontAlgn="base"/>
            <a:r>
              <a:rPr lang="en-IN" dirty="0">
                <a:solidFill>
                  <a:srgbClr val="000000"/>
                </a:solidFill>
                <a:latin typeface="inherit"/>
              </a:rPr>
              <a:t>{</a:t>
            </a:r>
            <a:endParaRPr lang="en-IN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IN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IN" b="1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IN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p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;</a:t>
            </a:r>
            <a:endParaRPr lang="en-IN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IN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p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=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x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*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x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;</a:t>
            </a:r>
            <a:endParaRPr lang="en-IN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IN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IN" b="1" dirty="0">
                <a:solidFill>
                  <a:srgbClr val="800080"/>
                </a:solidFill>
                <a:latin typeface="inherit"/>
              </a:rPr>
              <a:t>return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(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p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)</a:t>
            </a:r>
            <a:r>
              <a:rPr lang="en-IN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IN" dirty="0">
                <a:solidFill>
                  <a:srgbClr val="000000"/>
                </a:solidFill>
                <a:latin typeface="inherit"/>
              </a:rPr>
              <a:t>;</a:t>
            </a:r>
            <a:endParaRPr lang="en-IN" dirty="0">
              <a:solidFill>
                <a:srgbClr val="000000"/>
              </a:solidFill>
              <a:latin typeface="Monaco"/>
            </a:endParaRPr>
          </a:p>
          <a:p>
            <a:pPr fontAlgn="base"/>
            <a:r>
              <a:rPr lang="en-IN" dirty="0">
                <a:solidFill>
                  <a:srgbClr val="000000"/>
                </a:solidFill>
                <a:latin typeface="inherit"/>
              </a:rPr>
              <a:t>}</a:t>
            </a:r>
            <a:endParaRPr lang="en-IN" b="0" i="0" dirty="0">
              <a:solidFill>
                <a:srgbClr val="000000"/>
              </a:solidFill>
              <a:effectLst/>
              <a:latin typeface="Monaco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971800" y="1447800"/>
            <a:ext cx="1752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3654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 Definition</a:t>
            </a:r>
            <a:endParaRPr lang="en-I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04800" y="1600200"/>
            <a:ext cx="8534400" cy="22399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b="1" dirty="0" err="1">
                <a:solidFill>
                  <a:schemeClr val="hlink"/>
                </a:solidFill>
                <a:latin typeface="Courier New" pitchFamily="49" charset="0"/>
              </a:rPr>
              <a:t>return_type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solidFill>
                  <a:schemeClr val="folHlink"/>
                </a:solidFill>
                <a:latin typeface="Courier New" pitchFamily="49" charset="0"/>
              </a:rPr>
              <a:t>function_name</a:t>
            </a:r>
            <a:r>
              <a:rPr lang="en-US" sz="2800" b="1" dirty="0">
                <a:latin typeface="Courier New" pitchFamily="49" charset="0"/>
              </a:rPr>
              <a:t> (</a:t>
            </a:r>
            <a:r>
              <a:rPr lang="en-US" sz="2800" b="1" dirty="0">
                <a:solidFill>
                  <a:schemeClr val="accent2"/>
                </a:solidFill>
                <a:latin typeface="Courier New" pitchFamily="49" charset="0"/>
              </a:rPr>
              <a:t>parameters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     </a:t>
            </a:r>
            <a:r>
              <a:rPr lang="en-US" sz="2800" b="1" dirty="0">
                <a:solidFill>
                  <a:srgbClr val="00CC00"/>
                </a:solidFill>
                <a:latin typeface="Courier New" pitchFamily="49" charset="0"/>
              </a:rPr>
              <a:t>declarations;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     </a:t>
            </a:r>
            <a:r>
              <a:rPr lang="en-US" sz="2800" b="1" dirty="0">
                <a:solidFill>
                  <a:srgbClr val="993300"/>
                </a:solidFill>
                <a:latin typeface="Courier New" pitchFamily="49" charset="0"/>
              </a:rPr>
              <a:t>statements;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191000" y="3962400"/>
            <a:ext cx="4800600" cy="269557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chemeClr val="hlink"/>
                </a:solidFill>
                <a:latin typeface="Courier New" pitchFamily="49" charset="0"/>
              </a:rPr>
              <a:t>int</a:t>
            </a:r>
            <a:r>
              <a:rPr lang="en-US" sz="2000" b="1">
                <a:latin typeface="Courier New" pitchFamily="49" charset="0"/>
              </a:rPr>
              <a:t> </a:t>
            </a: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my_add_func</a:t>
            </a:r>
            <a:r>
              <a:rPr lang="en-US" sz="2000" b="1">
                <a:latin typeface="Courier New" pitchFamily="49" charset="0"/>
              </a:rPr>
              <a:t>(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int a, int b</a:t>
            </a:r>
            <a:r>
              <a:rPr lang="en-US" sz="2000" b="1">
                <a:latin typeface="Courier New" pitchFamily="49" charset="0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00CC00"/>
                </a:solidFill>
                <a:latin typeface="Courier New" pitchFamily="49" charset="0"/>
              </a:rPr>
              <a:t>  int sum;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993300"/>
                </a:solidFill>
                <a:latin typeface="Courier New" pitchFamily="49" charset="0"/>
              </a:rPr>
              <a:t>  sum = a + b;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solidFill>
                  <a:srgbClr val="993300"/>
                </a:solidFill>
                <a:latin typeface="Courier New" pitchFamily="49" charset="0"/>
              </a:rPr>
              <a:t>  return sum;</a:t>
            </a:r>
          </a:p>
          <a:p>
            <a:pPr eaLnBrk="0" hangingPunct="0">
              <a:spcBef>
                <a:spcPct val="50000"/>
              </a:spcBef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6161</TotalTime>
  <Words>1763</Words>
  <Application>Microsoft Office PowerPoint</Application>
  <PresentationFormat>On-screen Show (4:3)</PresentationFormat>
  <Paragraphs>436</Paragraphs>
  <Slides>42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Median</vt:lpstr>
      <vt:lpstr>Modular Programming with Functions</vt:lpstr>
      <vt:lpstr>Modularity</vt:lpstr>
      <vt:lpstr>Modularity…</vt:lpstr>
      <vt:lpstr>Advantages of using Modules</vt:lpstr>
      <vt:lpstr>Types of functions</vt:lpstr>
      <vt:lpstr>Elements of user defined functions</vt:lpstr>
      <vt:lpstr>Elements of user defined functions</vt:lpstr>
      <vt:lpstr>Slide 8</vt:lpstr>
      <vt:lpstr>Function Definition</vt:lpstr>
      <vt:lpstr>Function Body</vt:lpstr>
      <vt:lpstr>Function Body</vt:lpstr>
      <vt:lpstr>Return values and their types</vt:lpstr>
      <vt:lpstr>Function call</vt:lpstr>
      <vt:lpstr>Function call</vt:lpstr>
      <vt:lpstr>Function call</vt:lpstr>
      <vt:lpstr>Function declaration</vt:lpstr>
      <vt:lpstr>Function declaration</vt:lpstr>
      <vt:lpstr>No arguments and no return values</vt:lpstr>
      <vt:lpstr>Arguments with no return values</vt:lpstr>
      <vt:lpstr>Arguments with return values</vt:lpstr>
      <vt:lpstr>Exercise: void functions</vt:lpstr>
      <vt:lpstr>Exercise</vt:lpstr>
      <vt:lpstr>Exercise</vt:lpstr>
      <vt:lpstr>Solution</vt:lpstr>
      <vt:lpstr>Exercise</vt:lpstr>
      <vt:lpstr>Exercise</vt:lpstr>
      <vt:lpstr>Exercise</vt:lpstr>
      <vt:lpstr>Exercise</vt:lpstr>
      <vt:lpstr>Recursion</vt:lpstr>
      <vt:lpstr>Slide 30</vt:lpstr>
      <vt:lpstr>Passing arrays to functions</vt:lpstr>
      <vt:lpstr>Program to find largest value</vt:lpstr>
      <vt:lpstr>Program to sort array elements</vt:lpstr>
      <vt:lpstr>Program to sort array elements</vt:lpstr>
      <vt:lpstr>Passing string to functions</vt:lpstr>
      <vt:lpstr>Passing string to functions</vt:lpstr>
      <vt:lpstr>Parameter passing</vt:lpstr>
      <vt:lpstr>Scope of a variable</vt:lpstr>
      <vt:lpstr>Scope of a variable</vt:lpstr>
      <vt:lpstr>Slide 40</vt:lpstr>
      <vt:lpstr>Storage classes- four types</vt:lpstr>
      <vt:lpstr>How to return an array from a function? C programming does not allow to return an entire array as an argument to a function. However, you can return a pointer to an array by specifying the array's name without an index. If you want to return a single-dimension array from a function, you would have to declare a function returning a pointer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Sankita</dc:creator>
  <cp:lastModifiedBy>udai udai</cp:lastModifiedBy>
  <cp:revision>201</cp:revision>
  <dcterms:created xsi:type="dcterms:W3CDTF">2006-08-16T00:00:00Z</dcterms:created>
  <dcterms:modified xsi:type="dcterms:W3CDTF">2022-07-02T01:54:12Z</dcterms:modified>
</cp:coreProperties>
</file>