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382" r:id="rId3"/>
    <p:sldId id="383" r:id="rId4"/>
    <p:sldId id="384"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8" r:id="rId23"/>
    <p:sldId id="410" r:id="rId24"/>
    <p:sldId id="411" r:id="rId25"/>
    <p:sldId id="402" r:id="rId26"/>
    <p:sldId id="403" r:id="rId27"/>
    <p:sldId id="404" r:id="rId28"/>
    <p:sldId id="405" r:id="rId29"/>
    <p:sldId id="414" r:id="rId30"/>
    <p:sldId id="412" r:id="rId31"/>
    <p:sldId id="413" r:id="rId32"/>
    <p:sldId id="41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4020D-C323-49F7-A33B-A77C483A5C8B}" type="datetimeFigureOut">
              <a:rPr lang="en-IN" smtClean="0"/>
              <a:pPr/>
              <a:t>08-05-2020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22214-F549-4E4A-BFCE-2AF378F3583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2C22214-F549-4E4A-BFCE-2AF378F3583A}"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2C22214-F549-4E4A-BFCE-2AF378F3583A}"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2C22214-F549-4E4A-BFCE-2AF378F3583A}"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2C22214-F549-4E4A-BFCE-2AF378F3583A}"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1BD1040-F628-4F31-9574-111E66422AF3}" type="slidenum">
              <a:rPr lang="en-US" smtClean="0">
                <a:latin typeface="Arial" pitchFamily="34" charset="0"/>
              </a:rPr>
              <a:pPr>
                <a:defRPr/>
              </a:pPr>
              <a:t>27</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DFCD799-40F4-4D3D-B02B-D6A1EE9E61A3}" type="datetime1">
              <a:rPr lang="en-US" smtClean="0"/>
              <a:pPr/>
              <a:t>5/8/2020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Lectures on Numerical Methods</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0B42E0B-02A0-4379-A3C9-571F90EABB03}" type="datetime1">
              <a:rPr lang="en-US" smtClean="0"/>
              <a:pPr/>
              <a:t>5/8/2020</a:t>
            </a:fld>
            <a:endParaRPr lang="en-US"/>
          </a:p>
        </p:txBody>
      </p:sp>
      <p:sp>
        <p:nvSpPr>
          <p:cNvPr id="5" name="Footer Placeholder 4"/>
          <p:cNvSpPr>
            <a:spLocks noGrp="1"/>
          </p:cNvSpPr>
          <p:nvPr>
            <p:ph type="ftr" sz="quarter" idx="11"/>
          </p:nvPr>
        </p:nvSpPr>
        <p:spPr/>
        <p:txBody>
          <a:bodyPr/>
          <a:lstStyle/>
          <a:p>
            <a:r>
              <a:rPr lang="en-US" smtClean="0"/>
              <a:t>Lectures on Numerical Methods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E4137FA-C619-4789-879B-06BB7306967D}" type="datetime1">
              <a:rPr lang="en-US" smtClean="0"/>
              <a:pPr/>
              <a:t>5/8/2020</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Lectures on Numerical Methods</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Arial" pitchFamily="34" charset="0"/>
                <a:cs typeface="Arial" pitchFamily="34"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AD4F613C-19FD-4CDA-90D5-5B064745334E}" type="datetime1">
              <a:rPr lang="en-US" smtClean="0"/>
              <a:pPr/>
              <a:t>5/8/2020</a:t>
            </a:fld>
            <a:endParaRPr lang="en-US"/>
          </a:p>
        </p:txBody>
      </p:sp>
      <p:sp>
        <p:nvSpPr>
          <p:cNvPr id="5" name="Footer Placeholder 4"/>
          <p:cNvSpPr>
            <a:spLocks noGrp="1"/>
          </p:cNvSpPr>
          <p:nvPr>
            <p:ph type="ftr" sz="quarter" idx="11"/>
          </p:nvPr>
        </p:nvSpPr>
        <p:spPr/>
        <p:txBody>
          <a:bodyPr/>
          <a:lstStyle/>
          <a:p>
            <a:r>
              <a:rPr lang="en-US" smtClean="0"/>
              <a:t>Lectures on Numerical Methods</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6F52E35-1A0A-46BA-B990-E883D7781C4A}" type="datetime1">
              <a:rPr lang="en-US" smtClean="0"/>
              <a:pPr/>
              <a:t>5/8/2020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Lectures on Numerical Methods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62CCF27C-AF75-41BF-A31E-9044428FD5AF}" type="datetime1">
              <a:rPr lang="en-US" smtClean="0"/>
              <a:pPr/>
              <a:t>5/8/2020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Lectures on Numerical Methods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95C16DF-1EC9-4919-ABB9-A65BB7BD7147}" type="datetime1">
              <a:rPr lang="en-US" smtClean="0"/>
              <a:pPr/>
              <a:t>5/8/2020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Lectures on Numerical Methods</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470981D-2367-4B52-906D-1543987D02E4}" type="datetime1">
              <a:rPr lang="en-US" smtClean="0"/>
              <a:pPr/>
              <a:t>5/8/2020</a:t>
            </a:fld>
            <a:endParaRPr lang="en-US"/>
          </a:p>
        </p:txBody>
      </p:sp>
      <p:sp>
        <p:nvSpPr>
          <p:cNvPr id="4" name="Footer Placeholder 3"/>
          <p:cNvSpPr>
            <a:spLocks noGrp="1"/>
          </p:cNvSpPr>
          <p:nvPr>
            <p:ph type="ftr" sz="quarter" idx="11"/>
          </p:nvPr>
        </p:nvSpPr>
        <p:spPr/>
        <p:txBody>
          <a:bodyPr/>
          <a:lstStyle/>
          <a:p>
            <a:r>
              <a:rPr lang="en-US" smtClean="0"/>
              <a:t>Lectures on Numerical Methods</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B6583-4BC4-41FC-A1C6-2FF7811C3D1C}" type="datetime1">
              <a:rPr lang="en-US" smtClean="0"/>
              <a:pPr/>
              <a:t>5/8/2020</a:t>
            </a:fld>
            <a:endParaRPr lang="en-US"/>
          </a:p>
        </p:txBody>
      </p:sp>
      <p:sp>
        <p:nvSpPr>
          <p:cNvPr id="3" name="Footer Placeholder 2"/>
          <p:cNvSpPr>
            <a:spLocks noGrp="1"/>
          </p:cNvSpPr>
          <p:nvPr>
            <p:ph type="ftr" sz="quarter" idx="11"/>
          </p:nvPr>
        </p:nvSpPr>
        <p:spPr/>
        <p:txBody>
          <a:bodyPr/>
          <a:lstStyle/>
          <a:p>
            <a:r>
              <a:rPr lang="en-US" smtClean="0"/>
              <a:t>Lectures on Numerical Methods</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BAA5370-3A66-440D-8AA3-9673E6759B67}" type="datetime1">
              <a:rPr lang="en-US" smtClean="0"/>
              <a:pPr/>
              <a:t>5/8/2020</a:t>
            </a:fld>
            <a:endParaRPr lang="en-US"/>
          </a:p>
        </p:txBody>
      </p:sp>
      <p:sp>
        <p:nvSpPr>
          <p:cNvPr id="6" name="Footer Placeholder 5"/>
          <p:cNvSpPr>
            <a:spLocks noGrp="1"/>
          </p:cNvSpPr>
          <p:nvPr>
            <p:ph type="ftr" sz="quarter" idx="11"/>
          </p:nvPr>
        </p:nvSpPr>
        <p:spPr/>
        <p:txBody>
          <a:bodyPr/>
          <a:lstStyle/>
          <a:p>
            <a:r>
              <a:rPr lang="en-US" smtClean="0"/>
              <a:t>Lectures on Numerical Methods</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FC8F28A-8EE1-46B6-BD12-05F0F632E5B0}" type="datetime1">
              <a:rPr lang="en-US" smtClean="0"/>
              <a:pPr/>
              <a:t>5/8/2020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Lectures on Numerical Methods</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602015B-5863-4605-A8BD-458B75386FE2}" type="datetime1">
              <a:rPr lang="en-US" smtClean="0"/>
              <a:pPr/>
              <a:t>5/8/2020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Lectures on Numerical Methods</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Structures and Unions in C</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Assignment </a:t>
            </a:r>
            <a:endParaRPr lang="en-IN" dirty="0"/>
          </a:p>
        </p:txBody>
      </p:sp>
      <p:sp>
        <p:nvSpPr>
          <p:cNvPr id="3" name="Content Placeholder 2"/>
          <p:cNvSpPr>
            <a:spLocks noGrp="1"/>
          </p:cNvSpPr>
          <p:nvPr>
            <p:ph sz="quarter" idx="1"/>
          </p:nvPr>
        </p:nvSpPr>
        <p:spPr/>
        <p:txBody>
          <a:bodyPr>
            <a:normAutofit/>
          </a:bodyPr>
          <a:lstStyle/>
          <a:p>
            <a:r>
              <a:rPr lang="en-IN" dirty="0" smtClean="0"/>
              <a:t>The </a:t>
            </a:r>
            <a:r>
              <a:rPr lang="en-IN" dirty="0" smtClean="0">
                <a:solidFill>
                  <a:srgbClr val="FF0000"/>
                </a:solidFill>
              </a:rPr>
              <a:t>value of one structure variable is assigned to another variable of same type </a:t>
            </a:r>
            <a:r>
              <a:rPr lang="en-IN" dirty="0" smtClean="0"/>
              <a:t>using assignment operator. </a:t>
            </a:r>
          </a:p>
          <a:p>
            <a:r>
              <a:rPr lang="en-IN" dirty="0" smtClean="0"/>
              <a:t>If the e1 and e2 are  structure variables of </a:t>
            </a:r>
            <a:r>
              <a:rPr lang="en-IN" dirty="0" smtClean="0">
                <a:solidFill>
                  <a:srgbClr val="00B050"/>
                </a:solidFill>
              </a:rPr>
              <a:t>type employee</a:t>
            </a:r>
            <a:r>
              <a:rPr lang="en-IN" dirty="0" smtClean="0"/>
              <a:t> then the statement </a:t>
            </a:r>
          </a:p>
          <a:p>
            <a:pPr>
              <a:buNone/>
            </a:pPr>
            <a:r>
              <a:rPr lang="en-IN" dirty="0" smtClean="0"/>
              <a:t>				e1 = e2; </a:t>
            </a:r>
          </a:p>
          <a:p>
            <a:r>
              <a:rPr lang="en-IN" dirty="0" smtClean="0"/>
              <a:t>assigns value of structure variable e2 to e1. </a:t>
            </a:r>
          </a:p>
          <a:p>
            <a:r>
              <a:rPr lang="en-IN" dirty="0" smtClean="0"/>
              <a:t>The </a:t>
            </a:r>
            <a:r>
              <a:rPr lang="en-IN" dirty="0" smtClean="0">
                <a:solidFill>
                  <a:srgbClr val="FF0000"/>
                </a:solidFill>
              </a:rPr>
              <a:t>value of each member of e2 is assigned to corresponding members of e1</a:t>
            </a:r>
            <a:r>
              <a:rPr lang="en-IN" dirty="0" smtClean="0"/>
              <a:t>.</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Assignment…. </a:t>
            </a:r>
            <a:endParaRPr lang="en-IN" dirty="0"/>
          </a:p>
        </p:txBody>
      </p:sp>
      <p:sp>
        <p:nvSpPr>
          <p:cNvPr id="3" name="Content Placeholder 2"/>
          <p:cNvSpPr>
            <a:spLocks noGrp="1"/>
          </p:cNvSpPr>
          <p:nvPr>
            <p:ph sz="quarter" idx="1"/>
          </p:nvPr>
        </p:nvSpPr>
        <p:spPr/>
        <p:txBody>
          <a:bodyPr>
            <a:normAutofit/>
          </a:bodyPr>
          <a:lstStyle/>
          <a:p>
            <a:r>
              <a:rPr lang="en-IN" dirty="0" smtClean="0"/>
              <a:t>However,</a:t>
            </a:r>
          </a:p>
          <a:p>
            <a:pPr>
              <a:buNone/>
            </a:pPr>
            <a:r>
              <a:rPr lang="en-IN" dirty="0" smtClean="0"/>
              <a:t>				e1 = = e2;  OR e1 != e2; statements are not permitted !!!</a:t>
            </a:r>
          </a:p>
          <a:p>
            <a:r>
              <a:rPr lang="en-IN" dirty="0" smtClean="0"/>
              <a:t>In case you want to compare two structures, you have to compare them member by member.</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Array of Structure</a:t>
            </a:r>
            <a:endParaRPr lang="en-IN" dirty="0"/>
          </a:p>
        </p:txBody>
      </p:sp>
      <p:sp>
        <p:nvSpPr>
          <p:cNvPr id="3" name="Content Placeholder 2"/>
          <p:cNvSpPr>
            <a:spLocks noGrp="1"/>
          </p:cNvSpPr>
          <p:nvPr>
            <p:ph sz="quarter" idx="1"/>
          </p:nvPr>
        </p:nvSpPr>
        <p:spPr/>
        <p:txBody>
          <a:bodyPr>
            <a:normAutofit fontScale="85000" lnSpcReduction="10000"/>
          </a:bodyPr>
          <a:lstStyle/>
          <a:p>
            <a:pPr algn="just">
              <a:defRPr/>
            </a:pPr>
            <a:r>
              <a:rPr lang="en-US" sz="2800" dirty="0" smtClean="0"/>
              <a:t>C allows to create an </a:t>
            </a:r>
            <a:r>
              <a:rPr lang="en-US" sz="2800" dirty="0" smtClean="0">
                <a:solidFill>
                  <a:srgbClr val="FF0000"/>
                </a:solidFill>
              </a:rPr>
              <a:t>array of variables of type structure</a:t>
            </a:r>
            <a:r>
              <a:rPr lang="en-US" sz="2800" dirty="0" smtClean="0"/>
              <a:t>. </a:t>
            </a:r>
          </a:p>
          <a:p>
            <a:pPr algn="just">
              <a:defRPr/>
            </a:pPr>
            <a:r>
              <a:rPr lang="en-US" sz="2800" dirty="0" smtClean="0"/>
              <a:t>The array of structure is used to store the large number of similar records. </a:t>
            </a:r>
          </a:p>
          <a:p>
            <a:pPr algn="just">
              <a:defRPr/>
            </a:pPr>
            <a:r>
              <a:rPr lang="en-US" sz="2800" dirty="0" smtClean="0">
                <a:solidFill>
                  <a:srgbClr val="FF0000"/>
                </a:solidFill>
              </a:rPr>
              <a:t>For example,</a:t>
            </a:r>
          </a:p>
          <a:p>
            <a:pPr lvl="1" algn="just">
              <a:defRPr/>
            </a:pPr>
            <a:r>
              <a:rPr lang="en-US" sz="2500" dirty="0" smtClean="0">
                <a:solidFill>
                  <a:srgbClr val="FF0000"/>
                </a:solidFill>
              </a:rPr>
              <a:t>Store the records of 100 employees</a:t>
            </a:r>
          </a:p>
          <a:p>
            <a:pPr algn="just">
              <a:defRPr/>
            </a:pPr>
            <a:r>
              <a:rPr lang="en-US" sz="2800" dirty="0" smtClean="0"/>
              <a:t>The method to define and access the array element  of array of structure is similar to other array. The syntax to define the array of structure is </a:t>
            </a:r>
          </a:p>
          <a:p>
            <a:pPr marL="1379538" algn="just">
              <a:defRPr/>
            </a:pPr>
            <a:r>
              <a:rPr lang="en-US" sz="2800" dirty="0" err="1" smtClean="0"/>
              <a:t>struct</a:t>
            </a:r>
            <a:r>
              <a:rPr lang="en-US" sz="2800" dirty="0" smtClean="0"/>
              <a:t> &lt;</a:t>
            </a:r>
            <a:r>
              <a:rPr lang="en-US" sz="2800" dirty="0" err="1" smtClean="0"/>
              <a:t>struct_name</a:t>
            </a:r>
            <a:r>
              <a:rPr lang="en-US" sz="2800" dirty="0" smtClean="0"/>
              <a:t>&gt; &lt;</a:t>
            </a:r>
            <a:r>
              <a:rPr lang="en-US" sz="2800" dirty="0" err="1" smtClean="0"/>
              <a:t>array_name</a:t>
            </a:r>
            <a:r>
              <a:rPr lang="en-US" sz="2800" dirty="0" smtClean="0"/>
              <a:t>&gt; [&lt;size&gt;];</a:t>
            </a:r>
          </a:p>
          <a:p>
            <a:pPr algn="just">
              <a:defRPr/>
            </a:pPr>
            <a:r>
              <a:rPr lang="en-US" sz="2800" dirty="0" smtClean="0"/>
              <a:t>For Example:-</a:t>
            </a:r>
          </a:p>
          <a:p>
            <a:pPr algn="just">
              <a:defRPr/>
            </a:pPr>
            <a:r>
              <a:rPr lang="en-US" sz="2800" dirty="0" smtClean="0"/>
              <a:t>		     </a:t>
            </a:r>
            <a:r>
              <a:rPr lang="en-US" sz="2800" dirty="0" err="1" smtClean="0"/>
              <a:t>struct</a:t>
            </a:r>
            <a:r>
              <a:rPr lang="en-US" sz="2800" dirty="0" smtClean="0"/>
              <a:t> employee e1[100];</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Structures within Structures</a:t>
            </a:r>
            <a:endParaRPr lang="en-IN" dirty="0"/>
          </a:p>
        </p:txBody>
      </p:sp>
      <p:sp>
        <p:nvSpPr>
          <p:cNvPr id="3" name="Content Placeholder 2"/>
          <p:cNvSpPr>
            <a:spLocks noGrp="1"/>
          </p:cNvSpPr>
          <p:nvPr>
            <p:ph sz="quarter" idx="1"/>
          </p:nvPr>
        </p:nvSpPr>
        <p:spPr/>
        <p:txBody>
          <a:bodyPr>
            <a:normAutofit fontScale="92500" lnSpcReduction="20000"/>
          </a:bodyPr>
          <a:lstStyle/>
          <a:p>
            <a:pPr algn="just">
              <a:lnSpc>
                <a:spcPct val="120000"/>
              </a:lnSpc>
            </a:pPr>
            <a:r>
              <a:rPr lang="en-US" sz="2800" dirty="0" smtClean="0"/>
              <a:t>C allows to define a </a:t>
            </a:r>
            <a:r>
              <a:rPr lang="en-US" sz="2800" dirty="0" smtClean="0">
                <a:solidFill>
                  <a:srgbClr val="FF0000"/>
                </a:solidFill>
              </a:rPr>
              <a:t>variable of structure type </a:t>
            </a:r>
            <a:r>
              <a:rPr lang="en-US" sz="2800" dirty="0" smtClean="0"/>
              <a:t>as a member of </a:t>
            </a:r>
            <a:r>
              <a:rPr lang="en-US" sz="2800" dirty="0" smtClean="0">
                <a:solidFill>
                  <a:srgbClr val="FF0000"/>
                </a:solidFill>
              </a:rPr>
              <a:t>other structure type. </a:t>
            </a:r>
          </a:p>
          <a:p>
            <a:pPr algn="just">
              <a:lnSpc>
                <a:spcPct val="120000"/>
              </a:lnSpc>
            </a:pPr>
            <a:r>
              <a:rPr lang="en-US" sz="2800" dirty="0" smtClean="0"/>
              <a:t>The syntax to define the structure within structure is.</a:t>
            </a:r>
          </a:p>
          <a:p>
            <a:pPr algn="just">
              <a:lnSpc>
                <a:spcPct val="120000"/>
              </a:lnSpc>
              <a:buNone/>
            </a:pPr>
            <a:r>
              <a:rPr lang="en-US" sz="2800" dirty="0" smtClean="0"/>
              <a:t>	</a:t>
            </a:r>
            <a:r>
              <a:rPr lang="en-US" sz="2800" dirty="0" err="1" smtClean="0"/>
              <a:t>struct</a:t>
            </a:r>
            <a:r>
              <a:rPr lang="en-US" sz="2800" dirty="0" smtClean="0"/>
              <a:t> &lt;</a:t>
            </a:r>
            <a:r>
              <a:rPr lang="en-US" sz="2800" dirty="0" err="1" smtClean="0"/>
              <a:t>struct_name</a:t>
            </a:r>
            <a:r>
              <a:rPr lang="en-US" sz="2800" dirty="0" smtClean="0"/>
              <a:t>&gt;{</a:t>
            </a:r>
          </a:p>
          <a:p>
            <a:pPr lvl="1" algn="just">
              <a:lnSpc>
                <a:spcPct val="120000"/>
              </a:lnSpc>
              <a:buNone/>
            </a:pPr>
            <a:r>
              <a:rPr lang="en-US" sz="2500" dirty="0" smtClean="0"/>
              <a:t>&lt;</a:t>
            </a:r>
            <a:r>
              <a:rPr lang="en-US" sz="2500" dirty="0" err="1" smtClean="0"/>
              <a:t>data_type</a:t>
            </a:r>
            <a:r>
              <a:rPr lang="en-US" sz="2500" dirty="0" smtClean="0"/>
              <a:t>&gt; &lt;</a:t>
            </a:r>
            <a:r>
              <a:rPr lang="en-US" sz="2500" dirty="0" err="1" smtClean="0"/>
              <a:t>variable_name</a:t>
            </a:r>
            <a:r>
              <a:rPr lang="en-US" sz="2500" dirty="0" smtClean="0"/>
              <a:t>&gt;;</a:t>
            </a:r>
          </a:p>
          <a:p>
            <a:pPr lvl="1" algn="just">
              <a:lnSpc>
                <a:spcPct val="120000"/>
              </a:lnSpc>
              <a:buNone/>
            </a:pPr>
            <a:r>
              <a:rPr lang="en-US" sz="2500" dirty="0" smtClean="0"/>
              <a:t>			</a:t>
            </a:r>
            <a:r>
              <a:rPr lang="en-US" sz="2500" dirty="0" err="1" smtClean="0"/>
              <a:t>struct</a:t>
            </a:r>
            <a:r>
              <a:rPr lang="en-US" sz="2500" dirty="0" smtClean="0"/>
              <a:t> &lt;</a:t>
            </a:r>
            <a:r>
              <a:rPr lang="en-US" sz="2500" dirty="0" err="1" smtClean="0"/>
              <a:t>struct_name</a:t>
            </a:r>
            <a:r>
              <a:rPr lang="en-US" sz="2500" dirty="0" smtClean="0"/>
              <a:t>&gt;</a:t>
            </a:r>
          </a:p>
          <a:p>
            <a:pPr lvl="1" algn="just">
              <a:lnSpc>
                <a:spcPct val="120000"/>
              </a:lnSpc>
              <a:buNone/>
            </a:pPr>
            <a:r>
              <a:rPr lang="en-US" sz="2500" dirty="0" smtClean="0"/>
              <a:t>			     { &lt;</a:t>
            </a:r>
            <a:r>
              <a:rPr lang="en-US" sz="2500" dirty="0" err="1" smtClean="0"/>
              <a:t>data_type</a:t>
            </a:r>
            <a:r>
              <a:rPr lang="en-US" sz="2500" dirty="0" smtClean="0"/>
              <a:t>&gt; &lt;</a:t>
            </a:r>
            <a:r>
              <a:rPr lang="en-US" sz="2500" dirty="0" err="1" smtClean="0"/>
              <a:t>variable_name</a:t>
            </a:r>
            <a:r>
              <a:rPr lang="en-US" sz="2500" dirty="0" smtClean="0"/>
              <a:t>&gt;;</a:t>
            </a:r>
          </a:p>
          <a:p>
            <a:pPr lvl="1" algn="just">
              <a:lnSpc>
                <a:spcPct val="120000"/>
              </a:lnSpc>
              <a:buNone/>
            </a:pPr>
            <a:r>
              <a:rPr lang="en-US" sz="2500" dirty="0" smtClean="0"/>
              <a:t>			    ……..}&lt;</a:t>
            </a:r>
            <a:r>
              <a:rPr lang="en-US" sz="2500" dirty="0" err="1" smtClean="0"/>
              <a:t>struct_variable</a:t>
            </a:r>
            <a:r>
              <a:rPr lang="en-US" sz="2500" dirty="0" smtClean="0"/>
              <a:t>&gt;;</a:t>
            </a:r>
          </a:p>
          <a:p>
            <a:pPr lvl="1" algn="just">
              <a:lnSpc>
                <a:spcPct val="120000"/>
              </a:lnSpc>
              <a:buNone/>
            </a:pPr>
            <a:r>
              <a:rPr lang="en-US" sz="2500" dirty="0" smtClean="0"/>
              <a:t>&lt;</a:t>
            </a:r>
            <a:r>
              <a:rPr lang="en-US" sz="2500" dirty="0" err="1" smtClean="0"/>
              <a:t>data_type</a:t>
            </a:r>
            <a:r>
              <a:rPr lang="en-US" sz="2500" dirty="0" smtClean="0"/>
              <a:t>&gt; &lt;</a:t>
            </a:r>
            <a:r>
              <a:rPr lang="en-US" sz="2500" dirty="0" err="1" smtClean="0"/>
              <a:t>variable_name</a:t>
            </a:r>
            <a:r>
              <a:rPr lang="en-US" sz="2500" dirty="0" smtClean="0"/>
              <a:t>&gt;; </a:t>
            </a:r>
          </a:p>
          <a:p>
            <a:pPr lvl="1" algn="just">
              <a:lnSpc>
                <a:spcPct val="120000"/>
              </a:lnSpc>
              <a:buNone/>
            </a:pPr>
            <a:r>
              <a:rPr lang="en-US" sz="2500"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Structures within Structures</a:t>
            </a:r>
            <a:endParaRPr lang="en-IN" dirty="0"/>
          </a:p>
        </p:txBody>
      </p:sp>
      <p:sp>
        <p:nvSpPr>
          <p:cNvPr id="3" name="Content Placeholder 2"/>
          <p:cNvSpPr>
            <a:spLocks noGrp="1"/>
          </p:cNvSpPr>
          <p:nvPr>
            <p:ph sz="quarter" idx="1"/>
          </p:nvPr>
        </p:nvSpPr>
        <p:spPr/>
        <p:txBody>
          <a:bodyPr>
            <a:normAutofit fontScale="92500" lnSpcReduction="10000"/>
          </a:bodyPr>
          <a:lstStyle/>
          <a:p>
            <a:pPr algn="just">
              <a:lnSpc>
                <a:spcPct val="120000"/>
              </a:lnSpc>
            </a:pPr>
            <a:r>
              <a:rPr lang="en-US" sz="2800" dirty="0" smtClean="0"/>
              <a:t>E.g. </a:t>
            </a:r>
          </a:p>
          <a:p>
            <a:pPr lvl="2">
              <a:buNone/>
            </a:pPr>
            <a:r>
              <a:rPr lang="en-US" sz="2200" dirty="0" err="1" smtClean="0"/>
              <a:t>struct</a:t>
            </a:r>
            <a:r>
              <a:rPr lang="en-US" sz="2200" dirty="0" smtClean="0"/>
              <a:t> employee</a:t>
            </a:r>
          </a:p>
          <a:p>
            <a:pPr lvl="2">
              <a:buNone/>
            </a:pPr>
            <a:r>
              <a:rPr lang="en-US" sz="2200" dirty="0" smtClean="0"/>
              <a:t>  {  </a:t>
            </a:r>
            <a:r>
              <a:rPr lang="en-US" sz="2200" dirty="0" err="1" smtClean="0"/>
              <a:t>int</a:t>
            </a:r>
            <a:r>
              <a:rPr lang="en-US" sz="2200" dirty="0" smtClean="0"/>
              <a:t>  </a:t>
            </a:r>
            <a:r>
              <a:rPr lang="en-US" sz="2200" dirty="0" err="1" smtClean="0"/>
              <a:t>emp_id</a:t>
            </a:r>
            <a:r>
              <a:rPr lang="en-US" sz="2200" dirty="0" smtClean="0"/>
              <a:t>;</a:t>
            </a:r>
          </a:p>
          <a:p>
            <a:pPr lvl="2">
              <a:buNone/>
            </a:pPr>
            <a:r>
              <a:rPr lang="en-US" sz="2200" dirty="0" smtClean="0"/>
              <a:t>     char name[20];</a:t>
            </a:r>
          </a:p>
          <a:p>
            <a:pPr lvl="2">
              <a:buNone/>
            </a:pPr>
            <a:r>
              <a:rPr lang="en-US" sz="2200" dirty="0" smtClean="0"/>
              <a:t>     float salary;</a:t>
            </a:r>
          </a:p>
          <a:p>
            <a:pPr lvl="2">
              <a:buNone/>
            </a:pPr>
            <a:r>
              <a:rPr lang="en-US" sz="2200" dirty="0" smtClean="0"/>
              <a:t>     </a:t>
            </a:r>
            <a:r>
              <a:rPr lang="en-US" sz="2200" dirty="0" err="1" smtClean="0"/>
              <a:t>int</a:t>
            </a:r>
            <a:r>
              <a:rPr lang="en-US" sz="2200" dirty="0" smtClean="0"/>
              <a:t> </a:t>
            </a:r>
            <a:r>
              <a:rPr lang="en-US" sz="2200" dirty="0" err="1" smtClean="0"/>
              <a:t>dept_no</a:t>
            </a:r>
            <a:r>
              <a:rPr lang="en-US" sz="2200" dirty="0" smtClean="0"/>
              <a:t>;</a:t>
            </a:r>
          </a:p>
          <a:p>
            <a:pPr lvl="2">
              <a:buNone/>
            </a:pPr>
            <a:r>
              <a:rPr lang="en-US" sz="2200" dirty="0" smtClean="0"/>
              <a:t>     </a:t>
            </a:r>
            <a:r>
              <a:rPr lang="en-US" sz="2200" dirty="0" err="1" smtClean="0"/>
              <a:t>struct</a:t>
            </a:r>
            <a:r>
              <a:rPr lang="en-US" sz="2200" dirty="0" smtClean="0"/>
              <a:t> date</a:t>
            </a:r>
          </a:p>
          <a:p>
            <a:pPr lvl="2">
              <a:buNone/>
            </a:pPr>
            <a:r>
              <a:rPr lang="en-US" sz="2200" dirty="0" smtClean="0"/>
              <a:t>	{    </a:t>
            </a:r>
            <a:r>
              <a:rPr lang="en-US" sz="2200" dirty="0" err="1" smtClean="0"/>
              <a:t>int</a:t>
            </a:r>
            <a:r>
              <a:rPr lang="en-US" sz="2200" dirty="0" smtClean="0"/>
              <a:t> day;</a:t>
            </a:r>
          </a:p>
          <a:p>
            <a:pPr lvl="2">
              <a:buNone/>
            </a:pPr>
            <a:r>
              <a:rPr lang="en-US" sz="2200" dirty="0" smtClean="0"/>
              <a:t>	     </a:t>
            </a:r>
            <a:r>
              <a:rPr lang="en-US" sz="2200" dirty="0" err="1" smtClean="0"/>
              <a:t>int</a:t>
            </a:r>
            <a:r>
              <a:rPr lang="en-US" sz="2200" dirty="0" smtClean="0"/>
              <a:t> month;</a:t>
            </a:r>
          </a:p>
          <a:p>
            <a:pPr lvl="2">
              <a:buNone/>
            </a:pPr>
            <a:r>
              <a:rPr lang="en-US" sz="2200" dirty="0" smtClean="0"/>
              <a:t>	     </a:t>
            </a:r>
            <a:r>
              <a:rPr lang="en-US" sz="2200" dirty="0" err="1" smtClean="0"/>
              <a:t>int</a:t>
            </a:r>
            <a:r>
              <a:rPr lang="en-US" sz="2200" dirty="0" smtClean="0"/>
              <a:t> year;</a:t>
            </a:r>
          </a:p>
          <a:p>
            <a:pPr lvl="2">
              <a:buNone/>
            </a:pPr>
            <a:r>
              <a:rPr lang="en-US" sz="2200" dirty="0" smtClean="0"/>
              <a:t>	}doj;   </a:t>
            </a:r>
          </a:p>
          <a:p>
            <a:pPr lvl="2">
              <a:buNone/>
            </a:pPr>
            <a:r>
              <a:rPr lang="en-US" sz="2200" dirty="0" smtClean="0"/>
              <a:t>}e1;  </a:t>
            </a:r>
          </a:p>
          <a:p>
            <a:pPr algn="just">
              <a:lnSpc>
                <a:spcPct val="120000"/>
              </a:lnSpc>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Structures within Structures…</a:t>
            </a:r>
            <a:endParaRPr lang="en-IN" dirty="0"/>
          </a:p>
        </p:txBody>
      </p:sp>
      <p:sp>
        <p:nvSpPr>
          <p:cNvPr id="3" name="Content Placeholder 2"/>
          <p:cNvSpPr>
            <a:spLocks noGrp="1"/>
          </p:cNvSpPr>
          <p:nvPr>
            <p:ph sz="quarter" idx="1"/>
          </p:nvPr>
        </p:nvSpPr>
        <p:spPr/>
        <p:txBody>
          <a:bodyPr>
            <a:normAutofit/>
          </a:bodyPr>
          <a:lstStyle/>
          <a:p>
            <a:pPr algn="just">
              <a:lnSpc>
                <a:spcPct val="120000"/>
              </a:lnSpc>
            </a:pPr>
            <a:r>
              <a:rPr lang="en-US" sz="2800" dirty="0" smtClean="0"/>
              <a:t>Accessing Structures within Structures</a:t>
            </a:r>
          </a:p>
          <a:p>
            <a:pPr lvl="1" algn="just">
              <a:lnSpc>
                <a:spcPct val="120000"/>
              </a:lnSpc>
            </a:pPr>
            <a:r>
              <a:rPr lang="en-US" sz="2500" dirty="0" smtClean="0"/>
              <a:t>The data member of structure within structure is accessed by using two period (.) symbol. </a:t>
            </a:r>
          </a:p>
          <a:p>
            <a:pPr lvl="2" algn="just">
              <a:lnSpc>
                <a:spcPct val="120000"/>
              </a:lnSpc>
              <a:buNone/>
            </a:pPr>
            <a:r>
              <a:rPr lang="en-US" sz="2200" dirty="0" err="1" smtClean="0"/>
              <a:t>struct</a:t>
            </a:r>
            <a:r>
              <a:rPr lang="en-US" sz="2200" dirty="0" smtClean="0"/>
              <a:t> _var. </a:t>
            </a:r>
            <a:r>
              <a:rPr lang="en-US" sz="2200" dirty="0" err="1" smtClean="0"/>
              <a:t>nested_struct_var</a:t>
            </a:r>
            <a:r>
              <a:rPr lang="en-US" sz="2200" dirty="0" smtClean="0"/>
              <a:t>. </a:t>
            </a:r>
            <a:r>
              <a:rPr lang="en-US" sz="2200" dirty="0" err="1" smtClean="0"/>
              <a:t>struct_member</a:t>
            </a:r>
            <a:r>
              <a:rPr lang="en-US" sz="2200" dirty="0" smtClean="0"/>
              <a:t>;</a:t>
            </a:r>
          </a:p>
          <a:p>
            <a:pPr lvl="2" algn="just">
              <a:lnSpc>
                <a:spcPct val="120000"/>
              </a:lnSpc>
              <a:buNone/>
            </a:pPr>
            <a:r>
              <a:rPr lang="en-US" sz="2200" dirty="0" smtClean="0"/>
              <a:t>For Example:-</a:t>
            </a:r>
          </a:p>
          <a:p>
            <a:pPr lvl="2" algn="just">
              <a:lnSpc>
                <a:spcPct val="120000"/>
              </a:lnSpc>
              <a:buNone/>
            </a:pPr>
            <a:r>
              <a:rPr lang="en-US" sz="2200" dirty="0" smtClean="0"/>
              <a:t>e1.doj.day;</a:t>
            </a:r>
          </a:p>
          <a:p>
            <a:pPr lvl="2" algn="just">
              <a:lnSpc>
                <a:spcPct val="120000"/>
              </a:lnSpc>
              <a:buNone/>
            </a:pPr>
            <a:r>
              <a:rPr lang="en-US" sz="2200" dirty="0" smtClean="0"/>
              <a:t>e1.doj.month;</a:t>
            </a:r>
          </a:p>
          <a:p>
            <a:pPr lvl="2" algn="just">
              <a:lnSpc>
                <a:spcPct val="120000"/>
              </a:lnSpc>
              <a:buNone/>
            </a:pPr>
            <a:r>
              <a:rPr lang="en-US" sz="2200" dirty="0" smtClean="0"/>
              <a:t>e1.doj.year;</a:t>
            </a:r>
          </a:p>
          <a:p>
            <a:pPr algn="just">
              <a:lnSpc>
                <a:spcPct val="120000"/>
              </a:lnSpc>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Passing Structure to Function</a:t>
            </a:r>
            <a:endParaRPr lang="en-IN" dirty="0"/>
          </a:p>
        </p:txBody>
      </p:sp>
      <p:sp>
        <p:nvSpPr>
          <p:cNvPr id="3" name="Content Placeholder 2"/>
          <p:cNvSpPr>
            <a:spLocks noGrp="1"/>
          </p:cNvSpPr>
          <p:nvPr>
            <p:ph sz="quarter" idx="1"/>
          </p:nvPr>
        </p:nvSpPr>
        <p:spPr/>
        <p:txBody>
          <a:bodyPr>
            <a:normAutofit/>
          </a:bodyPr>
          <a:lstStyle/>
          <a:p>
            <a:pPr algn="just">
              <a:lnSpc>
                <a:spcPct val="120000"/>
              </a:lnSpc>
            </a:pPr>
            <a:r>
              <a:rPr lang="en-US" sz="2800" dirty="0" smtClean="0">
                <a:solidFill>
                  <a:srgbClr val="FF0000"/>
                </a:solidFill>
              </a:rPr>
              <a:t>The structure variable can be passed to a function as a parameter. </a:t>
            </a:r>
          </a:p>
          <a:p>
            <a:pPr lvl="1">
              <a:buNone/>
            </a:pPr>
            <a:r>
              <a:rPr lang="en-US" sz="2500" dirty="0" err="1" smtClean="0"/>
              <a:t>struct</a:t>
            </a:r>
            <a:r>
              <a:rPr lang="en-US" sz="2500" dirty="0" smtClean="0"/>
              <a:t> employee</a:t>
            </a:r>
          </a:p>
          <a:p>
            <a:pPr lvl="1">
              <a:buNone/>
            </a:pPr>
            <a:r>
              <a:rPr lang="en-US" sz="2500" dirty="0" smtClean="0"/>
              <a:t>{</a:t>
            </a:r>
          </a:p>
          <a:p>
            <a:pPr lvl="1">
              <a:buNone/>
            </a:pPr>
            <a:r>
              <a:rPr lang="en-US" sz="2500" dirty="0" err="1" smtClean="0"/>
              <a:t>int</a:t>
            </a:r>
            <a:r>
              <a:rPr lang="en-US" sz="2500" dirty="0" smtClean="0"/>
              <a:t>  </a:t>
            </a:r>
            <a:r>
              <a:rPr lang="en-US" sz="2500" dirty="0" err="1" smtClean="0"/>
              <a:t>emp_id</a:t>
            </a:r>
            <a:r>
              <a:rPr lang="en-US" sz="2500" dirty="0" smtClean="0"/>
              <a:t>;</a:t>
            </a:r>
          </a:p>
          <a:p>
            <a:pPr lvl="1">
              <a:buNone/>
            </a:pPr>
            <a:r>
              <a:rPr lang="en-US" sz="2500" dirty="0" smtClean="0"/>
              <a:t>char name[20];</a:t>
            </a:r>
          </a:p>
          <a:p>
            <a:pPr lvl="1">
              <a:buNone/>
            </a:pPr>
            <a:r>
              <a:rPr lang="en-US" sz="2500" dirty="0" smtClean="0"/>
              <a:t>float salary;</a:t>
            </a:r>
          </a:p>
          <a:p>
            <a:pPr lvl="1">
              <a:buNone/>
            </a:pPr>
            <a:r>
              <a:rPr lang="en-US" sz="2500" dirty="0" smtClean="0"/>
              <a:t>};  </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Passing Structure to Function…</a:t>
            </a:r>
            <a:endParaRPr lang="en-IN" dirty="0"/>
          </a:p>
        </p:txBody>
      </p:sp>
      <p:sp>
        <p:nvSpPr>
          <p:cNvPr id="3" name="Content Placeholder 2"/>
          <p:cNvSpPr>
            <a:spLocks noGrp="1"/>
          </p:cNvSpPr>
          <p:nvPr>
            <p:ph sz="quarter" idx="1"/>
          </p:nvPr>
        </p:nvSpPr>
        <p:spPr/>
        <p:txBody>
          <a:bodyPr>
            <a:normAutofit fontScale="77500" lnSpcReduction="20000"/>
          </a:bodyPr>
          <a:lstStyle/>
          <a:p>
            <a:pPr>
              <a:buFont typeface="Monotype Sorts"/>
              <a:buNone/>
            </a:pPr>
            <a:r>
              <a:rPr lang="en-US" sz="2800" dirty="0" smtClean="0"/>
              <a:t>void main ( )</a:t>
            </a:r>
          </a:p>
          <a:p>
            <a:pPr>
              <a:buFont typeface="Monotype Sorts"/>
              <a:buNone/>
            </a:pPr>
            <a:r>
              <a:rPr lang="en-US" sz="2800" dirty="0" smtClean="0"/>
              <a:t>   {</a:t>
            </a:r>
          </a:p>
          <a:p>
            <a:pPr>
              <a:buFont typeface="Monotype Sorts"/>
              <a:buNone/>
            </a:pPr>
            <a:r>
              <a:rPr lang="en-US" sz="2800" dirty="0" smtClean="0"/>
              <a:t>     </a:t>
            </a:r>
            <a:r>
              <a:rPr lang="en-US" sz="2800" dirty="0" err="1" smtClean="0"/>
              <a:t>struct</a:t>
            </a:r>
            <a:r>
              <a:rPr lang="en-US" sz="2800" dirty="0" smtClean="0"/>
              <a:t> employee e1;</a:t>
            </a:r>
          </a:p>
          <a:p>
            <a:pPr>
              <a:buFont typeface="Monotype Sorts"/>
              <a:buNone/>
            </a:pPr>
            <a:r>
              <a:rPr lang="en-US" sz="2800" dirty="0" smtClean="0"/>
              <a:t>     </a:t>
            </a:r>
            <a:r>
              <a:rPr lang="en-US" sz="2800" dirty="0" err="1" smtClean="0"/>
              <a:t>printf</a:t>
            </a:r>
            <a:r>
              <a:rPr lang="en-US" sz="2800" dirty="0" smtClean="0"/>
              <a:t> (“Enter the employee id of employee”);</a:t>
            </a:r>
          </a:p>
          <a:p>
            <a:pPr>
              <a:buFont typeface="Monotype Sorts"/>
              <a:buNone/>
            </a:pPr>
            <a:r>
              <a:rPr lang="en-US" sz="2800" dirty="0" smtClean="0"/>
              <a:t>     </a:t>
            </a:r>
            <a:r>
              <a:rPr lang="en-US" sz="2800" dirty="0" err="1" smtClean="0"/>
              <a:t>scanf</a:t>
            </a:r>
            <a:r>
              <a:rPr lang="en-US" sz="2800" dirty="0" smtClean="0"/>
              <a:t>(“%d”,&amp;e1.emp_id);</a:t>
            </a:r>
          </a:p>
          <a:p>
            <a:pPr>
              <a:buFont typeface="Monotype Sorts"/>
              <a:buNone/>
            </a:pPr>
            <a:r>
              <a:rPr lang="en-US" sz="2800" dirty="0" smtClean="0"/>
              <a:t>     </a:t>
            </a:r>
            <a:r>
              <a:rPr lang="en-US" sz="2800" dirty="0" err="1" smtClean="0"/>
              <a:t>printf</a:t>
            </a:r>
            <a:r>
              <a:rPr lang="en-US" sz="2800" dirty="0" smtClean="0"/>
              <a:t> (“Enter the name of employee”);</a:t>
            </a:r>
          </a:p>
          <a:p>
            <a:pPr>
              <a:buFont typeface="Monotype Sorts"/>
              <a:buNone/>
            </a:pPr>
            <a:r>
              <a:rPr lang="en-US" sz="2800" dirty="0" smtClean="0"/>
              <a:t>     </a:t>
            </a:r>
            <a:r>
              <a:rPr lang="en-US" sz="2800" dirty="0" err="1" smtClean="0"/>
              <a:t>scanf</a:t>
            </a:r>
            <a:r>
              <a:rPr lang="en-US" sz="2800" dirty="0" smtClean="0"/>
              <a:t>(“%s”,e1.name);</a:t>
            </a:r>
          </a:p>
          <a:p>
            <a:pPr>
              <a:buFont typeface="Monotype Sorts"/>
              <a:buNone/>
            </a:pPr>
            <a:r>
              <a:rPr lang="en-US" sz="2800" dirty="0" smtClean="0"/>
              <a:t>     </a:t>
            </a:r>
            <a:r>
              <a:rPr lang="en-US" sz="2800" dirty="0" err="1" smtClean="0"/>
              <a:t>printf</a:t>
            </a:r>
            <a:r>
              <a:rPr lang="en-US" sz="2800" dirty="0" smtClean="0"/>
              <a:t> (“Enter the salary of employee”);</a:t>
            </a:r>
          </a:p>
          <a:p>
            <a:pPr>
              <a:buFont typeface="Monotype Sorts"/>
              <a:buNone/>
            </a:pPr>
            <a:r>
              <a:rPr lang="en-US" sz="2800" dirty="0" smtClean="0"/>
              <a:t>     </a:t>
            </a:r>
            <a:r>
              <a:rPr lang="en-US" sz="2800" dirty="0" err="1" smtClean="0"/>
              <a:t>scanf</a:t>
            </a:r>
            <a:r>
              <a:rPr lang="en-US" sz="2800" dirty="0" smtClean="0"/>
              <a:t>(“%f”,&amp;e1.salary);</a:t>
            </a:r>
          </a:p>
          <a:p>
            <a:pPr>
              <a:buFont typeface="Monotype Sorts"/>
              <a:buNone/>
            </a:pPr>
            <a:r>
              <a:rPr lang="en-US" sz="2800" dirty="0" smtClean="0"/>
              <a:t>     </a:t>
            </a:r>
            <a:r>
              <a:rPr lang="en-US" sz="2800" dirty="0" err="1" smtClean="0"/>
              <a:t>printdata</a:t>
            </a:r>
            <a:r>
              <a:rPr lang="en-US" sz="2800" dirty="0" smtClean="0"/>
              <a:t> (e1);</a:t>
            </a:r>
          </a:p>
          <a:p>
            <a:pPr>
              <a:buNone/>
            </a:pPr>
            <a:r>
              <a:rPr lang="en-US" sz="2800" dirty="0" smtClean="0"/>
              <a:t>     </a:t>
            </a:r>
            <a:r>
              <a:rPr lang="en-US" sz="2800" dirty="0" err="1" smtClean="0"/>
              <a:t>getch</a:t>
            </a:r>
            <a:r>
              <a:rPr lang="en-US" sz="2800" dirty="0" smtClean="0"/>
              <a:t>();</a:t>
            </a:r>
          </a:p>
          <a:p>
            <a:pPr>
              <a:buFont typeface="Monotype Sorts"/>
              <a:buNone/>
            </a:pPr>
            <a:r>
              <a:rPr lang="en-US" sz="2800" dirty="0" smtClean="0"/>
              <a:t>   }</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Passing Structure to Function…</a:t>
            </a:r>
            <a:endParaRPr lang="en-IN" dirty="0"/>
          </a:p>
        </p:txBody>
      </p:sp>
      <p:sp>
        <p:nvSpPr>
          <p:cNvPr id="3" name="Content Placeholder 2"/>
          <p:cNvSpPr>
            <a:spLocks noGrp="1"/>
          </p:cNvSpPr>
          <p:nvPr>
            <p:ph sz="quarter" idx="1"/>
          </p:nvPr>
        </p:nvSpPr>
        <p:spPr/>
        <p:txBody>
          <a:bodyPr>
            <a:normAutofit/>
          </a:bodyPr>
          <a:lstStyle/>
          <a:p>
            <a:pPr>
              <a:buFont typeface="Monotype Sorts"/>
              <a:buNone/>
            </a:pPr>
            <a:r>
              <a:rPr lang="en-US" sz="2800" dirty="0" smtClean="0"/>
              <a:t>void </a:t>
            </a:r>
            <a:r>
              <a:rPr lang="en-US" sz="2800" dirty="0" err="1" smtClean="0"/>
              <a:t>printdata</a:t>
            </a:r>
            <a:r>
              <a:rPr lang="en-US" sz="2800" dirty="0" smtClean="0"/>
              <a:t>( </a:t>
            </a:r>
            <a:r>
              <a:rPr lang="en-US" sz="2800" dirty="0" err="1" smtClean="0"/>
              <a:t>struct</a:t>
            </a:r>
            <a:r>
              <a:rPr lang="en-US" sz="2800" dirty="0" smtClean="0"/>
              <a:t> employee </a:t>
            </a:r>
            <a:r>
              <a:rPr lang="en-US" sz="2800" dirty="0" err="1" smtClean="0"/>
              <a:t>emp</a:t>
            </a:r>
            <a:r>
              <a:rPr lang="en-US" sz="2800" dirty="0" smtClean="0"/>
              <a:t>)</a:t>
            </a:r>
          </a:p>
          <a:p>
            <a:pPr>
              <a:buFont typeface="Monotype Sorts"/>
              <a:buNone/>
            </a:pPr>
            <a:r>
              <a:rPr lang="en-US" sz="2800" dirty="0" smtClean="0"/>
              <a:t>  {</a:t>
            </a:r>
          </a:p>
          <a:p>
            <a:pPr>
              <a:buFont typeface="Monotype Sorts"/>
              <a:buNone/>
            </a:pPr>
            <a:r>
              <a:rPr lang="en-US" sz="2800" dirty="0" smtClean="0"/>
              <a:t>     </a:t>
            </a:r>
            <a:r>
              <a:rPr lang="en-US" sz="2800" dirty="0" err="1" smtClean="0"/>
              <a:t>printf</a:t>
            </a:r>
            <a:r>
              <a:rPr lang="en-US" sz="2800" dirty="0" smtClean="0"/>
              <a:t> (“\</a:t>
            </a:r>
            <a:r>
              <a:rPr lang="en-US" sz="2800" dirty="0" err="1" smtClean="0"/>
              <a:t>nThe</a:t>
            </a:r>
            <a:r>
              <a:rPr lang="en-US" sz="2800" dirty="0" smtClean="0"/>
              <a:t> employee id of employee is : 		%d”, </a:t>
            </a:r>
            <a:r>
              <a:rPr lang="en-US" sz="2800" dirty="0" err="1" smtClean="0"/>
              <a:t>emp.emp_id</a:t>
            </a:r>
            <a:r>
              <a:rPr lang="en-US" sz="2800" dirty="0" smtClean="0"/>
              <a:t>);</a:t>
            </a:r>
          </a:p>
          <a:p>
            <a:pPr>
              <a:buFont typeface="Monotype Sorts"/>
              <a:buNone/>
            </a:pPr>
            <a:r>
              <a:rPr lang="en-US" sz="2800" dirty="0" smtClean="0"/>
              <a:t>     </a:t>
            </a:r>
            <a:r>
              <a:rPr lang="en-US" sz="2800" dirty="0" err="1" smtClean="0"/>
              <a:t>printf</a:t>
            </a:r>
            <a:r>
              <a:rPr lang="en-US" sz="2800" dirty="0" smtClean="0"/>
              <a:t> (“\</a:t>
            </a:r>
            <a:r>
              <a:rPr lang="en-US" sz="2800" dirty="0" err="1" smtClean="0"/>
              <a:t>nThe</a:t>
            </a:r>
            <a:r>
              <a:rPr lang="en-US" sz="2800" dirty="0" smtClean="0"/>
              <a:t> name of employee is : %s”, 			emp.name);</a:t>
            </a:r>
          </a:p>
          <a:p>
            <a:pPr>
              <a:buFont typeface="Monotype Sorts"/>
              <a:buNone/>
            </a:pPr>
            <a:r>
              <a:rPr lang="en-US" sz="2800" dirty="0" smtClean="0"/>
              <a:t>     </a:t>
            </a:r>
            <a:r>
              <a:rPr lang="en-US" sz="2800" dirty="0" err="1" smtClean="0"/>
              <a:t>printf</a:t>
            </a:r>
            <a:r>
              <a:rPr lang="en-US" sz="2800" dirty="0" smtClean="0"/>
              <a:t> (“\</a:t>
            </a:r>
            <a:r>
              <a:rPr lang="en-US" sz="2800" dirty="0" err="1" smtClean="0"/>
              <a:t>nThe</a:t>
            </a:r>
            <a:r>
              <a:rPr lang="en-US" sz="2800" dirty="0" smtClean="0"/>
              <a:t> salary of employee is : %f”, 			</a:t>
            </a:r>
            <a:r>
              <a:rPr lang="en-US" sz="2800" dirty="0" err="1" smtClean="0"/>
              <a:t>emp.salary</a:t>
            </a:r>
            <a:r>
              <a:rPr lang="en-US" sz="2800" dirty="0" smtClean="0"/>
              <a:t>);</a:t>
            </a:r>
          </a:p>
          <a:p>
            <a:pPr>
              <a:buFont typeface="Monotype Sorts"/>
              <a:buNone/>
            </a:pPr>
            <a:r>
              <a:rPr lang="en-US" sz="2800" dirty="0" smtClean="0"/>
              <a:t>   }</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Function Returning Structure</a:t>
            </a:r>
            <a:endParaRPr lang="en-IN" dirty="0"/>
          </a:p>
        </p:txBody>
      </p:sp>
      <p:sp>
        <p:nvSpPr>
          <p:cNvPr id="3" name="Content Placeholder 2"/>
          <p:cNvSpPr>
            <a:spLocks noGrp="1"/>
          </p:cNvSpPr>
          <p:nvPr>
            <p:ph sz="quarter" idx="1"/>
          </p:nvPr>
        </p:nvSpPr>
        <p:spPr/>
        <p:txBody>
          <a:bodyPr>
            <a:normAutofit/>
          </a:bodyPr>
          <a:lstStyle/>
          <a:p>
            <a:pPr algn="just">
              <a:lnSpc>
                <a:spcPct val="120000"/>
              </a:lnSpc>
            </a:pPr>
            <a:r>
              <a:rPr lang="en-US" sz="2800" dirty="0" smtClean="0">
                <a:solidFill>
                  <a:srgbClr val="FF0000"/>
                </a:solidFill>
              </a:rPr>
              <a:t>The function can return a variable of structure type like a integer and float variable. </a:t>
            </a:r>
          </a:p>
          <a:p>
            <a:pPr lvl="2">
              <a:buNone/>
            </a:pPr>
            <a:r>
              <a:rPr lang="en-US" sz="2200" dirty="0" err="1" smtClean="0"/>
              <a:t>struct</a:t>
            </a:r>
            <a:r>
              <a:rPr lang="en-US" sz="2200" dirty="0" smtClean="0"/>
              <a:t> employee</a:t>
            </a:r>
          </a:p>
          <a:p>
            <a:pPr lvl="2">
              <a:buNone/>
            </a:pPr>
            <a:r>
              <a:rPr lang="en-US" sz="2200" dirty="0" smtClean="0"/>
              <a:t>{</a:t>
            </a:r>
          </a:p>
          <a:p>
            <a:pPr lvl="2">
              <a:buNone/>
            </a:pPr>
            <a:r>
              <a:rPr lang="en-US" sz="2200" dirty="0" err="1" smtClean="0"/>
              <a:t>int</a:t>
            </a:r>
            <a:r>
              <a:rPr lang="en-US" sz="2200" dirty="0" smtClean="0"/>
              <a:t>  </a:t>
            </a:r>
            <a:r>
              <a:rPr lang="en-US" sz="2200" dirty="0" err="1" smtClean="0"/>
              <a:t>emp_id</a:t>
            </a:r>
            <a:r>
              <a:rPr lang="en-US" sz="2200" dirty="0" smtClean="0"/>
              <a:t>;</a:t>
            </a:r>
          </a:p>
          <a:p>
            <a:pPr lvl="2">
              <a:buNone/>
            </a:pPr>
            <a:r>
              <a:rPr lang="en-US" sz="2200" dirty="0" smtClean="0"/>
              <a:t>char name[20];</a:t>
            </a:r>
          </a:p>
          <a:p>
            <a:pPr lvl="2">
              <a:buNone/>
            </a:pPr>
            <a:r>
              <a:rPr lang="en-US" sz="2200" dirty="0" smtClean="0"/>
              <a:t>float salary;</a:t>
            </a:r>
          </a:p>
          <a:p>
            <a:pPr lvl="2">
              <a:buNone/>
            </a:pPr>
            <a:r>
              <a:rPr lang="en-US" sz="2200" dirty="0" smtClean="0"/>
              <a:t>};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in C</a:t>
            </a:r>
            <a:endParaRPr lang="en-IN" dirty="0"/>
          </a:p>
        </p:txBody>
      </p:sp>
      <p:sp>
        <p:nvSpPr>
          <p:cNvPr id="3" name="Content Placeholder 2"/>
          <p:cNvSpPr>
            <a:spLocks noGrp="1"/>
          </p:cNvSpPr>
          <p:nvPr>
            <p:ph sz="quarter" idx="1"/>
          </p:nvPr>
        </p:nvSpPr>
        <p:spPr/>
        <p:txBody>
          <a:bodyPr>
            <a:normAutofit/>
          </a:bodyPr>
          <a:lstStyle/>
          <a:p>
            <a:pPr algn="just">
              <a:defRPr/>
            </a:pPr>
            <a:r>
              <a:rPr lang="en-US" dirty="0" smtClean="0"/>
              <a:t>Primary data types</a:t>
            </a:r>
          </a:p>
          <a:p>
            <a:pPr lvl="1" algn="just">
              <a:defRPr/>
            </a:pPr>
            <a:r>
              <a:rPr lang="en-US" dirty="0" smtClean="0">
                <a:sym typeface="Wingdings" pitchFamily="2" charset="2"/>
              </a:rPr>
              <a:t>Integer, Real, Void, Char</a:t>
            </a:r>
            <a:endParaRPr lang="en-US" dirty="0" smtClean="0"/>
          </a:p>
          <a:p>
            <a:pPr algn="just">
              <a:defRPr/>
            </a:pPr>
            <a:r>
              <a:rPr lang="en-US" dirty="0" smtClean="0"/>
              <a:t>Structured data types</a:t>
            </a:r>
          </a:p>
          <a:p>
            <a:pPr lvl="1" algn="just">
              <a:defRPr/>
            </a:pPr>
            <a:r>
              <a:rPr lang="en-US" dirty="0" smtClean="0">
                <a:sym typeface="Wingdings" pitchFamily="2" charset="2"/>
              </a:rPr>
              <a:t>Array, Strings</a:t>
            </a:r>
            <a:endParaRPr lang="en-US" dirty="0" smtClean="0"/>
          </a:p>
          <a:p>
            <a:pPr algn="just">
              <a:defRPr/>
            </a:pPr>
            <a:r>
              <a:rPr lang="en-US" dirty="0" smtClean="0"/>
              <a:t>User defined data types</a:t>
            </a:r>
          </a:p>
          <a:p>
            <a:pPr lvl="1" algn="just">
              <a:defRPr/>
            </a:pPr>
            <a:r>
              <a:rPr lang="en-US" dirty="0" err="1" smtClean="0">
                <a:sym typeface="Wingdings" pitchFamily="2" charset="2"/>
              </a:rPr>
              <a:t>Enum</a:t>
            </a:r>
            <a:r>
              <a:rPr lang="en-US" dirty="0" smtClean="0">
                <a:sym typeface="Wingdings" pitchFamily="2" charset="2"/>
              </a:rPr>
              <a:t>, Structures, Unions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Function Returning Structure…</a:t>
            </a:r>
            <a:endParaRPr lang="en-IN" dirty="0"/>
          </a:p>
        </p:txBody>
      </p:sp>
      <p:sp>
        <p:nvSpPr>
          <p:cNvPr id="3" name="Content Placeholder 2"/>
          <p:cNvSpPr>
            <a:spLocks noGrp="1"/>
          </p:cNvSpPr>
          <p:nvPr>
            <p:ph sz="quarter" idx="1"/>
          </p:nvPr>
        </p:nvSpPr>
        <p:spPr/>
        <p:txBody>
          <a:bodyPr>
            <a:normAutofit fontScale="85000" lnSpcReduction="20000"/>
          </a:bodyPr>
          <a:lstStyle/>
          <a:p>
            <a:pPr algn="just">
              <a:lnSpc>
                <a:spcPct val="120000"/>
              </a:lnSpc>
              <a:buNone/>
            </a:pPr>
            <a:r>
              <a:rPr lang="en-IN" sz="2800" dirty="0" smtClean="0"/>
              <a:t>void main ( )</a:t>
            </a:r>
          </a:p>
          <a:p>
            <a:pPr algn="just">
              <a:lnSpc>
                <a:spcPct val="120000"/>
              </a:lnSpc>
              <a:buNone/>
            </a:pPr>
            <a:r>
              <a:rPr lang="en-IN" sz="2800" dirty="0" smtClean="0"/>
              <a:t>   {</a:t>
            </a:r>
          </a:p>
          <a:p>
            <a:pPr algn="just">
              <a:lnSpc>
                <a:spcPct val="120000"/>
              </a:lnSpc>
              <a:buNone/>
            </a:pPr>
            <a:r>
              <a:rPr lang="en-IN" sz="2800" dirty="0" smtClean="0"/>
              <a:t>     </a:t>
            </a:r>
            <a:r>
              <a:rPr lang="en-IN" sz="2800" dirty="0" err="1" smtClean="0"/>
              <a:t>struct</a:t>
            </a:r>
            <a:r>
              <a:rPr lang="en-IN" sz="2800" dirty="0" smtClean="0"/>
              <a:t> employee </a:t>
            </a:r>
            <a:r>
              <a:rPr lang="en-IN" sz="2800" dirty="0" err="1" smtClean="0"/>
              <a:t>emp</a:t>
            </a:r>
            <a:r>
              <a:rPr lang="en-IN" sz="2800" dirty="0" smtClean="0"/>
              <a:t>;</a:t>
            </a:r>
          </a:p>
          <a:p>
            <a:pPr algn="just">
              <a:lnSpc>
                <a:spcPct val="120000"/>
              </a:lnSpc>
              <a:buNone/>
            </a:pPr>
            <a:r>
              <a:rPr lang="en-IN" sz="2800" dirty="0" smtClean="0"/>
              <a:t>     </a:t>
            </a:r>
            <a:r>
              <a:rPr lang="en-IN" sz="2800" dirty="0" err="1" smtClean="0"/>
              <a:t>emp</a:t>
            </a:r>
            <a:r>
              <a:rPr lang="en-IN" sz="2800" dirty="0" smtClean="0"/>
              <a:t>=</a:t>
            </a:r>
            <a:r>
              <a:rPr lang="en-IN" sz="2800" dirty="0" err="1" smtClean="0"/>
              <a:t>getdata</a:t>
            </a:r>
            <a:r>
              <a:rPr lang="en-IN" sz="2800" dirty="0" smtClean="0"/>
              <a:t>();</a:t>
            </a:r>
          </a:p>
          <a:p>
            <a:pPr algn="just">
              <a:lnSpc>
                <a:spcPct val="120000"/>
              </a:lnSpc>
              <a:buNone/>
            </a:pPr>
            <a:r>
              <a:rPr lang="en-IN" sz="2800" dirty="0" smtClean="0"/>
              <a:t>     </a:t>
            </a:r>
            <a:r>
              <a:rPr lang="en-IN" sz="2800" dirty="0" err="1" smtClean="0"/>
              <a:t>printf</a:t>
            </a:r>
            <a:r>
              <a:rPr lang="en-IN" sz="2800" dirty="0" smtClean="0"/>
              <a:t> (“\</a:t>
            </a:r>
            <a:r>
              <a:rPr lang="en-IN" sz="2800" dirty="0" err="1" smtClean="0"/>
              <a:t>nThe</a:t>
            </a:r>
            <a:r>
              <a:rPr lang="en-IN" sz="2800" dirty="0" smtClean="0"/>
              <a:t> employee id of employee is :%d”, </a:t>
            </a:r>
            <a:r>
              <a:rPr lang="en-IN" sz="2800" dirty="0" err="1" smtClean="0"/>
              <a:t>emp.emp_id</a:t>
            </a:r>
            <a:r>
              <a:rPr lang="en-IN" sz="2800" dirty="0" smtClean="0"/>
              <a:t>);</a:t>
            </a:r>
          </a:p>
          <a:p>
            <a:pPr algn="just">
              <a:lnSpc>
                <a:spcPct val="120000"/>
              </a:lnSpc>
              <a:buNone/>
            </a:pPr>
            <a:r>
              <a:rPr lang="en-IN" sz="2800" dirty="0" smtClean="0"/>
              <a:t>     </a:t>
            </a:r>
            <a:r>
              <a:rPr lang="en-IN" sz="2800" dirty="0" err="1" smtClean="0"/>
              <a:t>printf</a:t>
            </a:r>
            <a:r>
              <a:rPr lang="en-IN" sz="2800" dirty="0" smtClean="0"/>
              <a:t> (“\</a:t>
            </a:r>
            <a:r>
              <a:rPr lang="en-IN" sz="2800" dirty="0" err="1" smtClean="0"/>
              <a:t>nThe</a:t>
            </a:r>
            <a:r>
              <a:rPr lang="en-IN" sz="2800" dirty="0" smtClean="0"/>
              <a:t> name of employee is : %s”, emp.name);</a:t>
            </a:r>
          </a:p>
          <a:p>
            <a:pPr algn="just">
              <a:lnSpc>
                <a:spcPct val="120000"/>
              </a:lnSpc>
              <a:buNone/>
            </a:pPr>
            <a:r>
              <a:rPr lang="en-IN" sz="2800" dirty="0" smtClean="0"/>
              <a:t>     </a:t>
            </a:r>
            <a:r>
              <a:rPr lang="en-IN" sz="2800" dirty="0" err="1" smtClean="0"/>
              <a:t>printf</a:t>
            </a:r>
            <a:r>
              <a:rPr lang="en-IN" sz="2800" dirty="0" smtClean="0"/>
              <a:t> (“\</a:t>
            </a:r>
            <a:r>
              <a:rPr lang="en-IN" sz="2800" dirty="0" err="1" smtClean="0"/>
              <a:t>nThe</a:t>
            </a:r>
            <a:r>
              <a:rPr lang="en-IN" sz="2800" dirty="0" smtClean="0"/>
              <a:t> salary of employee is : %f”, </a:t>
            </a:r>
            <a:r>
              <a:rPr lang="en-IN" sz="2800" dirty="0" err="1" smtClean="0"/>
              <a:t>emp.salary</a:t>
            </a:r>
            <a:r>
              <a:rPr lang="en-IN" sz="2800" dirty="0" smtClean="0"/>
              <a:t>);</a:t>
            </a:r>
          </a:p>
          <a:p>
            <a:pPr algn="just">
              <a:lnSpc>
                <a:spcPct val="120000"/>
              </a:lnSpc>
              <a:buNone/>
            </a:pPr>
            <a:r>
              <a:rPr lang="en-IN" sz="2800" dirty="0" smtClean="0"/>
              <a:t>     </a:t>
            </a:r>
            <a:r>
              <a:rPr lang="en-IN" sz="2800" dirty="0" err="1" smtClean="0"/>
              <a:t>getch</a:t>
            </a:r>
            <a:r>
              <a:rPr lang="en-IN" sz="2800" dirty="0" smtClean="0"/>
              <a:t>();</a:t>
            </a:r>
          </a:p>
          <a:p>
            <a:pPr algn="just">
              <a:lnSpc>
                <a:spcPct val="120000"/>
              </a:lnSpc>
              <a:buNone/>
            </a:pPr>
            <a:r>
              <a:rPr lang="en-IN" sz="2800" dirty="0" smtClean="0"/>
              <a:t>   }</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Function Returning Structure…</a:t>
            </a:r>
            <a:endParaRPr lang="en-IN" dirty="0"/>
          </a:p>
        </p:txBody>
      </p:sp>
      <p:sp>
        <p:nvSpPr>
          <p:cNvPr id="3" name="Content Placeholder 2"/>
          <p:cNvSpPr>
            <a:spLocks noGrp="1"/>
          </p:cNvSpPr>
          <p:nvPr>
            <p:ph sz="quarter" idx="1"/>
          </p:nvPr>
        </p:nvSpPr>
        <p:spPr/>
        <p:txBody>
          <a:bodyPr>
            <a:normAutofit fontScale="85000" lnSpcReduction="20000"/>
          </a:bodyPr>
          <a:lstStyle/>
          <a:p>
            <a:pPr>
              <a:buFont typeface="Monotype Sorts"/>
              <a:buNone/>
            </a:pPr>
            <a:r>
              <a:rPr lang="en-US" sz="2800" dirty="0" err="1" smtClean="0"/>
              <a:t>struct</a:t>
            </a:r>
            <a:r>
              <a:rPr lang="en-US" sz="2800" dirty="0" smtClean="0"/>
              <a:t> employee </a:t>
            </a:r>
            <a:r>
              <a:rPr lang="en-US" sz="2800" dirty="0" err="1" smtClean="0"/>
              <a:t>getdata</a:t>
            </a:r>
            <a:r>
              <a:rPr lang="en-US" sz="2800" dirty="0" smtClean="0"/>
              <a:t>( )</a:t>
            </a:r>
          </a:p>
          <a:p>
            <a:pPr>
              <a:buFont typeface="Monotype Sorts"/>
              <a:buNone/>
            </a:pPr>
            <a:r>
              <a:rPr lang="en-US" sz="2800" dirty="0" smtClean="0"/>
              <a:t>  {</a:t>
            </a:r>
          </a:p>
          <a:p>
            <a:pPr>
              <a:buFont typeface="Monotype Sorts"/>
              <a:buNone/>
            </a:pPr>
            <a:r>
              <a:rPr lang="en-US" sz="2800" dirty="0" smtClean="0"/>
              <a:t>     </a:t>
            </a:r>
            <a:r>
              <a:rPr lang="en-US" sz="2800" dirty="0" err="1" smtClean="0"/>
              <a:t>struct</a:t>
            </a:r>
            <a:r>
              <a:rPr lang="en-US" sz="2800" dirty="0" smtClean="0"/>
              <a:t> employee e1;</a:t>
            </a:r>
          </a:p>
          <a:p>
            <a:pPr>
              <a:buFont typeface="Monotype Sorts"/>
              <a:buNone/>
            </a:pPr>
            <a:r>
              <a:rPr lang="en-US" sz="2800" dirty="0" smtClean="0"/>
              <a:t>     </a:t>
            </a:r>
            <a:r>
              <a:rPr lang="en-US" sz="2800" dirty="0" err="1" smtClean="0"/>
              <a:t>printf</a:t>
            </a:r>
            <a:r>
              <a:rPr lang="en-US" sz="2800" dirty="0" smtClean="0"/>
              <a:t> (“Enter the employee id of employee”);</a:t>
            </a:r>
          </a:p>
          <a:p>
            <a:pPr>
              <a:buFont typeface="Monotype Sorts"/>
              <a:buNone/>
            </a:pPr>
            <a:r>
              <a:rPr lang="en-US" sz="2800" dirty="0" smtClean="0"/>
              <a:t>     </a:t>
            </a:r>
            <a:r>
              <a:rPr lang="en-US" sz="2800" dirty="0" err="1" smtClean="0"/>
              <a:t>scanf</a:t>
            </a:r>
            <a:r>
              <a:rPr lang="en-US" sz="2800" dirty="0" smtClean="0"/>
              <a:t>(“%d”,&amp;e1.emp_id);</a:t>
            </a:r>
          </a:p>
          <a:p>
            <a:pPr>
              <a:buFont typeface="Monotype Sorts"/>
              <a:buNone/>
            </a:pPr>
            <a:r>
              <a:rPr lang="en-US" sz="2800" dirty="0" smtClean="0"/>
              <a:t>     </a:t>
            </a:r>
            <a:r>
              <a:rPr lang="en-US" sz="2800" dirty="0" err="1" smtClean="0"/>
              <a:t>printf</a:t>
            </a:r>
            <a:r>
              <a:rPr lang="en-US" sz="2800" dirty="0" smtClean="0"/>
              <a:t> (“Enter the name of employee”);</a:t>
            </a:r>
          </a:p>
          <a:p>
            <a:pPr>
              <a:buFont typeface="Monotype Sorts"/>
              <a:buNone/>
            </a:pPr>
            <a:r>
              <a:rPr lang="en-US" sz="2800" dirty="0" smtClean="0"/>
              <a:t>     </a:t>
            </a:r>
            <a:r>
              <a:rPr lang="en-US" sz="2800" dirty="0" err="1" smtClean="0"/>
              <a:t>scanf</a:t>
            </a:r>
            <a:r>
              <a:rPr lang="en-US" sz="2800" dirty="0" smtClean="0"/>
              <a:t>(“%s”,e1.name);</a:t>
            </a:r>
          </a:p>
          <a:p>
            <a:pPr>
              <a:buFont typeface="Monotype Sorts"/>
              <a:buNone/>
            </a:pPr>
            <a:r>
              <a:rPr lang="en-US" sz="2800" dirty="0" smtClean="0"/>
              <a:t>     </a:t>
            </a:r>
            <a:r>
              <a:rPr lang="en-US" sz="2800" dirty="0" err="1" smtClean="0"/>
              <a:t>printf</a:t>
            </a:r>
            <a:r>
              <a:rPr lang="en-US" sz="2800" dirty="0" smtClean="0"/>
              <a:t> (“Enter the salary of employee”);</a:t>
            </a:r>
          </a:p>
          <a:p>
            <a:pPr>
              <a:buFont typeface="Monotype Sorts"/>
              <a:buNone/>
            </a:pPr>
            <a:r>
              <a:rPr lang="en-US" sz="2800" dirty="0" smtClean="0"/>
              <a:t>     </a:t>
            </a:r>
            <a:r>
              <a:rPr lang="en-US" sz="2800" dirty="0" err="1" smtClean="0"/>
              <a:t>scanf</a:t>
            </a:r>
            <a:r>
              <a:rPr lang="en-US" sz="2800" dirty="0" smtClean="0"/>
              <a:t>(“%f”,&amp;e1.salary);</a:t>
            </a:r>
          </a:p>
          <a:p>
            <a:pPr>
              <a:buFont typeface="Monotype Sorts"/>
              <a:buNone/>
            </a:pPr>
            <a:r>
              <a:rPr lang="en-US" sz="2800" dirty="0" smtClean="0"/>
              <a:t>     return(e1);</a:t>
            </a:r>
          </a:p>
          <a:p>
            <a:pPr>
              <a:buFont typeface="Monotype Sorts"/>
              <a:buNone/>
            </a:pPr>
            <a:r>
              <a:rPr lang="en-US" sz="2800" dirty="0" smtClean="0"/>
              <a:t>   }</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marL="341313" indent="-341313">
              <a:buClr>
                <a:srgbClr val="13117F"/>
              </a:buClr>
              <a:buFont typeface="Courier New" pitchFamily="49"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err="1" smtClean="0">
                <a:solidFill>
                  <a:srgbClr val="13117F"/>
                </a:solidFill>
                <a:latin typeface="Courier New" pitchFamily="49" charset="0"/>
              </a:rPr>
              <a:t>struct</a:t>
            </a:r>
            <a:r>
              <a:rPr lang="en-US" dirty="0" smtClean="0"/>
              <a:t> variables may be declared at the same time the </a:t>
            </a:r>
            <a:r>
              <a:rPr lang="en-US" dirty="0" err="1" smtClean="0"/>
              <a:t>struct</a:t>
            </a:r>
            <a:r>
              <a:rPr lang="en-US" dirty="0" smtClean="0"/>
              <a:t> is defined</a:t>
            </a:r>
          </a:p>
          <a:p>
            <a:pPr marL="341313" indent="-341313">
              <a:buClr>
                <a:srgbClr val="214612"/>
              </a:buClr>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lvl="1" indent="-28416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err="1" smtClean="0">
                <a:latin typeface="Courier New" pitchFamily="49" charset="0"/>
              </a:rPr>
              <a:t>struct</a:t>
            </a:r>
            <a:r>
              <a:rPr lang="en-US" sz="2400" b="1" dirty="0" smtClean="0">
                <a:latin typeface="Courier New" pitchFamily="49" charset="0"/>
              </a:rPr>
              <a:t> point {</a:t>
            </a:r>
          </a:p>
          <a:p>
            <a:pPr lvl="1" indent="-28416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latin typeface="Courier New" pitchFamily="49" charset="0"/>
              </a:rPr>
              <a:t>	</a:t>
            </a:r>
            <a:r>
              <a:rPr lang="en-US" sz="2400" b="1" dirty="0" err="1" smtClean="0">
                <a:latin typeface="Courier New" pitchFamily="49" charset="0"/>
              </a:rPr>
              <a:t>int</a:t>
            </a:r>
            <a:r>
              <a:rPr lang="en-US" sz="2400" b="1" dirty="0" smtClean="0">
                <a:latin typeface="Courier New" pitchFamily="49" charset="0"/>
              </a:rPr>
              <a:t> x, y;</a:t>
            </a:r>
          </a:p>
          <a:p>
            <a:pPr lvl="1" indent="-28416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latin typeface="Courier New" pitchFamily="49" charset="0"/>
              </a:rPr>
              <a:t>} endpoint, </a:t>
            </a:r>
            <a:r>
              <a:rPr lang="en-US" sz="2400" b="1" dirty="0" err="1" smtClean="0">
                <a:latin typeface="Courier New" pitchFamily="49" charset="0"/>
              </a:rPr>
              <a:t>upperLeft</a:t>
            </a:r>
            <a:r>
              <a:rPr lang="en-US" sz="2400" b="1" dirty="0" smtClean="0">
                <a:latin typeface="Courier New" pitchFamily="49" charset="0"/>
              </a:rPr>
              <a:t>;</a:t>
            </a:r>
          </a:p>
          <a:p>
            <a:pPr lvl="1" indent="-284163">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solidFill>
                <a:srgbClr val="214612"/>
              </a:solidFill>
            </a:endParaRPr>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solidFill>
                  <a:srgbClr val="214612"/>
                </a:solidFill>
              </a:rPr>
              <a:t>defines the structure named </a:t>
            </a:r>
            <a:r>
              <a:rPr lang="en-US" b="1" dirty="0" smtClean="0">
                <a:latin typeface="Courier New" pitchFamily="49" charset="0"/>
              </a:rPr>
              <a:t>point and </a:t>
            </a:r>
            <a:r>
              <a:rPr lang="en-US" dirty="0" smtClean="0">
                <a:solidFill>
                  <a:srgbClr val="214612"/>
                </a:solidFill>
              </a:rPr>
              <a:t>declares the variables </a:t>
            </a:r>
            <a:r>
              <a:rPr lang="en-US" b="1" dirty="0" smtClean="0">
                <a:latin typeface="Courier New" pitchFamily="49" charset="0"/>
              </a:rPr>
              <a:t>endpoint</a:t>
            </a:r>
            <a:r>
              <a:rPr lang="en-US" dirty="0" smtClean="0">
                <a:solidFill>
                  <a:srgbClr val="214612"/>
                </a:solidFill>
              </a:rPr>
              <a:t> and </a:t>
            </a:r>
            <a:r>
              <a:rPr lang="en-US" b="1" dirty="0" err="1" smtClean="0">
                <a:latin typeface="Courier New" pitchFamily="49" charset="0"/>
              </a:rPr>
              <a:t>upperLeft</a:t>
            </a:r>
            <a:r>
              <a:rPr lang="en-US" dirty="0" smtClean="0">
                <a:solidFill>
                  <a:srgbClr val="214612"/>
                </a:solidFill>
              </a:rPr>
              <a:t> to be of this type.</a:t>
            </a:r>
          </a:p>
          <a:p>
            <a:pPr>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within a </a:t>
            </a:r>
            <a:r>
              <a:rPr lang="en-US" b="1" dirty="0" err="1" smtClean="0">
                <a:latin typeface="Courier New" pitchFamily="49" charset="0"/>
              </a:rPr>
              <a:t>struct</a:t>
            </a:r>
            <a:endParaRPr lang="en-IN" b="1" dirty="0"/>
          </a:p>
        </p:txBody>
      </p:sp>
      <p:sp>
        <p:nvSpPr>
          <p:cNvPr id="3" name="Content Placeholder 2"/>
          <p:cNvSpPr>
            <a:spLocks noGrp="1"/>
          </p:cNvSpPr>
          <p:nvPr>
            <p:ph sz="quarter" idx="1"/>
          </p:nvPr>
        </p:nvSpPr>
        <p:spPr/>
        <p:txBody>
          <a:bodyPr>
            <a:normAutofit/>
          </a:bodyPr>
          <a:lstStyle/>
          <a:p>
            <a:pPr marL="341313" indent="-341313">
              <a:buClr>
                <a:srgbClr val="214612"/>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Structs</a:t>
            </a:r>
            <a:r>
              <a:rPr lang="en-US" dirty="0" smtClean="0"/>
              <a:t> may contain arrays:</a:t>
            </a:r>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err="1" smtClean="0">
                <a:solidFill>
                  <a:srgbClr val="0000FF"/>
                </a:solidFill>
                <a:latin typeface="Courier New" pitchFamily="49" charset="0"/>
              </a:rPr>
              <a:t>struct</a:t>
            </a:r>
            <a:r>
              <a:rPr lang="en-US" b="1" dirty="0" smtClean="0">
                <a:solidFill>
                  <a:srgbClr val="0000FF"/>
                </a:solidFill>
                <a:latin typeface="Courier New" pitchFamily="49" charset="0"/>
              </a:rPr>
              <a:t> month</a:t>
            </a:r>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smtClean="0">
                <a:solidFill>
                  <a:srgbClr val="0000FF"/>
                </a:solidFill>
                <a:latin typeface="Courier New" pitchFamily="49" charset="0"/>
              </a:rPr>
              <a:t>{</a:t>
            </a:r>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smtClean="0">
                <a:solidFill>
                  <a:srgbClr val="0000FF"/>
                </a:solidFill>
                <a:latin typeface="Courier New" pitchFamily="49" charset="0"/>
              </a:rPr>
              <a:t>	</a:t>
            </a:r>
            <a:r>
              <a:rPr lang="en-US" b="1" dirty="0" err="1" smtClean="0">
                <a:solidFill>
                  <a:srgbClr val="0000FF"/>
                </a:solidFill>
                <a:latin typeface="Courier New" pitchFamily="49" charset="0"/>
              </a:rPr>
              <a:t>int</a:t>
            </a:r>
            <a:r>
              <a:rPr lang="en-US" b="1" dirty="0" smtClean="0">
                <a:solidFill>
                  <a:srgbClr val="0000FF"/>
                </a:solidFill>
                <a:latin typeface="Courier New" pitchFamily="49" charset="0"/>
              </a:rPr>
              <a:t> </a:t>
            </a:r>
            <a:r>
              <a:rPr lang="en-US" b="1" dirty="0" err="1" smtClean="0">
                <a:solidFill>
                  <a:srgbClr val="0000FF"/>
                </a:solidFill>
                <a:latin typeface="Courier New" pitchFamily="49" charset="0"/>
              </a:rPr>
              <a:t>nrDays</a:t>
            </a:r>
            <a:r>
              <a:rPr lang="en-US" b="1" dirty="0" smtClean="0">
                <a:solidFill>
                  <a:srgbClr val="0000FF"/>
                </a:solidFill>
                <a:latin typeface="Courier New" pitchFamily="49" charset="0"/>
              </a:rPr>
              <a:t>;</a:t>
            </a:r>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smtClean="0">
                <a:solidFill>
                  <a:srgbClr val="0000FF"/>
                </a:solidFill>
                <a:latin typeface="Courier New" pitchFamily="49" charset="0"/>
              </a:rPr>
              <a:t>	char name[4];</a:t>
            </a:r>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smtClean="0">
                <a:solidFill>
                  <a:srgbClr val="0000FF"/>
                </a:solidFill>
                <a:latin typeface="Courier New" pitchFamily="49" charset="0"/>
              </a:rPr>
              <a:t>};</a:t>
            </a:r>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b="1" dirty="0" smtClean="0">
              <a:solidFill>
                <a:srgbClr val="0000FF"/>
              </a:solidFill>
              <a:latin typeface="Courier New" pitchFamily="49" charset="0"/>
            </a:endParaRPr>
          </a:p>
          <a:p>
            <a:pPr lvl="1" indent="-284163">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err="1" smtClean="0">
                <a:solidFill>
                  <a:srgbClr val="0000FF"/>
                </a:solidFill>
                <a:latin typeface="Courier New" pitchFamily="49" charset="0"/>
              </a:rPr>
              <a:t>struct</a:t>
            </a:r>
            <a:r>
              <a:rPr lang="en-US" b="1" dirty="0" smtClean="0">
                <a:solidFill>
                  <a:srgbClr val="0000FF"/>
                </a:solidFill>
                <a:latin typeface="Courier New" pitchFamily="49" charset="0"/>
              </a:rPr>
              <a:t> month </a:t>
            </a:r>
            <a:r>
              <a:rPr lang="en-US" b="1" dirty="0" err="1" smtClean="0">
                <a:solidFill>
                  <a:srgbClr val="0000FF"/>
                </a:solidFill>
                <a:latin typeface="Courier New" pitchFamily="49" charset="0"/>
              </a:rPr>
              <a:t>january</a:t>
            </a:r>
            <a:r>
              <a:rPr lang="en-US" b="1" dirty="0" smtClean="0">
                <a:solidFill>
                  <a:srgbClr val="0000FF"/>
                </a:solidFill>
                <a:latin typeface="Courier New" pitchFamily="49" charset="0"/>
              </a:rPr>
              <a:t> = { 31, “JAN”};</a:t>
            </a:r>
            <a:endParaRPr lang="en-IN" b="1" dirty="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within a </a:t>
            </a:r>
            <a:r>
              <a:rPr lang="en-US" b="1" dirty="0" err="1" smtClean="0">
                <a:latin typeface="Courier New" pitchFamily="49" charset="0"/>
              </a:rPr>
              <a:t>struct</a:t>
            </a:r>
            <a:r>
              <a:rPr lang="en-US" b="1" dirty="0" smtClean="0">
                <a:latin typeface="Courier New" pitchFamily="49" charset="0"/>
              </a:rPr>
              <a:t>…</a:t>
            </a:r>
            <a:endParaRPr lang="en-IN" b="1" dirty="0"/>
          </a:p>
        </p:txBody>
      </p:sp>
      <p:sp>
        <p:nvSpPr>
          <p:cNvPr id="3" name="Content Placeholder 2"/>
          <p:cNvSpPr>
            <a:spLocks noGrp="1"/>
          </p:cNvSpPr>
          <p:nvPr>
            <p:ph sz="quarter" idx="1"/>
          </p:nvPr>
        </p:nvSpPr>
        <p:spPr/>
        <p:txBody>
          <a:bodyPr>
            <a:normAutofit fontScale="92500" lnSpcReduction="20000"/>
          </a:bodyPr>
          <a:lstStyle/>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err="1" smtClean="0">
                <a:solidFill>
                  <a:srgbClr val="0000FF"/>
                </a:solidFill>
                <a:latin typeface="Courier New" pitchFamily="49" charset="0"/>
              </a:rPr>
              <a:t>struct</a:t>
            </a:r>
            <a:r>
              <a:rPr lang="en-US" b="1" dirty="0" smtClean="0">
                <a:solidFill>
                  <a:srgbClr val="0000FF"/>
                </a:solidFill>
                <a:latin typeface="Courier New" pitchFamily="49" charset="0"/>
              </a:rPr>
              <a:t> month </a:t>
            </a:r>
            <a:r>
              <a:rPr lang="en-US" b="1" dirty="0" err="1" smtClean="0">
                <a:solidFill>
                  <a:srgbClr val="0000FF"/>
                </a:solidFill>
                <a:latin typeface="Courier New" pitchFamily="49" charset="0"/>
              </a:rPr>
              <a:t>allMonths</a:t>
            </a:r>
            <a:r>
              <a:rPr lang="en-US" b="1" dirty="0" smtClean="0">
                <a:solidFill>
                  <a:srgbClr val="0000FF"/>
                </a:solidFill>
                <a:latin typeface="Courier New" pitchFamily="49" charset="0"/>
              </a:rPr>
              <a:t>[ 12 ] = {</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FF"/>
                </a:solidFill>
                <a:latin typeface="Courier New" pitchFamily="49" charset="0"/>
              </a:rPr>
              <a:t>	{31, “JAN”}, {28, “FEB”}, {31, “MAR”},</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FF"/>
                </a:solidFill>
                <a:latin typeface="Courier New" pitchFamily="49" charset="0"/>
              </a:rPr>
              <a:t>	{30, “APR”}, {31, “MAY”}, {30, “JUN”},</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FF"/>
                </a:solidFill>
                <a:latin typeface="Courier New" pitchFamily="49" charset="0"/>
              </a:rPr>
              <a:t>	{31, “JUL”}, {31, “AUG”}, {30, “SEP”},</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FF"/>
                </a:solidFill>
                <a:latin typeface="Courier New" pitchFamily="49" charset="0"/>
              </a:rPr>
              <a:t>	{31, “OCT”}, {30, “NOV”}, {31, “DEC”}</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FF"/>
                </a:solidFill>
                <a:latin typeface="Courier New" pitchFamily="49" charset="0"/>
              </a:rPr>
              <a:t>};</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FF"/>
                </a:solidFill>
                <a:latin typeface="Courier New" pitchFamily="49" charset="0"/>
              </a:rPr>
              <a:t>// write the code to print the data for September</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err="1" smtClean="0">
                <a:solidFill>
                  <a:srgbClr val="0000FF"/>
                </a:solidFill>
                <a:latin typeface="Courier New" pitchFamily="49" charset="0"/>
              </a:rPr>
              <a:t>printf</a:t>
            </a:r>
            <a:r>
              <a:rPr lang="en-US" b="1" dirty="0" smtClean="0">
                <a:solidFill>
                  <a:srgbClr val="0000FF"/>
                </a:solidFill>
                <a:latin typeface="Courier New" pitchFamily="49" charset="0"/>
              </a:rPr>
              <a:t>( “%s has %d days\n”,</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solidFill>
                  <a:srgbClr val="0000FF"/>
                </a:solidFill>
                <a:latin typeface="Courier New" pitchFamily="49" charset="0"/>
              </a:rPr>
              <a:t>	</a:t>
            </a:r>
            <a:r>
              <a:rPr lang="en-US" b="1" dirty="0" err="1" smtClean="0">
                <a:solidFill>
                  <a:srgbClr val="0000FF"/>
                </a:solidFill>
                <a:latin typeface="Courier New" pitchFamily="49" charset="0"/>
              </a:rPr>
              <a:t>allMonths</a:t>
            </a:r>
            <a:r>
              <a:rPr lang="en-US" b="1" dirty="0" smtClean="0">
                <a:solidFill>
                  <a:srgbClr val="0000FF"/>
                </a:solidFill>
                <a:latin typeface="Courier New" pitchFamily="49" charset="0"/>
              </a:rPr>
              <a:t>[8].name, </a:t>
            </a:r>
            <a:r>
              <a:rPr lang="en-US" b="1" dirty="0" err="1" smtClean="0">
                <a:solidFill>
                  <a:srgbClr val="0000FF"/>
                </a:solidFill>
                <a:latin typeface="Courier New" pitchFamily="49" charset="0"/>
              </a:rPr>
              <a:t>allMonths</a:t>
            </a:r>
            <a:r>
              <a:rPr lang="en-US" b="1" dirty="0" smtClean="0">
                <a:solidFill>
                  <a:srgbClr val="0000FF"/>
                </a:solidFill>
                <a:latin typeface="Courier New" pitchFamily="49" charset="0"/>
              </a:rPr>
              <a:t>[8].</a:t>
            </a:r>
            <a:r>
              <a:rPr lang="en-US" b="1" dirty="0" err="1" smtClean="0">
                <a:solidFill>
                  <a:srgbClr val="0000FF"/>
                </a:solidFill>
                <a:latin typeface="Courier New" pitchFamily="49" charset="0"/>
              </a:rPr>
              <a:t>nrDays</a:t>
            </a:r>
            <a:r>
              <a:rPr lang="en-US" b="1" dirty="0" smtClean="0">
                <a:solidFill>
                  <a:srgbClr val="0000FF"/>
                </a:solidFill>
                <a:latin typeface="Courier New" pitchFamily="49" charset="0"/>
              </a:rPr>
              <a:t>);</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b="1" dirty="0" smtClean="0">
              <a:solidFill>
                <a:srgbClr val="0000FF"/>
              </a:solidFill>
              <a:latin typeface="Courier New" pitchFamily="49" charset="0"/>
            </a:endParaRP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dirty="0" smtClean="0">
                <a:latin typeface="Calibri" pitchFamily="34" charset="0"/>
              </a:rPr>
              <a:t>Question: what is the value of </a:t>
            </a:r>
            <a:r>
              <a:rPr lang="en-US" b="1" dirty="0" err="1" smtClean="0">
                <a:latin typeface="Calibri" pitchFamily="34" charset="0"/>
              </a:rPr>
              <a:t>allMonths</a:t>
            </a:r>
            <a:r>
              <a:rPr lang="en-US" b="1" dirty="0" smtClean="0">
                <a:latin typeface="Calibri" pitchFamily="34" charset="0"/>
              </a:rPr>
              <a:t>[3].name[1] ?</a:t>
            </a:r>
          </a:p>
          <a:p>
            <a:pPr lvl="1" indent="-284163">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b="1" dirty="0">
              <a:solidFill>
                <a:srgbClr val="0000FF"/>
              </a:solidFill>
              <a:latin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Unions</a:t>
            </a:r>
            <a:endParaRPr lang="en-IN" dirty="0"/>
          </a:p>
        </p:txBody>
      </p:sp>
      <p:sp>
        <p:nvSpPr>
          <p:cNvPr id="3" name="Content Placeholder 2"/>
          <p:cNvSpPr>
            <a:spLocks noGrp="1"/>
          </p:cNvSpPr>
          <p:nvPr>
            <p:ph sz="quarter" idx="1"/>
          </p:nvPr>
        </p:nvSpPr>
        <p:spPr/>
        <p:txBody>
          <a:bodyPr>
            <a:normAutofit fontScale="92500" lnSpcReduction="20000"/>
          </a:bodyPr>
          <a:lstStyle/>
          <a:p>
            <a:r>
              <a:rPr lang="en-US" dirty="0" smtClean="0"/>
              <a:t>A union is a user defined data type like structure. </a:t>
            </a:r>
          </a:p>
          <a:p>
            <a:r>
              <a:rPr lang="en-US" dirty="0" smtClean="0"/>
              <a:t>The union groups logically related variables into a single unit. </a:t>
            </a:r>
          </a:p>
          <a:p>
            <a:r>
              <a:rPr lang="en-US" dirty="0" smtClean="0"/>
              <a:t>The union data type </a:t>
            </a:r>
            <a:r>
              <a:rPr lang="en-US" dirty="0" smtClean="0">
                <a:solidFill>
                  <a:srgbClr val="FF0000"/>
                </a:solidFill>
              </a:rPr>
              <a:t>allocate the space equal to space needed to hold the largest data member </a:t>
            </a:r>
            <a:r>
              <a:rPr lang="en-US" dirty="0" smtClean="0"/>
              <a:t>of union. </a:t>
            </a:r>
          </a:p>
          <a:p>
            <a:r>
              <a:rPr lang="en-US" dirty="0" smtClean="0"/>
              <a:t>The union allows </a:t>
            </a:r>
            <a:r>
              <a:rPr lang="en-US" dirty="0" smtClean="0">
                <a:solidFill>
                  <a:srgbClr val="FF0000"/>
                </a:solidFill>
              </a:rPr>
              <a:t>different types of variable to share same space in memory. </a:t>
            </a:r>
          </a:p>
          <a:p>
            <a:pPr lvl="1"/>
            <a:r>
              <a:rPr lang="en-US" dirty="0" smtClean="0"/>
              <a:t>There is no other difference between structure and union than internal difference.</a:t>
            </a:r>
          </a:p>
          <a:p>
            <a:pPr lvl="1"/>
            <a:r>
              <a:rPr lang="en-US" dirty="0" smtClean="0"/>
              <a:t> The method to declare, use and access the union is same as structure.</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Defining of Union</a:t>
            </a:r>
            <a:endParaRPr lang="en-IN" dirty="0"/>
          </a:p>
        </p:txBody>
      </p:sp>
      <p:sp>
        <p:nvSpPr>
          <p:cNvPr id="3" name="Content Placeholder 2"/>
          <p:cNvSpPr>
            <a:spLocks noGrp="1"/>
          </p:cNvSpPr>
          <p:nvPr>
            <p:ph sz="quarter" idx="1"/>
          </p:nvPr>
        </p:nvSpPr>
        <p:spPr/>
        <p:txBody>
          <a:bodyPr>
            <a:normAutofit/>
          </a:bodyPr>
          <a:lstStyle/>
          <a:p>
            <a:r>
              <a:rPr lang="en-IN" dirty="0" smtClean="0"/>
              <a:t>A union has to be defined, before it can used. </a:t>
            </a:r>
          </a:p>
          <a:p>
            <a:pPr lvl="1">
              <a:buNone/>
            </a:pPr>
            <a:r>
              <a:rPr lang="en-IN" dirty="0" smtClean="0"/>
              <a:t> union &lt;</a:t>
            </a:r>
            <a:r>
              <a:rPr lang="en-IN" dirty="0" err="1" smtClean="0"/>
              <a:t>union_name</a:t>
            </a:r>
            <a:r>
              <a:rPr lang="en-IN" dirty="0" smtClean="0"/>
              <a:t>&gt;</a:t>
            </a:r>
          </a:p>
          <a:p>
            <a:pPr lvl="1">
              <a:buNone/>
            </a:pPr>
            <a:r>
              <a:rPr lang="en-IN" dirty="0" smtClean="0"/>
              <a:t> {</a:t>
            </a:r>
          </a:p>
          <a:p>
            <a:pPr lvl="1">
              <a:buNone/>
            </a:pPr>
            <a:r>
              <a:rPr lang="en-IN" dirty="0" smtClean="0"/>
              <a:t>   &lt;</a:t>
            </a:r>
            <a:r>
              <a:rPr lang="en-IN" dirty="0" err="1" smtClean="0"/>
              <a:t>data_type</a:t>
            </a:r>
            <a:r>
              <a:rPr lang="en-IN" dirty="0" smtClean="0"/>
              <a:t>&gt; &lt;</a:t>
            </a:r>
            <a:r>
              <a:rPr lang="en-IN" dirty="0" err="1" smtClean="0"/>
              <a:t>variable_name</a:t>
            </a:r>
            <a:r>
              <a:rPr lang="en-IN" dirty="0" smtClean="0"/>
              <a:t>&gt;;</a:t>
            </a:r>
          </a:p>
          <a:p>
            <a:pPr lvl="1">
              <a:buNone/>
            </a:pPr>
            <a:r>
              <a:rPr lang="en-IN" dirty="0" smtClean="0"/>
              <a:t>   &lt;</a:t>
            </a:r>
            <a:r>
              <a:rPr lang="en-IN" dirty="0" err="1" smtClean="0"/>
              <a:t>data_type</a:t>
            </a:r>
            <a:r>
              <a:rPr lang="en-IN" dirty="0" smtClean="0"/>
              <a:t>&gt; &lt;</a:t>
            </a:r>
            <a:r>
              <a:rPr lang="en-IN" dirty="0" err="1" smtClean="0"/>
              <a:t>variable_name</a:t>
            </a:r>
            <a:r>
              <a:rPr lang="en-IN" dirty="0" smtClean="0"/>
              <a:t>&gt;;</a:t>
            </a:r>
          </a:p>
          <a:p>
            <a:pPr lvl="1">
              <a:buNone/>
            </a:pPr>
            <a:r>
              <a:rPr lang="en-IN" dirty="0" smtClean="0"/>
              <a:t>    ……..</a:t>
            </a:r>
          </a:p>
          <a:p>
            <a:pPr lvl="1">
              <a:buNone/>
            </a:pPr>
            <a:r>
              <a:rPr lang="en-IN" dirty="0" smtClean="0"/>
              <a:t>   &lt;</a:t>
            </a:r>
            <a:r>
              <a:rPr lang="en-IN" dirty="0" err="1" smtClean="0"/>
              <a:t>data_type</a:t>
            </a:r>
            <a:r>
              <a:rPr lang="en-IN" dirty="0" smtClean="0"/>
              <a:t>&gt; &lt;</a:t>
            </a:r>
            <a:r>
              <a:rPr lang="en-IN" dirty="0" err="1" smtClean="0"/>
              <a:t>variable_name</a:t>
            </a:r>
            <a:r>
              <a:rPr lang="en-IN" dirty="0" smtClean="0"/>
              <a:t>&gt;;</a:t>
            </a:r>
          </a:p>
          <a:p>
            <a:pPr lvl="1">
              <a:buNone/>
            </a:pPr>
            <a:r>
              <a:rPr lang="en-IN" dirty="0" smtClean="0"/>
              <a:t> };</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57200" y="76200"/>
            <a:ext cx="8229600" cy="6705600"/>
          </a:xfrm>
        </p:spPr>
        <p:txBody>
          <a:bodyPr>
            <a:normAutofit fontScale="77500" lnSpcReduction="20000"/>
          </a:bodyPr>
          <a:lstStyle/>
          <a:p>
            <a:pPr marL="0" indent="0" algn="ctr" eaLnBrk="1" hangingPunct="1">
              <a:lnSpc>
                <a:spcPts val="4000"/>
              </a:lnSpc>
              <a:buFontTx/>
              <a:buNone/>
              <a:defRPr/>
            </a:pPr>
            <a:r>
              <a:rPr lang="en-US" b="1" u="sng" dirty="0" smtClean="0"/>
              <a:t>Memory Space Allocation </a:t>
            </a:r>
          </a:p>
          <a:p>
            <a:pPr marL="0" indent="58738" eaLnBrk="1" hangingPunct="1">
              <a:buFontTx/>
              <a:buNone/>
              <a:defRPr/>
            </a:pPr>
            <a:r>
              <a:rPr lang="en-US" sz="2800" dirty="0" smtClean="0"/>
              <a:t>8000				      </a:t>
            </a:r>
          </a:p>
          <a:p>
            <a:pPr marL="0" indent="58738" eaLnBrk="1" hangingPunct="1">
              <a:buFontTx/>
              <a:buNone/>
              <a:defRPr/>
            </a:pPr>
            <a:r>
              <a:rPr lang="en-US" sz="2800" dirty="0" smtClean="0"/>
              <a:t>				      </a:t>
            </a:r>
            <a:r>
              <a:rPr lang="en-US" sz="2800" dirty="0" err="1" smtClean="0"/>
              <a:t>emp_id</a:t>
            </a:r>
            <a:r>
              <a:rPr lang="en-US" sz="2800" dirty="0" smtClean="0"/>
              <a:t>, </a:t>
            </a:r>
            <a:r>
              <a:rPr lang="en-US" sz="2800" dirty="0" err="1" smtClean="0"/>
              <a:t>dept_no</a:t>
            </a:r>
            <a:r>
              <a:rPr lang="en-US" sz="2800" dirty="0" smtClean="0"/>
              <a:t>, age</a:t>
            </a:r>
          </a:p>
          <a:p>
            <a:pPr marL="0" indent="58738" eaLnBrk="1" hangingPunct="1">
              <a:buFontTx/>
              <a:buNone/>
              <a:defRPr/>
            </a:pPr>
            <a:r>
              <a:rPr lang="en-US" sz="2800" dirty="0" smtClean="0"/>
              <a:t>8002				</a:t>
            </a:r>
          </a:p>
          <a:p>
            <a:pPr marL="0" indent="58738" eaLnBrk="1" hangingPunct="1">
              <a:buFontTx/>
              <a:buNone/>
              <a:defRPr/>
            </a:pPr>
            <a:r>
              <a:rPr lang="en-US" sz="2800" dirty="0" smtClean="0"/>
              <a:t>				  salary</a:t>
            </a:r>
          </a:p>
          <a:p>
            <a:pPr marL="0" indent="58738" eaLnBrk="1" hangingPunct="1">
              <a:buFontTx/>
              <a:buNone/>
              <a:defRPr/>
            </a:pPr>
            <a:r>
              <a:rPr lang="en-US" sz="2800" dirty="0" smtClean="0"/>
              <a:t>8004 			</a:t>
            </a:r>
          </a:p>
          <a:p>
            <a:pPr marL="0" indent="58738" eaLnBrk="1" hangingPunct="1">
              <a:buFontTx/>
              <a:buNone/>
              <a:defRPr/>
            </a:pPr>
            <a:r>
              <a:rPr lang="en-US" sz="2800" dirty="0" smtClean="0"/>
              <a:t>				name</a:t>
            </a:r>
          </a:p>
          <a:p>
            <a:pPr marL="0" indent="0" eaLnBrk="1" hangingPunct="1">
              <a:buFontTx/>
              <a:buNone/>
              <a:defRPr/>
            </a:pPr>
            <a:r>
              <a:rPr lang="en-US" sz="2800" dirty="0" smtClean="0"/>
              <a:t>				 	</a:t>
            </a:r>
          </a:p>
          <a:p>
            <a:pPr marL="0" indent="0" eaLnBrk="1" hangingPunct="1">
              <a:buFontTx/>
              <a:buNone/>
              <a:defRPr/>
            </a:pPr>
            <a:r>
              <a:rPr lang="en-US" sz="2800" dirty="0" smtClean="0"/>
              <a:t>8022				</a:t>
            </a:r>
          </a:p>
          <a:p>
            <a:pPr marL="0" indent="0" eaLnBrk="1" hangingPunct="1">
              <a:buFontTx/>
              <a:buNone/>
              <a:defRPr/>
            </a:pPr>
            <a:endParaRPr lang="en-US" sz="2800" dirty="0" smtClean="0"/>
          </a:p>
          <a:p>
            <a:pPr marL="0" indent="0" eaLnBrk="1" hangingPunct="1">
              <a:buFontTx/>
              <a:buNone/>
              <a:defRPr/>
            </a:pPr>
            <a:r>
              <a:rPr lang="en-US" sz="2800" dirty="0" smtClean="0"/>
              <a:t>			        address</a:t>
            </a:r>
          </a:p>
          <a:p>
            <a:pPr marL="0" indent="0" eaLnBrk="1" hangingPunct="1">
              <a:buFontTx/>
              <a:buNone/>
              <a:defRPr/>
            </a:pPr>
            <a:endParaRPr lang="en-US" sz="2800" dirty="0" smtClean="0"/>
          </a:p>
          <a:p>
            <a:pPr marL="0" indent="0" eaLnBrk="1" hangingPunct="1">
              <a:buFontTx/>
              <a:buNone/>
              <a:defRPr/>
            </a:pPr>
            <a:r>
              <a:rPr lang="en-US" sz="2800" dirty="0" smtClean="0"/>
              <a:t>8050</a:t>
            </a:r>
          </a:p>
          <a:p>
            <a:pPr marL="0" indent="0" eaLnBrk="1" hangingPunct="1">
              <a:buFontTx/>
              <a:buNone/>
              <a:defRPr/>
            </a:pPr>
            <a:r>
              <a:rPr lang="en-US" sz="2800" dirty="0" smtClean="0"/>
              <a:t>					</a:t>
            </a:r>
          </a:p>
          <a:p>
            <a:pPr marL="0" indent="0" eaLnBrk="1" hangingPunct="1">
              <a:buFontTx/>
              <a:buNone/>
              <a:defRPr/>
            </a:pPr>
            <a:endParaRPr lang="en-US" sz="2800" dirty="0" smtClean="0"/>
          </a:p>
          <a:p>
            <a:pPr marL="0" indent="0" eaLnBrk="1" hangingPunct="1">
              <a:buFontTx/>
              <a:buNone/>
              <a:defRPr/>
            </a:pPr>
            <a:endParaRPr lang="en-US" sz="2800" dirty="0" smtClean="0"/>
          </a:p>
          <a:p>
            <a:pPr marL="0" indent="0" eaLnBrk="1" hangingPunct="1">
              <a:buFontTx/>
              <a:buNone/>
              <a:defRPr/>
            </a:pPr>
            <a:r>
              <a:rPr lang="en-US" sz="2800" dirty="0" smtClean="0"/>
              <a:t>									</a:t>
            </a:r>
          </a:p>
        </p:txBody>
      </p:sp>
      <p:graphicFrame>
        <p:nvGraphicFramePr>
          <p:cNvPr id="44099" name="Group 67"/>
          <p:cNvGraphicFramePr>
            <a:graphicFrameLocks noGrp="1"/>
          </p:cNvGraphicFramePr>
          <p:nvPr/>
        </p:nvGraphicFramePr>
        <p:xfrm>
          <a:off x="1524000" y="854075"/>
          <a:ext cx="2209800" cy="5775325"/>
        </p:xfrm>
        <a:graphic>
          <a:graphicData uri="http://schemas.openxmlformats.org/drawingml/2006/table">
            <a:tbl>
              <a:tblPr/>
              <a:tblGrid>
                <a:gridCol w="2209800"/>
              </a:tblGrid>
              <a:tr h="1050925">
                <a:tc>
                  <a:txBody>
                    <a:bodyPr/>
                    <a:lstStyle/>
                    <a:p>
                      <a:r>
                        <a:rPr lang="en-US" sz="2800" baseline="0" dirty="0" smtClean="0"/>
                        <a:t>   </a:t>
                      </a:r>
                      <a:r>
                        <a:rPr lang="en-US" sz="2800" dirty="0" smtClean="0"/>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r>
                        <a:rPr lang="en-US" sz="2800" dirty="0" smtClean="0"/>
                        <a:t>   </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7800">
                <a:tc>
                  <a:txBody>
                    <a:bodyPr/>
                    <a:lstStyle/>
                    <a:p>
                      <a:r>
                        <a:rPr lang="en-US" sz="2800" dirty="0" smtClean="0"/>
                        <a:t>    </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09800">
                <a:tc>
                  <a:txBody>
                    <a:bodyPr/>
                    <a:lstStyle/>
                    <a:p>
                      <a:r>
                        <a:rPr lang="en-US" sz="2800" dirty="0" smtClean="0"/>
                        <a:t> </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p:nvPr/>
        </p:nvCxnSpPr>
        <p:spPr>
          <a:xfrm>
            <a:off x="4495800" y="838200"/>
            <a:ext cx="0" cy="10668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267200" y="838200"/>
            <a:ext cx="0" cy="21336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38600" y="838200"/>
            <a:ext cx="0" cy="35814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10000" y="838200"/>
            <a:ext cx="0" cy="57912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10000" y="19050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33800" y="29718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733800" y="44196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33800" y="66294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733800" y="838200"/>
            <a:ext cx="1752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867400" y="2407146"/>
            <a:ext cx="3276600" cy="3231654"/>
          </a:xfrm>
          <a:prstGeom prst="rect">
            <a:avLst/>
          </a:prstGeom>
        </p:spPr>
        <p:txBody>
          <a:bodyPr wrap="square">
            <a:spAutoFit/>
          </a:bodyPr>
          <a:lstStyle/>
          <a:p>
            <a:pPr lvl="0" fontAlgn="base">
              <a:spcBef>
                <a:spcPct val="0"/>
              </a:spcBef>
              <a:spcAft>
                <a:spcPct val="0"/>
              </a:spcAft>
            </a:pPr>
            <a:r>
              <a:rPr lang="en-US" sz="3200" dirty="0" smtClean="0">
                <a:solidFill>
                  <a:srgbClr val="000000"/>
                </a:solidFill>
              </a:rPr>
              <a:t>union employee</a:t>
            </a:r>
          </a:p>
          <a:p>
            <a:pPr lvl="0" fontAlgn="base">
              <a:spcBef>
                <a:spcPct val="0"/>
              </a:spcBef>
              <a:spcAft>
                <a:spcPct val="0"/>
              </a:spcAft>
            </a:pPr>
            <a:r>
              <a:rPr lang="en-US" sz="3200" dirty="0" smtClean="0">
                <a:solidFill>
                  <a:srgbClr val="000000"/>
                </a:solidFill>
              </a:rPr>
              <a:t>{</a:t>
            </a:r>
          </a:p>
          <a:p>
            <a:pPr marL="320040" lvl="1" indent="0" fontAlgn="base">
              <a:spcBef>
                <a:spcPct val="0"/>
              </a:spcBef>
              <a:spcAft>
                <a:spcPct val="0"/>
              </a:spcAft>
              <a:buClrTx/>
              <a:buSzTx/>
              <a:buNone/>
            </a:pPr>
            <a:r>
              <a:rPr lang="en-US" dirty="0" err="1" smtClean="0">
                <a:solidFill>
                  <a:srgbClr val="000000"/>
                </a:solidFill>
              </a:rPr>
              <a:t>int</a:t>
            </a:r>
            <a:r>
              <a:rPr lang="en-US" dirty="0" smtClean="0">
                <a:solidFill>
                  <a:srgbClr val="000000"/>
                </a:solidFill>
              </a:rPr>
              <a:t>  </a:t>
            </a:r>
            <a:r>
              <a:rPr lang="en-US" dirty="0" err="1" smtClean="0">
                <a:solidFill>
                  <a:srgbClr val="000000"/>
                </a:solidFill>
              </a:rPr>
              <a:t>emp_id</a:t>
            </a:r>
            <a:r>
              <a:rPr lang="en-US" dirty="0" smtClean="0">
                <a:solidFill>
                  <a:srgbClr val="000000"/>
                </a:solidFill>
              </a:rPr>
              <a:t>;</a:t>
            </a:r>
          </a:p>
          <a:p>
            <a:pPr marL="320040" lvl="1" indent="0" fontAlgn="base">
              <a:spcBef>
                <a:spcPct val="0"/>
              </a:spcBef>
              <a:spcAft>
                <a:spcPct val="0"/>
              </a:spcAft>
              <a:buClrTx/>
              <a:buSzTx/>
              <a:buNone/>
            </a:pPr>
            <a:r>
              <a:rPr lang="en-US" dirty="0" smtClean="0">
                <a:solidFill>
                  <a:srgbClr val="000000"/>
                </a:solidFill>
              </a:rPr>
              <a:t>char name[20];</a:t>
            </a:r>
          </a:p>
          <a:p>
            <a:pPr marL="320040" lvl="1" indent="0" fontAlgn="base">
              <a:spcBef>
                <a:spcPct val="0"/>
              </a:spcBef>
              <a:spcAft>
                <a:spcPct val="0"/>
              </a:spcAft>
              <a:buClrTx/>
              <a:buSzTx/>
              <a:buNone/>
            </a:pPr>
            <a:r>
              <a:rPr lang="en-US" dirty="0" smtClean="0">
                <a:solidFill>
                  <a:srgbClr val="000000"/>
                </a:solidFill>
              </a:rPr>
              <a:t>float salary;</a:t>
            </a:r>
          </a:p>
          <a:p>
            <a:pPr marL="320040" lvl="1" indent="0" fontAlgn="base">
              <a:spcBef>
                <a:spcPct val="0"/>
              </a:spcBef>
              <a:spcAft>
                <a:spcPct val="0"/>
              </a:spcAft>
              <a:buClrTx/>
              <a:buSzTx/>
              <a:buNone/>
            </a:pPr>
            <a:r>
              <a:rPr lang="en-US" dirty="0" smtClean="0">
                <a:solidFill>
                  <a:srgbClr val="000000"/>
                </a:solidFill>
              </a:rPr>
              <a:t>char address[50];</a:t>
            </a:r>
          </a:p>
          <a:p>
            <a:pPr marL="320040" lvl="1" indent="0" fontAlgn="base">
              <a:spcBef>
                <a:spcPct val="0"/>
              </a:spcBef>
              <a:spcAft>
                <a:spcPct val="0"/>
              </a:spcAft>
              <a:buClrTx/>
              <a:buSzTx/>
              <a:buNone/>
            </a:pPr>
            <a:r>
              <a:rPr lang="en-US" dirty="0" err="1" smtClean="0">
                <a:solidFill>
                  <a:srgbClr val="000000"/>
                </a:solidFill>
              </a:rPr>
              <a:t>int</a:t>
            </a:r>
            <a:r>
              <a:rPr lang="en-US" dirty="0" smtClean="0">
                <a:solidFill>
                  <a:srgbClr val="000000"/>
                </a:solidFill>
              </a:rPr>
              <a:t> </a:t>
            </a:r>
            <a:r>
              <a:rPr lang="en-US" dirty="0" err="1" smtClean="0">
                <a:solidFill>
                  <a:srgbClr val="000000"/>
                </a:solidFill>
              </a:rPr>
              <a:t>dept_no</a:t>
            </a:r>
            <a:r>
              <a:rPr lang="en-US" dirty="0" smtClean="0">
                <a:solidFill>
                  <a:srgbClr val="000000"/>
                </a:solidFill>
              </a:rPr>
              <a:t>;</a:t>
            </a:r>
          </a:p>
          <a:p>
            <a:pPr marL="320040" lvl="1" indent="0" fontAlgn="base">
              <a:spcBef>
                <a:spcPct val="0"/>
              </a:spcBef>
              <a:spcAft>
                <a:spcPct val="0"/>
              </a:spcAft>
              <a:buClrTx/>
              <a:buSzTx/>
              <a:buNone/>
            </a:pPr>
            <a:r>
              <a:rPr lang="en-US" dirty="0" err="1" smtClean="0">
                <a:solidFill>
                  <a:srgbClr val="000000"/>
                </a:solidFill>
              </a:rPr>
              <a:t>int</a:t>
            </a:r>
            <a:r>
              <a:rPr lang="en-US" dirty="0" smtClean="0">
                <a:solidFill>
                  <a:srgbClr val="000000"/>
                </a:solidFill>
              </a:rPr>
              <a:t> age;  </a:t>
            </a:r>
          </a:p>
          <a:p>
            <a:pPr lvl="0" fontAlgn="base">
              <a:spcBef>
                <a:spcPct val="0"/>
              </a:spcBef>
              <a:spcAft>
                <a:spcPct val="0"/>
              </a:spcAft>
            </a:pPr>
            <a:r>
              <a:rPr lang="en-US" sz="3200" dirty="0" smtClean="0">
                <a:solidFill>
                  <a:srgbClr val="000000"/>
                </a:solidFill>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Structures &amp; Union</a:t>
            </a:r>
            <a:endParaRPr lang="en-IN" dirty="0"/>
          </a:p>
        </p:txBody>
      </p:sp>
      <p:sp>
        <p:nvSpPr>
          <p:cNvPr id="3" name="Content Placeholder 2"/>
          <p:cNvSpPr>
            <a:spLocks noGrp="1"/>
          </p:cNvSpPr>
          <p:nvPr>
            <p:ph sz="quarter" idx="1"/>
          </p:nvPr>
        </p:nvSpPr>
        <p:spPr/>
        <p:txBody>
          <a:bodyPr>
            <a:normAutofit/>
          </a:bodyPr>
          <a:lstStyle/>
          <a:p>
            <a:r>
              <a:rPr lang="en-IN" dirty="0" smtClean="0"/>
              <a:t>Similarities</a:t>
            </a:r>
          </a:p>
          <a:p>
            <a:pPr lvl="1"/>
            <a:r>
              <a:rPr lang="en-IN" dirty="0" smtClean="0"/>
              <a:t>Definition syntax virtually identical</a:t>
            </a:r>
          </a:p>
          <a:p>
            <a:pPr lvl="1"/>
            <a:r>
              <a:rPr lang="en-IN" dirty="0" smtClean="0"/>
              <a:t>Member access syntax identical</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Structures &amp; Union</a:t>
            </a:r>
            <a:endParaRPr lang="en-IN" dirty="0"/>
          </a:p>
        </p:txBody>
      </p:sp>
      <p:sp>
        <p:nvSpPr>
          <p:cNvPr id="3" name="Content Placeholder 2"/>
          <p:cNvSpPr>
            <a:spLocks noGrp="1"/>
          </p:cNvSpPr>
          <p:nvPr>
            <p:ph sz="quarter" idx="1"/>
          </p:nvPr>
        </p:nvSpPr>
        <p:spPr>
          <a:xfrm>
            <a:off x="612648" y="1600200"/>
            <a:ext cx="8153400" cy="5105400"/>
          </a:xfrm>
        </p:spPr>
        <p:txBody>
          <a:bodyPr>
            <a:noAutofit/>
          </a:bodyPr>
          <a:lstStyle/>
          <a:p>
            <a:pPr>
              <a:spcBef>
                <a:spcPts val="0"/>
              </a:spcBef>
            </a:pPr>
            <a:r>
              <a:rPr lang="en-IN" sz="1600" b="1" dirty="0" smtClean="0"/>
              <a:t>Differences</a:t>
            </a:r>
          </a:p>
          <a:p>
            <a:pPr>
              <a:spcBef>
                <a:spcPts val="0"/>
              </a:spcBef>
            </a:pPr>
            <a:endParaRPr lang="en-IN" sz="1600" dirty="0" smtClean="0"/>
          </a:p>
          <a:p>
            <a:pPr>
              <a:spcBef>
                <a:spcPts val="0"/>
              </a:spcBef>
              <a:buNone/>
            </a:pPr>
            <a:r>
              <a:rPr lang="en-IN" sz="1600" dirty="0" smtClean="0"/>
              <a:t>	</a:t>
            </a:r>
            <a:r>
              <a:rPr lang="en-IN" sz="1600" b="1" dirty="0" smtClean="0"/>
              <a:t>Structure</a:t>
            </a:r>
          </a:p>
          <a:p>
            <a:pPr>
              <a:spcBef>
                <a:spcPts val="0"/>
              </a:spcBef>
              <a:buNone/>
            </a:pPr>
            <a:r>
              <a:rPr lang="en-IN" sz="1600" dirty="0" smtClean="0"/>
              <a:t>	1. It allocates memory equal to sum of memory allocated to its each individual member.</a:t>
            </a:r>
            <a:br>
              <a:rPr lang="en-IN" sz="1600" dirty="0" smtClean="0"/>
            </a:br>
            <a:r>
              <a:rPr lang="en-IN" sz="1600" dirty="0" smtClean="0"/>
              <a:t/>
            </a:r>
            <a:br>
              <a:rPr lang="en-IN" sz="1600" dirty="0" smtClean="0"/>
            </a:br>
            <a:r>
              <a:rPr lang="en-IN" sz="1600" dirty="0" smtClean="0"/>
              <a:t>2. Each member have their own memory space.</a:t>
            </a:r>
            <a:br>
              <a:rPr lang="en-IN" sz="1600" dirty="0" smtClean="0"/>
            </a:br>
            <a:r>
              <a:rPr lang="en-IN" sz="1600" dirty="0" smtClean="0"/>
              <a:t/>
            </a:r>
            <a:br>
              <a:rPr lang="en-IN" sz="1600" dirty="0" smtClean="0"/>
            </a:br>
            <a:r>
              <a:rPr lang="en-IN" sz="1600" dirty="0" smtClean="0"/>
              <a:t>3. </a:t>
            </a:r>
            <a:r>
              <a:rPr lang="en-IN" sz="1600" smtClean="0"/>
              <a:t>structure cannot</a:t>
            </a:r>
            <a:r>
              <a:rPr lang="en-IN" sz="1600" dirty="0" smtClean="0"/>
              <a:t>  be implemented in shared memory. it has less Ambiguity.</a:t>
            </a:r>
            <a:br>
              <a:rPr lang="en-IN" sz="1600" dirty="0" smtClean="0"/>
            </a:br>
            <a:r>
              <a:rPr lang="en-IN" sz="1600" dirty="0" smtClean="0"/>
              <a:t/>
            </a:r>
            <a:br>
              <a:rPr lang="en-IN" sz="1600" dirty="0" smtClean="0"/>
            </a:br>
            <a:r>
              <a:rPr lang="en-IN" sz="1600" b="1" dirty="0" smtClean="0"/>
              <a:t>Union:</a:t>
            </a:r>
            <a:r>
              <a:rPr lang="en-IN" sz="1600" dirty="0" smtClean="0"/>
              <a:t/>
            </a:r>
            <a:br>
              <a:rPr lang="en-IN" sz="1600" dirty="0" smtClean="0"/>
            </a:br>
            <a:r>
              <a:rPr lang="en-IN" sz="1600" dirty="0" smtClean="0"/>
              <a:t/>
            </a:r>
            <a:br>
              <a:rPr lang="en-IN" sz="1600" dirty="0" smtClean="0"/>
            </a:br>
            <a:r>
              <a:rPr lang="en-IN" sz="1600" dirty="0" smtClean="0"/>
              <a:t>1. It allocates piece of memory that is Large enough to hold the Largest variable of type in union.</a:t>
            </a:r>
            <a:br>
              <a:rPr lang="en-IN" sz="1600" dirty="0" smtClean="0"/>
            </a:br>
            <a:r>
              <a:rPr lang="en-IN" sz="1600" dirty="0" smtClean="0"/>
              <a:t/>
            </a:r>
            <a:br>
              <a:rPr lang="en-IN" sz="1600" dirty="0" smtClean="0"/>
            </a:br>
            <a:r>
              <a:rPr lang="en-IN" sz="1600" dirty="0" smtClean="0"/>
              <a:t>2. one block is used by all the members of union.</a:t>
            </a:r>
            <a:br>
              <a:rPr lang="en-IN" sz="1600" dirty="0" smtClean="0"/>
            </a:br>
            <a:r>
              <a:rPr lang="en-IN" sz="1600" dirty="0" smtClean="0"/>
              <a:t/>
            </a:r>
            <a:br>
              <a:rPr lang="en-IN" sz="1600" dirty="0" smtClean="0"/>
            </a:br>
            <a:r>
              <a:rPr lang="en-IN" sz="1600" dirty="0" smtClean="0"/>
              <a:t>3. Union is the Best environment where memory is shared.</a:t>
            </a:r>
            <a:br>
              <a:rPr lang="en-IN" sz="1600" dirty="0" smtClean="0"/>
            </a:br>
            <a:r>
              <a:rPr lang="en-IN" sz="1600" dirty="0" smtClean="0"/>
              <a:t/>
            </a:r>
            <a:br>
              <a:rPr lang="en-IN" sz="1600" dirty="0" smtClean="0"/>
            </a:br>
            <a:r>
              <a:rPr lang="en-IN" sz="1600" dirty="0" smtClean="0"/>
              <a:t>4. as memory is shared, Ambiguity is more in union.</a:t>
            </a:r>
            <a:br>
              <a:rPr lang="en-IN" sz="1600" dirty="0" smtClean="0"/>
            </a:br>
            <a:r>
              <a:rPr lang="en-IN" sz="1600" dirty="0" smtClean="0"/>
              <a:t/>
            </a:r>
            <a:br>
              <a:rPr lang="en-IN" sz="1600" dirty="0" smtClean="0"/>
            </a:br>
            <a:endParaRPr lang="en-IN"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a:t>
            </a:r>
            <a:endParaRPr lang="en-IN" dirty="0"/>
          </a:p>
        </p:txBody>
      </p:sp>
      <p:sp>
        <p:nvSpPr>
          <p:cNvPr id="3" name="Content Placeholder 2"/>
          <p:cNvSpPr>
            <a:spLocks noGrp="1"/>
          </p:cNvSpPr>
          <p:nvPr>
            <p:ph sz="quarter" idx="1"/>
          </p:nvPr>
        </p:nvSpPr>
        <p:spPr/>
        <p:txBody>
          <a:bodyPr>
            <a:normAutofit fontScale="92500"/>
          </a:bodyPr>
          <a:lstStyle/>
          <a:p>
            <a:r>
              <a:rPr lang="en-US" dirty="0" smtClean="0"/>
              <a:t>A structure is a user defined data type that groups </a:t>
            </a:r>
            <a:r>
              <a:rPr lang="en-US" dirty="0" smtClean="0">
                <a:solidFill>
                  <a:srgbClr val="FF0000"/>
                </a:solidFill>
              </a:rPr>
              <a:t>logically related data items </a:t>
            </a:r>
            <a:r>
              <a:rPr lang="en-US" dirty="0" smtClean="0"/>
              <a:t>of </a:t>
            </a:r>
            <a:r>
              <a:rPr lang="en-US" dirty="0" smtClean="0">
                <a:solidFill>
                  <a:srgbClr val="FF0000"/>
                </a:solidFill>
              </a:rPr>
              <a:t>different data types </a:t>
            </a:r>
            <a:r>
              <a:rPr lang="en-US" dirty="0" smtClean="0"/>
              <a:t>into a </a:t>
            </a:r>
            <a:r>
              <a:rPr lang="en-US" dirty="0" smtClean="0">
                <a:solidFill>
                  <a:srgbClr val="FF0000"/>
                </a:solidFill>
              </a:rPr>
              <a:t>single unit</a:t>
            </a:r>
            <a:r>
              <a:rPr lang="en-US" dirty="0" smtClean="0"/>
              <a:t>. </a:t>
            </a:r>
          </a:p>
          <a:p>
            <a:r>
              <a:rPr lang="en-US" dirty="0" smtClean="0"/>
              <a:t>All the elements of a structure are stored at contiguous memory locations.</a:t>
            </a:r>
          </a:p>
          <a:p>
            <a:r>
              <a:rPr lang="en-US" dirty="0" smtClean="0"/>
              <a:t>A variable of structure type can store </a:t>
            </a:r>
            <a:r>
              <a:rPr lang="en-US" dirty="0" smtClean="0">
                <a:solidFill>
                  <a:srgbClr val="FF0000"/>
                </a:solidFill>
              </a:rPr>
              <a:t>multiple data items </a:t>
            </a:r>
            <a:r>
              <a:rPr lang="en-US" dirty="0" smtClean="0"/>
              <a:t>of different data types under the </a:t>
            </a:r>
            <a:r>
              <a:rPr lang="en-US" dirty="0" smtClean="0">
                <a:solidFill>
                  <a:srgbClr val="FF0000"/>
                </a:solidFill>
              </a:rPr>
              <a:t>one name</a:t>
            </a:r>
            <a:r>
              <a:rPr lang="en-US" dirty="0" smtClean="0"/>
              <a:t>. </a:t>
            </a:r>
          </a:p>
          <a:p>
            <a:pPr lvl="1"/>
            <a:r>
              <a:rPr lang="en-US" dirty="0" smtClean="0"/>
              <a:t>E.g. data of employee in a company such as name, Employee ID, salary, address, phone number</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Structures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pPr algn="just"/>
            <a:r>
              <a:rPr lang="en-US" dirty="0" smtClean="0"/>
              <a:t>We normally use structures, unions, and arrays to create variables of large sizes. The actual size of these variables in terms of bytes may change from machine to machine. </a:t>
            </a:r>
          </a:p>
          <a:p>
            <a:pPr algn="just"/>
            <a:r>
              <a:rPr lang="en-US" dirty="0" smtClean="0"/>
              <a:t>We may use the unary operator </a:t>
            </a:r>
            <a:r>
              <a:rPr lang="en-US" b="1" dirty="0" err="1" smtClean="0"/>
              <a:t>sizeof</a:t>
            </a:r>
            <a:r>
              <a:rPr lang="en-US" b="1" dirty="0" smtClean="0"/>
              <a:t> </a:t>
            </a:r>
            <a:r>
              <a:rPr lang="en-US" dirty="0" smtClean="0"/>
              <a:t>to tell us the size of a structure (or any variable).</a:t>
            </a:r>
          </a:p>
          <a:p>
            <a:pPr algn="just"/>
            <a:r>
              <a:rPr lang="en-US" dirty="0" smtClean="0"/>
              <a:t>The expression </a:t>
            </a:r>
            <a:r>
              <a:rPr lang="en-US" b="1" dirty="0" err="1" smtClean="0"/>
              <a:t>sizeof</a:t>
            </a:r>
            <a:r>
              <a:rPr lang="en-US" b="1" dirty="0" smtClean="0"/>
              <a:t>(</a:t>
            </a:r>
            <a:r>
              <a:rPr lang="en-US" b="1" dirty="0" err="1" smtClean="0"/>
              <a:t>struct</a:t>
            </a:r>
            <a:r>
              <a:rPr lang="en-US" b="1" dirty="0" smtClean="0"/>
              <a:t> x) </a:t>
            </a:r>
            <a:r>
              <a:rPr lang="en-US" dirty="0" smtClean="0"/>
              <a:t>will evaluate the number of bytes required to hold all the members of the structure </a:t>
            </a:r>
            <a:r>
              <a:rPr lang="en-US" b="1" dirty="0" smtClean="0"/>
              <a:t>x</a:t>
            </a:r>
            <a:r>
              <a:rPr lang="en-US" dirty="0" smtClean="0"/>
              <a:t>. If </a:t>
            </a:r>
            <a:r>
              <a:rPr lang="en-US" b="1" dirty="0" smtClean="0"/>
              <a:t>y </a:t>
            </a:r>
            <a:r>
              <a:rPr lang="en-US" dirty="0" smtClean="0"/>
              <a:t> is a simple structure variable of type </a:t>
            </a:r>
            <a:r>
              <a:rPr lang="en-US" b="1" dirty="0" err="1" smtClean="0"/>
              <a:t>struct</a:t>
            </a:r>
            <a:r>
              <a:rPr lang="en-US" b="1" dirty="0" smtClean="0"/>
              <a:t> x, </a:t>
            </a:r>
            <a:r>
              <a:rPr lang="en-US" dirty="0" smtClean="0"/>
              <a:t>then the expression </a:t>
            </a:r>
            <a:r>
              <a:rPr lang="en-US" b="1" dirty="0" err="1" smtClean="0"/>
              <a:t>sizeof</a:t>
            </a:r>
            <a:r>
              <a:rPr lang="en-US" b="1" dirty="0" smtClean="0"/>
              <a:t>(y) </a:t>
            </a:r>
            <a:r>
              <a:rPr lang="en-US" dirty="0" smtClean="0"/>
              <a:t>would also give the same answer.</a:t>
            </a:r>
          </a:p>
          <a:p>
            <a:pPr algn="just"/>
            <a:r>
              <a:rPr lang="en-US" dirty="0" smtClean="0"/>
              <a:t>However, if </a:t>
            </a:r>
            <a:r>
              <a:rPr lang="en-US" b="1" dirty="0" smtClean="0"/>
              <a:t>y </a:t>
            </a:r>
            <a:r>
              <a:rPr lang="en-US" dirty="0" smtClean="0"/>
              <a:t> is an array variable of type </a:t>
            </a:r>
            <a:r>
              <a:rPr lang="en-US" b="1" dirty="0" err="1" smtClean="0"/>
              <a:t>struct</a:t>
            </a:r>
            <a:r>
              <a:rPr lang="en-US" b="1" dirty="0" smtClean="0"/>
              <a:t> x</a:t>
            </a:r>
            <a:r>
              <a:rPr lang="en-US" dirty="0" smtClean="0"/>
              <a:t>, then </a:t>
            </a:r>
            <a:r>
              <a:rPr lang="en-US" b="1" dirty="0" err="1" smtClean="0"/>
              <a:t>sizeof</a:t>
            </a:r>
            <a:r>
              <a:rPr lang="en-US" b="1" dirty="0" smtClean="0"/>
              <a:t>(y) </a:t>
            </a:r>
            <a:r>
              <a:rPr lang="en-US" dirty="0" smtClean="0"/>
              <a:t>would give the total number of bytes the array </a:t>
            </a:r>
            <a:r>
              <a:rPr lang="en-US" b="1" dirty="0" smtClean="0"/>
              <a:t>y </a:t>
            </a:r>
            <a:r>
              <a:rPr lang="en-US" dirty="0" smtClean="0"/>
              <a:t>requires.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Write a program to illustrate the comparison of structure variable:</a:t>
            </a:r>
          </a:p>
          <a:p>
            <a:pPr lvl="1"/>
            <a:r>
              <a:rPr lang="en-US" dirty="0" smtClean="0"/>
              <a:t>Task1: copy structure variable into another of same type</a:t>
            </a:r>
          </a:p>
          <a:p>
            <a:pPr lvl="1"/>
            <a:r>
              <a:rPr lang="en-US" dirty="0" smtClean="0"/>
              <a:t>Task:2: show member-wise comparison to decide whether two structure variables are identical.</a:t>
            </a:r>
          </a:p>
          <a:p>
            <a:pPr lvl="1">
              <a:buNone/>
            </a:pPr>
            <a:r>
              <a:rPr lang="en-US" dirty="0" err="1" smtClean="0"/>
              <a:t>struct</a:t>
            </a:r>
            <a:r>
              <a:rPr lang="en-US" dirty="0" smtClean="0"/>
              <a:t> class</a:t>
            </a:r>
          </a:p>
          <a:p>
            <a:pPr lvl="1">
              <a:buNone/>
            </a:pPr>
            <a:r>
              <a:rPr lang="en-US" dirty="0" smtClean="0"/>
              <a:t>{</a:t>
            </a:r>
          </a:p>
          <a:p>
            <a:pPr lvl="1">
              <a:buNone/>
            </a:pPr>
            <a:r>
              <a:rPr lang="en-US" dirty="0" smtClean="0"/>
              <a:t>	</a:t>
            </a:r>
            <a:r>
              <a:rPr lang="en-US" dirty="0" err="1" smtClean="0"/>
              <a:t>int</a:t>
            </a:r>
            <a:r>
              <a:rPr lang="en-US" dirty="0" smtClean="0"/>
              <a:t> number;</a:t>
            </a:r>
          </a:p>
          <a:p>
            <a:pPr lvl="1">
              <a:buNone/>
            </a:pPr>
            <a:r>
              <a:rPr lang="en-US" dirty="0" smtClean="0"/>
              <a:t>	char name[20];</a:t>
            </a:r>
          </a:p>
          <a:p>
            <a:pPr lvl="1">
              <a:buNone/>
            </a:pPr>
            <a:r>
              <a:rPr lang="en-US" dirty="0" smtClean="0"/>
              <a:t>	float marks;</a:t>
            </a:r>
          </a:p>
          <a:p>
            <a:pPr lvl="1">
              <a:buNone/>
            </a:pPr>
            <a:r>
              <a:rPr lang="en-US" dirty="0" smtClean="0"/>
              <a:t>}</a:t>
            </a:r>
          </a:p>
          <a:p>
            <a:pPr lvl="1">
              <a:buNone/>
            </a:pPr>
            <a:r>
              <a:rPr lang="en-US" dirty="0" smtClean="0"/>
              <a:t>Use structure variables like student1,student2 etc.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YOU HAVE LEARNT </a:t>
            </a:r>
            <a:endParaRPr lang="en-US" dirty="0"/>
          </a:p>
        </p:txBody>
      </p:sp>
      <p:sp>
        <p:nvSpPr>
          <p:cNvPr id="3" name="Content Placeholder 2"/>
          <p:cNvSpPr>
            <a:spLocks noGrp="1"/>
          </p:cNvSpPr>
          <p:nvPr>
            <p:ph sz="quarter" idx="1"/>
          </p:nvPr>
        </p:nvSpPr>
        <p:spPr/>
        <p:txBody>
          <a:bodyPr/>
          <a:lstStyle/>
          <a:p>
            <a:r>
              <a:rPr lang="en-IN" dirty="0" smtClean="0"/>
              <a:t>In this lesson you have learnt about structures. Structures contain the variables of different data types. You can also pass structures to functions. You have also learnt about unions. All members of a union share the same storage area within the computer’s memory.</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Defining structure</a:t>
            </a:r>
            <a:endParaRPr lang="en-IN" dirty="0"/>
          </a:p>
        </p:txBody>
      </p:sp>
      <p:sp>
        <p:nvSpPr>
          <p:cNvPr id="3" name="Content Placeholder 2"/>
          <p:cNvSpPr>
            <a:spLocks noGrp="1"/>
          </p:cNvSpPr>
          <p:nvPr>
            <p:ph sz="quarter" idx="1"/>
          </p:nvPr>
        </p:nvSpPr>
        <p:spPr/>
        <p:txBody>
          <a:bodyPr>
            <a:normAutofit/>
          </a:bodyPr>
          <a:lstStyle/>
          <a:p>
            <a:pPr marL="0" indent="0" algn="just">
              <a:lnSpc>
                <a:spcPct val="120000"/>
              </a:lnSpc>
              <a:buNone/>
              <a:tabLst>
                <a:tab pos="0" algn="l"/>
              </a:tabLst>
            </a:pPr>
            <a:r>
              <a:rPr lang="en-US" dirty="0" err="1" smtClean="0"/>
              <a:t>struct</a:t>
            </a:r>
            <a:r>
              <a:rPr lang="en-US" dirty="0" smtClean="0"/>
              <a:t> &lt;</a:t>
            </a:r>
            <a:r>
              <a:rPr lang="en-US" dirty="0" err="1" smtClean="0"/>
              <a:t>struct_name</a:t>
            </a:r>
            <a:r>
              <a:rPr lang="en-US" dirty="0" smtClean="0"/>
              <a:t>&gt;</a:t>
            </a:r>
          </a:p>
          <a:p>
            <a:pPr marL="0" indent="0" algn="just">
              <a:lnSpc>
                <a:spcPct val="120000"/>
              </a:lnSpc>
              <a:buNone/>
              <a:tabLst>
                <a:tab pos="0" algn="l"/>
              </a:tabLst>
            </a:pPr>
            <a:r>
              <a:rPr lang="en-US" dirty="0" smtClean="0"/>
              <a:t>{</a:t>
            </a:r>
          </a:p>
          <a:p>
            <a:pPr marL="0" indent="0" algn="just">
              <a:lnSpc>
                <a:spcPct val="120000"/>
              </a:lnSpc>
              <a:buNone/>
              <a:tabLst>
                <a:tab pos="0" algn="l"/>
              </a:tabLst>
            </a:pPr>
            <a:r>
              <a:rPr lang="en-US" dirty="0" smtClean="0"/>
              <a:t>&lt;</a:t>
            </a:r>
            <a:r>
              <a:rPr lang="en-US" dirty="0" err="1" smtClean="0"/>
              <a:t>data_type</a:t>
            </a:r>
            <a:r>
              <a:rPr lang="en-US" dirty="0" smtClean="0"/>
              <a:t>&gt; &lt;</a:t>
            </a:r>
            <a:r>
              <a:rPr lang="en-US" dirty="0" err="1" smtClean="0"/>
              <a:t>variable_name</a:t>
            </a:r>
            <a:r>
              <a:rPr lang="en-US" dirty="0" smtClean="0"/>
              <a:t>&gt;;</a:t>
            </a:r>
          </a:p>
          <a:p>
            <a:pPr marL="0" indent="0" algn="just">
              <a:lnSpc>
                <a:spcPct val="120000"/>
              </a:lnSpc>
              <a:buNone/>
              <a:tabLst>
                <a:tab pos="0" algn="l"/>
              </a:tabLst>
            </a:pPr>
            <a:r>
              <a:rPr lang="en-US" dirty="0" smtClean="0"/>
              <a:t>&lt;</a:t>
            </a:r>
            <a:r>
              <a:rPr lang="en-US" dirty="0" err="1" smtClean="0"/>
              <a:t>data_type</a:t>
            </a:r>
            <a:r>
              <a:rPr lang="en-US" dirty="0" smtClean="0"/>
              <a:t>&gt; &lt;</a:t>
            </a:r>
            <a:r>
              <a:rPr lang="en-US" dirty="0" err="1" smtClean="0"/>
              <a:t>variable_name</a:t>
            </a:r>
            <a:r>
              <a:rPr lang="en-US" dirty="0" smtClean="0"/>
              <a:t>&gt;;</a:t>
            </a:r>
          </a:p>
          <a:p>
            <a:pPr marL="0" indent="0" algn="just">
              <a:lnSpc>
                <a:spcPct val="120000"/>
              </a:lnSpc>
              <a:buNone/>
              <a:tabLst>
                <a:tab pos="0" algn="l"/>
              </a:tabLst>
            </a:pPr>
            <a:r>
              <a:rPr lang="en-US" dirty="0" smtClean="0"/>
              <a:t>……..</a:t>
            </a:r>
          </a:p>
          <a:p>
            <a:pPr marL="0" indent="0" algn="just">
              <a:lnSpc>
                <a:spcPct val="120000"/>
              </a:lnSpc>
              <a:buNone/>
              <a:tabLst>
                <a:tab pos="0" algn="l"/>
              </a:tabLst>
            </a:pPr>
            <a:r>
              <a:rPr lang="en-US" dirty="0" smtClean="0"/>
              <a:t>&lt;</a:t>
            </a:r>
            <a:r>
              <a:rPr lang="en-US" dirty="0" err="1" smtClean="0"/>
              <a:t>data_type</a:t>
            </a:r>
            <a:r>
              <a:rPr lang="en-US" dirty="0" smtClean="0"/>
              <a:t>&gt; &lt;</a:t>
            </a:r>
            <a:r>
              <a:rPr lang="en-US" dirty="0" err="1" smtClean="0"/>
              <a:t>variable_name</a:t>
            </a:r>
            <a:r>
              <a:rPr lang="en-US" dirty="0" smtClean="0"/>
              <a:t>&gt;;</a:t>
            </a:r>
          </a:p>
          <a:p>
            <a:pPr marL="0" indent="0" algn="just">
              <a:lnSpc>
                <a:spcPct val="120000"/>
              </a:lnSpc>
              <a:buNone/>
              <a:tabLst>
                <a:tab pos="0" algn="l"/>
              </a:tabLst>
            </a:pPr>
            <a:r>
              <a:rPr lang="en-US" dirty="0" smtClean="0"/>
              <a:t>};</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Defining structure…</a:t>
            </a:r>
            <a:endParaRPr lang="en-IN" dirty="0"/>
          </a:p>
        </p:txBody>
      </p:sp>
      <p:sp>
        <p:nvSpPr>
          <p:cNvPr id="3" name="Content Placeholder 2"/>
          <p:cNvSpPr>
            <a:spLocks noGrp="1"/>
          </p:cNvSpPr>
          <p:nvPr>
            <p:ph sz="quarter" idx="1"/>
          </p:nvPr>
        </p:nvSpPr>
        <p:spPr/>
        <p:txBody>
          <a:bodyPr>
            <a:normAutofit/>
          </a:bodyPr>
          <a:lstStyle/>
          <a:p>
            <a:pPr marL="0" lvl="0" indent="0" fontAlgn="base">
              <a:spcBef>
                <a:spcPct val="0"/>
              </a:spcBef>
              <a:spcAft>
                <a:spcPct val="0"/>
              </a:spcAft>
              <a:buClrTx/>
              <a:buSzTx/>
              <a:buNone/>
            </a:pPr>
            <a:r>
              <a:rPr lang="en-US" sz="3200" dirty="0" err="1" smtClean="0">
                <a:solidFill>
                  <a:srgbClr val="000000"/>
                </a:solidFill>
              </a:rPr>
              <a:t>struct</a:t>
            </a:r>
            <a:r>
              <a:rPr lang="en-US" sz="3200" dirty="0" smtClean="0">
                <a:solidFill>
                  <a:srgbClr val="000000"/>
                </a:solidFill>
              </a:rPr>
              <a:t> employee</a:t>
            </a:r>
          </a:p>
          <a:p>
            <a:pPr marL="0" lvl="0" indent="0" fontAlgn="base">
              <a:spcBef>
                <a:spcPct val="0"/>
              </a:spcBef>
              <a:spcAft>
                <a:spcPct val="0"/>
              </a:spcAft>
              <a:buClrTx/>
              <a:buSzTx/>
              <a:buNone/>
            </a:pPr>
            <a:r>
              <a:rPr lang="en-US" sz="3200" dirty="0" smtClean="0">
                <a:solidFill>
                  <a:srgbClr val="000000"/>
                </a:solidFill>
              </a:rPr>
              <a:t>{</a:t>
            </a:r>
          </a:p>
          <a:p>
            <a:pPr marL="320040" lvl="1" indent="0" fontAlgn="base">
              <a:spcBef>
                <a:spcPct val="0"/>
              </a:spcBef>
              <a:spcAft>
                <a:spcPct val="0"/>
              </a:spcAft>
              <a:buClrTx/>
              <a:buSzTx/>
              <a:buNone/>
            </a:pPr>
            <a:r>
              <a:rPr lang="en-US" dirty="0" err="1" smtClean="0">
                <a:solidFill>
                  <a:srgbClr val="000000"/>
                </a:solidFill>
              </a:rPr>
              <a:t>int</a:t>
            </a:r>
            <a:r>
              <a:rPr lang="en-US" dirty="0" smtClean="0">
                <a:solidFill>
                  <a:srgbClr val="000000"/>
                </a:solidFill>
              </a:rPr>
              <a:t>  </a:t>
            </a:r>
            <a:r>
              <a:rPr lang="en-US" dirty="0" err="1" smtClean="0">
                <a:solidFill>
                  <a:srgbClr val="000000"/>
                </a:solidFill>
              </a:rPr>
              <a:t>emp_id</a:t>
            </a:r>
            <a:r>
              <a:rPr lang="en-US" dirty="0" smtClean="0">
                <a:solidFill>
                  <a:srgbClr val="000000"/>
                </a:solidFill>
              </a:rPr>
              <a:t>;</a:t>
            </a:r>
          </a:p>
          <a:p>
            <a:pPr marL="320040" lvl="1" indent="0" fontAlgn="base">
              <a:spcBef>
                <a:spcPct val="0"/>
              </a:spcBef>
              <a:spcAft>
                <a:spcPct val="0"/>
              </a:spcAft>
              <a:buClrTx/>
              <a:buSzTx/>
              <a:buNone/>
            </a:pPr>
            <a:r>
              <a:rPr lang="en-US" dirty="0" smtClean="0">
                <a:solidFill>
                  <a:srgbClr val="000000"/>
                </a:solidFill>
              </a:rPr>
              <a:t>char name[20];</a:t>
            </a:r>
          </a:p>
          <a:p>
            <a:pPr marL="320040" lvl="1" indent="0" fontAlgn="base">
              <a:spcBef>
                <a:spcPct val="0"/>
              </a:spcBef>
              <a:spcAft>
                <a:spcPct val="0"/>
              </a:spcAft>
              <a:buClrTx/>
              <a:buSzTx/>
              <a:buNone/>
            </a:pPr>
            <a:r>
              <a:rPr lang="en-US" dirty="0" smtClean="0">
                <a:solidFill>
                  <a:srgbClr val="000000"/>
                </a:solidFill>
              </a:rPr>
              <a:t>float salary;</a:t>
            </a:r>
          </a:p>
          <a:p>
            <a:pPr marL="320040" lvl="1" indent="0" fontAlgn="base">
              <a:spcBef>
                <a:spcPct val="0"/>
              </a:spcBef>
              <a:spcAft>
                <a:spcPct val="0"/>
              </a:spcAft>
              <a:buClrTx/>
              <a:buSzTx/>
              <a:buNone/>
            </a:pPr>
            <a:r>
              <a:rPr lang="en-US" dirty="0" smtClean="0">
                <a:solidFill>
                  <a:srgbClr val="000000"/>
                </a:solidFill>
              </a:rPr>
              <a:t>char address[50];</a:t>
            </a:r>
          </a:p>
          <a:p>
            <a:pPr marL="320040" lvl="1" indent="0" fontAlgn="base">
              <a:spcBef>
                <a:spcPct val="0"/>
              </a:spcBef>
              <a:spcAft>
                <a:spcPct val="0"/>
              </a:spcAft>
              <a:buClrTx/>
              <a:buSzTx/>
              <a:buNone/>
            </a:pPr>
            <a:r>
              <a:rPr lang="en-US" dirty="0" err="1" smtClean="0">
                <a:solidFill>
                  <a:srgbClr val="000000"/>
                </a:solidFill>
              </a:rPr>
              <a:t>int</a:t>
            </a:r>
            <a:r>
              <a:rPr lang="en-US" dirty="0" smtClean="0">
                <a:solidFill>
                  <a:srgbClr val="000000"/>
                </a:solidFill>
              </a:rPr>
              <a:t> </a:t>
            </a:r>
            <a:r>
              <a:rPr lang="en-US" dirty="0" err="1" smtClean="0">
                <a:solidFill>
                  <a:srgbClr val="000000"/>
                </a:solidFill>
              </a:rPr>
              <a:t>dept_no</a:t>
            </a:r>
            <a:r>
              <a:rPr lang="en-US" dirty="0" smtClean="0">
                <a:solidFill>
                  <a:srgbClr val="000000"/>
                </a:solidFill>
              </a:rPr>
              <a:t>;</a:t>
            </a:r>
          </a:p>
          <a:p>
            <a:pPr marL="320040" lvl="1" indent="0" fontAlgn="base">
              <a:spcBef>
                <a:spcPct val="0"/>
              </a:spcBef>
              <a:spcAft>
                <a:spcPct val="0"/>
              </a:spcAft>
              <a:buClrTx/>
              <a:buSzTx/>
              <a:buNone/>
            </a:pPr>
            <a:r>
              <a:rPr lang="en-US" dirty="0" err="1" smtClean="0">
                <a:solidFill>
                  <a:srgbClr val="000000"/>
                </a:solidFill>
              </a:rPr>
              <a:t>int</a:t>
            </a:r>
            <a:r>
              <a:rPr lang="en-US" dirty="0" smtClean="0">
                <a:solidFill>
                  <a:srgbClr val="000000"/>
                </a:solidFill>
              </a:rPr>
              <a:t> age;  </a:t>
            </a:r>
          </a:p>
          <a:p>
            <a:pPr marL="0" lvl="0" indent="0" fontAlgn="base">
              <a:spcBef>
                <a:spcPct val="0"/>
              </a:spcBef>
              <a:spcAft>
                <a:spcPct val="0"/>
              </a:spcAft>
              <a:buClrTx/>
              <a:buSzTx/>
              <a:buNone/>
            </a:pPr>
            <a:r>
              <a:rPr lang="en-US" sz="3200" dirty="0" smtClean="0">
                <a:solidFill>
                  <a:srgbClr val="000000"/>
                </a:solidFill>
              </a:rPr>
              <a:t>};  </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Memory Allocation </a:t>
            </a:r>
            <a:endParaRPr lang="en-IN" dirty="0"/>
          </a:p>
        </p:txBody>
      </p:sp>
      <p:sp>
        <p:nvSpPr>
          <p:cNvPr id="3" name="Content Placeholder 2"/>
          <p:cNvSpPr>
            <a:spLocks noGrp="1"/>
          </p:cNvSpPr>
          <p:nvPr>
            <p:ph sz="quarter" idx="1"/>
          </p:nvPr>
        </p:nvSpPr>
        <p:spPr/>
        <p:txBody>
          <a:bodyPr>
            <a:normAutofit fontScale="85000" lnSpcReduction="20000"/>
          </a:bodyPr>
          <a:lstStyle/>
          <a:p>
            <a:pPr marL="2333625" indent="-679450">
              <a:buNone/>
              <a:defRPr/>
            </a:pPr>
            <a:r>
              <a:rPr lang="en-US" sz="3200" dirty="0" smtClean="0"/>
              <a:t>8000				</a:t>
            </a:r>
          </a:p>
          <a:p>
            <a:pPr marL="2333625" indent="-679450">
              <a:buNone/>
              <a:defRPr/>
            </a:pPr>
            <a:r>
              <a:rPr lang="en-US" sz="3200" dirty="0" smtClean="0"/>
              <a:t>8002	</a:t>
            </a:r>
          </a:p>
          <a:p>
            <a:pPr marL="2333625" indent="-679450">
              <a:buNone/>
              <a:defRPr/>
            </a:pPr>
            <a:endParaRPr lang="en-US" sz="3200" dirty="0" smtClean="0"/>
          </a:p>
          <a:p>
            <a:pPr marL="2333625" indent="-679450">
              <a:buNone/>
              <a:defRPr/>
            </a:pPr>
            <a:r>
              <a:rPr lang="en-US" sz="3200" dirty="0" smtClean="0"/>
              <a:t>8022				</a:t>
            </a:r>
          </a:p>
          <a:p>
            <a:pPr marL="2333625" indent="-679450">
              <a:buNone/>
              <a:defRPr/>
            </a:pPr>
            <a:endParaRPr lang="en-US" sz="3200" dirty="0" smtClean="0"/>
          </a:p>
          <a:p>
            <a:pPr marL="2333625" indent="-679450">
              <a:buNone/>
              <a:defRPr/>
            </a:pPr>
            <a:r>
              <a:rPr lang="en-US" sz="3200" dirty="0" smtClean="0"/>
              <a:t>8026</a:t>
            </a:r>
          </a:p>
          <a:p>
            <a:pPr marL="2333625" indent="-679450">
              <a:buNone/>
              <a:defRPr/>
            </a:pPr>
            <a:endParaRPr lang="en-US" sz="3200" dirty="0" smtClean="0"/>
          </a:p>
          <a:p>
            <a:pPr marL="2333625" indent="-679450">
              <a:buNone/>
              <a:defRPr/>
            </a:pPr>
            <a:endParaRPr lang="en-US" sz="3200" dirty="0" smtClean="0"/>
          </a:p>
          <a:p>
            <a:pPr marL="2333625" indent="-679450">
              <a:buNone/>
              <a:defRPr/>
            </a:pPr>
            <a:r>
              <a:rPr lang="en-US" sz="3200" dirty="0" smtClean="0"/>
              <a:t>8076</a:t>
            </a:r>
          </a:p>
          <a:p>
            <a:pPr marL="2333625" indent="-679450">
              <a:buNone/>
              <a:defRPr/>
            </a:pPr>
            <a:r>
              <a:rPr lang="en-US" sz="3200" dirty="0" smtClean="0"/>
              <a:t>8078			</a:t>
            </a:r>
            <a:endParaRPr lang="en-IN" dirty="0"/>
          </a:p>
        </p:txBody>
      </p:sp>
      <p:graphicFrame>
        <p:nvGraphicFramePr>
          <p:cNvPr id="4" name="Group 67"/>
          <p:cNvGraphicFramePr>
            <a:graphicFrameLocks noGrp="1"/>
          </p:cNvGraphicFramePr>
          <p:nvPr/>
        </p:nvGraphicFramePr>
        <p:xfrm>
          <a:off x="3124200" y="1600201"/>
          <a:ext cx="2209800" cy="4495799"/>
        </p:xfrm>
        <a:graphic>
          <a:graphicData uri="http://schemas.openxmlformats.org/drawingml/2006/table">
            <a:tbl>
              <a:tblPr/>
              <a:tblGrid>
                <a:gridCol w="2209800"/>
              </a:tblGrid>
              <a:tr h="538429">
                <a:tc>
                  <a:txBody>
                    <a:bodyPr/>
                    <a:lstStyle/>
                    <a:p>
                      <a:r>
                        <a:rPr lang="en-US" sz="2800" baseline="0" dirty="0" smtClean="0"/>
                        <a:t>   </a:t>
                      </a:r>
                      <a:r>
                        <a:rPr lang="en-US" sz="2800" dirty="0" smtClean="0"/>
                        <a:t> </a:t>
                      </a:r>
                      <a:r>
                        <a:rPr lang="en-US" sz="2800" dirty="0" err="1" smtClean="0"/>
                        <a:t>emp_id</a:t>
                      </a:r>
                      <a:endParaRPr lang="en-US" sz="2800" dirty="0" smtClean="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6053">
                <a:tc>
                  <a:txBody>
                    <a:bodyPr/>
                    <a:lstStyle/>
                    <a:p>
                      <a:r>
                        <a:rPr lang="en-US" sz="2800" dirty="0" smtClean="0"/>
                        <a:t>   name[20]</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429">
                <a:tc>
                  <a:txBody>
                    <a:bodyPr/>
                    <a:lstStyle/>
                    <a:p>
                      <a:r>
                        <a:rPr lang="en-US" sz="2800" dirty="0" smtClean="0"/>
                        <a:t>    salary</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6030">
                <a:tc>
                  <a:txBody>
                    <a:bodyPr/>
                    <a:lstStyle/>
                    <a:p>
                      <a:r>
                        <a:rPr lang="en-US" sz="2800" dirty="0" smtClean="0"/>
                        <a:t> address[50]</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429">
                <a:tc>
                  <a:txBody>
                    <a:bodyPr/>
                    <a:lstStyle/>
                    <a:p>
                      <a:r>
                        <a:rPr lang="en-US" sz="2800" dirty="0" smtClean="0"/>
                        <a:t>   </a:t>
                      </a:r>
                      <a:r>
                        <a:rPr lang="en-US" sz="2800" dirty="0" err="1" smtClean="0"/>
                        <a:t>dept_no</a:t>
                      </a:r>
                      <a:endParaRPr lang="en-US" sz="2800" dirty="0" smtClean="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429">
                <a:tc>
                  <a:txBody>
                    <a:bodyPr/>
                    <a:lstStyle/>
                    <a:p>
                      <a:r>
                        <a:rPr lang="en-US" sz="2800" dirty="0" smtClean="0"/>
                        <a:t>      age</a:t>
                      </a:r>
                      <a:endParaRPr kumimoji="0" lang="en-US" sz="3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Declaring a Structure Variable </a:t>
            </a:r>
            <a:endParaRPr lang="en-IN" dirty="0"/>
          </a:p>
        </p:txBody>
      </p:sp>
      <p:sp>
        <p:nvSpPr>
          <p:cNvPr id="3" name="Content Placeholder 2"/>
          <p:cNvSpPr>
            <a:spLocks noGrp="1"/>
          </p:cNvSpPr>
          <p:nvPr>
            <p:ph sz="quarter" idx="1"/>
          </p:nvPr>
        </p:nvSpPr>
        <p:spPr/>
        <p:txBody>
          <a:bodyPr>
            <a:normAutofit/>
          </a:bodyPr>
          <a:lstStyle/>
          <a:p>
            <a:r>
              <a:rPr lang="en-IN" dirty="0" smtClean="0"/>
              <a:t>A structure has to be declared, after the body of structure is defined. </a:t>
            </a:r>
          </a:p>
          <a:p>
            <a:r>
              <a:rPr lang="en-IN" dirty="0" smtClean="0"/>
              <a:t>The syntax of declaring a structure is</a:t>
            </a:r>
          </a:p>
          <a:p>
            <a:pPr>
              <a:buNone/>
            </a:pPr>
            <a:r>
              <a:rPr lang="en-IN" dirty="0" smtClean="0"/>
              <a:t>        </a:t>
            </a:r>
            <a:r>
              <a:rPr lang="en-IN" dirty="0" err="1" smtClean="0"/>
              <a:t>struct</a:t>
            </a:r>
            <a:r>
              <a:rPr lang="en-IN" dirty="0" smtClean="0"/>
              <a:t> &lt;</a:t>
            </a:r>
            <a:r>
              <a:rPr lang="en-IN" dirty="0" err="1" smtClean="0"/>
              <a:t>struct_name</a:t>
            </a:r>
            <a:r>
              <a:rPr lang="en-IN" dirty="0" smtClean="0"/>
              <a:t>&gt; &lt;</a:t>
            </a:r>
            <a:r>
              <a:rPr lang="en-IN" dirty="0" err="1" smtClean="0"/>
              <a:t>variable_name</a:t>
            </a:r>
            <a:r>
              <a:rPr lang="en-IN" dirty="0" smtClean="0"/>
              <a:t>&gt;;</a:t>
            </a:r>
          </a:p>
          <a:p>
            <a:r>
              <a:rPr lang="en-IN" dirty="0" smtClean="0"/>
              <a:t>E.g. </a:t>
            </a:r>
            <a:r>
              <a:rPr lang="en-IN" dirty="0" err="1" smtClean="0"/>
              <a:t>struct</a:t>
            </a:r>
            <a:r>
              <a:rPr lang="en-IN" dirty="0" smtClean="0"/>
              <a:t> employee e1;</a:t>
            </a:r>
          </a:p>
          <a:p>
            <a:r>
              <a:rPr lang="en-IN" dirty="0" smtClean="0"/>
              <a:t>Here e1 variable contains 6 members that are defined in structure. </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Initializing  a Structure Members </a:t>
            </a:r>
            <a:endParaRPr lang="en-IN" dirty="0"/>
          </a:p>
        </p:txBody>
      </p:sp>
      <p:sp>
        <p:nvSpPr>
          <p:cNvPr id="3" name="Content Placeholder 2"/>
          <p:cNvSpPr>
            <a:spLocks noGrp="1"/>
          </p:cNvSpPr>
          <p:nvPr>
            <p:ph sz="quarter" idx="1"/>
          </p:nvPr>
        </p:nvSpPr>
        <p:spPr/>
        <p:txBody>
          <a:bodyPr>
            <a:normAutofit/>
          </a:bodyPr>
          <a:lstStyle/>
          <a:p>
            <a:r>
              <a:rPr lang="en-IN" dirty="0" smtClean="0"/>
              <a:t>The </a:t>
            </a:r>
            <a:r>
              <a:rPr lang="en-IN" dirty="0" smtClean="0">
                <a:solidFill>
                  <a:srgbClr val="FF0000"/>
                </a:solidFill>
              </a:rPr>
              <a:t>members of individual structure variable is initialized </a:t>
            </a:r>
            <a:r>
              <a:rPr lang="en-IN" dirty="0" smtClean="0"/>
              <a:t>one by one or in a single statement. </a:t>
            </a:r>
          </a:p>
          <a:p>
            <a:r>
              <a:rPr lang="en-IN" dirty="0" err="1" smtClean="0"/>
              <a:t>struct</a:t>
            </a:r>
            <a:r>
              <a:rPr lang="en-IN" dirty="0" smtClean="0"/>
              <a:t> employee e1 = {1, “Hemant”,12000, “3  </a:t>
            </a:r>
            <a:r>
              <a:rPr lang="en-IN" dirty="0" err="1" smtClean="0"/>
              <a:t>vikas</a:t>
            </a:r>
            <a:r>
              <a:rPr lang="en-IN" dirty="0" smtClean="0"/>
              <a:t> colony new delhi”,10, 35};   OR</a:t>
            </a:r>
          </a:p>
          <a:p>
            <a:pPr lvl="2">
              <a:buNone/>
            </a:pPr>
            <a:r>
              <a:rPr lang="en-IN" dirty="0" smtClean="0"/>
              <a:t>e1.emp_id=1; </a:t>
            </a:r>
          </a:p>
          <a:p>
            <a:pPr lvl="2">
              <a:buNone/>
            </a:pPr>
            <a:r>
              <a:rPr lang="en-IN" dirty="0" smtClean="0"/>
              <a:t>e1.dept_no=1;</a:t>
            </a:r>
          </a:p>
          <a:p>
            <a:pPr lvl="2">
              <a:buNone/>
            </a:pPr>
            <a:r>
              <a:rPr lang="en-IN" dirty="0" err="1" smtClean="0"/>
              <a:t>strcpy</a:t>
            </a:r>
            <a:r>
              <a:rPr lang="en-IN" dirty="0" smtClean="0"/>
              <a:t>(e1.name,“Hemant”); </a:t>
            </a:r>
          </a:p>
          <a:p>
            <a:pPr lvl="2">
              <a:buNone/>
            </a:pPr>
            <a:r>
              <a:rPr lang="en-IN" dirty="0" smtClean="0"/>
              <a:t>e1.age=35; e1.salary=12000;</a:t>
            </a:r>
          </a:p>
          <a:p>
            <a:pPr lvl="2">
              <a:buNone/>
            </a:pPr>
            <a:r>
              <a:rPr lang="en-IN" dirty="0" err="1" smtClean="0"/>
              <a:t>strcpy</a:t>
            </a:r>
            <a:r>
              <a:rPr lang="en-IN" dirty="0" smtClean="0"/>
              <a:t>(e1.address,“3  </a:t>
            </a:r>
            <a:r>
              <a:rPr lang="en-IN" dirty="0" err="1" smtClean="0"/>
              <a:t>vikas</a:t>
            </a:r>
            <a:r>
              <a:rPr lang="en-IN" dirty="0" smtClean="0"/>
              <a:t> colony new </a:t>
            </a:r>
            <a:r>
              <a:rPr lang="en-IN" dirty="0" err="1" smtClean="0"/>
              <a:t>delhi</a:t>
            </a:r>
            <a:r>
              <a:rPr lang="en-IN" dirty="0" smtClean="0"/>
              <a:t>”);</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Accessing a Structure Members </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The structure members cannot be directly accessed in the expression. </a:t>
            </a:r>
          </a:p>
          <a:p>
            <a:r>
              <a:rPr lang="en-US" dirty="0" smtClean="0"/>
              <a:t>They are accessed by using the </a:t>
            </a:r>
            <a:r>
              <a:rPr lang="en-US" dirty="0" smtClean="0">
                <a:solidFill>
                  <a:srgbClr val="FF0000"/>
                </a:solidFill>
              </a:rPr>
              <a:t>name of </a:t>
            </a:r>
            <a:r>
              <a:rPr lang="en-US" dirty="0" smtClean="0">
                <a:solidFill>
                  <a:srgbClr val="00B050"/>
                </a:solidFill>
              </a:rPr>
              <a:t>structure variable </a:t>
            </a:r>
            <a:r>
              <a:rPr lang="en-US" dirty="0" smtClean="0">
                <a:solidFill>
                  <a:srgbClr val="FF0000"/>
                </a:solidFill>
              </a:rPr>
              <a:t>followed by a dot and then the name of </a:t>
            </a:r>
            <a:r>
              <a:rPr lang="en-US" dirty="0" smtClean="0">
                <a:solidFill>
                  <a:srgbClr val="00B050"/>
                </a:solidFill>
              </a:rPr>
              <a:t>member variable</a:t>
            </a:r>
            <a:r>
              <a:rPr lang="en-US" dirty="0" smtClean="0"/>
              <a:t>. </a:t>
            </a:r>
          </a:p>
          <a:p>
            <a:r>
              <a:rPr lang="en-US" dirty="0" smtClean="0"/>
              <a:t>E.g.</a:t>
            </a:r>
          </a:p>
          <a:p>
            <a:pPr lvl="1"/>
            <a:r>
              <a:rPr lang="en-US" dirty="0" smtClean="0"/>
              <a:t>e1.emp_id, e1.name, e1.salary, e1.address, e1.dept_no, e1.age.</a:t>
            </a:r>
          </a:p>
          <a:p>
            <a:r>
              <a:rPr lang="en-US" dirty="0" smtClean="0">
                <a:solidFill>
                  <a:srgbClr val="FF0000"/>
                </a:solidFill>
              </a:rPr>
              <a:t>The data within the structure is stored and printed using dot operator in </a:t>
            </a:r>
            <a:r>
              <a:rPr lang="en-US" dirty="0" err="1" smtClean="0">
                <a:solidFill>
                  <a:srgbClr val="FF0000"/>
                </a:solidFill>
              </a:rPr>
              <a:t>scanf</a:t>
            </a:r>
            <a:r>
              <a:rPr lang="en-US" dirty="0" smtClean="0">
                <a:solidFill>
                  <a:srgbClr val="FF0000"/>
                </a:solidFill>
              </a:rPr>
              <a:t> and </a:t>
            </a:r>
            <a:r>
              <a:rPr lang="en-US" dirty="0" err="1" smtClean="0">
                <a:solidFill>
                  <a:srgbClr val="FF0000"/>
                </a:solidFill>
              </a:rPr>
              <a:t>printf</a:t>
            </a:r>
            <a:r>
              <a:rPr lang="en-US" dirty="0" smtClean="0">
                <a:solidFill>
                  <a:srgbClr val="FF0000"/>
                </a:solidFill>
              </a:rPr>
              <a:t> statement in c program. </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3072</TotalTime>
  <Words>1330</Words>
  <Application>Microsoft Office PowerPoint</Application>
  <PresentationFormat>On-screen Show (4:3)</PresentationFormat>
  <Paragraphs>283</Paragraphs>
  <Slides>32</Slides>
  <Notes>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Median</vt:lpstr>
      <vt:lpstr>Structures and Unions in C</vt:lpstr>
      <vt:lpstr>Data types in C</vt:lpstr>
      <vt:lpstr>Structure</vt:lpstr>
      <vt:lpstr>Defining structure</vt:lpstr>
      <vt:lpstr>Defining structure…</vt:lpstr>
      <vt:lpstr>Memory Allocation </vt:lpstr>
      <vt:lpstr>Declaring a Structure Variable </vt:lpstr>
      <vt:lpstr>Initializing  a Structure Members </vt:lpstr>
      <vt:lpstr>Accessing a Structure Members </vt:lpstr>
      <vt:lpstr>Assignment </vt:lpstr>
      <vt:lpstr>Assignment…. </vt:lpstr>
      <vt:lpstr>Array of Structure</vt:lpstr>
      <vt:lpstr>Structures within Structures</vt:lpstr>
      <vt:lpstr>Structures within Structures</vt:lpstr>
      <vt:lpstr>Structures within Structures…</vt:lpstr>
      <vt:lpstr>Passing Structure to Function</vt:lpstr>
      <vt:lpstr>Passing Structure to Function…</vt:lpstr>
      <vt:lpstr>Passing Structure to Function…</vt:lpstr>
      <vt:lpstr>Function Returning Structure</vt:lpstr>
      <vt:lpstr>Function Returning Structure…</vt:lpstr>
      <vt:lpstr>Function Returning Structure…</vt:lpstr>
      <vt:lpstr>Slide 22</vt:lpstr>
      <vt:lpstr>Arrays within a struct</vt:lpstr>
      <vt:lpstr>Arrays within a struct…</vt:lpstr>
      <vt:lpstr>Unions</vt:lpstr>
      <vt:lpstr>Defining of Union</vt:lpstr>
      <vt:lpstr>Slide 27</vt:lpstr>
      <vt:lpstr>Difference between Structures &amp; Union</vt:lpstr>
      <vt:lpstr>Difference between Structures &amp; Union</vt:lpstr>
      <vt:lpstr>Size of Structures</vt:lpstr>
      <vt:lpstr>Assignment</vt:lpstr>
      <vt:lpstr>WHAT YOU HAVE LEARNT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Sankita</dc:creator>
  <cp:lastModifiedBy>Sony</cp:lastModifiedBy>
  <cp:revision>174</cp:revision>
  <dcterms:created xsi:type="dcterms:W3CDTF">2006-08-16T00:00:00Z</dcterms:created>
  <dcterms:modified xsi:type="dcterms:W3CDTF">2020-05-08T12:46:55Z</dcterms:modified>
</cp:coreProperties>
</file>