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65" r:id="rId4"/>
    <p:sldId id="259" r:id="rId5"/>
    <p:sldId id="266"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5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p:cViewPr varScale="1">
        <p:scale>
          <a:sx n="85" d="100"/>
          <a:sy n="85" d="100"/>
        </p:scale>
        <p:origin x="78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notesMaster" Target="notesMasters/notesMaster1.xml" /></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image" Target="../media/image3.png" /><Relationship Id="rId4" Type="http://schemas.openxmlformats.org/officeDocument/2006/relationships/image" Target="../media/image6.png" /></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image" Target="../media/image8.png" /><Relationship Id="rId6" Type="http://schemas.openxmlformats.org/officeDocument/2006/relationships/image" Target="../media/image13.png" /><Relationship Id="rId5" Type="http://schemas.openxmlformats.org/officeDocument/2006/relationships/image" Target="../media/image12.png" /><Relationship Id="rId4" Type="http://schemas.openxmlformats.org/officeDocument/2006/relationships/image" Target="../media/image11.png" /></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png"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622402-86D2-4D05-BCC5-7E0BA06108A8}" type="datetimeFigureOut">
              <a:rPr lang="en-IN" smtClean="0"/>
              <a:t>01-09-2022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74F76-D28B-4BDD-8AA1-D9924B85988C}" type="slidenum">
              <a:rPr lang="en-IN" smtClean="0"/>
              <a:t>‹#›</a:t>
            </a:fld>
            <a:endParaRPr lang="en-IN"/>
          </a:p>
        </p:txBody>
      </p:sp>
    </p:spTree>
    <p:extLst>
      <p:ext uri="{BB962C8B-B14F-4D97-AF65-F5344CB8AC3E}">
        <p14:creationId xmlns:p14="http://schemas.microsoft.com/office/powerpoint/2010/main" val="1201244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D42191-0CCA-4CB5-AF31-03B13801C86B}"/>
              </a:ext>
            </a:extLst>
          </p:cNvPr>
          <p:cNvSpPr>
            <a:spLocks noGrp="1" noChangeArrowheads="1"/>
          </p:cNvSpPr>
          <p:nvPr>
            <p:ph type="sldNum" sz="quarter" idx="5"/>
          </p:nvPr>
        </p:nvSpPr>
        <p:spPr>
          <a:ln/>
        </p:spPr>
        <p:txBody>
          <a:bodyPr/>
          <a:lstStyle/>
          <a:p>
            <a:fld id="{C985515A-8E2B-4C86-ADD9-4D2621D717B4}" type="slidenum">
              <a:rPr lang="tr-TR" altLang="en-US"/>
              <a:pPr/>
              <a:t>6</a:t>
            </a:fld>
            <a:endParaRPr lang="tr-TR" altLang="en-US"/>
          </a:p>
        </p:txBody>
      </p:sp>
      <p:sp>
        <p:nvSpPr>
          <p:cNvPr id="43010" name="Rectangle 2">
            <a:extLst>
              <a:ext uri="{FF2B5EF4-FFF2-40B4-BE49-F238E27FC236}">
                <a16:creationId xmlns:a16="http://schemas.microsoft.com/office/drawing/2014/main" id="{9B81FC2C-2E63-4531-9D16-1390683336B3}"/>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BAE4E41B-74EA-49E3-ACA9-E33E8430C269}"/>
              </a:ext>
            </a:extLst>
          </p:cNvPr>
          <p:cNvSpPr>
            <a:spLocks noGrp="1" noChangeArrowheads="1"/>
          </p:cNvSpPr>
          <p:nvPr>
            <p:ph type="body" idx="1"/>
          </p:nvPr>
        </p:nvSpPr>
        <p:spPr/>
        <p:txBody>
          <a:bodyPr/>
          <a:lstStyle/>
          <a:p>
            <a:endParaRPr lang="tr-TR" altLang="en-US"/>
          </a:p>
        </p:txBody>
      </p:sp>
    </p:spTree>
    <p:extLst>
      <p:ext uri="{BB962C8B-B14F-4D97-AF65-F5344CB8AC3E}">
        <p14:creationId xmlns:p14="http://schemas.microsoft.com/office/powerpoint/2010/main" val="2025327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03F805E-D317-4461-99BC-98ED8F6C6DCD}"/>
              </a:ext>
            </a:extLst>
          </p:cNvPr>
          <p:cNvSpPr>
            <a:spLocks noGrp="1" noChangeArrowheads="1"/>
          </p:cNvSpPr>
          <p:nvPr>
            <p:ph type="sldNum" sz="quarter" idx="5"/>
          </p:nvPr>
        </p:nvSpPr>
        <p:spPr>
          <a:ln/>
        </p:spPr>
        <p:txBody>
          <a:bodyPr/>
          <a:lstStyle/>
          <a:p>
            <a:fld id="{C2611DEE-7C0D-4474-B29D-E4DA9C4EF1DF}" type="slidenum">
              <a:rPr lang="tr-TR" altLang="en-US"/>
              <a:pPr/>
              <a:t>25</a:t>
            </a:fld>
            <a:endParaRPr lang="tr-TR" altLang="en-US"/>
          </a:p>
        </p:txBody>
      </p:sp>
      <p:sp>
        <p:nvSpPr>
          <p:cNvPr id="59394" name="Rectangle 2">
            <a:extLst>
              <a:ext uri="{FF2B5EF4-FFF2-40B4-BE49-F238E27FC236}">
                <a16:creationId xmlns:a16="http://schemas.microsoft.com/office/drawing/2014/main" id="{70ABD59B-FA76-4DE2-98EF-5FD7EA34E0CE}"/>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B988566B-2341-4216-AA33-E21507A273B6}"/>
              </a:ext>
            </a:extLst>
          </p:cNvPr>
          <p:cNvSpPr>
            <a:spLocks noGrp="1" noChangeArrowheads="1"/>
          </p:cNvSpPr>
          <p:nvPr>
            <p:ph type="body" idx="1"/>
          </p:nvPr>
        </p:nvSpPr>
        <p:spPr/>
        <p:txBody>
          <a:bodyPr/>
          <a:lstStyle/>
          <a:p>
            <a:endParaRPr lang="tr-TR" altLang="en-US"/>
          </a:p>
        </p:txBody>
      </p:sp>
    </p:spTree>
    <p:extLst>
      <p:ext uri="{BB962C8B-B14F-4D97-AF65-F5344CB8AC3E}">
        <p14:creationId xmlns:p14="http://schemas.microsoft.com/office/powerpoint/2010/main" val="572419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00724BB-5930-44BB-96E5-B77BE98B45D9}"/>
              </a:ext>
            </a:extLst>
          </p:cNvPr>
          <p:cNvSpPr>
            <a:spLocks noGrp="1" noChangeArrowheads="1"/>
          </p:cNvSpPr>
          <p:nvPr>
            <p:ph type="sldNum" sz="quarter" idx="5"/>
          </p:nvPr>
        </p:nvSpPr>
        <p:spPr>
          <a:ln/>
        </p:spPr>
        <p:txBody>
          <a:bodyPr/>
          <a:lstStyle/>
          <a:p>
            <a:fld id="{D914A50A-D3C6-4833-BF25-10647971D944}" type="slidenum">
              <a:rPr lang="tr-TR" altLang="en-US"/>
              <a:pPr/>
              <a:t>26</a:t>
            </a:fld>
            <a:endParaRPr lang="tr-TR" altLang="en-US"/>
          </a:p>
        </p:txBody>
      </p:sp>
      <p:sp>
        <p:nvSpPr>
          <p:cNvPr id="60418" name="Rectangle 2">
            <a:extLst>
              <a:ext uri="{FF2B5EF4-FFF2-40B4-BE49-F238E27FC236}">
                <a16:creationId xmlns:a16="http://schemas.microsoft.com/office/drawing/2014/main" id="{B1026330-661A-4213-998C-0264FF476243}"/>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3ABC2A72-550B-4D74-9D51-FE96288E04F5}"/>
              </a:ext>
            </a:extLst>
          </p:cNvPr>
          <p:cNvSpPr>
            <a:spLocks noGrp="1" noChangeArrowheads="1"/>
          </p:cNvSpPr>
          <p:nvPr>
            <p:ph type="body" idx="1"/>
          </p:nvPr>
        </p:nvSpPr>
        <p:spPr/>
        <p:txBody>
          <a:bodyPr/>
          <a:lstStyle/>
          <a:p>
            <a:endParaRPr lang="tr-TR" altLang="en-US"/>
          </a:p>
        </p:txBody>
      </p:sp>
    </p:spTree>
    <p:extLst>
      <p:ext uri="{BB962C8B-B14F-4D97-AF65-F5344CB8AC3E}">
        <p14:creationId xmlns:p14="http://schemas.microsoft.com/office/powerpoint/2010/main" val="407344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2B90CA5-3906-4FCB-819A-79A25E9D2E8F}"/>
              </a:ext>
            </a:extLst>
          </p:cNvPr>
          <p:cNvSpPr>
            <a:spLocks noGrp="1" noChangeArrowheads="1"/>
          </p:cNvSpPr>
          <p:nvPr>
            <p:ph type="sldNum" sz="quarter" idx="5"/>
          </p:nvPr>
        </p:nvSpPr>
        <p:spPr>
          <a:ln/>
        </p:spPr>
        <p:txBody>
          <a:bodyPr/>
          <a:lstStyle/>
          <a:p>
            <a:fld id="{5BBB174D-809A-492B-AEC9-FE4E8E0688C5}" type="slidenum">
              <a:rPr lang="tr-TR" altLang="en-US"/>
              <a:pPr/>
              <a:t>29</a:t>
            </a:fld>
            <a:endParaRPr lang="tr-TR" altLang="en-US"/>
          </a:p>
        </p:txBody>
      </p:sp>
      <p:sp>
        <p:nvSpPr>
          <p:cNvPr id="62466" name="Rectangle 2">
            <a:extLst>
              <a:ext uri="{FF2B5EF4-FFF2-40B4-BE49-F238E27FC236}">
                <a16:creationId xmlns:a16="http://schemas.microsoft.com/office/drawing/2014/main" id="{2B609E0B-CA1C-4740-A5B4-94CF636BDA4C}"/>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93B8FD23-598C-4A24-A833-110BFAB5FBA2}"/>
              </a:ext>
            </a:extLst>
          </p:cNvPr>
          <p:cNvSpPr>
            <a:spLocks noGrp="1" noChangeArrowheads="1"/>
          </p:cNvSpPr>
          <p:nvPr>
            <p:ph type="body" idx="1"/>
          </p:nvPr>
        </p:nvSpPr>
        <p:spPr/>
        <p:txBody>
          <a:bodyPr/>
          <a:lstStyle/>
          <a:p>
            <a:endParaRPr lang="tr-TR" altLang="en-US"/>
          </a:p>
        </p:txBody>
      </p:sp>
    </p:spTree>
    <p:extLst>
      <p:ext uri="{BB962C8B-B14F-4D97-AF65-F5344CB8AC3E}">
        <p14:creationId xmlns:p14="http://schemas.microsoft.com/office/powerpoint/2010/main" val="2739940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0637671-A8F9-4D73-8106-DE560D41ED04}"/>
              </a:ext>
            </a:extLst>
          </p:cNvPr>
          <p:cNvSpPr>
            <a:spLocks noGrp="1" noChangeArrowheads="1"/>
          </p:cNvSpPr>
          <p:nvPr>
            <p:ph type="sldNum" sz="quarter" idx="5"/>
          </p:nvPr>
        </p:nvSpPr>
        <p:spPr>
          <a:ln/>
        </p:spPr>
        <p:txBody>
          <a:bodyPr/>
          <a:lstStyle/>
          <a:p>
            <a:fld id="{09E38834-891B-4D03-8195-714D0F1F6300}" type="slidenum">
              <a:rPr lang="tr-TR" altLang="en-US"/>
              <a:pPr/>
              <a:t>30</a:t>
            </a:fld>
            <a:endParaRPr lang="tr-TR" altLang="en-US"/>
          </a:p>
        </p:txBody>
      </p:sp>
      <p:sp>
        <p:nvSpPr>
          <p:cNvPr id="63490" name="Rectangle 2">
            <a:extLst>
              <a:ext uri="{FF2B5EF4-FFF2-40B4-BE49-F238E27FC236}">
                <a16:creationId xmlns:a16="http://schemas.microsoft.com/office/drawing/2014/main" id="{4D51880C-F5DF-4199-8875-606E5C7933FD}"/>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12D50AE9-922B-4590-B391-257DCABD3C17}"/>
              </a:ext>
            </a:extLst>
          </p:cNvPr>
          <p:cNvSpPr>
            <a:spLocks noGrp="1" noChangeArrowheads="1"/>
          </p:cNvSpPr>
          <p:nvPr>
            <p:ph type="body" idx="1"/>
          </p:nvPr>
        </p:nvSpPr>
        <p:spPr/>
        <p:txBody>
          <a:bodyPr/>
          <a:lstStyle/>
          <a:p>
            <a:endParaRPr lang="tr-TR" altLang="en-US"/>
          </a:p>
        </p:txBody>
      </p:sp>
    </p:spTree>
    <p:extLst>
      <p:ext uri="{BB962C8B-B14F-4D97-AF65-F5344CB8AC3E}">
        <p14:creationId xmlns:p14="http://schemas.microsoft.com/office/powerpoint/2010/main" val="1119836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B758CCE-D13B-4DFB-99EA-80D8C473DE77}"/>
              </a:ext>
            </a:extLst>
          </p:cNvPr>
          <p:cNvSpPr>
            <a:spLocks noGrp="1" noChangeArrowheads="1"/>
          </p:cNvSpPr>
          <p:nvPr>
            <p:ph type="sldNum" sz="quarter" idx="5"/>
          </p:nvPr>
        </p:nvSpPr>
        <p:spPr>
          <a:ln/>
        </p:spPr>
        <p:txBody>
          <a:bodyPr/>
          <a:lstStyle/>
          <a:p>
            <a:fld id="{DC6A9F6C-DAE5-421C-A4D2-17864424D0C3}" type="slidenum">
              <a:rPr lang="tr-TR" altLang="en-US"/>
              <a:pPr/>
              <a:t>31</a:t>
            </a:fld>
            <a:endParaRPr lang="tr-TR" altLang="en-US"/>
          </a:p>
        </p:txBody>
      </p:sp>
      <p:sp>
        <p:nvSpPr>
          <p:cNvPr id="65538" name="Rectangle 2">
            <a:extLst>
              <a:ext uri="{FF2B5EF4-FFF2-40B4-BE49-F238E27FC236}">
                <a16:creationId xmlns:a16="http://schemas.microsoft.com/office/drawing/2014/main" id="{CBB799A1-0EA6-4C4F-BBCE-122A29F09853}"/>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CA2E2BA5-807F-4A8B-913B-F3DBFA306405}"/>
              </a:ext>
            </a:extLst>
          </p:cNvPr>
          <p:cNvSpPr>
            <a:spLocks noGrp="1" noChangeArrowheads="1"/>
          </p:cNvSpPr>
          <p:nvPr>
            <p:ph type="body" idx="1"/>
          </p:nvPr>
        </p:nvSpPr>
        <p:spPr/>
        <p:txBody>
          <a:bodyPr/>
          <a:lstStyle/>
          <a:p>
            <a:endParaRPr lang="tr-TR" altLang="en-US"/>
          </a:p>
        </p:txBody>
      </p:sp>
    </p:spTree>
    <p:extLst>
      <p:ext uri="{BB962C8B-B14F-4D97-AF65-F5344CB8AC3E}">
        <p14:creationId xmlns:p14="http://schemas.microsoft.com/office/powerpoint/2010/main" val="2527894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E186136-A20E-4868-8EF8-D123C7ABE31E}"/>
              </a:ext>
            </a:extLst>
          </p:cNvPr>
          <p:cNvSpPr>
            <a:spLocks noGrp="1" noChangeArrowheads="1"/>
          </p:cNvSpPr>
          <p:nvPr>
            <p:ph type="sldNum" sz="quarter" idx="5"/>
          </p:nvPr>
        </p:nvSpPr>
        <p:spPr>
          <a:ln/>
        </p:spPr>
        <p:txBody>
          <a:bodyPr/>
          <a:lstStyle/>
          <a:p>
            <a:fld id="{5C6FE7A7-98AC-4F70-91CF-29A57420992D}" type="slidenum">
              <a:rPr lang="tr-TR" altLang="en-US"/>
              <a:pPr/>
              <a:t>32</a:t>
            </a:fld>
            <a:endParaRPr lang="tr-TR" altLang="en-US"/>
          </a:p>
        </p:txBody>
      </p:sp>
      <p:sp>
        <p:nvSpPr>
          <p:cNvPr id="66562" name="Rectangle 2">
            <a:extLst>
              <a:ext uri="{FF2B5EF4-FFF2-40B4-BE49-F238E27FC236}">
                <a16:creationId xmlns:a16="http://schemas.microsoft.com/office/drawing/2014/main" id="{0A9C61D9-FF1A-4D94-A7FC-D607AFC24C86}"/>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241F8E23-FE62-454C-9EBE-2C64D9FE53A3}"/>
              </a:ext>
            </a:extLst>
          </p:cNvPr>
          <p:cNvSpPr>
            <a:spLocks noGrp="1" noChangeArrowheads="1"/>
          </p:cNvSpPr>
          <p:nvPr>
            <p:ph type="body" idx="1"/>
          </p:nvPr>
        </p:nvSpPr>
        <p:spPr/>
        <p:txBody>
          <a:bodyPr/>
          <a:lstStyle/>
          <a:p>
            <a:endParaRPr lang="tr-TR" altLang="en-US"/>
          </a:p>
        </p:txBody>
      </p:sp>
    </p:spTree>
    <p:extLst>
      <p:ext uri="{BB962C8B-B14F-4D97-AF65-F5344CB8AC3E}">
        <p14:creationId xmlns:p14="http://schemas.microsoft.com/office/powerpoint/2010/main" val="2106216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F6207DB-8D88-4971-988E-0A2542FB382C}"/>
              </a:ext>
            </a:extLst>
          </p:cNvPr>
          <p:cNvSpPr>
            <a:spLocks noGrp="1" noChangeArrowheads="1"/>
          </p:cNvSpPr>
          <p:nvPr>
            <p:ph type="sldNum" sz="quarter" idx="5"/>
          </p:nvPr>
        </p:nvSpPr>
        <p:spPr>
          <a:ln/>
        </p:spPr>
        <p:txBody>
          <a:bodyPr/>
          <a:lstStyle/>
          <a:p>
            <a:fld id="{CC9903E0-0F90-4021-914F-43164E67ECB7}" type="slidenum">
              <a:rPr lang="tr-TR" altLang="en-US"/>
              <a:pPr/>
              <a:t>8</a:t>
            </a:fld>
            <a:endParaRPr lang="tr-TR" altLang="en-US"/>
          </a:p>
        </p:txBody>
      </p:sp>
      <p:sp>
        <p:nvSpPr>
          <p:cNvPr id="44034" name="Rectangle 2">
            <a:extLst>
              <a:ext uri="{FF2B5EF4-FFF2-40B4-BE49-F238E27FC236}">
                <a16:creationId xmlns:a16="http://schemas.microsoft.com/office/drawing/2014/main" id="{D4F70470-CEFC-4A45-84E8-411DA6404916}"/>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ACACAEB0-C18F-433B-9B87-A12253097948}"/>
              </a:ext>
            </a:extLst>
          </p:cNvPr>
          <p:cNvSpPr>
            <a:spLocks noGrp="1" noChangeArrowheads="1"/>
          </p:cNvSpPr>
          <p:nvPr>
            <p:ph type="body" idx="1"/>
          </p:nvPr>
        </p:nvSpPr>
        <p:spPr/>
        <p:txBody>
          <a:bodyPr/>
          <a:lstStyle/>
          <a:p>
            <a:endParaRPr lang="tr-TR" altLang="en-US"/>
          </a:p>
        </p:txBody>
      </p:sp>
    </p:spTree>
    <p:extLst>
      <p:ext uri="{BB962C8B-B14F-4D97-AF65-F5344CB8AC3E}">
        <p14:creationId xmlns:p14="http://schemas.microsoft.com/office/powerpoint/2010/main" val="1398682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91FB7C5-66F7-4020-941C-2FAC591E6225}"/>
              </a:ext>
            </a:extLst>
          </p:cNvPr>
          <p:cNvSpPr>
            <a:spLocks noGrp="1" noChangeArrowheads="1"/>
          </p:cNvSpPr>
          <p:nvPr>
            <p:ph type="sldNum" sz="quarter" idx="5"/>
          </p:nvPr>
        </p:nvSpPr>
        <p:spPr>
          <a:ln/>
        </p:spPr>
        <p:txBody>
          <a:bodyPr/>
          <a:lstStyle/>
          <a:p>
            <a:fld id="{1DD19A5A-54BD-4F66-AF33-8A191689F2D7}" type="slidenum">
              <a:rPr lang="tr-TR" altLang="en-US"/>
              <a:pPr/>
              <a:t>18</a:t>
            </a:fld>
            <a:endParaRPr lang="tr-TR" altLang="en-US"/>
          </a:p>
        </p:txBody>
      </p:sp>
      <p:sp>
        <p:nvSpPr>
          <p:cNvPr id="52226" name="Rectangle 2">
            <a:extLst>
              <a:ext uri="{FF2B5EF4-FFF2-40B4-BE49-F238E27FC236}">
                <a16:creationId xmlns:a16="http://schemas.microsoft.com/office/drawing/2014/main" id="{2E8CFBAA-936C-4219-99C4-E38BD8D58E8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0B510701-0ECD-44F3-B143-04333CC5F1FA}"/>
              </a:ext>
            </a:extLst>
          </p:cNvPr>
          <p:cNvSpPr>
            <a:spLocks noGrp="1" noChangeArrowheads="1"/>
          </p:cNvSpPr>
          <p:nvPr>
            <p:ph type="body" idx="1"/>
          </p:nvPr>
        </p:nvSpPr>
        <p:spPr/>
        <p:txBody>
          <a:bodyPr/>
          <a:lstStyle/>
          <a:p>
            <a:endParaRPr lang="tr-TR" altLang="en-US"/>
          </a:p>
        </p:txBody>
      </p:sp>
    </p:spTree>
    <p:extLst>
      <p:ext uri="{BB962C8B-B14F-4D97-AF65-F5344CB8AC3E}">
        <p14:creationId xmlns:p14="http://schemas.microsoft.com/office/powerpoint/2010/main" val="1432640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EA74FCF-4A09-4B9B-98E0-B5214158A5FE}"/>
              </a:ext>
            </a:extLst>
          </p:cNvPr>
          <p:cNvSpPr>
            <a:spLocks noGrp="1" noChangeArrowheads="1"/>
          </p:cNvSpPr>
          <p:nvPr>
            <p:ph type="sldNum" sz="quarter" idx="5"/>
          </p:nvPr>
        </p:nvSpPr>
        <p:spPr>
          <a:ln/>
        </p:spPr>
        <p:txBody>
          <a:bodyPr/>
          <a:lstStyle/>
          <a:p>
            <a:fld id="{0623D00C-7DBE-41A4-A368-8B84E535A3B0}" type="slidenum">
              <a:rPr lang="tr-TR" altLang="en-US"/>
              <a:pPr/>
              <a:t>19</a:t>
            </a:fld>
            <a:endParaRPr lang="tr-TR" altLang="en-US"/>
          </a:p>
        </p:txBody>
      </p:sp>
      <p:sp>
        <p:nvSpPr>
          <p:cNvPr id="53250" name="Rectangle 2">
            <a:extLst>
              <a:ext uri="{FF2B5EF4-FFF2-40B4-BE49-F238E27FC236}">
                <a16:creationId xmlns:a16="http://schemas.microsoft.com/office/drawing/2014/main" id="{B20A13D5-ECD6-4AF2-989D-3D6F3D920024}"/>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655FCEB0-358F-42E2-9677-888E4A6144AE}"/>
              </a:ext>
            </a:extLst>
          </p:cNvPr>
          <p:cNvSpPr>
            <a:spLocks noGrp="1" noChangeArrowheads="1"/>
          </p:cNvSpPr>
          <p:nvPr>
            <p:ph type="body" idx="1"/>
          </p:nvPr>
        </p:nvSpPr>
        <p:spPr/>
        <p:txBody>
          <a:bodyPr/>
          <a:lstStyle/>
          <a:p>
            <a:endParaRPr lang="tr-TR" altLang="en-US"/>
          </a:p>
        </p:txBody>
      </p:sp>
    </p:spTree>
    <p:extLst>
      <p:ext uri="{BB962C8B-B14F-4D97-AF65-F5344CB8AC3E}">
        <p14:creationId xmlns:p14="http://schemas.microsoft.com/office/powerpoint/2010/main" val="1849554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45E27B9-E610-4A0F-A699-4E1580A2F6B2}"/>
              </a:ext>
            </a:extLst>
          </p:cNvPr>
          <p:cNvSpPr>
            <a:spLocks noGrp="1" noChangeArrowheads="1"/>
          </p:cNvSpPr>
          <p:nvPr>
            <p:ph type="sldNum" sz="quarter" idx="5"/>
          </p:nvPr>
        </p:nvSpPr>
        <p:spPr>
          <a:ln/>
        </p:spPr>
        <p:txBody>
          <a:bodyPr/>
          <a:lstStyle/>
          <a:p>
            <a:fld id="{A6F01D9E-E024-410B-8AFA-1E6A4E660F3B}" type="slidenum">
              <a:rPr lang="tr-TR" altLang="en-US"/>
              <a:pPr/>
              <a:t>20</a:t>
            </a:fld>
            <a:endParaRPr lang="tr-TR" altLang="en-US"/>
          </a:p>
        </p:txBody>
      </p:sp>
      <p:sp>
        <p:nvSpPr>
          <p:cNvPr id="54274" name="Rectangle 2">
            <a:extLst>
              <a:ext uri="{FF2B5EF4-FFF2-40B4-BE49-F238E27FC236}">
                <a16:creationId xmlns:a16="http://schemas.microsoft.com/office/drawing/2014/main" id="{BD6C09F9-2E5D-41B8-B15A-55485D66D19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892F7C14-0650-4D67-9F09-8CDB1BDA65FF}"/>
              </a:ext>
            </a:extLst>
          </p:cNvPr>
          <p:cNvSpPr>
            <a:spLocks noGrp="1" noChangeArrowheads="1"/>
          </p:cNvSpPr>
          <p:nvPr>
            <p:ph type="body" idx="1"/>
          </p:nvPr>
        </p:nvSpPr>
        <p:spPr/>
        <p:txBody>
          <a:bodyPr/>
          <a:lstStyle/>
          <a:p>
            <a:endParaRPr lang="tr-TR" altLang="en-US"/>
          </a:p>
        </p:txBody>
      </p:sp>
    </p:spTree>
    <p:extLst>
      <p:ext uri="{BB962C8B-B14F-4D97-AF65-F5344CB8AC3E}">
        <p14:creationId xmlns:p14="http://schemas.microsoft.com/office/powerpoint/2010/main" val="1595633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7B788BA-2836-482F-9207-1A8E9078A038}"/>
              </a:ext>
            </a:extLst>
          </p:cNvPr>
          <p:cNvSpPr>
            <a:spLocks noGrp="1" noChangeArrowheads="1"/>
          </p:cNvSpPr>
          <p:nvPr>
            <p:ph type="sldNum" sz="quarter" idx="5"/>
          </p:nvPr>
        </p:nvSpPr>
        <p:spPr>
          <a:ln/>
        </p:spPr>
        <p:txBody>
          <a:bodyPr/>
          <a:lstStyle/>
          <a:p>
            <a:fld id="{CA7A7228-752C-4829-8129-1025C7565672}" type="slidenum">
              <a:rPr lang="tr-TR" altLang="en-US"/>
              <a:pPr/>
              <a:t>21</a:t>
            </a:fld>
            <a:endParaRPr lang="tr-TR" altLang="en-US"/>
          </a:p>
        </p:txBody>
      </p:sp>
      <p:sp>
        <p:nvSpPr>
          <p:cNvPr id="56322" name="Rectangle 2">
            <a:extLst>
              <a:ext uri="{FF2B5EF4-FFF2-40B4-BE49-F238E27FC236}">
                <a16:creationId xmlns:a16="http://schemas.microsoft.com/office/drawing/2014/main" id="{5F006895-851E-49BF-8DAC-A8345A40962C}"/>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B6A3CC1F-E07E-47F9-94B7-79EB3C513BAB}"/>
              </a:ext>
            </a:extLst>
          </p:cNvPr>
          <p:cNvSpPr>
            <a:spLocks noGrp="1" noChangeArrowheads="1"/>
          </p:cNvSpPr>
          <p:nvPr>
            <p:ph type="body" idx="1"/>
          </p:nvPr>
        </p:nvSpPr>
        <p:spPr/>
        <p:txBody>
          <a:bodyPr/>
          <a:lstStyle/>
          <a:p>
            <a:endParaRPr lang="tr-TR" altLang="en-US"/>
          </a:p>
        </p:txBody>
      </p:sp>
    </p:spTree>
    <p:extLst>
      <p:ext uri="{BB962C8B-B14F-4D97-AF65-F5344CB8AC3E}">
        <p14:creationId xmlns:p14="http://schemas.microsoft.com/office/powerpoint/2010/main" val="968732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827DAFE-3F25-4B68-84BF-9D2D214BAE4B}"/>
              </a:ext>
            </a:extLst>
          </p:cNvPr>
          <p:cNvSpPr>
            <a:spLocks noGrp="1" noChangeArrowheads="1"/>
          </p:cNvSpPr>
          <p:nvPr>
            <p:ph type="sldNum" sz="quarter" idx="5"/>
          </p:nvPr>
        </p:nvSpPr>
        <p:spPr>
          <a:ln/>
        </p:spPr>
        <p:txBody>
          <a:bodyPr/>
          <a:lstStyle/>
          <a:p>
            <a:fld id="{C9D136CB-BF35-4E69-B916-013D6B8F5A01}" type="slidenum">
              <a:rPr lang="tr-TR" altLang="en-US"/>
              <a:pPr/>
              <a:t>22</a:t>
            </a:fld>
            <a:endParaRPr lang="tr-TR" altLang="en-US"/>
          </a:p>
        </p:txBody>
      </p:sp>
      <p:sp>
        <p:nvSpPr>
          <p:cNvPr id="57346" name="Rectangle 2">
            <a:extLst>
              <a:ext uri="{FF2B5EF4-FFF2-40B4-BE49-F238E27FC236}">
                <a16:creationId xmlns:a16="http://schemas.microsoft.com/office/drawing/2014/main" id="{FCF3BD09-BDEC-45A2-81E0-C1771389CE65}"/>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C8D9222B-316E-4782-9DA1-51E0A269C773}"/>
              </a:ext>
            </a:extLst>
          </p:cNvPr>
          <p:cNvSpPr>
            <a:spLocks noGrp="1" noChangeArrowheads="1"/>
          </p:cNvSpPr>
          <p:nvPr>
            <p:ph type="body" idx="1"/>
          </p:nvPr>
        </p:nvSpPr>
        <p:spPr/>
        <p:txBody>
          <a:bodyPr/>
          <a:lstStyle/>
          <a:p>
            <a:endParaRPr lang="tr-TR" altLang="en-US"/>
          </a:p>
        </p:txBody>
      </p:sp>
    </p:spTree>
    <p:extLst>
      <p:ext uri="{BB962C8B-B14F-4D97-AF65-F5344CB8AC3E}">
        <p14:creationId xmlns:p14="http://schemas.microsoft.com/office/powerpoint/2010/main" val="670389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FF22B2C-4D09-4ADE-BC74-F31D864B3A33}"/>
              </a:ext>
            </a:extLst>
          </p:cNvPr>
          <p:cNvSpPr>
            <a:spLocks noGrp="1" noChangeArrowheads="1"/>
          </p:cNvSpPr>
          <p:nvPr>
            <p:ph type="sldNum" sz="quarter" idx="5"/>
          </p:nvPr>
        </p:nvSpPr>
        <p:spPr>
          <a:ln/>
        </p:spPr>
        <p:txBody>
          <a:bodyPr/>
          <a:lstStyle/>
          <a:p>
            <a:fld id="{9AEE4F5F-C41A-47B8-8117-2232C4E27CE5}" type="slidenum">
              <a:rPr lang="tr-TR" altLang="en-US"/>
              <a:pPr/>
              <a:t>23</a:t>
            </a:fld>
            <a:endParaRPr lang="tr-TR" altLang="en-US"/>
          </a:p>
        </p:txBody>
      </p:sp>
      <p:sp>
        <p:nvSpPr>
          <p:cNvPr id="58370" name="Rectangle 2">
            <a:extLst>
              <a:ext uri="{FF2B5EF4-FFF2-40B4-BE49-F238E27FC236}">
                <a16:creationId xmlns:a16="http://schemas.microsoft.com/office/drawing/2014/main" id="{229F801B-F8DF-4FCC-AAA1-240A2D82A3FB}"/>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111ADA45-12B4-4088-BE04-88F14792473A}"/>
              </a:ext>
            </a:extLst>
          </p:cNvPr>
          <p:cNvSpPr>
            <a:spLocks noGrp="1" noChangeArrowheads="1"/>
          </p:cNvSpPr>
          <p:nvPr>
            <p:ph type="body" idx="1"/>
          </p:nvPr>
        </p:nvSpPr>
        <p:spPr/>
        <p:txBody>
          <a:bodyPr/>
          <a:lstStyle/>
          <a:p>
            <a:endParaRPr lang="tr-TR" altLang="en-US"/>
          </a:p>
        </p:txBody>
      </p:sp>
    </p:spTree>
    <p:extLst>
      <p:ext uri="{BB962C8B-B14F-4D97-AF65-F5344CB8AC3E}">
        <p14:creationId xmlns:p14="http://schemas.microsoft.com/office/powerpoint/2010/main" val="1893292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F56BE78-43FB-4AC7-A0F5-7CC49738EE3A}"/>
              </a:ext>
            </a:extLst>
          </p:cNvPr>
          <p:cNvSpPr>
            <a:spLocks noGrp="1" noChangeArrowheads="1"/>
          </p:cNvSpPr>
          <p:nvPr>
            <p:ph type="sldNum" sz="quarter" idx="5"/>
          </p:nvPr>
        </p:nvSpPr>
        <p:spPr>
          <a:ln/>
        </p:spPr>
        <p:txBody>
          <a:bodyPr/>
          <a:lstStyle/>
          <a:p>
            <a:fld id="{F22C95D5-E6A9-4402-A5D9-38EC450F5D55}" type="slidenum">
              <a:rPr lang="tr-TR" altLang="en-US"/>
              <a:pPr/>
              <a:t>24</a:t>
            </a:fld>
            <a:endParaRPr lang="tr-TR" altLang="en-US"/>
          </a:p>
        </p:txBody>
      </p:sp>
      <p:sp>
        <p:nvSpPr>
          <p:cNvPr id="96258" name="Rectangle 2">
            <a:extLst>
              <a:ext uri="{FF2B5EF4-FFF2-40B4-BE49-F238E27FC236}">
                <a16:creationId xmlns:a16="http://schemas.microsoft.com/office/drawing/2014/main" id="{8E609B32-1DDC-4AA8-B98D-4BC40691AB10}"/>
              </a:ext>
            </a:extLst>
          </p:cNvPr>
          <p:cNvSpPr>
            <a:spLocks noGrp="1" noRot="1" noChangeAspect="1" noChangeArrowheads="1" noTextEdit="1"/>
          </p:cNvSpPr>
          <p:nvPr>
            <p:ph type="sldImg"/>
          </p:nvPr>
        </p:nvSpPr>
        <p:spPr>
          <a:ln/>
        </p:spPr>
      </p:sp>
      <p:sp>
        <p:nvSpPr>
          <p:cNvPr id="96259" name="Rectangle 3">
            <a:extLst>
              <a:ext uri="{FF2B5EF4-FFF2-40B4-BE49-F238E27FC236}">
                <a16:creationId xmlns:a16="http://schemas.microsoft.com/office/drawing/2014/main" id="{3015BBA7-144F-4DDE-B200-EAE1398A0BE6}"/>
              </a:ext>
            </a:extLst>
          </p:cNvPr>
          <p:cNvSpPr>
            <a:spLocks noGrp="1" noChangeArrowheads="1"/>
          </p:cNvSpPr>
          <p:nvPr>
            <p:ph type="body" idx="1"/>
          </p:nvPr>
        </p:nvSpPr>
        <p:spPr/>
        <p:txBody>
          <a:bodyPr/>
          <a:lstStyle/>
          <a:p>
            <a:endParaRPr lang="tr-TR" altLang="en-US"/>
          </a:p>
        </p:txBody>
      </p:sp>
    </p:spTree>
    <p:extLst>
      <p:ext uri="{BB962C8B-B14F-4D97-AF65-F5344CB8AC3E}">
        <p14:creationId xmlns:p14="http://schemas.microsoft.com/office/powerpoint/2010/main" val="36099110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77BAB864-4481-48EC-81AD-F328008268B8}" type="datetimeFigureOut">
              <a:rPr lang="en-US" smtClean="0"/>
              <a:t>9/1/2022</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F58B2F33-C15F-4FD7-A1DC-C628B0626AC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7BAB864-4481-48EC-81AD-F328008268B8}"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B2F33-C15F-4FD7-A1DC-C628B0626AC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77BAB864-4481-48EC-81AD-F328008268B8}" type="datetimeFigureOut">
              <a:rPr lang="en-US" smtClean="0"/>
              <a:t>9/1/2022</a:t>
            </a:fld>
            <a:endParaRPr lang="en-US"/>
          </a:p>
        </p:txBody>
      </p:sp>
      <p:sp>
        <p:nvSpPr>
          <p:cNvPr id="5" name="Footer Placeholder 4"/>
          <p:cNvSpPr>
            <a:spLocks noGrp="1"/>
          </p:cNvSpPr>
          <p:nvPr>
            <p:ph type="ftr" sz="quarter" idx="11"/>
          </p:nvPr>
        </p:nvSpPr>
        <p:spPr>
          <a:xfrm>
            <a:off x="457200" y="6556248"/>
            <a:ext cx="3657600" cy="228600"/>
          </a:xfrm>
        </p:spPr>
        <p:txBody>
          <a:bodyPr/>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F58B2F33-C15F-4FD7-A1DC-C628B0626AC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71666-3D52-425B-ABD1-080F5BDDF2D4}"/>
              </a:ext>
            </a:extLst>
          </p:cNvPr>
          <p:cNvSpPr>
            <a:spLocks noGrp="1"/>
          </p:cNvSpPr>
          <p:nvPr>
            <p:ph type="title"/>
          </p:nvPr>
        </p:nvSpPr>
        <p:spPr>
          <a:xfrm>
            <a:off x="457200" y="277813"/>
            <a:ext cx="8229600" cy="1139825"/>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966619-CB17-4C78-8B37-9479B0A427FB}"/>
              </a:ext>
            </a:extLst>
          </p:cNvPr>
          <p:cNvSpPr>
            <a:spLocks noGrp="1"/>
          </p:cNvSpPr>
          <p:nvPr>
            <p:ph type="body" sz="half" idx="1"/>
          </p:nvPr>
        </p:nvSpPr>
        <p:spPr>
          <a:xfrm>
            <a:off x="457200" y="1600200"/>
            <a:ext cx="4038600" cy="4530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B2784DA-BBED-4D6F-B648-7A1E6AE6709B}"/>
              </a:ext>
            </a:extLst>
          </p:cNvPr>
          <p:cNvSpPr>
            <a:spLocks noGrp="1"/>
          </p:cNvSpPr>
          <p:nvPr>
            <p:ph sz="quarter" idx="2"/>
          </p:nvPr>
        </p:nvSpPr>
        <p:spPr>
          <a:xfrm>
            <a:off x="4648200" y="1600200"/>
            <a:ext cx="4038600" cy="2189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a:extLst>
              <a:ext uri="{FF2B5EF4-FFF2-40B4-BE49-F238E27FC236}">
                <a16:creationId xmlns:a16="http://schemas.microsoft.com/office/drawing/2014/main" id="{2D2071C0-DFFC-4480-BF8D-5F1E83AF6B0E}"/>
              </a:ext>
            </a:extLst>
          </p:cNvPr>
          <p:cNvSpPr>
            <a:spLocks noGrp="1"/>
          </p:cNvSpPr>
          <p:nvPr>
            <p:ph sz="quarter" idx="3"/>
          </p:nvPr>
        </p:nvSpPr>
        <p:spPr>
          <a:xfrm>
            <a:off x="4648200" y="3941763"/>
            <a:ext cx="4038600" cy="21891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5">
            <a:extLst>
              <a:ext uri="{FF2B5EF4-FFF2-40B4-BE49-F238E27FC236}">
                <a16:creationId xmlns:a16="http://schemas.microsoft.com/office/drawing/2014/main" id="{B523E96A-7AE5-4698-A25B-35F465563316}"/>
              </a:ext>
            </a:extLst>
          </p:cNvPr>
          <p:cNvSpPr>
            <a:spLocks noGrp="1"/>
          </p:cNvSpPr>
          <p:nvPr>
            <p:ph type="dt" sz="half" idx="10"/>
          </p:nvPr>
        </p:nvSpPr>
        <p:spPr>
          <a:xfrm>
            <a:off x="457200" y="6243638"/>
            <a:ext cx="2133600" cy="457200"/>
          </a:xfrm>
        </p:spPr>
        <p:txBody>
          <a:bodyPr/>
          <a:lstStyle>
            <a:lvl1pPr>
              <a:defRPr/>
            </a:lvl1pPr>
          </a:lstStyle>
          <a:p>
            <a:endParaRPr lang="tr-TR" altLang="en-US"/>
          </a:p>
        </p:txBody>
      </p:sp>
      <p:sp>
        <p:nvSpPr>
          <p:cNvPr id="7" name="Footer Placeholder 6">
            <a:extLst>
              <a:ext uri="{FF2B5EF4-FFF2-40B4-BE49-F238E27FC236}">
                <a16:creationId xmlns:a16="http://schemas.microsoft.com/office/drawing/2014/main" id="{C1F4FFAC-ED15-41A2-81FF-0B3F6A311BC3}"/>
              </a:ext>
            </a:extLst>
          </p:cNvPr>
          <p:cNvSpPr>
            <a:spLocks noGrp="1"/>
          </p:cNvSpPr>
          <p:nvPr>
            <p:ph type="ftr" sz="quarter" idx="11"/>
          </p:nvPr>
        </p:nvSpPr>
        <p:spPr>
          <a:xfrm>
            <a:off x="3124200" y="6248400"/>
            <a:ext cx="2895600" cy="457200"/>
          </a:xfrm>
        </p:spPr>
        <p:txBody>
          <a:bodyPr/>
          <a:lstStyle>
            <a:lvl1pPr>
              <a:defRPr/>
            </a:lvl1pPr>
          </a:lstStyle>
          <a:p>
            <a:endParaRPr lang="tr-TR" altLang="en-US"/>
          </a:p>
        </p:txBody>
      </p:sp>
      <p:sp>
        <p:nvSpPr>
          <p:cNvPr id="8" name="Slide Number Placeholder 7">
            <a:extLst>
              <a:ext uri="{FF2B5EF4-FFF2-40B4-BE49-F238E27FC236}">
                <a16:creationId xmlns:a16="http://schemas.microsoft.com/office/drawing/2014/main" id="{A629F08D-B12E-411C-A03F-CDD180FC756A}"/>
              </a:ext>
            </a:extLst>
          </p:cNvPr>
          <p:cNvSpPr>
            <a:spLocks noGrp="1"/>
          </p:cNvSpPr>
          <p:nvPr>
            <p:ph type="sldNum" sz="quarter" idx="12"/>
          </p:nvPr>
        </p:nvSpPr>
        <p:spPr>
          <a:xfrm>
            <a:off x="6553200" y="6243638"/>
            <a:ext cx="2133600" cy="457200"/>
          </a:xfrm>
        </p:spPr>
        <p:txBody>
          <a:bodyPr/>
          <a:lstStyle>
            <a:lvl1pPr>
              <a:defRPr/>
            </a:lvl1pPr>
          </a:lstStyle>
          <a:p>
            <a:fld id="{C985A424-F1FE-49DF-B1D8-4FD91CC3638C}" type="slidenum">
              <a:rPr lang="tr-TR" altLang="en-US"/>
              <a:pPr/>
              <a:t>‹#›</a:t>
            </a:fld>
            <a:endParaRPr lang="tr-TR" altLang="en-US"/>
          </a:p>
        </p:txBody>
      </p:sp>
    </p:spTree>
    <p:extLst>
      <p:ext uri="{BB962C8B-B14F-4D97-AF65-F5344CB8AC3E}">
        <p14:creationId xmlns:p14="http://schemas.microsoft.com/office/powerpoint/2010/main" val="2052999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56802-5C0D-43EC-BA56-74D2981401DC}"/>
              </a:ext>
            </a:extLst>
          </p:cNvPr>
          <p:cNvSpPr>
            <a:spLocks noGrp="1"/>
          </p:cNvSpPr>
          <p:nvPr>
            <p:ph type="title" sz="quarter"/>
          </p:nvPr>
        </p:nvSpPr>
        <p:spPr>
          <a:xfrm>
            <a:off x="457200" y="277813"/>
            <a:ext cx="8229600" cy="1139825"/>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D5158B-5738-4CB0-AA82-4F8137B8D874}"/>
              </a:ext>
            </a:extLst>
          </p:cNvPr>
          <p:cNvSpPr>
            <a:spLocks noGrp="1"/>
          </p:cNvSpPr>
          <p:nvPr>
            <p:ph sz="quarter" idx="1"/>
          </p:nvPr>
        </p:nvSpPr>
        <p:spPr>
          <a:xfrm>
            <a:off x="457200" y="1600200"/>
            <a:ext cx="4038600" cy="2189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C99EA1A-C339-45F4-A2D6-F26728BE7BA5}"/>
              </a:ext>
            </a:extLst>
          </p:cNvPr>
          <p:cNvSpPr>
            <a:spLocks noGrp="1"/>
          </p:cNvSpPr>
          <p:nvPr>
            <p:ph sz="quarter" idx="2"/>
          </p:nvPr>
        </p:nvSpPr>
        <p:spPr>
          <a:xfrm>
            <a:off x="4648200" y="1600200"/>
            <a:ext cx="4038600" cy="2189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a:extLst>
              <a:ext uri="{FF2B5EF4-FFF2-40B4-BE49-F238E27FC236}">
                <a16:creationId xmlns:a16="http://schemas.microsoft.com/office/drawing/2014/main" id="{6FA46D9C-1148-4565-9E07-C5F5D2BE4B8A}"/>
              </a:ext>
            </a:extLst>
          </p:cNvPr>
          <p:cNvSpPr>
            <a:spLocks noGrp="1"/>
          </p:cNvSpPr>
          <p:nvPr>
            <p:ph sz="quarter" idx="3"/>
          </p:nvPr>
        </p:nvSpPr>
        <p:spPr>
          <a:xfrm>
            <a:off x="457200" y="3941763"/>
            <a:ext cx="4038600" cy="21891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Content Placeholder 5">
            <a:extLst>
              <a:ext uri="{FF2B5EF4-FFF2-40B4-BE49-F238E27FC236}">
                <a16:creationId xmlns:a16="http://schemas.microsoft.com/office/drawing/2014/main" id="{E7AF08E3-EF21-48A0-BEFF-90134F94B9A4}"/>
              </a:ext>
            </a:extLst>
          </p:cNvPr>
          <p:cNvSpPr>
            <a:spLocks noGrp="1"/>
          </p:cNvSpPr>
          <p:nvPr>
            <p:ph sz="quarter" idx="4"/>
          </p:nvPr>
        </p:nvSpPr>
        <p:spPr>
          <a:xfrm>
            <a:off x="4648200" y="3941763"/>
            <a:ext cx="4038600" cy="21891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D249F9-2DF1-42C7-BDC7-9703612B398B}"/>
              </a:ext>
            </a:extLst>
          </p:cNvPr>
          <p:cNvSpPr>
            <a:spLocks noGrp="1"/>
          </p:cNvSpPr>
          <p:nvPr>
            <p:ph type="dt" sz="half" idx="10"/>
          </p:nvPr>
        </p:nvSpPr>
        <p:spPr>
          <a:xfrm>
            <a:off x="457200" y="6243638"/>
            <a:ext cx="2133600" cy="457200"/>
          </a:xfrm>
        </p:spPr>
        <p:txBody>
          <a:bodyPr/>
          <a:lstStyle>
            <a:lvl1pPr>
              <a:defRPr/>
            </a:lvl1pPr>
          </a:lstStyle>
          <a:p>
            <a:endParaRPr lang="tr-TR" altLang="en-US"/>
          </a:p>
        </p:txBody>
      </p:sp>
      <p:sp>
        <p:nvSpPr>
          <p:cNvPr id="8" name="Footer Placeholder 7">
            <a:extLst>
              <a:ext uri="{FF2B5EF4-FFF2-40B4-BE49-F238E27FC236}">
                <a16:creationId xmlns:a16="http://schemas.microsoft.com/office/drawing/2014/main" id="{67D9D2BC-9F21-48E3-A979-DEF35A2A56A5}"/>
              </a:ext>
            </a:extLst>
          </p:cNvPr>
          <p:cNvSpPr>
            <a:spLocks noGrp="1"/>
          </p:cNvSpPr>
          <p:nvPr>
            <p:ph type="ftr" sz="quarter" idx="11"/>
          </p:nvPr>
        </p:nvSpPr>
        <p:spPr>
          <a:xfrm>
            <a:off x="3124200" y="6248400"/>
            <a:ext cx="2895600" cy="457200"/>
          </a:xfrm>
        </p:spPr>
        <p:txBody>
          <a:bodyPr/>
          <a:lstStyle>
            <a:lvl1pPr>
              <a:defRPr/>
            </a:lvl1pPr>
          </a:lstStyle>
          <a:p>
            <a:endParaRPr lang="tr-TR" altLang="en-US"/>
          </a:p>
        </p:txBody>
      </p:sp>
      <p:sp>
        <p:nvSpPr>
          <p:cNvPr id="9" name="Slide Number Placeholder 8">
            <a:extLst>
              <a:ext uri="{FF2B5EF4-FFF2-40B4-BE49-F238E27FC236}">
                <a16:creationId xmlns:a16="http://schemas.microsoft.com/office/drawing/2014/main" id="{52C97047-6105-443C-97D6-6FAABC83138A}"/>
              </a:ext>
            </a:extLst>
          </p:cNvPr>
          <p:cNvSpPr>
            <a:spLocks noGrp="1"/>
          </p:cNvSpPr>
          <p:nvPr>
            <p:ph type="sldNum" sz="quarter" idx="12"/>
          </p:nvPr>
        </p:nvSpPr>
        <p:spPr>
          <a:xfrm>
            <a:off x="6553200" y="6243638"/>
            <a:ext cx="2133600" cy="457200"/>
          </a:xfrm>
        </p:spPr>
        <p:txBody>
          <a:bodyPr/>
          <a:lstStyle>
            <a:lvl1pPr>
              <a:defRPr/>
            </a:lvl1pPr>
          </a:lstStyle>
          <a:p>
            <a:fld id="{0C73C678-3D91-496A-B7D8-FA9F7C67DEED}" type="slidenum">
              <a:rPr lang="tr-TR" altLang="en-US"/>
              <a:pPr/>
              <a:t>‹#›</a:t>
            </a:fld>
            <a:endParaRPr lang="tr-TR" altLang="en-US"/>
          </a:p>
        </p:txBody>
      </p:sp>
    </p:spTree>
    <p:extLst>
      <p:ext uri="{BB962C8B-B14F-4D97-AF65-F5344CB8AC3E}">
        <p14:creationId xmlns:p14="http://schemas.microsoft.com/office/powerpoint/2010/main" val="2827580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7BAB864-4481-48EC-81AD-F328008268B8}"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B2F33-C15F-4FD7-A1DC-C628B0626AC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77BAB864-4481-48EC-81AD-F328008268B8}" type="datetimeFigureOut">
              <a:rPr lang="en-US" smtClean="0"/>
              <a:t>9/1/2022</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p>
            <a:fld id="{F58B2F33-C15F-4FD7-A1DC-C628B0626AC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7BAB864-4481-48EC-81AD-F328008268B8}" type="datetimeFigureOut">
              <a:rPr lang="en-US" smtClean="0"/>
              <a:t>9/1/2022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B2F33-C15F-4FD7-A1DC-C628B0626AC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7BAB864-4481-48EC-81AD-F328008268B8}" type="datetimeFigureOut">
              <a:rPr lang="en-US" smtClean="0"/>
              <a:t>9/1/2022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8B2F33-C15F-4FD7-A1DC-C628B0626AC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7BAB864-4481-48EC-81AD-F328008268B8}" type="datetimeFigureOut">
              <a:rPr lang="en-US" smtClean="0"/>
              <a:t>9/1/2022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8B2F33-C15F-4FD7-A1DC-C628B0626AC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77BAB864-4481-48EC-81AD-F328008268B8}" type="datetimeFigureOut">
              <a:rPr lang="en-US" smtClean="0"/>
              <a:t>9/1/2022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F58B2F33-C15F-4FD7-A1DC-C628B0626AC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7BAB864-4481-48EC-81AD-F328008268B8}" type="datetimeFigureOut">
              <a:rPr lang="en-US" smtClean="0"/>
              <a:t>9/1/2022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B2F33-C15F-4FD7-A1DC-C628B0626AC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77BAB864-4481-48EC-81AD-F328008268B8}" type="datetimeFigureOut">
              <a:rPr lang="en-US" smtClean="0"/>
              <a:t>9/1/2022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B2F33-C15F-4FD7-A1DC-C628B0626AC2}"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1.jpe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5">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77BAB864-4481-48EC-81AD-F328008268B8}" type="datetimeFigureOut">
              <a:rPr lang="en-US" smtClean="0"/>
              <a:t>9/1/2022</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F58B2F33-C15F-4FD7-A1DC-C628B0626AC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bin" /><Relationship Id="rId3" Type="http://schemas.openxmlformats.org/officeDocument/2006/relationships/image" Target="../media/image7.png" /><Relationship Id="rId7" Type="http://schemas.openxmlformats.org/officeDocument/2006/relationships/image" Target="../media/image4.png" /><Relationship Id="rId2" Type="http://schemas.openxmlformats.org/officeDocument/2006/relationships/slideLayout" Target="../slideLayouts/slideLayout12.xml" /><Relationship Id="rId1" Type="http://schemas.openxmlformats.org/officeDocument/2006/relationships/vmlDrawing" Target="../drawings/vmlDrawing1.vml" /><Relationship Id="rId6" Type="http://schemas.openxmlformats.org/officeDocument/2006/relationships/oleObject" Target="../embeddings/oleObject2.bin" /><Relationship Id="rId11" Type="http://schemas.openxmlformats.org/officeDocument/2006/relationships/image" Target="../media/image6.png" /><Relationship Id="rId5" Type="http://schemas.openxmlformats.org/officeDocument/2006/relationships/image" Target="../media/image3.png" /><Relationship Id="rId10" Type="http://schemas.openxmlformats.org/officeDocument/2006/relationships/oleObject" Target="../embeddings/oleObject4.bin" /><Relationship Id="rId4" Type="http://schemas.openxmlformats.org/officeDocument/2006/relationships/oleObject" Target="../embeddings/oleObject1.bin" /><Relationship Id="rId9" Type="http://schemas.openxmlformats.org/officeDocument/2006/relationships/image" Target="../media/image5.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8" Type="http://schemas.openxmlformats.org/officeDocument/2006/relationships/image" Target="../media/image10.png" /><Relationship Id="rId13" Type="http://schemas.openxmlformats.org/officeDocument/2006/relationships/oleObject" Target="../embeddings/oleObject10.bin" /><Relationship Id="rId3" Type="http://schemas.openxmlformats.org/officeDocument/2006/relationships/oleObject" Target="../embeddings/oleObject5.bin" /><Relationship Id="rId7" Type="http://schemas.openxmlformats.org/officeDocument/2006/relationships/oleObject" Target="../embeddings/oleObject7.bin" /><Relationship Id="rId12" Type="http://schemas.openxmlformats.org/officeDocument/2006/relationships/image" Target="../media/image12.png" /><Relationship Id="rId2" Type="http://schemas.openxmlformats.org/officeDocument/2006/relationships/slideLayout" Target="../slideLayouts/slideLayout13.xml" /><Relationship Id="rId1" Type="http://schemas.openxmlformats.org/officeDocument/2006/relationships/vmlDrawing" Target="../drawings/vmlDrawing2.vml" /><Relationship Id="rId6" Type="http://schemas.openxmlformats.org/officeDocument/2006/relationships/image" Target="../media/image9.png" /><Relationship Id="rId11" Type="http://schemas.openxmlformats.org/officeDocument/2006/relationships/oleObject" Target="../embeddings/oleObject9.bin" /><Relationship Id="rId5" Type="http://schemas.openxmlformats.org/officeDocument/2006/relationships/oleObject" Target="../embeddings/oleObject6.bin" /><Relationship Id="rId10" Type="http://schemas.openxmlformats.org/officeDocument/2006/relationships/image" Target="../media/image11.png" /><Relationship Id="rId4" Type="http://schemas.openxmlformats.org/officeDocument/2006/relationships/image" Target="../media/image8.png" /><Relationship Id="rId9" Type="http://schemas.openxmlformats.org/officeDocument/2006/relationships/oleObject" Target="../embeddings/oleObject8.bin" /><Relationship Id="rId14" Type="http://schemas.openxmlformats.org/officeDocument/2006/relationships/image" Target="../media/image13.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standalone="yes"?>
<Relationships xmlns="http://schemas.openxmlformats.org/package/2006/relationships"><Relationship Id="rId3" Type="http://schemas.openxmlformats.org/officeDocument/2006/relationships/image" Target="../media/image14.wmf"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15.wmf"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16.wmf" /><Relationship Id="rId2" Type="http://schemas.openxmlformats.org/officeDocument/2006/relationships/notesSlide" Target="../notesSlides/notesSlide6.xml" /><Relationship Id="rId1" Type="http://schemas.openxmlformats.org/officeDocument/2006/relationships/slideLayout" Target="../slideLayouts/slideLayout2.xml" /><Relationship Id="rId4" Type="http://schemas.openxmlformats.org/officeDocument/2006/relationships/image" Target="../media/image15.wmf" /></Relationships>
</file>

<file path=ppt/slides/_rels/slide22.xml.rels><?xml version="1.0" encoding="UTF-8" standalone="yes"?>
<Relationships xmlns="http://schemas.openxmlformats.org/package/2006/relationships"><Relationship Id="rId3" Type="http://schemas.openxmlformats.org/officeDocument/2006/relationships/image" Target="../media/image17.wmf"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1.bin" /><Relationship Id="rId2" Type="http://schemas.openxmlformats.org/officeDocument/2006/relationships/slideLayout" Target="../slideLayouts/slideLayout4.xml" /><Relationship Id="rId1" Type="http://schemas.openxmlformats.org/officeDocument/2006/relationships/vmlDrawing" Target="../drawings/vmlDrawing3.vml" /><Relationship Id="rId5" Type="http://schemas.openxmlformats.org/officeDocument/2006/relationships/image" Target="../media/image19.png" /><Relationship Id="rId4" Type="http://schemas.openxmlformats.org/officeDocument/2006/relationships/image" Target="../media/image18.png" /></Relationships>
</file>

<file path=ppt/slides/_rels/slide28.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66868" y="533400"/>
            <a:ext cx="5525612" cy="2868168"/>
          </a:xfrm>
        </p:spPr>
        <p:txBody>
          <a:bodyPr>
            <a:normAutofit/>
          </a:bodyPr>
          <a:lstStyle/>
          <a:p>
            <a:pPr algn="ctr"/>
            <a:r>
              <a:rPr lang="en-IN" sz="5400" dirty="0"/>
              <a:t>Digital communication</a:t>
            </a:r>
          </a:p>
        </p:txBody>
      </p:sp>
      <p:sp>
        <p:nvSpPr>
          <p:cNvPr id="3" name="Subtitle 2"/>
          <p:cNvSpPr>
            <a:spLocks noGrp="1"/>
          </p:cNvSpPr>
          <p:nvPr>
            <p:ph type="subTitle" idx="1"/>
          </p:nvPr>
        </p:nvSpPr>
        <p:spPr>
          <a:xfrm>
            <a:off x="3354442" y="3539864"/>
            <a:ext cx="5114778" cy="2868168"/>
          </a:xfrm>
        </p:spPr>
        <p:txBody>
          <a:bodyPr>
            <a:normAutofit/>
          </a:bodyPr>
          <a:lstStyle/>
          <a:p>
            <a:pPr algn="ctr"/>
            <a:r>
              <a:rPr lang="en-US" dirty="0"/>
              <a:t>Lab-2</a:t>
            </a:r>
          </a:p>
          <a:p>
            <a:pPr algn="ctr"/>
            <a:r>
              <a:rPr lang="en-US" dirty="0" err="1"/>
              <a:t>B.Tech</a:t>
            </a:r>
            <a:r>
              <a:rPr lang="en-US" dirty="0"/>
              <a:t> II CS</a:t>
            </a:r>
          </a:p>
          <a:p>
            <a:pPr algn="ctr"/>
            <a:r>
              <a:rPr lang="en-US" dirty="0"/>
              <a:t>(A+B)</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8ADE1629-5187-468B-A780-81C605FFEE8C}"/>
              </a:ext>
            </a:extLst>
          </p:cNvPr>
          <p:cNvSpPr>
            <a:spLocks noGrp="1" noChangeArrowheads="1"/>
          </p:cNvSpPr>
          <p:nvPr>
            <p:ph type="title"/>
          </p:nvPr>
        </p:nvSpPr>
        <p:spPr/>
        <p:txBody>
          <a:bodyPr/>
          <a:lstStyle/>
          <a:p>
            <a:pPr algn="ctr"/>
            <a:r>
              <a:rPr lang="en-US" altLang="en-US"/>
              <a:t>Long Array, Matrix </a:t>
            </a:r>
            <a:endParaRPr lang="tr-TR" altLang="en-US"/>
          </a:p>
        </p:txBody>
      </p:sp>
      <p:sp>
        <p:nvSpPr>
          <p:cNvPr id="80899" name="Rectangle 3">
            <a:extLst>
              <a:ext uri="{FF2B5EF4-FFF2-40B4-BE49-F238E27FC236}">
                <a16:creationId xmlns:a16="http://schemas.microsoft.com/office/drawing/2014/main" id="{4C9BD445-E230-4DD9-A778-BD52F54B9D1D}"/>
              </a:ext>
            </a:extLst>
          </p:cNvPr>
          <p:cNvSpPr>
            <a:spLocks noGrp="1" noChangeArrowheads="1"/>
          </p:cNvSpPr>
          <p:nvPr>
            <p:ph type="body" idx="1"/>
          </p:nvPr>
        </p:nvSpPr>
        <p:spPr>
          <a:xfrm>
            <a:off x="685800" y="1447800"/>
            <a:ext cx="7772400" cy="4800600"/>
          </a:xfrm>
          <a:noFill/>
          <a:ln/>
        </p:spPr>
        <p:txBody>
          <a:bodyPr/>
          <a:lstStyle/>
          <a:p>
            <a:pPr>
              <a:lnSpc>
                <a:spcPct val="80000"/>
              </a:lnSpc>
            </a:pPr>
            <a:r>
              <a:rPr lang="en-US" altLang="en-US" sz="2500">
                <a:solidFill>
                  <a:srgbClr val="FF3300"/>
                </a:solidFill>
              </a:rPr>
              <a:t>	</a:t>
            </a:r>
            <a:r>
              <a:rPr lang="en-US" altLang="en-US" sz="1700">
                <a:solidFill>
                  <a:srgbClr val="FF3300"/>
                </a:solidFill>
                <a:latin typeface="Courier New" panose="02070309020205020404" pitchFamily="49" charset="0"/>
              </a:rPr>
              <a:t>t</a:t>
            </a:r>
            <a:r>
              <a:rPr lang="en-US" altLang="en-US" sz="1900">
                <a:solidFill>
                  <a:srgbClr val="FF3300"/>
                </a:solidFill>
                <a:latin typeface="Courier New" panose="02070309020205020404" pitchFamily="49" charset="0"/>
              </a:rPr>
              <a:t> =1:10</a:t>
            </a:r>
            <a:r>
              <a:rPr lang="en-US" altLang="en-US" sz="1900">
                <a:latin typeface="Courier New" panose="02070309020205020404" pitchFamily="49" charset="0"/>
              </a:rPr>
              <a:t> </a:t>
            </a:r>
          </a:p>
          <a:p>
            <a:pPr>
              <a:lnSpc>
                <a:spcPct val="80000"/>
              </a:lnSpc>
              <a:buFont typeface="Wingdings" panose="05000000000000000000" pitchFamily="2" charset="2"/>
              <a:buNone/>
            </a:pPr>
            <a:r>
              <a:rPr lang="en-US" altLang="en-US" sz="1900">
                <a:latin typeface="Courier New" panose="02070309020205020404" pitchFamily="49" charset="0"/>
              </a:rPr>
              <a:t>	</a:t>
            </a:r>
          </a:p>
          <a:p>
            <a:pPr>
              <a:lnSpc>
                <a:spcPct val="80000"/>
              </a:lnSpc>
              <a:buFont typeface="Wingdings" panose="05000000000000000000" pitchFamily="2" charset="2"/>
              <a:buNone/>
            </a:pPr>
            <a:r>
              <a:rPr lang="en-US" altLang="en-US" sz="1700">
                <a:latin typeface="Courier New" panose="02070309020205020404" pitchFamily="49" charset="0"/>
              </a:rPr>
              <a:t>	t</a:t>
            </a:r>
            <a:r>
              <a:rPr lang="en-US" altLang="en-US" sz="1900">
                <a:latin typeface="Courier New" panose="02070309020205020404" pitchFamily="49" charset="0"/>
              </a:rPr>
              <a:t> =</a:t>
            </a:r>
          </a:p>
          <a:p>
            <a:pPr>
              <a:lnSpc>
                <a:spcPct val="80000"/>
              </a:lnSpc>
              <a:buFont typeface="Wingdings" panose="05000000000000000000" pitchFamily="2" charset="2"/>
              <a:buNone/>
            </a:pPr>
            <a:r>
              <a:rPr lang="en-US" altLang="en-US" sz="1900">
                <a:latin typeface="Courier New" panose="02070309020205020404" pitchFamily="49" charset="0"/>
              </a:rPr>
              <a:t>  		1   2   3   4  5  6   7  8   9   10</a:t>
            </a:r>
          </a:p>
          <a:p>
            <a:pPr>
              <a:lnSpc>
                <a:spcPct val="80000"/>
              </a:lnSpc>
            </a:pPr>
            <a:r>
              <a:rPr lang="en-US" altLang="en-US" sz="2500">
                <a:solidFill>
                  <a:srgbClr val="FF3300"/>
                </a:solidFill>
              </a:rPr>
              <a:t>	</a:t>
            </a:r>
            <a:r>
              <a:rPr lang="en-US" altLang="en-US" sz="2100">
                <a:solidFill>
                  <a:srgbClr val="FF3300"/>
                </a:solidFill>
                <a:latin typeface="Courier New" panose="02070309020205020404" pitchFamily="49" charset="0"/>
              </a:rPr>
              <a:t>k</a:t>
            </a:r>
            <a:r>
              <a:rPr lang="en-US" altLang="en-US" sz="1900">
                <a:solidFill>
                  <a:srgbClr val="FF3300"/>
                </a:solidFill>
                <a:latin typeface="Courier New" panose="02070309020205020404" pitchFamily="49" charset="0"/>
              </a:rPr>
              <a:t> =2:-0.5:-1</a:t>
            </a:r>
            <a:r>
              <a:rPr lang="en-US" altLang="en-US" sz="1900">
                <a:latin typeface="Courier New" panose="02070309020205020404" pitchFamily="49" charset="0"/>
              </a:rPr>
              <a:t> </a:t>
            </a:r>
          </a:p>
          <a:p>
            <a:pPr>
              <a:lnSpc>
                <a:spcPct val="80000"/>
              </a:lnSpc>
              <a:buFont typeface="Wingdings" panose="05000000000000000000" pitchFamily="2" charset="2"/>
              <a:buNone/>
            </a:pPr>
            <a:r>
              <a:rPr lang="en-US" altLang="en-US" sz="1900">
                <a:latin typeface="Courier New" panose="02070309020205020404" pitchFamily="49" charset="0"/>
              </a:rPr>
              <a:t>	</a:t>
            </a:r>
          </a:p>
          <a:p>
            <a:pPr>
              <a:lnSpc>
                <a:spcPct val="80000"/>
              </a:lnSpc>
              <a:buFont typeface="Wingdings" panose="05000000000000000000" pitchFamily="2" charset="2"/>
              <a:buNone/>
            </a:pPr>
            <a:r>
              <a:rPr lang="en-US" altLang="en-US" sz="1700">
                <a:latin typeface="Courier New" panose="02070309020205020404" pitchFamily="49" charset="0"/>
              </a:rPr>
              <a:t>	k</a:t>
            </a:r>
            <a:r>
              <a:rPr lang="en-US" altLang="en-US" sz="1900">
                <a:latin typeface="Courier New" panose="02070309020205020404" pitchFamily="49" charset="0"/>
              </a:rPr>
              <a:t> =</a:t>
            </a:r>
          </a:p>
          <a:p>
            <a:pPr>
              <a:lnSpc>
                <a:spcPct val="80000"/>
              </a:lnSpc>
              <a:buFont typeface="Wingdings" panose="05000000000000000000" pitchFamily="2" charset="2"/>
              <a:buNone/>
            </a:pPr>
            <a:r>
              <a:rPr lang="en-US" altLang="en-US" sz="1900">
                <a:latin typeface="Courier New" panose="02070309020205020404" pitchFamily="49" charset="0"/>
              </a:rPr>
              <a:t>  		2  1.5  1  0.5  0  -0.5  -1</a:t>
            </a:r>
          </a:p>
          <a:p>
            <a:pPr>
              <a:lnSpc>
                <a:spcPct val="80000"/>
              </a:lnSpc>
              <a:buFont typeface="Wingdings" panose="05000000000000000000" pitchFamily="2" charset="2"/>
              <a:buNone/>
            </a:pPr>
            <a:endParaRPr lang="en-US" altLang="en-US" sz="1900">
              <a:latin typeface="Courier New" panose="02070309020205020404" pitchFamily="49" charset="0"/>
            </a:endParaRPr>
          </a:p>
          <a:p>
            <a:pPr>
              <a:lnSpc>
                <a:spcPct val="80000"/>
              </a:lnSpc>
            </a:pPr>
            <a:r>
              <a:rPr lang="en-US" altLang="en-US" sz="2500"/>
              <a:t>	</a:t>
            </a:r>
            <a:r>
              <a:rPr lang="en-US" altLang="en-US" sz="2500">
                <a:solidFill>
                  <a:srgbClr val="FF3300"/>
                </a:solidFill>
                <a:latin typeface="Courier New" panose="02070309020205020404" pitchFamily="49" charset="0"/>
              </a:rPr>
              <a:t>B</a:t>
            </a:r>
            <a:r>
              <a:rPr lang="en-GB" altLang="en-US" sz="1900">
                <a:solidFill>
                  <a:srgbClr val="FF3300"/>
                </a:solidFill>
                <a:latin typeface="Courier New" panose="02070309020205020404" pitchFamily="49" charset="0"/>
              </a:rPr>
              <a:t> = [1:4; 5:8]</a:t>
            </a:r>
            <a:endParaRPr lang="en-US" altLang="en-US" sz="1900">
              <a:solidFill>
                <a:srgbClr val="FF3300"/>
              </a:solidFill>
              <a:latin typeface="Courier New" panose="02070309020205020404" pitchFamily="49" charset="0"/>
            </a:endParaRPr>
          </a:p>
          <a:p>
            <a:pPr>
              <a:lnSpc>
                <a:spcPct val="80000"/>
              </a:lnSpc>
              <a:buFont typeface="Wingdings" panose="05000000000000000000" pitchFamily="2" charset="2"/>
              <a:buNone/>
            </a:pPr>
            <a:endParaRPr lang="en-US" altLang="en-US" sz="2100">
              <a:solidFill>
                <a:srgbClr val="FF3300"/>
              </a:solidFill>
              <a:latin typeface="Courier New" panose="02070309020205020404" pitchFamily="49" charset="0"/>
            </a:endParaRPr>
          </a:p>
          <a:p>
            <a:pPr>
              <a:lnSpc>
                <a:spcPct val="80000"/>
              </a:lnSpc>
              <a:buFont typeface="Wingdings" panose="05000000000000000000" pitchFamily="2" charset="2"/>
              <a:buNone/>
            </a:pPr>
            <a:r>
              <a:rPr lang="en-US" altLang="en-US" sz="1700">
                <a:latin typeface="Courier New" panose="02070309020205020404" pitchFamily="49" charset="0"/>
              </a:rPr>
              <a:t>	</a:t>
            </a:r>
            <a:r>
              <a:rPr lang="en-GB" altLang="en-US" sz="1900">
                <a:latin typeface="Courier New" panose="02070309020205020404" pitchFamily="49" charset="0"/>
              </a:rPr>
              <a:t>x =</a:t>
            </a:r>
          </a:p>
          <a:p>
            <a:pPr>
              <a:lnSpc>
                <a:spcPct val="80000"/>
              </a:lnSpc>
              <a:buFont typeface="Wingdings" panose="05000000000000000000" pitchFamily="2" charset="2"/>
              <a:buNone/>
            </a:pPr>
            <a:r>
              <a:rPr lang="en-GB" altLang="en-US" sz="1900">
                <a:latin typeface="Courier New" panose="02070309020205020404" pitchFamily="49" charset="0"/>
              </a:rPr>
              <a:t>   </a:t>
            </a:r>
            <a:r>
              <a:rPr lang="en-US" altLang="en-US" sz="1900">
                <a:latin typeface="Courier New" panose="02070309020205020404" pitchFamily="49" charset="0"/>
              </a:rPr>
              <a:t>	</a:t>
            </a:r>
            <a:r>
              <a:rPr lang="en-GB" altLang="en-US" sz="1900">
                <a:latin typeface="Courier New" panose="02070309020205020404" pitchFamily="49" charset="0"/>
              </a:rPr>
              <a:t>1     2     3    4</a:t>
            </a:r>
          </a:p>
          <a:p>
            <a:pPr>
              <a:lnSpc>
                <a:spcPct val="80000"/>
              </a:lnSpc>
              <a:buFont typeface="Wingdings" panose="05000000000000000000" pitchFamily="2" charset="2"/>
              <a:buNone/>
            </a:pPr>
            <a:r>
              <a:rPr lang="en-GB" altLang="en-US" sz="1900">
                <a:latin typeface="Courier New" panose="02070309020205020404" pitchFamily="49" charset="0"/>
              </a:rPr>
              <a:t>     </a:t>
            </a:r>
            <a:r>
              <a:rPr lang="en-US" altLang="en-US" sz="1900">
                <a:latin typeface="Courier New" panose="02070309020205020404" pitchFamily="49" charset="0"/>
              </a:rPr>
              <a:t>	</a:t>
            </a:r>
            <a:r>
              <a:rPr lang="en-GB" altLang="en-US" sz="1900">
                <a:latin typeface="Courier New" panose="02070309020205020404" pitchFamily="49" charset="0"/>
              </a:rPr>
              <a:t>5     6     7    8</a:t>
            </a:r>
          </a:p>
          <a:p>
            <a:pPr>
              <a:lnSpc>
                <a:spcPct val="80000"/>
              </a:lnSpc>
            </a:pPr>
            <a:endParaRPr lang="en-GB" altLang="en-US" sz="1900">
              <a:latin typeface="Courier New" panose="02070309020205020404" pitchFamily="49" charset="0"/>
            </a:endParaRPr>
          </a:p>
          <a:p>
            <a:pPr>
              <a:lnSpc>
                <a:spcPct val="80000"/>
              </a:lnSpc>
              <a:buFont typeface="Wingdings" panose="05000000000000000000" pitchFamily="2" charset="2"/>
              <a:buNone/>
            </a:pPr>
            <a:endParaRPr lang="en-GB" altLang="en-US"/>
          </a:p>
        </p:txBody>
      </p:sp>
    </p:spTree>
    <p:extLst>
      <p:ext uri="{BB962C8B-B14F-4D97-AF65-F5344CB8AC3E}">
        <p14:creationId xmlns:p14="http://schemas.microsoft.com/office/powerpoint/2010/main" val="459324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079E20F3-B1CF-4C10-8C29-7148943FFE49}"/>
              </a:ext>
            </a:extLst>
          </p:cNvPr>
          <p:cNvSpPr>
            <a:spLocks noGrp="1" noChangeArrowheads="1"/>
          </p:cNvSpPr>
          <p:nvPr>
            <p:ph type="title"/>
          </p:nvPr>
        </p:nvSpPr>
        <p:spPr>
          <a:xfrm>
            <a:off x="457200" y="320040"/>
            <a:ext cx="7242048" cy="975360"/>
          </a:xfrm>
        </p:spPr>
        <p:txBody>
          <a:bodyPr>
            <a:normAutofit fontScale="90000"/>
          </a:bodyPr>
          <a:lstStyle/>
          <a:p>
            <a:r>
              <a:rPr lang="en-US" altLang="en-US" dirty="0"/>
              <a:t>Generating Vectors from functions</a:t>
            </a:r>
            <a:endParaRPr lang="en-GB" altLang="en-US" dirty="0"/>
          </a:p>
        </p:txBody>
      </p:sp>
      <p:sp>
        <p:nvSpPr>
          <p:cNvPr id="86019" name="Rectangle 3">
            <a:extLst>
              <a:ext uri="{FF2B5EF4-FFF2-40B4-BE49-F238E27FC236}">
                <a16:creationId xmlns:a16="http://schemas.microsoft.com/office/drawing/2014/main" id="{94622E67-5C0F-4A32-B51B-8DEDE3A4205A}"/>
              </a:ext>
            </a:extLst>
          </p:cNvPr>
          <p:cNvSpPr>
            <a:spLocks noGrp="1" noChangeArrowheads="1"/>
          </p:cNvSpPr>
          <p:nvPr>
            <p:ph type="body" sz="half" idx="1"/>
          </p:nvPr>
        </p:nvSpPr>
        <p:spPr>
          <a:xfrm>
            <a:off x="152400" y="1219200"/>
            <a:ext cx="5029200" cy="4876800"/>
          </a:xfrm>
        </p:spPr>
        <p:txBody>
          <a:bodyPr/>
          <a:lstStyle/>
          <a:p>
            <a:r>
              <a:rPr lang="en-US" altLang="en-US" sz="2000"/>
              <a:t>zeros(M,N)	MxN matrix of zeros</a:t>
            </a:r>
          </a:p>
          <a:p>
            <a:endParaRPr lang="en-US" altLang="en-US" sz="2000"/>
          </a:p>
          <a:p>
            <a:endParaRPr lang="en-US" altLang="en-US" sz="2000"/>
          </a:p>
          <a:p>
            <a:endParaRPr lang="en-US" altLang="en-US" sz="2000"/>
          </a:p>
          <a:p>
            <a:r>
              <a:rPr lang="en-US" altLang="en-US" sz="2000"/>
              <a:t>ones(M,N)	MxN matrix of ones</a:t>
            </a:r>
          </a:p>
          <a:p>
            <a:endParaRPr lang="en-US" altLang="en-US" sz="2000"/>
          </a:p>
          <a:p>
            <a:endParaRPr lang="en-US" altLang="en-US" sz="2000"/>
          </a:p>
          <a:p>
            <a:endParaRPr lang="en-US" altLang="en-US" sz="2000"/>
          </a:p>
          <a:p>
            <a:r>
              <a:rPr lang="en-US" altLang="en-US" sz="2000"/>
              <a:t>rand(M,N)	MxN matrix of uniformly 			distributed random       </a:t>
            </a:r>
          </a:p>
          <a:p>
            <a:pPr>
              <a:buFont typeface="Wingdings" panose="05000000000000000000" pitchFamily="2" charset="2"/>
              <a:buNone/>
            </a:pPr>
            <a:r>
              <a:rPr lang="en-US" altLang="en-US" sz="2000"/>
              <a:t>                           numbers on (0,1)</a:t>
            </a:r>
            <a:endParaRPr lang="en-GB" altLang="en-US" sz="2000"/>
          </a:p>
        </p:txBody>
      </p:sp>
      <p:sp>
        <p:nvSpPr>
          <p:cNvPr id="86020" name="Rectangle 4">
            <a:extLst>
              <a:ext uri="{FF2B5EF4-FFF2-40B4-BE49-F238E27FC236}">
                <a16:creationId xmlns:a16="http://schemas.microsoft.com/office/drawing/2014/main" id="{3B932FDD-2082-4532-9F46-D44D7E3C8345}"/>
              </a:ext>
            </a:extLst>
          </p:cNvPr>
          <p:cNvSpPr>
            <a:spLocks noGrp="1" noChangeArrowheads="1"/>
          </p:cNvSpPr>
          <p:nvPr>
            <p:ph type="body" sz="half" idx="2"/>
          </p:nvPr>
        </p:nvSpPr>
        <p:spPr>
          <a:xfrm>
            <a:off x="5257800" y="1295400"/>
            <a:ext cx="3886200" cy="4800600"/>
          </a:xfrm>
        </p:spPr>
        <p:txBody>
          <a:bodyPr/>
          <a:lstStyle/>
          <a:p>
            <a:pPr>
              <a:buFont typeface="Wingdings" panose="05000000000000000000" pitchFamily="2" charset="2"/>
              <a:buNone/>
            </a:pPr>
            <a:r>
              <a:rPr lang="en-GB" altLang="en-US" sz="2200">
                <a:latin typeface="Courier New" panose="02070309020205020404" pitchFamily="49" charset="0"/>
              </a:rPr>
              <a:t>x = zeros(1,</a:t>
            </a:r>
            <a:r>
              <a:rPr lang="en-US" altLang="en-US" sz="2200">
                <a:latin typeface="Courier New" panose="02070309020205020404" pitchFamily="49" charset="0"/>
              </a:rPr>
              <a:t>3</a:t>
            </a:r>
            <a:r>
              <a:rPr lang="en-GB" altLang="en-US" sz="2200">
                <a:latin typeface="Courier New" panose="02070309020205020404" pitchFamily="49" charset="0"/>
              </a:rPr>
              <a:t>)</a:t>
            </a:r>
            <a:endParaRPr lang="en-US" altLang="en-US" sz="2200">
              <a:latin typeface="Courier New" panose="02070309020205020404" pitchFamily="49" charset="0"/>
            </a:endParaRPr>
          </a:p>
          <a:p>
            <a:pPr>
              <a:buFont typeface="Wingdings" panose="05000000000000000000" pitchFamily="2" charset="2"/>
              <a:buNone/>
            </a:pPr>
            <a:r>
              <a:rPr lang="en-GB" altLang="en-US" sz="2200">
                <a:latin typeface="Courier New" panose="02070309020205020404" pitchFamily="49" charset="0"/>
              </a:rPr>
              <a:t>x =</a:t>
            </a:r>
          </a:p>
          <a:p>
            <a:pPr>
              <a:buFont typeface="Wingdings" panose="05000000000000000000" pitchFamily="2" charset="2"/>
              <a:buNone/>
            </a:pPr>
            <a:r>
              <a:rPr lang="en-US" altLang="en-US" sz="2200">
                <a:latin typeface="Courier New" panose="02070309020205020404" pitchFamily="49" charset="0"/>
              </a:rPr>
              <a:t>	</a:t>
            </a:r>
            <a:r>
              <a:rPr lang="en-GB" altLang="en-US" sz="2200">
                <a:latin typeface="Courier New" panose="02070309020205020404" pitchFamily="49" charset="0"/>
              </a:rPr>
              <a:t>0     0     0</a:t>
            </a:r>
            <a:endParaRPr lang="en-US" altLang="en-US" sz="2200">
              <a:latin typeface="Courier New" panose="02070309020205020404" pitchFamily="49" charset="0"/>
            </a:endParaRPr>
          </a:p>
          <a:p>
            <a:pPr>
              <a:buFont typeface="Wingdings" panose="05000000000000000000" pitchFamily="2" charset="2"/>
              <a:buNone/>
            </a:pPr>
            <a:endParaRPr lang="en-US" altLang="en-US" sz="2200">
              <a:latin typeface="Courier New" panose="02070309020205020404" pitchFamily="49" charset="0"/>
            </a:endParaRPr>
          </a:p>
          <a:p>
            <a:pPr>
              <a:buFont typeface="Wingdings" panose="05000000000000000000" pitchFamily="2" charset="2"/>
              <a:buNone/>
            </a:pPr>
            <a:r>
              <a:rPr lang="en-GB" altLang="en-US" sz="2200">
                <a:latin typeface="Courier New" panose="02070309020205020404" pitchFamily="49" charset="0"/>
              </a:rPr>
              <a:t>x = </a:t>
            </a:r>
            <a:r>
              <a:rPr lang="en-US" altLang="en-US" sz="2200">
                <a:latin typeface="Courier New" panose="02070309020205020404" pitchFamily="49" charset="0"/>
              </a:rPr>
              <a:t>ones</a:t>
            </a:r>
            <a:r>
              <a:rPr lang="en-GB" altLang="en-US" sz="2200">
                <a:latin typeface="Courier New" panose="02070309020205020404" pitchFamily="49" charset="0"/>
              </a:rPr>
              <a:t>(1,</a:t>
            </a:r>
            <a:r>
              <a:rPr lang="en-US" altLang="en-US" sz="2200">
                <a:latin typeface="Courier New" panose="02070309020205020404" pitchFamily="49" charset="0"/>
              </a:rPr>
              <a:t>3</a:t>
            </a:r>
            <a:r>
              <a:rPr lang="en-GB" altLang="en-US" sz="2200">
                <a:latin typeface="Courier New" panose="02070309020205020404" pitchFamily="49" charset="0"/>
              </a:rPr>
              <a:t>)</a:t>
            </a:r>
            <a:endParaRPr lang="en-US" altLang="en-US" sz="2200">
              <a:latin typeface="Courier New" panose="02070309020205020404" pitchFamily="49" charset="0"/>
            </a:endParaRPr>
          </a:p>
          <a:p>
            <a:pPr>
              <a:buFont typeface="Wingdings" panose="05000000000000000000" pitchFamily="2" charset="2"/>
              <a:buNone/>
            </a:pPr>
            <a:r>
              <a:rPr lang="en-GB" altLang="en-US" sz="2200">
                <a:latin typeface="Courier New" panose="02070309020205020404" pitchFamily="49" charset="0"/>
              </a:rPr>
              <a:t>x =</a:t>
            </a:r>
          </a:p>
          <a:p>
            <a:pPr>
              <a:buFont typeface="Wingdings" panose="05000000000000000000" pitchFamily="2" charset="2"/>
              <a:buNone/>
            </a:pPr>
            <a:r>
              <a:rPr lang="en-US" altLang="en-US" sz="2200">
                <a:latin typeface="Courier New" panose="02070309020205020404" pitchFamily="49" charset="0"/>
              </a:rPr>
              <a:t>	1</a:t>
            </a:r>
            <a:r>
              <a:rPr lang="en-GB" altLang="en-US" sz="2200">
                <a:latin typeface="Courier New" panose="02070309020205020404" pitchFamily="49" charset="0"/>
              </a:rPr>
              <a:t>     </a:t>
            </a:r>
            <a:r>
              <a:rPr lang="en-US" altLang="en-US" sz="2200">
                <a:latin typeface="Courier New" panose="02070309020205020404" pitchFamily="49" charset="0"/>
              </a:rPr>
              <a:t>1</a:t>
            </a:r>
            <a:r>
              <a:rPr lang="en-GB" altLang="en-US" sz="2200">
                <a:latin typeface="Courier New" panose="02070309020205020404" pitchFamily="49" charset="0"/>
              </a:rPr>
              <a:t>     </a:t>
            </a:r>
            <a:r>
              <a:rPr lang="en-US" altLang="en-US" sz="2200">
                <a:latin typeface="Courier New" panose="02070309020205020404" pitchFamily="49" charset="0"/>
              </a:rPr>
              <a:t>1</a:t>
            </a:r>
            <a:endParaRPr lang="en-GB" altLang="en-US" sz="2200">
              <a:latin typeface="Courier New" panose="02070309020205020404" pitchFamily="49" charset="0"/>
            </a:endParaRPr>
          </a:p>
          <a:p>
            <a:pPr>
              <a:buFont typeface="Wingdings" panose="05000000000000000000" pitchFamily="2" charset="2"/>
              <a:buNone/>
            </a:pPr>
            <a:endParaRPr lang="en-US" altLang="en-US" sz="2200">
              <a:latin typeface="Courier New" panose="02070309020205020404" pitchFamily="49" charset="0"/>
            </a:endParaRPr>
          </a:p>
          <a:p>
            <a:pPr>
              <a:buFont typeface="Wingdings" panose="05000000000000000000" pitchFamily="2" charset="2"/>
              <a:buNone/>
            </a:pPr>
            <a:r>
              <a:rPr lang="en-GB" altLang="en-US" sz="2200">
                <a:latin typeface="Courier New" panose="02070309020205020404" pitchFamily="49" charset="0"/>
              </a:rPr>
              <a:t>x = rand(1,3)</a:t>
            </a:r>
          </a:p>
          <a:p>
            <a:pPr>
              <a:buFont typeface="Wingdings" panose="05000000000000000000" pitchFamily="2" charset="2"/>
              <a:buNone/>
            </a:pPr>
            <a:r>
              <a:rPr lang="en-GB" altLang="en-US" sz="2200">
                <a:latin typeface="Courier New" panose="02070309020205020404" pitchFamily="49" charset="0"/>
              </a:rPr>
              <a:t>x =</a:t>
            </a:r>
          </a:p>
          <a:p>
            <a:pPr>
              <a:buFont typeface="Wingdings" panose="05000000000000000000" pitchFamily="2" charset="2"/>
              <a:buNone/>
            </a:pPr>
            <a:r>
              <a:rPr lang="en-GB" altLang="en-US" sz="2200">
                <a:latin typeface="Courier New" panose="02070309020205020404" pitchFamily="49" charset="0"/>
              </a:rPr>
              <a:t> 0.9501 </a:t>
            </a:r>
            <a:r>
              <a:rPr lang="en-US" altLang="en-US" sz="2200">
                <a:latin typeface="Courier New" panose="02070309020205020404" pitchFamily="49" charset="0"/>
              </a:rPr>
              <a:t> </a:t>
            </a:r>
            <a:r>
              <a:rPr lang="en-GB" altLang="en-US" sz="2200">
                <a:latin typeface="Courier New" panose="02070309020205020404" pitchFamily="49" charset="0"/>
              </a:rPr>
              <a:t>0.2311 0.6068</a:t>
            </a:r>
          </a:p>
        </p:txBody>
      </p:sp>
      <p:sp>
        <p:nvSpPr>
          <p:cNvPr id="86021" name="Line 5">
            <a:extLst>
              <a:ext uri="{FF2B5EF4-FFF2-40B4-BE49-F238E27FC236}">
                <a16:creationId xmlns:a16="http://schemas.microsoft.com/office/drawing/2014/main" id="{F6DB0647-F6CF-4673-BB81-A9D43B10F239}"/>
              </a:ext>
            </a:extLst>
          </p:cNvPr>
          <p:cNvSpPr>
            <a:spLocks noChangeShapeType="1"/>
          </p:cNvSpPr>
          <p:nvPr/>
        </p:nvSpPr>
        <p:spPr bwMode="auto">
          <a:xfrm>
            <a:off x="304800" y="2590800"/>
            <a:ext cx="845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86022" name="Line 6">
            <a:extLst>
              <a:ext uri="{FF2B5EF4-FFF2-40B4-BE49-F238E27FC236}">
                <a16:creationId xmlns:a16="http://schemas.microsoft.com/office/drawing/2014/main" id="{804A05E2-E1D4-443D-9630-092ADEDBC43D}"/>
              </a:ext>
            </a:extLst>
          </p:cNvPr>
          <p:cNvSpPr>
            <a:spLocks noChangeShapeType="1"/>
          </p:cNvSpPr>
          <p:nvPr/>
        </p:nvSpPr>
        <p:spPr bwMode="auto">
          <a:xfrm>
            <a:off x="304800" y="4191000"/>
            <a:ext cx="845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Tree>
    <p:extLst>
      <p:ext uri="{BB962C8B-B14F-4D97-AF65-F5344CB8AC3E}">
        <p14:creationId xmlns:p14="http://schemas.microsoft.com/office/powerpoint/2010/main" val="3163280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3C1FF44A-C76B-4915-810B-C411C7B28144}"/>
              </a:ext>
            </a:extLst>
          </p:cNvPr>
          <p:cNvSpPr>
            <a:spLocks noGrp="1" noChangeArrowheads="1"/>
          </p:cNvSpPr>
          <p:nvPr>
            <p:ph type="title"/>
          </p:nvPr>
        </p:nvSpPr>
        <p:spPr>
          <a:xfrm>
            <a:off x="457200" y="277814"/>
            <a:ext cx="8229600" cy="665162"/>
          </a:xfrm>
        </p:spPr>
        <p:txBody>
          <a:bodyPr/>
          <a:lstStyle/>
          <a:p>
            <a:pPr algn="ctr"/>
            <a:r>
              <a:rPr lang="en-US" altLang="zh-TW" dirty="0">
                <a:ea typeface="新細明體" panose="02020500000000000000" pitchFamily="18" charset="-120"/>
              </a:rPr>
              <a:t>Matrix Index</a:t>
            </a:r>
          </a:p>
        </p:txBody>
      </p:sp>
      <p:sp>
        <p:nvSpPr>
          <p:cNvPr id="83971" name="Rectangle 3">
            <a:extLst>
              <a:ext uri="{FF2B5EF4-FFF2-40B4-BE49-F238E27FC236}">
                <a16:creationId xmlns:a16="http://schemas.microsoft.com/office/drawing/2014/main" id="{EB333300-E4E4-411D-9A66-CE950D883A95}"/>
              </a:ext>
            </a:extLst>
          </p:cNvPr>
          <p:cNvSpPr>
            <a:spLocks noGrp="1" noChangeArrowheads="1"/>
          </p:cNvSpPr>
          <p:nvPr>
            <p:ph type="body" sz="half" idx="1"/>
          </p:nvPr>
        </p:nvSpPr>
        <p:spPr>
          <a:xfrm>
            <a:off x="457200" y="1447800"/>
            <a:ext cx="6197600" cy="561975"/>
          </a:xfrm>
        </p:spPr>
        <p:txBody>
          <a:bodyPr>
            <a:normAutofit lnSpcReduction="10000"/>
          </a:bodyPr>
          <a:lstStyle/>
          <a:p>
            <a:pPr>
              <a:lnSpc>
                <a:spcPct val="80000"/>
              </a:lnSpc>
            </a:pPr>
            <a:r>
              <a:rPr lang="en-US" altLang="en-US" sz="1700"/>
              <a:t>The matrix indices begin from 1 (not 0 (as in C))</a:t>
            </a:r>
            <a:r>
              <a:rPr lang="en-US" altLang="zh-TW" sz="1700">
                <a:ea typeface="新細明體" panose="02020500000000000000" pitchFamily="18" charset="-120"/>
              </a:rPr>
              <a:t> </a:t>
            </a:r>
          </a:p>
          <a:p>
            <a:pPr>
              <a:lnSpc>
                <a:spcPct val="80000"/>
              </a:lnSpc>
            </a:pPr>
            <a:r>
              <a:rPr lang="en-US" altLang="en-US" sz="1700"/>
              <a:t>The matrix indices  must be positive integer</a:t>
            </a:r>
            <a:endParaRPr lang="en-US" altLang="zh-TW" sz="1700">
              <a:ea typeface="新細明體" panose="02020500000000000000" pitchFamily="18" charset="-120"/>
            </a:endParaRPr>
          </a:p>
        </p:txBody>
      </p:sp>
      <p:pic>
        <p:nvPicPr>
          <p:cNvPr id="83972" name="Picture 4">
            <a:extLst>
              <a:ext uri="{FF2B5EF4-FFF2-40B4-BE49-F238E27FC236}">
                <a16:creationId xmlns:a16="http://schemas.microsoft.com/office/drawing/2014/main" id="{3A8192BB-3B04-466C-872C-9B31431F3EEF}"/>
              </a:ext>
            </a:extLst>
          </p:cNvP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381000" y="2438400"/>
            <a:ext cx="2366963" cy="1735138"/>
          </a:xfrm>
          <a:noFill/>
          <a:ln>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83973" name="Object 5">
            <a:extLst>
              <a:ext uri="{FF2B5EF4-FFF2-40B4-BE49-F238E27FC236}">
                <a16:creationId xmlns:a16="http://schemas.microsoft.com/office/drawing/2014/main" id="{A4759958-5654-49B4-9750-2D1B0798FB0C}"/>
              </a:ext>
            </a:extLst>
          </p:cNvPr>
          <p:cNvGraphicFramePr>
            <a:graphicFrameLocks noChangeAspect="1"/>
          </p:cNvGraphicFramePr>
          <p:nvPr/>
        </p:nvGraphicFramePr>
        <p:xfrm>
          <a:off x="4267200" y="2514600"/>
          <a:ext cx="1087438" cy="1512888"/>
        </p:xfrm>
        <a:graphic>
          <a:graphicData uri="http://schemas.openxmlformats.org/presentationml/2006/ole">
            <mc:AlternateContent xmlns:mc="http://schemas.openxmlformats.org/markup-compatibility/2006">
              <mc:Choice xmlns:v="urn:schemas-microsoft-com:vml" Requires="v">
                <p:oleObj spid="_x0000_s1025" name="Bitmap Image" r:id="rId4" imgW="657317" imgH="914286" progId="Paint.Picture">
                  <p:embed/>
                </p:oleObj>
              </mc:Choice>
              <mc:Fallback>
                <p:oleObj name="Bitmap Image" r:id="rId4" imgW="657317" imgH="914286" progId="Paint.Picture">
                  <p:embed/>
                  <p:pic>
                    <p:nvPicPr>
                      <p:cNvPr id="83973" name="Object 5">
                        <a:extLst>
                          <a:ext uri="{FF2B5EF4-FFF2-40B4-BE49-F238E27FC236}">
                            <a16:creationId xmlns:a16="http://schemas.microsoft.com/office/drawing/2014/main" id="{A4759958-5654-49B4-9750-2D1B0798FB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2514600"/>
                        <a:ext cx="1087438" cy="1512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74" name="Object 6">
            <a:extLst>
              <a:ext uri="{FF2B5EF4-FFF2-40B4-BE49-F238E27FC236}">
                <a16:creationId xmlns:a16="http://schemas.microsoft.com/office/drawing/2014/main" id="{13191A99-BA53-44F8-8735-5ABD880C242D}"/>
              </a:ext>
            </a:extLst>
          </p:cNvPr>
          <p:cNvGraphicFramePr>
            <a:graphicFrameLocks noChangeAspect="1"/>
          </p:cNvGraphicFramePr>
          <p:nvPr/>
        </p:nvGraphicFramePr>
        <p:xfrm>
          <a:off x="5562600" y="2514600"/>
          <a:ext cx="1873250" cy="1554163"/>
        </p:xfrm>
        <a:graphic>
          <a:graphicData uri="http://schemas.openxmlformats.org/presentationml/2006/ole">
            <mc:AlternateContent xmlns:mc="http://schemas.openxmlformats.org/markup-compatibility/2006">
              <mc:Choice xmlns:v="urn:schemas-microsoft-com:vml" Requires="v">
                <p:oleObj spid="_x0000_s1026" name="Bitmap Image" r:id="rId6" imgW="1171429" imgH="971686" progId="Paint.Picture">
                  <p:embed/>
                </p:oleObj>
              </mc:Choice>
              <mc:Fallback>
                <p:oleObj name="Bitmap Image" r:id="rId6" imgW="1171429" imgH="971686" progId="Paint.Picture">
                  <p:embed/>
                  <p:pic>
                    <p:nvPicPr>
                      <p:cNvPr id="83974" name="Object 6">
                        <a:extLst>
                          <a:ext uri="{FF2B5EF4-FFF2-40B4-BE49-F238E27FC236}">
                            <a16:creationId xmlns:a16="http://schemas.microsoft.com/office/drawing/2014/main" id="{13191A99-BA53-44F8-8735-5ABD880C242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2600" y="2514600"/>
                        <a:ext cx="1873250" cy="15541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75" name="Object 7">
            <a:extLst>
              <a:ext uri="{FF2B5EF4-FFF2-40B4-BE49-F238E27FC236}">
                <a16:creationId xmlns:a16="http://schemas.microsoft.com/office/drawing/2014/main" id="{28C9F0E0-5148-452A-97BA-D13F28D84556}"/>
              </a:ext>
            </a:extLst>
          </p:cNvPr>
          <p:cNvGraphicFramePr>
            <a:graphicFrameLocks noChangeAspect="1"/>
          </p:cNvGraphicFramePr>
          <p:nvPr/>
        </p:nvGraphicFramePr>
        <p:xfrm>
          <a:off x="7691438" y="2514600"/>
          <a:ext cx="1300162" cy="1503363"/>
        </p:xfrm>
        <a:graphic>
          <a:graphicData uri="http://schemas.openxmlformats.org/presentationml/2006/ole">
            <mc:AlternateContent xmlns:mc="http://schemas.openxmlformats.org/markup-compatibility/2006">
              <mc:Choice xmlns:v="urn:schemas-microsoft-com:vml" Requires="v">
                <p:oleObj spid="_x0000_s1027" name="Bitmap Image" r:id="rId8" imgW="838095" imgH="1066667" progId="Paint.Picture">
                  <p:embed/>
                </p:oleObj>
              </mc:Choice>
              <mc:Fallback>
                <p:oleObj name="Bitmap Image" r:id="rId8" imgW="838095" imgH="1066667" progId="Paint.Picture">
                  <p:embed/>
                  <p:pic>
                    <p:nvPicPr>
                      <p:cNvPr id="83975" name="Object 7">
                        <a:extLst>
                          <a:ext uri="{FF2B5EF4-FFF2-40B4-BE49-F238E27FC236}">
                            <a16:creationId xmlns:a16="http://schemas.microsoft.com/office/drawing/2014/main" id="{28C9F0E0-5148-452A-97BA-D13F28D8455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91438" y="2514600"/>
                        <a:ext cx="1300162" cy="1503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76" name="Text Box 8">
            <a:extLst>
              <a:ext uri="{FF2B5EF4-FFF2-40B4-BE49-F238E27FC236}">
                <a16:creationId xmlns:a16="http://schemas.microsoft.com/office/drawing/2014/main" id="{618FFEC3-B36B-4EA8-B7AC-1FDB5C54D920}"/>
              </a:ext>
            </a:extLst>
          </p:cNvPr>
          <p:cNvSpPr txBox="1">
            <a:spLocks noChangeArrowheads="1"/>
          </p:cNvSpPr>
          <p:nvPr/>
        </p:nvSpPr>
        <p:spPr bwMode="auto">
          <a:xfrm>
            <a:off x="304800" y="2057400"/>
            <a:ext cx="84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TW">
                <a:ea typeface="新細明體" panose="02020500000000000000" pitchFamily="18" charset="-120"/>
              </a:rPr>
              <a:t>Given:</a:t>
            </a:r>
          </a:p>
        </p:txBody>
      </p:sp>
      <p:graphicFrame>
        <p:nvGraphicFramePr>
          <p:cNvPr id="83977" name="Object 9">
            <a:extLst>
              <a:ext uri="{FF2B5EF4-FFF2-40B4-BE49-F238E27FC236}">
                <a16:creationId xmlns:a16="http://schemas.microsoft.com/office/drawing/2014/main" id="{75AC49FD-A5E6-4AAD-8754-CC10A99FC8EF}"/>
              </a:ext>
            </a:extLst>
          </p:cNvPr>
          <p:cNvGraphicFramePr>
            <a:graphicFrameLocks noGrp="1" noChangeAspect="1"/>
          </p:cNvGraphicFramePr>
          <p:nvPr>
            <p:ph sz="quarter" idx="3"/>
          </p:nvPr>
        </p:nvGraphicFramePr>
        <p:xfrm>
          <a:off x="3048000" y="2514600"/>
          <a:ext cx="973138" cy="1512888"/>
        </p:xfrm>
        <a:graphic>
          <a:graphicData uri="http://schemas.openxmlformats.org/presentationml/2006/ole">
            <mc:AlternateContent xmlns:mc="http://schemas.openxmlformats.org/markup-compatibility/2006">
              <mc:Choice xmlns:v="urn:schemas-microsoft-com:vml" Requires="v">
                <p:oleObj spid="_x0000_s1028" name="Bitmap Image" r:id="rId10" imgW="581106" imgH="905001" progId="Paint.Picture">
                  <p:embed/>
                </p:oleObj>
              </mc:Choice>
              <mc:Fallback>
                <p:oleObj name="Bitmap Image" r:id="rId10" imgW="581106" imgH="905001" progId="Paint.Picture">
                  <p:embed/>
                  <p:pic>
                    <p:nvPicPr>
                      <p:cNvPr id="83977" name="Object 9">
                        <a:extLst>
                          <a:ext uri="{FF2B5EF4-FFF2-40B4-BE49-F238E27FC236}">
                            <a16:creationId xmlns:a16="http://schemas.microsoft.com/office/drawing/2014/main" id="{75AC49FD-A5E6-4AAD-8754-CC10A99FC8EF}"/>
                          </a:ext>
                        </a:extLst>
                      </p:cNvPr>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48000" y="2514600"/>
                        <a:ext cx="973138" cy="1512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82" name="Text Box 14">
            <a:extLst>
              <a:ext uri="{FF2B5EF4-FFF2-40B4-BE49-F238E27FC236}">
                <a16:creationId xmlns:a16="http://schemas.microsoft.com/office/drawing/2014/main" id="{B59358AC-7591-41C5-AA2C-8FE116063681}"/>
              </a:ext>
            </a:extLst>
          </p:cNvPr>
          <p:cNvSpPr txBox="1">
            <a:spLocks noChangeArrowheads="1"/>
          </p:cNvSpPr>
          <p:nvPr/>
        </p:nvSpPr>
        <p:spPr bwMode="auto">
          <a:xfrm>
            <a:off x="685800" y="4346575"/>
            <a:ext cx="8077200" cy="17494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A(-2), A(0)</a:t>
            </a:r>
          </a:p>
          <a:p>
            <a:endParaRPr lang="en-US" altLang="en-US"/>
          </a:p>
          <a:p>
            <a:r>
              <a:rPr lang="en-US" altLang="en-US">
                <a:solidFill>
                  <a:srgbClr val="0066FF"/>
                </a:solidFill>
              </a:rPr>
              <a:t>Error: </a:t>
            </a:r>
            <a:r>
              <a:rPr lang="en-US" altLang="en-US">
                <a:solidFill>
                  <a:srgbClr val="FF3300"/>
                </a:solidFill>
              </a:rPr>
              <a:t>??? Subscript indices must either be real positive integers or logicals.</a:t>
            </a:r>
          </a:p>
          <a:p>
            <a:endParaRPr lang="en-US" altLang="en-US"/>
          </a:p>
          <a:p>
            <a:r>
              <a:rPr lang="en-US" altLang="en-US"/>
              <a:t>A(4,2)</a:t>
            </a:r>
          </a:p>
          <a:p>
            <a:r>
              <a:rPr lang="en-US" altLang="en-US">
                <a:solidFill>
                  <a:srgbClr val="0066FF"/>
                </a:solidFill>
              </a:rPr>
              <a:t>Error: </a:t>
            </a:r>
            <a:r>
              <a:rPr lang="en-US" altLang="en-US">
                <a:solidFill>
                  <a:srgbClr val="FF3300"/>
                </a:solidFill>
              </a:rPr>
              <a:t>??? Index exceeds matrix dimensions.</a:t>
            </a:r>
            <a:endParaRPr lang="tr-TR" altLang="en-US">
              <a:solidFill>
                <a:srgbClr val="FF3300"/>
              </a:solidFill>
            </a:endParaRPr>
          </a:p>
        </p:txBody>
      </p:sp>
    </p:spTree>
    <p:extLst>
      <p:ext uri="{BB962C8B-B14F-4D97-AF65-F5344CB8AC3E}">
        <p14:creationId xmlns:p14="http://schemas.microsoft.com/office/powerpoint/2010/main" val="36187294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982"/>
                                        </p:tgtEl>
                                        <p:attrNameLst>
                                          <p:attrName>style.visibility</p:attrName>
                                        </p:attrNameLst>
                                      </p:cBhvr>
                                      <p:to>
                                        <p:strVal val="visible"/>
                                      </p:to>
                                    </p:set>
                                    <p:animEffect transition="in" filter="blinds(horizontal)">
                                      <p:cBhvr>
                                        <p:cTn id="7" dur="500"/>
                                        <p:tgtEl>
                                          <p:spTgt spid="83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8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D45A4E73-B2A0-4B18-A8EE-3501171574C5}"/>
              </a:ext>
            </a:extLst>
          </p:cNvPr>
          <p:cNvSpPr>
            <a:spLocks noGrp="1" noChangeArrowheads="1"/>
          </p:cNvSpPr>
          <p:nvPr>
            <p:ph type="title"/>
          </p:nvPr>
        </p:nvSpPr>
        <p:spPr>
          <a:xfrm>
            <a:off x="457200" y="320040"/>
            <a:ext cx="7239000" cy="804704"/>
          </a:xfrm>
        </p:spPr>
        <p:txBody>
          <a:bodyPr/>
          <a:lstStyle/>
          <a:p>
            <a:pPr algn="ctr"/>
            <a:r>
              <a:rPr lang="en-US" altLang="en-US" dirty="0"/>
              <a:t>Concatenation of Matrices</a:t>
            </a:r>
            <a:endParaRPr lang="tr-TR" altLang="en-US" dirty="0"/>
          </a:p>
        </p:txBody>
      </p:sp>
      <p:sp>
        <p:nvSpPr>
          <p:cNvPr id="84995" name="Rectangle 3">
            <a:extLst>
              <a:ext uri="{FF2B5EF4-FFF2-40B4-BE49-F238E27FC236}">
                <a16:creationId xmlns:a16="http://schemas.microsoft.com/office/drawing/2014/main" id="{FACACC9E-1F41-4CFB-B017-4493EBC41ABB}"/>
              </a:ext>
            </a:extLst>
          </p:cNvPr>
          <p:cNvSpPr>
            <a:spLocks noGrp="1" noChangeArrowheads="1"/>
          </p:cNvSpPr>
          <p:nvPr>
            <p:ph type="body" idx="1"/>
          </p:nvPr>
        </p:nvSpPr>
        <p:spPr>
          <a:xfrm>
            <a:off x="685800" y="1447800"/>
            <a:ext cx="7772400" cy="3505200"/>
          </a:xfrm>
          <a:noFill/>
          <a:ln/>
        </p:spPr>
        <p:txBody>
          <a:bodyPr>
            <a:normAutofit lnSpcReduction="10000"/>
          </a:bodyPr>
          <a:lstStyle/>
          <a:p>
            <a:r>
              <a:rPr lang="en-US" altLang="en-US" sz="1800">
                <a:latin typeface="Courier New" panose="02070309020205020404" pitchFamily="49" charset="0"/>
              </a:rPr>
              <a:t>x = [1 2], y = [4 5], z=[ 0 0]</a:t>
            </a:r>
          </a:p>
          <a:p>
            <a:pPr>
              <a:buFont typeface="Wingdings" panose="05000000000000000000" pitchFamily="2" charset="2"/>
              <a:buNone/>
            </a:pPr>
            <a:endParaRPr lang="en-US" altLang="en-US" sz="1800">
              <a:latin typeface="Courier New" panose="02070309020205020404" pitchFamily="49" charset="0"/>
            </a:endParaRPr>
          </a:p>
          <a:p>
            <a:pPr>
              <a:buFont typeface="Wingdings" panose="05000000000000000000" pitchFamily="2" charset="2"/>
              <a:buNone/>
            </a:pPr>
            <a:r>
              <a:rPr lang="en-US" altLang="en-US" sz="1800">
                <a:latin typeface="Courier New" panose="02070309020205020404" pitchFamily="49" charset="0"/>
              </a:rPr>
              <a:t>	A = [ x y]</a:t>
            </a:r>
          </a:p>
          <a:p>
            <a:pPr>
              <a:buFont typeface="Wingdings" panose="05000000000000000000" pitchFamily="2" charset="2"/>
              <a:buNone/>
            </a:pPr>
            <a:endParaRPr lang="en-US" altLang="en-US" sz="1800">
              <a:latin typeface="Courier New" panose="02070309020205020404" pitchFamily="49" charset="0"/>
            </a:endParaRPr>
          </a:p>
          <a:p>
            <a:pPr>
              <a:buFont typeface="Wingdings" panose="05000000000000000000" pitchFamily="2" charset="2"/>
              <a:buNone/>
            </a:pPr>
            <a:r>
              <a:rPr lang="en-US" altLang="en-US" sz="1800">
                <a:latin typeface="Courier New" panose="02070309020205020404" pitchFamily="49" charset="0"/>
              </a:rPr>
              <a:t>  		1   2   4   5</a:t>
            </a:r>
          </a:p>
          <a:p>
            <a:pPr>
              <a:buFont typeface="Wingdings" panose="05000000000000000000" pitchFamily="2" charset="2"/>
              <a:buNone/>
            </a:pPr>
            <a:endParaRPr lang="en-US" altLang="en-US" sz="1800">
              <a:latin typeface="Courier New" panose="02070309020205020404" pitchFamily="49" charset="0"/>
            </a:endParaRPr>
          </a:p>
          <a:p>
            <a:pPr>
              <a:buFont typeface="Wingdings" panose="05000000000000000000" pitchFamily="2" charset="2"/>
              <a:buNone/>
            </a:pPr>
            <a:r>
              <a:rPr lang="en-US" altLang="en-US" sz="1800">
                <a:latin typeface="Courier New" panose="02070309020205020404" pitchFamily="49" charset="0"/>
              </a:rPr>
              <a:t>   B = [x ; y]</a:t>
            </a:r>
          </a:p>
          <a:p>
            <a:pPr>
              <a:buFont typeface="Wingdings" panose="05000000000000000000" pitchFamily="2" charset="2"/>
              <a:buNone/>
            </a:pPr>
            <a:endParaRPr lang="en-US" altLang="en-US" sz="1800">
              <a:latin typeface="Courier New" panose="02070309020205020404" pitchFamily="49" charset="0"/>
            </a:endParaRPr>
          </a:p>
          <a:p>
            <a:pPr>
              <a:buFont typeface="Wingdings" panose="05000000000000000000" pitchFamily="2" charset="2"/>
              <a:buNone/>
            </a:pPr>
            <a:r>
              <a:rPr lang="en-US" altLang="en-US" sz="1800">
                <a:latin typeface="Courier New" panose="02070309020205020404" pitchFamily="49" charset="0"/>
              </a:rPr>
              <a:t>        1 2</a:t>
            </a:r>
          </a:p>
          <a:p>
            <a:pPr>
              <a:buFont typeface="Wingdings" panose="05000000000000000000" pitchFamily="2" charset="2"/>
              <a:buNone/>
            </a:pPr>
            <a:r>
              <a:rPr lang="en-US" altLang="en-US" sz="1800">
                <a:latin typeface="Courier New" panose="02070309020205020404" pitchFamily="49" charset="0"/>
              </a:rPr>
              <a:t>        4 5</a:t>
            </a:r>
          </a:p>
          <a:p>
            <a:pPr>
              <a:buFont typeface="Wingdings" panose="05000000000000000000" pitchFamily="2" charset="2"/>
              <a:buNone/>
            </a:pPr>
            <a:endParaRPr lang="en-US" altLang="en-US" sz="1800">
              <a:latin typeface="Courier New" panose="02070309020205020404" pitchFamily="49" charset="0"/>
            </a:endParaRPr>
          </a:p>
          <a:p>
            <a:pPr>
              <a:buFont typeface="Wingdings" panose="05000000000000000000" pitchFamily="2" charset="2"/>
              <a:buNone/>
            </a:pPr>
            <a:endParaRPr lang="en-GB" altLang="en-US" sz="1800"/>
          </a:p>
        </p:txBody>
      </p:sp>
      <p:sp>
        <p:nvSpPr>
          <p:cNvPr id="84996" name="Text Box 4">
            <a:extLst>
              <a:ext uri="{FF2B5EF4-FFF2-40B4-BE49-F238E27FC236}">
                <a16:creationId xmlns:a16="http://schemas.microsoft.com/office/drawing/2014/main" id="{B753AFD0-86F7-4474-B16D-BDE968355346}"/>
              </a:ext>
            </a:extLst>
          </p:cNvPr>
          <p:cNvSpPr txBox="1">
            <a:spLocks noChangeArrowheads="1"/>
          </p:cNvSpPr>
          <p:nvPr/>
        </p:nvSpPr>
        <p:spPr bwMode="auto">
          <a:xfrm>
            <a:off x="457200" y="5105400"/>
            <a:ext cx="7781925" cy="92551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          C = [x y ;z] </a:t>
            </a:r>
          </a:p>
          <a:p>
            <a:r>
              <a:rPr lang="en-US" altLang="en-US">
                <a:solidFill>
                  <a:srgbClr val="0066FF"/>
                </a:solidFill>
              </a:rPr>
              <a:t>Error:</a:t>
            </a:r>
          </a:p>
          <a:p>
            <a:r>
              <a:rPr lang="en-US" altLang="en-US">
                <a:solidFill>
                  <a:srgbClr val="FF3300"/>
                </a:solidFill>
              </a:rPr>
              <a:t>??? Error using ==&gt; vertcat CAT arguments dimensions are not consistent.</a:t>
            </a:r>
            <a:endParaRPr lang="tr-TR" altLang="en-US">
              <a:solidFill>
                <a:srgbClr val="FF3300"/>
              </a:solidFill>
            </a:endParaRPr>
          </a:p>
        </p:txBody>
      </p:sp>
    </p:spTree>
    <p:extLst>
      <p:ext uri="{BB962C8B-B14F-4D97-AF65-F5344CB8AC3E}">
        <p14:creationId xmlns:p14="http://schemas.microsoft.com/office/powerpoint/2010/main" val="1885602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363BE662-8C8A-4D93-A539-AC88337B9D76}"/>
              </a:ext>
            </a:extLst>
          </p:cNvPr>
          <p:cNvSpPr>
            <a:spLocks noGrp="1" noChangeArrowheads="1"/>
          </p:cNvSpPr>
          <p:nvPr>
            <p:ph type="title"/>
          </p:nvPr>
        </p:nvSpPr>
        <p:spPr>
          <a:xfrm>
            <a:off x="457200" y="320040"/>
            <a:ext cx="7239000" cy="732696"/>
          </a:xfrm>
        </p:spPr>
        <p:txBody>
          <a:bodyPr/>
          <a:lstStyle/>
          <a:p>
            <a:r>
              <a:rPr lang="en-US" altLang="en-US" dirty="0"/>
              <a:t>Operators (arithmetic)</a:t>
            </a:r>
            <a:endParaRPr lang="en-GB" altLang="en-US" dirty="0"/>
          </a:p>
        </p:txBody>
      </p:sp>
      <p:sp>
        <p:nvSpPr>
          <p:cNvPr id="89091" name="Rectangle 3">
            <a:extLst>
              <a:ext uri="{FF2B5EF4-FFF2-40B4-BE49-F238E27FC236}">
                <a16:creationId xmlns:a16="http://schemas.microsoft.com/office/drawing/2014/main" id="{424C7F40-811A-44F3-971A-CC2E37FCB788}"/>
              </a:ext>
            </a:extLst>
          </p:cNvPr>
          <p:cNvSpPr>
            <a:spLocks noGrp="1" noChangeArrowheads="1"/>
          </p:cNvSpPr>
          <p:nvPr>
            <p:ph type="body" idx="1"/>
          </p:nvPr>
        </p:nvSpPr>
        <p:spPr>
          <a:xfrm>
            <a:off x="762000" y="1295400"/>
            <a:ext cx="7543800" cy="4572000"/>
          </a:xfrm>
        </p:spPr>
        <p:txBody>
          <a:bodyPr/>
          <a:lstStyle/>
          <a:p>
            <a:pPr>
              <a:buFont typeface="Wingdings" panose="05000000000000000000" pitchFamily="2" charset="2"/>
              <a:buNone/>
            </a:pPr>
            <a:r>
              <a:rPr lang="en-US" altLang="en-US"/>
              <a:t>+	addition</a:t>
            </a:r>
          </a:p>
          <a:p>
            <a:pPr>
              <a:buFont typeface="Wingdings" panose="05000000000000000000" pitchFamily="2" charset="2"/>
              <a:buNone/>
            </a:pPr>
            <a:r>
              <a:rPr lang="en-US" altLang="en-US"/>
              <a:t>-	subtraction</a:t>
            </a:r>
          </a:p>
          <a:p>
            <a:pPr>
              <a:buFont typeface="Wingdings" panose="05000000000000000000" pitchFamily="2" charset="2"/>
              <a:buNone/>
            </a:pPr>
            <a:r>
              <a:rPr lang="en-US" altLang="en-US"/>
              <a:t>*	multiplication</a:t>
            </a:r>
          </a:p>
          <a:p>
            <a:pPr>
              <a:buFont typeface="Wingdings" panose="05000000000000000000" pitchFamily="2" charset="2"/>
              <a:buNone/>
            </a:pPr>
            <a:r>
              <a:rPr lang="en-US" altLang="en-US"/>
              <a:t>/	division</a:t>
            </a:r>
          </a:p>
          <a:p>
            <a:pPr>
              <a:buFont typeface="Wingdings" panose="05000000000000000000" pitchFamily="2" charset="2"/>
              <a:buNone/>
            </a:pPr>
            <a:r>
              <a:rPr lang="en-US" altLang="en-US"/>
              <a:t>^	power</a:t>
            </a:r>
          </a:p>
          <a:p>
            <a:pPr>
              <a:buFont typeface="Wingdings" panose="05000000000000000000" pitchFamily="2" charset="2"/>
              <a:buNone/>
            </a:pPr>
            <a:r>
              <a:rPr lang="en-US" altLang="en-US"/>
              <a:t>‘	complex conjugate transpose</a:t>
            </a:r>
          </a:p>
          <a:p>
            <a:pPr>
              <a:buFont typeface="Wingdings" panose="05000000000000000000" pitchFamily="2" charset="2"/>
              <a:buNone/>
            </a:pPr>
            <a:endParaRPr lang="en-GB" altLang="en-US"/>
          </a:p>
        </p:txBody>
      </p:sp>
      <p:sp>
        <p:nvSpPr>
          <p:cNvPr id="89092" name="Rectangle 4">
            <a:extLst>
              <a:ext uri="{FF2B5EF4-FFF2-40B4-BE49-F238E27FC236}">
                <a16:creationId xmlns:a16="http://schemas.microsoft.com/office/drawing/2014/main" id="{DB5FA380-AB02-4F8B-BDDA-BABF9C8F570E}"/>
              </a:ext>
            </a:extLst>
          </p:cNvPr>
          <p:cNvSpPr>
            <a:spLocks noChangeArrowheads="1"/>
          </p:cNvSpPr>
          <p:nvPr/>
        </p:nvSpPr>
        <p:spPr bwMode="auto">
          <a:xfrm>
            <a:off x="5181600" y="1828800"/>
            <a:ext cx="3657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endParaRPr lang="en-US" altLang="en-US" sz="2400">
              <a:latin typeface="Times New Roman" panose="02020603050405020304" pitchFamily="18" charset="0"/>
            </a:endParaRPr>
          </a:p>
        </p:txBody>
      </p:sp>
    </p:spTree>
    <p:extLst>
      <p:ext uri="{BB962C8B-B14F-4D97-AF65-F5344CB8AC3E}">
        <p14:creationId xmlns:p14="http://schemas.microsoft.com/office/powerpoint/2010/main" val="4047804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8C273D57-95F1-4A43-BCF5-54B2DD234BDB}"/>
              </a:ext>
            </a:extLst>
          </p:cNvPr>
          <p:cNvSpPr>
            <a:spLocks noGrp="1" noChangeArrowheads="1"/>
          </p:cNvSpPr>
          <p:nvPr>
            <p:ph type="title" sz="quarter"/>
          </p:nvPr>
        </p:nvSpPr>
        <p:spPr>
          <a:xfrm>
            <a:off x="457200" y="277814"/>
            <a:ext cx="8229600" cy="800100"/>
          </a:xfrm>
        </p:spPr>
        <p:txBody>
          <a:bodyPr/>
          <a:lstStyle/>
          <a:p>
            <a:r>
              <a:rPr lang="en-US" altLang="zh-TW" dirty="0">
                <a:ea typeface="新細明體" panose="02020500000000000000" pitchFamily="18" charset="-120"/>
              </a:rPr>
              <a:t>Matrices Operations</a:t>
            </a:r>
          </a:p>
        </p:txBody>
      </p:sp>
      <p:graphicFrame>
        <p:nvGraphicFramePr>
          <p:cNvPr id="87043" name="Object 3">
            <a:extLst>
              <a:ext uri="{FF2B5EF4-FFF2-40B4-BE49-F238E27FC236}">
                <a16:creationId xmlns:a16="http://schemas.microsoft.com/office/drawing/2014/main" id="{0ABB974A-AEC0-405D-ABBA-54C2DFCF4651}"/>
              </a:ext>
            </a:extLst>
          </p:cNvPr>
          <p:cNvGraphicFramePr>
            <a:graphicFrameLocks noGrp="1" noChangeAspect="1"/>
          </p:cNvGraphicFramePr>
          <p:nvPr>
            <p:ph sz="quarter" idx="1"/>
          </p:nvPr>
        </p:nvGraphicFramePr>
        <p:xfrm>
          <a:off x="684213" y="4292600"/>
          <a:ext cx="1728787" cy="1728788"/>
        </p:xfrm>
        <a:graphic>
          <a:graphicData uri="http://schemas.openxmlformats.org/presentationml/2006/ole">
            <mc:AlternateContent xmlns:mc="http://schemas.openxmlformats.org/markup-compatibility/2006">
              <mc:Choice xmlns:v="urn:schemas-microsoft-com:vml" Requires="v">
                <p:oleObj spid="_x0000_s2049" name="Bitmap Image" r:id="rId3" imgW="1267002" imgH="1267002" progId="Paint.Picture">
                  <p:embed/>
                </p:oleObj>
              </mc:Choice>
              <mc:Fallback>
                <p:oleObj name="Bitmap Image" r:id="rId3" imgW="1267002" imgH="1267002" progId="Paint.Picture">
                  <p:embed/>
                  <p:pic>
                    <p:nvPicPr>
                      <p:cNvPr id="87043" name="Object 3">
                        <a:extLst>
                          <a:ext uri="{FF2B5EF4-FFF2-40B4-BE49-F238E27FC236}">
                            <a16:creationId xmlns:a16="http://schemas.microsoft.com/office/drawing/2014/main" id="{0ABB974A-AEC0-405D-ABBA-54C2DFCF46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4292600"/>
                        <a:ext cx="1728787" cy="17287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4" name="Object 4">
            <a:extLst>
              <a:ext uri="{FF2B5EF4-FFF2-40B4-BE49-F238E27FC236}">
                <a16:creationId xmlns:a16="http://schemas.microsoft.com/office/drawing/2014/main" id="{1BFA61F1-ECC1-4DF4-AA23-6D38DB820BD7}"/>
              </a:ext>
            </a:extLst>
          </p:cNvPr>
          <p:cNvGraphicFramePr>
            <a:graphicFrameLocks noGrp="1" noChangeAspect="1"/>
          </p:cNvGraphicFramePr>
          <p:nvPr>
            <p:ph sz="quarter" idx="2"/>
          </p:nvPr>
        </p:nvGraphicFramePr>
        <p:xfrm>
          <a:off x="2590800" y="4191000"/>
          <a:ext cx="1836738" cy="1903413"/>
        </p:xfrm>
        <a:graphic>
          <a:graphicData uri="http://schemas.openxmlformats.org/presentationml/2006/ole">
            <mc:AlternateContent xmlns:mc="http://schemas.openxmlformats.org/markup-compatibility/2006">
              <mc:Choice xmlns:v="urn:schemas-microsoft-com:vml" Requires="v">
                <p:oleObj spid="_x0000_s2050" name="Bitmap Image" r:id="rId5" imgW="1190476" imgH="1314286" progId="Paint.Picture">
                  <p:embed/>
                </p:oleObj>
              </mc:Choice>
              <mc:Fallback>
                <p:oleObj name="Bitmap Image" r:id="rId5" imgW="1190476" imgH="1314286" progId="Paint.Picture">
                  <p:embed/>
                  <p:pic>
                    <p:nvPicPr>
                      <p:cNvPr id="87044" name="Object 4">
                        <a:extLst>
                          <a:ext uri="{FF2B5EF4-FFF2-40B4-BE49-F238E27FC236}">
                            <a16:creationId xmlns:a16="http://schemas.microsoft.com/office/drawing/2014/main" id="{1BFA61F1-ECC1-4DF4-AA23-6D38DB820B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4191000"/>
                        <a:ext cx="1836738" cy="19034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45" name="Object 5">
            <a:extLst>
              <a:ext uri="{FF2B5EF4-FFF2-40B4-BE49-F238E27FC236}">
                <a16:creationId xmlns:a16="http://schemas.microsoft.com/office/drawing/2014/main" id="{F3196FB8-C898-425E-BFF3-D51EFD1CF127}"/>
              </a:ext>
            </a:extLst>
          </p:cNvPr>
          <p:cNvGraphicFramePr>
            <a:graphicFrameLocks noGrp="1" noChangeAspect="1"/>
          </p:cNvGraphicFramePr>
          <p:nvPr>
            <p:ph sz="quarter" idx="3"/>
          </p:nvPr>
        </p:nvGraphicFramePr>
        <p:xfrm>
          <a:off x="4724400" y="4267200"/>
          <a:ext cx="1695450" cy="1800225"/>
        </p:xfrm>
        <a:graphic>
          <a:graphicData uri="http://schemas.openxmlformats.org/presentationml/2006/ole">
            <mc:AlternateContent xmlns:mc="http://schemas.openxmlformats.org/markup-compatibility/2006">
              <mc:Choice xmlns:v="urn:schemas-microsoft-com:vml" Requires="v">
                <p:oleObj spid="_x0000_s2051" name="Bitmap Image" r:id="rId7" imgW="1228571" imgH="1305107" progId="Paint.Picture">
                  <p:embed/>
                </p:oleObj>
              </mc:Choice>
              <mc:Fallback>
                <p:oleObj name="Bitmap Image" r:id="rId7" imgW="1228571" imgH="1305107" progId="Paint.Picture">
                  <p:embed/>
                  <p:pic>
                    <p:nvPicPr>
                      <p:cNvPr id="87045" name="Object 5">
                        <a:extLst>
                          <a:ext uri="{FF2B5EF4-FFF2-40B4-BE49-F238E27FC236}">
                            <a16:creationId xmlns:a16="http://schemas.microsoft.com/office/drawing/2014/main" id="{F3196FB8-C898-425E-BFF3-D51EFD1CF12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4400" y="4267200"/>
                        <a:ext cx="1695450" cy="1800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46" name="Object 6">
            <a:extLst>
              <a:ext uri="{FF2B5EF4-FFF2-40B4-BE49-F238E27FC236}">
                <a16:creationId xmlns:a16="http://schemas.microsoft.com/office/drawing/2014/main" id="{49BD4EBD-1221-4E4F-97B0-911EEC26E10C}"/>
              </a:ext>
            </a:extLst>
          </p:cNvPr>
          <p:cNvGraphicFramePr>
            <a:graphicFrameLocks noGrp="1" noChangeAspect="1"/>
          </p:cNvGraphicFramePr>
          <p:nvPr>
            <p:ph sz="quarter" idx="4"/>
          </p:nvPr>
        </p:nvGraphicFramePr>
        <p:xfrm>
          <a:off x="6781800" y="4267200"/>
          <a:ext cx="1722438" cy="1800225"/>
        </p:xfrm>
        <a:graphic>
          <a:graphicData uri="http://schemas.openxmlformats.org/presentationml/2006/ole">
            <mc:AlternateContent xmlns:mc="http://schemas.openxmlformats.org/markup-compatibility/2006">
              <mc:Choice xmlns:v="urn:schemas-microsoft-com:vml" Requires="v">
                <p:oleObj spid="_x0000_s2052" name="Bitmap Image" r:id="rId9" imgW="1267002" imgH="1324160" progId="Paint.Picture">
                  <p:embed/>
                </p:oleObj>
              </mc:Choice>
              <mc:Fallback>
                <p:oleObj name="Bitmap Image" r:id="rId9" imgW="1267002" imgH="1324160" progId="Paint.Picture">
                  <p:embed/>
                  <p:pic>
                    <p:nvPicPr>
                      <p:cNvPr id="87046" name="Object 6">
                        <a:extLst>
                          <a:ext uri="{FF2B5EF4-FFF2-40B4-BE49-F238E27FC236}">
                            <a16:creationId xmlns:a16="http://schemas.microsoft.com/office/drawing/2014/main" id="{49BD4EBD-1221-4E4F-97B0-911EEC26E10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1800" y="4267200"/>
                        <a:ext cx="1722438" cy="1800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47" name="Object 7">
            <a:extLst>
              <a:ext uri="{FF2B5EF4-FFF2-40B4-BE49-F238E27FC236}">
                <a16:creationId xmlns:a16="http://schemas.microsoft.com/office/drawing/2014/main" id="{F0EFB760-FD73-4495-9BF8-DCAC3AB7F64B}"/>
              </a:ext>
            </a:extLst>
          </p:cNvPr>
          <p:cNvGraphicFramePr>
            <a:graphicFrameLocks noChangeAspect="1"/>
          </p:cNvGraphicFramePr>
          <p:nvPr/>
        </p:nvGraphicFramePr>
        <p:xfrm>
          <a:off x="3635375" y="1844675"/>
          <a:ext cx="1873250" cy="1579563"/>
        </p:xfrm>
        <a:graphic>
          <a:graphicData uri="http://schemas.openxmlformats.org/presentationml/2006/ole">
            <mc:AlternateContent xmlns:mc="http://schemas.openxmlformats.org/markup-compatibility/2006">
              <mc:Choice xmlns:v="urn:schemas-microsoft-com:vml" Requires="v">
                <p:oleObj spid="_x0000_s2053" name="Bitmap Image" r:id="rId11" imgW="1580952" imgH="1333333" progId="Paint.Picture">
                  <p:embed/>
                </p:oleObj>
              </mc:Choice>
              <mc:Fallback>
                <p:oleObj name="Bitmap Image" r:id="rId11" imgW="1580952" imgH="1333333" progId="Paint.Picture">
                  <p:embed/>
                  <p:pic>
                    <p:nvPicPr>
                      <p:cNvPr id="87047" name="Object 7">
                        <a:extLst>
                          <a:ext uri="{FF2B5EF4-FFF2-40B4-BE49-F238E27FC236}">
                            <a16:creationId xmlns:a16="http://schemas.microsoft.com/office/drawing/2014/main" id="{F0EFB760-FD73-4495-9BF8-DCAC3AB7F64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35375" y="1844675"/>
                        <a:ext cx="1873250" cy="15795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48" name="Object 8">
            <a:extLst>
              <a:ext uri="{FF2B5EF4-FFF2-40B4-BE49-F238E27FC236}">
                <a16:creationId xmlns:a16="http://schemas.microsoft.com/office/drawing/2014/main" id="{7DD6CB62-A70A-42BC-BE8B-2B4CD90ED2A7}"/>
              </a:ext>
            </a:extLst>
          </p:cNvPr>
          <p:cNvGraphicFramePr>
            <a:graphicFrameLocks noChangeAspect="1"/>
          </p:cNvGraphicFramePr>
          <p:nvPr/>
        </p:nvGraphicFramePr>
        <p:xfrm>
          <a:off x="5795963" y="1844675"/>
          <a:ext cx="2016125" cy="1558925"/>
        </p:xfrm>
        <a:graphic>
          <a:graphicData uri="http://schemas.openxmlformats.org/presentationml/2006/ole">
            <mc:AlternateContent xmlns:mc="http://schemas.openxmlformats.org/markup-compatibility/2006">
              <mc:Choice xmlns:v="urn:schemas-microsoft-com:vml" Requires="v">
                <p:oleObj spid="_x0000_s2054" name="Bitmap Image" r:id="rId13" imgW="1724266" imgH="1333333" progId="Paint.Picture">
                  <p:embed/>
                </p:oleObj>
              </mc:Choice>
              <mc:Fallback>
                <p:oleObj name="Bitmap Image" r:id="rId13" imgW="1724266" imgH="1333333" progId="Paint.Picture">
                  <p:embed/>
                  <p:pic>
                    <p:nvPicPr>
                      <p:cNvPr id="87048" name="Object 8">
                        <a:extLst>
                          <a:ext uri="{FF2B5EF4-FFF2-40B4-BE49-F238E27FC236}">
                            <a16:creationId xmlns:a16="http://schemas.microsoft.com/office/drawing/2014/main" id="{7DD6CB62-A70A-42BC-BE8B-2B4CD90ED2A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95963" y="1844675"/>
                        <a:ext cx="2016125" cy="15589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7049" name="Text Box 9">
            <a:extLst>
              <a:ext uri="{FF2B5EF4-FFF2-40B4-BE49-F238E27FC236}">
                <a16:creationId xmlns:a16="http://schemas.microsoft.com/office/drawing/2014/main" id="{A30D80B1-BE0B-445F-BF36-31845AE01870}"/>
              </a:ext>
            </a:extLst>
          </p:cNvPr>
          <p:cNvSpPr txBox="1">
            <a:spLocks noChangeArrowheads="1"/>
          </p:cNvSpPr>
          <p:nvPr/>
        </p:nvSpPr>
        <p:spPr bwMode="auto">
          <a:xfrm>
            <a:off x="971550" y="2205038"/>
            <a:ext cx="2324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TW" sz="2400">
                <a:ea typeface="新細明體" panose="02020500000000000000" pitchFamily="18" charset="-120"/>
              </a:rPr>
              <a:t>Given A and B:</a:t>
            </a:r>
          </a:p>
        </p:txBody>
      </p:sp>
      <p:sp>
        <p:nvSpPr>
          <p:cNvPr id="87050" name="Text Box 10">
            <a:extLst>
              <a:ext uri="{FF2B5EF4-FFF2-40B4-BE49-F238E27FC236}">
                <a16:creationId xmlns:a16="http://schemas.microsoft.com/office/drawing/2014/main" id="{88411F3C-8868-482C-A21C-3470BFCCC0CD}"/>
              </a:ext>
            </a:extLst>
          </p:cNvPr>
          <p:cNvSpPr txBox="1">
            <a:spLocks noChangeArrowheads="1"/>
          </p:cNvSpPr>
          <p:nvPr/>
        </p:nvSpPr>
        <p:spPr bwMode="auto">
          <a:xfrm>
            <a:off x="827088" y="3716338"/>
            <a:ext cx="1387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TW" sz="2400">
                <a:ea typeface="新細明體" panose="02020500000000000000" pitchFamily="18" charset="-120"/>
              </a:rPr>
              <a:t>Addition</a:t>
            </a:r>
          </a:p>
        </p:txBody>
      </p:sp>
      <p:sp>
        <p:nvSpPr>
          <p:cNvPr id="87051" name="Text Box 11">
            <a:extLst>
              <a:ext uri="{FF2B5EF4-FFF2-40B4-BE49-F238E27FC236}">
                <a16:creationId xmlns:a16="http://schemas.microsoft.com/office/drawing/2014/main" id="{0DF3A04C-7986-4737-8926-9BE25B632FD6}"/>
              </a:ext>
            </a:extLst>
          </p:cNvPr>
          <p:cNvSpPr txBox="1">
            <a:spLocks noChangeArrowheads="1"/>
          </p:cNvSpPr>
          <p:nvPr/>
        </p:nvSpPr>
        <p:spPr bwMode="auto">
          <a:xfrm>
            <a:off x="2555875" y="3716338"/>
            <a:ext cx="180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TW" sz="2400">
                <a:ea typeface="新細明體" panose="02020500000000000000" pitchFamily="18" charset="-120"/>
              </a:rPr>
              <a:t>Subtraction</a:t>
            </a:r>
          </a:p>
        </p:txBody>
      </p:sp>
      <p:sp>
        <p:nvSpPr>
          <p:cNvPr id="87052" name="Text Box 12">
            <a:extLst>
              <a:ext uri="{FF2B5EF4-FFF2-40B4-BE49-F238E27FC236}">
                <a16:creationId xmlns:a16="http://schemas.microsoft.com/office/drawing/2014/main" id="{C277497E-8462-4EA0-8F59-68989812AE60}"/>
              </a:ext>
            </a:extLst>
          </p:cNvPr>
          <p:cNvSpPr txBox="1">
            <a:spLocks noChangeArrowheads="1"/>
          </p:cNvSpPr>
          <p:nvPr/>
        </p:nvSpPr>
        <p:spPr bwMode="auto">
          <a:xfrm>
            <a:off x="4572000" y="3716338"/>
            <a:ext cx="180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TW" sz="2400">
                <a:ea typeface="新細明體" panose="02020500000000000000" pitchFamily="18" charset="-120"/>
              </a:rPr>
              <a:t>Product</a:t>
            </a:r>
          </a:p>
        </p:txBody>
      </p:sp>
      <p:sp>
        <p:nvSpPr>
          <p:cNvPr id="87053" name="Text Box 13">
            <a:extLst>
              <a:ext uri="{FF2B5EF4-FFF2-40B4-BE49-F238E27FC236}">
                <a16:creationId xmlns:a16="http://schemas.microsoft.com/office/drawing/2014/main" id="{04BAE279-0530-4126-9071-FF0D72BBBF12}"/>
              </a:ext>
            </a:extLst>
          </p:cNvPr>
          <p:cNvSpPr txBox="1">
            <a:spLocks noChangeArrowheads="1"/>
          </p:cNvSpPr>
          <p:nvPr/>
        </p:nvSpPr>
        <p:spPr bwMode="auto">
          <a:xfrm>
            <a:off x="6516688" y="3716338"/>
            <a:ext cx="180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TW" sz="2400">
                <a:ea typeface="新細明體" panose="02020500000000000000" pitchFamily="18" charset="-120"/>
              </a:rPr>
              <a:t>Transpose</a:t>
            </a:r>
          </a:p>
        </p:txBody>
      </p:sp>
    </p:spTree>
    <p:extLst>
      <p:ext uri="{BB962C8B-B14F-4D97-AF65-F5344CB8AC3E}">
        <p14:creationId xmlns:p14="http://schemas.microsoft.com/office/powerpoint/2010/main" val="194746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50B2E000-BCB0-415D-9A93-1BCE5BBDCF8F}"/>
              </a:ext>
            </a:extLst>
          </p:cNvPr>
          <p:cNvSpPr>
            <a:spLocks noGrp="1" noChangeArrowheads="1"/>
          </p:cNvSpPr>
          <p:nvPr>
            <p:ph type="title"/>
          </p:nvPr>
        </p:nvSpPr>
        <p:spPr/>
        <p:txBody>
          <a:bodyPr>
            <a:normAutofit fontScale="90000"/>
          </a:bodyPr>
          <a:lstStyle/>
          <a:p>
            <a:r>
              <a:rPr lang="en-US" altLang="en-US"/>
              <a:t>Operators (Element by Element)</a:t>
            </a:r>
            <a:endParaRPr lang="en-GB" altLang="en-US"/>
          </a:p>
        </p:txBody>
      </p:sp>
      <p:sp>
        <p:nvSpPr>
          <p:cNvPr id="93187" name="Rectangle 3">
            <a:extLst>
              <a:ext uri="{FF2B5EF4-FFF2-40B4-BE49-F238E27FC236}">
                <a16:creationId xmlns:a16="http://schemas.microsoft.com/office/drawing/2014/main" id="{81CB41B2-B90C-4130-B372-D37C5EA18D68}"/>
              </a:ext>
            </a:extLst>
          </p:cNvPr>
          <p:cNvSpPr>
            <a:spLocks noGrp="1" noChangeArrowheads="1"/>
          </p:cNvSpPr>
          <p:nvPr>
            <p:ph type="body" idx="1"/>
          </p:nvPr>
        </p:nvSpPr>
        <p:spPr>
          <a:xfrm>
            <a:off x="762000" y="1295400"/>
            <a:ext cx="7543800" cy="4572000"/>
          </a:xfrm>
        </p:spPr>
        <p:txBody>
          <a:bodyPr/>
          <a:lstStyle/>
          <a:p>
            <a:pPr>
              <a:buFont typeface="Wingdings" panose="05000000000000000000" pitchFamily="2" charset="2"/>
              <a:buNone/>
            </a:pPr>
            <a:endParaRPr lang="en-US" altLang="en-US">
              <a:solidFill>
                <a:srgbClr val="FF3300"/>
              </a:solidFill>
            </a:endParaRPr>
          </a:p>
          <a:p>
            <a:pPr>
              <a:buFont typeface="Wingdings" panose="05000000000000000000" pitchFamily="2" charset="2"/>
              <a:buNone/>
            </a:pPr>
            <a:endParaRPr lang="en-US" altLang="en-US">
              <a:solidFill>
                <a:srgbClr val="FF3300"/>
              </a:solidFill>
            </a:endParaRPr>
          </a:p>
          <a:p>
            <a:pPr>
              <a:buFont typeface="Wingdings" panose="05000000000000000000" pitchFamily="2" charset="2"/>
              <a:buNone/>
            </a:pPr>
            <a:r>
              <a:rPr lang="en-US" altLang="en-US">
                <a:solidFill>
                  <a:srgbClr val="FF3300"/>
                </a:solidFill>
              </a:rPr>
              <a:t>.*	</a:t>
            </a:r>
            <a:r>
              <a:rPr lang="en-US" altLang="en-US"/>
              <a:t>element-by-element multiplication</a:t>
            </a:r>
          </a:p>
          <a:p>
            <a:pPr>
              <a:buFont typeface="Wingdings" panose="05000000000000000000" pitchFamily="2" charset="2"/>
              <a:buNone/>
            </a:pPr>
            <a:r>
              <a:rPr lang="en-US" altLang="en-US">
                <a:solidFill>
                  <a:srgbClr val="FF3300"/>
                </a:solidFill>
              </a:rPr>
              <a:t>./	</a:t>
            </a:r>
            <a:r>
              <a:rPr lang="en-US" altLang="en-US"/>
              <a:t>element-by-element division</a:t>
            </a:r>
          </a:p>
          <a:p>
            <a:pPr>
              <a:buFont typeface="Wingdings" panose="05000000000000000000" pitchFamily="2" charset="2"/>
              <a:buNone/>
            </a:pPr>
            <a:r>
              <a:rPr lang="en-US" altLang="en-US">
                <a:solidFill>
                  <a:srgbClr val="FF3300"/>
                </a:solidFill>
              </a:rPr>
              <a:t>.^	</a:t>
            </a:r>
            <a:r>
              <a:rPr lang="en-US" altLang="en-US"/>
              <a:t>element-by-element power</a:t>
            </a:r>
          </a:p>
          <a:p>
            <a:pPr>
              <a:buFont typeface="Wingdings" panose="05000000000000000000" pitchFamily="2" charset="2"/>
              <a:buNone/>
            </a:pPr>
            <a:endParaRPr lang="en-GB" altLang="en-US"/>
          </a:p>
        </p:txBody>
      </p:sp>
      <p:sp>
        <p:nvSpPr>
          <p:cNvPr id="93188" name="Rectangle 4">
            <a:extLst>
              <a:ext uri="{FF2B5EF4-FFF2-40B4-BE49-F238E27FC236}">
                <a16:creationId xmlns:a16="http://schemas.microsoft.com/office/drawing/2014/main" id="{B394AE28-C2D2-4A43-9C1B-41FA23AF7D4A}"/>
              </a:ext>
            </a:extLst>
          </p:cNvPr>
          <p:cNvSpPr>
            <a:spLocks noChangeArrowheads="1"/>
          </p:cNvSpPr>
          <p:nvPr/>
        </p:nvSpPr>
        <p:spPr bwMode="auto">
          <a:xfrm>
            <a:off x="5181600" y="1828800"/>
            <a:ext cx="3657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endParaRPr lang="en-US" altLang="en-US" sz="2400">
              <a:latin typeface="Times New Roman" panose="02020603050405020304" pitchFamily="18" charset="0"/>
            </a:endParaRPr>
          </a:p>
        </p:txBody>
      </p:sp>
    </p:spTree>
    <p:extLst>
      <p:ext uri="{BB962C8B-B14F-4D97-AF65-F5344CB8AC3E}">
        <p14:creationId xmlns:p14="http://schemas.microsoft.com/office/powerpoint/2010/main" val="745958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334BA652-D38A-4E84-AB9B-C39438E96EA0}"/>
              </a:ext>
            </a:extLst>
          </p:cNvPr>
          <p:cNvSpPr>
            <a:spLocks noGrp="1" noChangeArrowheads="1"/>
          </p:cNvSpPr>
          <p:nvPr>
            <p:ph type="title" sz="quarter"/>
          </p:nvPr>
        </p:nvSpPr>
        <p:spPr>
          <a:xfrm>
            <a:off x="457200" y="277813"/>
            <a:ext cx="8229600" cy="865187"/>
          </a:xfrm>
        </p:spPr>
        <p:txBody>
          <a:bodyPr>
            <a:normAutofit fontScale="90000"/>
          </a:bodyPr>
          <a:lstStyle/>
          <a:p>
            <a:pPr algn="ctr"/>
            <a:r>
              <a:rPr lang="en-US" altLang="zh-TW" dirty="0">
                <a:ea typeface="新細明體" panose="02020500000000000000" pitchFamily="18" charset="-120"/>
              </a:rPr>
              <a:t>The use of “.” – “Element” Operation</a:t>
            </a:r>
          </a:p>
        </p:txBody>
      </p:sp>
      <p:sp>
        <p:nvSpPr>
          <p:cNvPr id="88074" name="Text Box 10">
            <a:extLst>
              <a:ext uri="{FF2B5EF4-FFF2-40B4-BE49-F238E27FC236}">
                <a16:creationId xmlns:a16="http://schemas.microsoft.com/office/drawing/2014/main" id="{3DF3D204-2B87-4EA4-A5D4-BDE40CC3D8E5}"/>
              </a:ext>
            </a:extLst>
          </p:cNvPr>
          <p:cNvSpPr txBox="1">
            <a:spLocks noChangeArrowheads="1"/>
          </p:cNvSpPr>
          <p:nvPr/>
        </p:nvSpPr>
        <p:spPr bwMode="auto">
          <a:xfrm>
            <a:off x="762000" y="4422775"/>
            <a:ext cx="8259763" cy="1749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TW">
                <a:ea typeface="新細明體" panose="02020500000000000000" pitchFamily="18" charset="-120"/>
              </a:rPr>
              <a:t>K= x^2</a:t>
            </a:r>
          </a:p>
          <a:p>
            <a:r>
              <a:rPr kumimoji="1" lang="en-US" altLang="zh-TW">
                <a:solidFill>
                  <a:srgbClr val="0066FF"/>
                </a:solidFill>
                <a:ea typeface="新細明體" panose="02020500000000000000" pitchFamily="18" charset="-120"/>
              </a:rPr>
              <a:t>Erorr:</a:t>
            </a:r>
          </a:p>
          <a:p>
            <a:r>
              <a:rPr kumimoji="1" lang="en-US" altLang="zh-TW">
                <a:ea typeface="新細明體" panose="02020500000000000000" pitchFamily="18" charset="-120"/>
              </a:rPr>
              <a:t> </a:t>
            </a:r>
            <a:r>
              <a:rPr kumimoji="1" lang="en-US" altLang="zh-TW">
                <a:solidFill>
                  <a:srgbClr val="FF3300"/>
                </a:solidFill>
                <a:ea typeface="新細明體" panose="02020500000000000000" pitchFamily="18" charset="-120"/>
              </a:rPr>
              <a:t>??? Error using ==&gt; mpower  Matrix must be square.</a:t>
            </a:r>
          </a:p>
          <a:p>
            <a:r>
              <a:rPr kumimoji="1" lang="en-US" altLang="zh-TW">
                <a:ea typeface="新細明體" panose="02020500000000000000" pitchFamily="18" charset="-120"/>
              </a:rPr>
              <a:t>B=x*y</a:t>
            </a:r>
          </a:p>
          <a:p>
            <a:r>
              <a:rPr kumimoji="1" lang="en-US" altLang="zh-TW">
                <a:solidFill>
                  <a:srgbClr val="0066FF"/>
                </a:solidFill>
                <a:ea typeface="新細明體" panose="02020500000000000000" pitchFamily="18" charset="-120"/>
              </a:rPr>
              <a:t>Erorr:</a:t>
            </a:r>
          </a:p>
          <a:p>
            <a:r>
              <a:rPr kumimoji="1" lang="en-US" altLang="zh-TW">
                <a:solidFill>
                  <a:srgbClr val="FF3300"/>
                </a:solidFill>
                <a:ea typeface="新細明體" panose="02020500000000000000" pitchFamily="18" charset="-120"/>
              </a:rPr>
              <a:t>??? Error using ==&gt; mtimes Inner matrix dimensions must agree.</a:t>
            </a:r>
          </a:p>
        </p:txBody>
      </p:sp>
      <p:sp>
        <p:nvSpPr>
          <p:cNvPr id="88079" name="Rectangle 15">
            <a:extLst>
              <a:ext uri="{FF2B5EF4-FFF2-40B4-BE49-F238E27FC236}">
                <a16:creationId xmlns:a16="http://schemas.microsoft.com/office/drawing/2014/main" id="{ACACCBCC-B22D-422A-8DFD-804B49199D45}"/>
              </a:ext>
            </a:extLst>
          </p:cNvPr>
          <p:cNvSpPr>
            <a:spLocks noChangeArrowheads="1"/>
          </p:cNvSpPr>
          <p:nvPr/>
        </p:nvSpPr>
        <p:spPr bwMode="auto">
          <a:xfrm>
            <a:off x="228600" y="1143000"/>
            <a:ext cx="2819400" cy="14747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dirty="0"/>
              <a:t>A = [1 2 3; 5 1 4;</a:t>
            </a:r>
            <a:r>
              <a:rPr lang="en-US" altLang="en-US" dirty="0"/>
              <a:t> </a:t>
            </a:r>
            <a:r>
              <a:rPr lang="en-GB" altLang="en-US" dirty="0"/>
              <a:t>3 4 1]</a:t>
            </a:r>
            <a:endParaRPr lang="en-US" altLang="en-US" dirty="0"/>
          </a:p>
          <a:p>
            <a:r>
              <a:rPr lang="en-GB" altLang="en-US" dirty="0"/>
              <a:t>     A =</a:t>
            </a:r>
          </a:p>
          <a:p>
            <a:r>
              <a:rPr lang="en-GB" altLang="en-US" dirty="0"/>
              <a:t>   </a:t>
            </a:r>
            <a:r>
              <a:rPr lang="en-US" altLang="en-US" dirty="0"/>
              <a:t>	</a:t>
            </a:r>
            <a:r>
              <a:rPr lang="en-GB" altLang="en-US" dirty="0"/>
              <a:t>1     2     3</a:t>
            </a:r>
          </a:p>
          <a:p>
            <a:r>
              <a:rPr lang="en-GB" altLang="en-US" dirty="0"/>
              <a:t>     </a:t>
            </a:r>
            <a:r>
              <a:rPr lang="en-US" altLang="en-US" dirty="0"/>
              <a:t>	</a:t>
            </a:r>
            <a:r>
              <a:rPr lang="en-GB" altLang="en-US" dirty="0"/>
              <a:t>5     1     4</a:t>
            </a:r>
          </a:p>
          <a:p>
            <a:r>
              <a:rPr lang="en-GB" altLang="en-US" dirty="0"/>
              <a:t>    </a:t>
            </a:r>
            <a:r>
              <a:rPr lang="en-US" altLang="en-US" dirty="0"/>
              <a:t>	</a:t>
            </a:r>
            <a:r>
              <a:rPr lang="en-GB" altLang="en-US" dirty="0"/>
              <a:t>3     4   -1</a:t>
            </a:r>
          </a:p>
        </p:txBody>
      </p:sp>
      <p:sp>
        <p:nvSpPr>
          <p:cNvPr id="88080" name="Text Box 16">
            <a:extLst>
              <a:ext uri="{FF2B5EF4-FFF2-40B4-BE49-F238E27FC236}">
                <a16:creationId xmlns:a16="http://schemas.microsoft.com/office/drawing/2014/main" id="{E647022E-9521-40BB-AA93-5FB159B648F7}"/>
              </a:ext>
            </a:extLst>
          </p:cNvPr>
          <p:cNvSpPr txBox="1">
            <a:spLocks noChangeArrowheads="1"/>
          </p:cNvSpPr>
          <p:nvPr/>
        </p:nvSpPr>
        <p:spPr bwMode="auto">
          <a:xfrm>
            <a:off x="1600200" y="3143250"/>
            <a:ext cx="1524000" cy="12001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a:t>y = A(3 ,:)</a:t>
            </a:r>
          </a:p>
          <a:p>
            <a:endParaRPr lang="en-GB" altLang="en-US"/>
          </a:p>
          <a:p>
            <a:r>
              <a:rPr lang="en-GB" altLang="en-US"/>
              <a:t>y=      </a:t>
            </a:r>
          </a:p>
          <a:p>
            <a:r>
              <a:rPr lang="en-GB" altLang="en-US"/>
              <a:t>     3  4  -1</a:t>
            </a:r>
            <a:endParaRPr lang="tr-TR" altLang="en-US"/>
          </a:p>
        </p:txBody>
      </p:sp>
      <p:sp>
        <p:nvSpPr>
          <p:cNvPr id="88081" name="Text Box 17">
            <a:extLst>
              <a:ext uri="{FF2B5EF4-FFF2-40B4-BE49-F238E27FC236}">
                <a16:creationId xmlns:a16="http://schemas.microsoft.com/office/drawing/2014/main" id="{893C6C79-BD1E-4CA9-A821-ED50BE2E5404}"/>
              </a:ext>
            </a:extLst>
          </p:cNvPr>
          <p:cNvSpPr txBox="1">
            <a:spLocks noChangeArrowheads="1"/>
          </p:cNvSpPr>
          <p:nvPr/>
        </p:nvSpPr>
        <p:spPr bwMode="auto">
          <a:xfrm>
            <a:off x="3962400" y="2895600"/>
            <a:ext cx="1371600" cy="12001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a:t>b = x .* y</a:t>
            </a:r>
          </a:p>
          <a:p>
            <a:endParaRPr lang="en-GB" altLang="en-US"/>
          </a:p>
          <a:p>
            <a:r>
              <a:rPr lang="en-GB" altLang="en-US"/>
              <a:t>b=</a:t>
            </a:r>
          </a:p>
          <a:p>
            <a:r>
              <a:rPr lang="en-GB" altLang="en-US"/>
              <a:t>      3  8 -3     </a:t>
            </a:r>
            <a:endParaRPr lang="tr-TR" altLang="en-US"/>
          </a:p>
        </p:txBody>
      </p:sp>
      <p:sp>
        <p:nvSpPr>
          <p:cNvPr id="88083" name="Text Box 19">
            <a:extLst>
              <a:ext uri="{FF2B5EF4-FFF2-40B4-BE49-F238E27FC236}">
                <a16:creationId xmlns:a16="http://schemas.microsoft.com/office/drawing/2014/main" id="{332F559D-3D13-4D30-8E49-DEABBDF54CB9}"/>
              </a:ext>
            </a:extLst>
          </p:cNvPr>
          <p:cNvSpPr txBox="1">
            <a:spLocks noChangeArrowheads="1"/>
          </p:cNvSpPr>
          <p:nvPr/>
        </p:nvSpPr>
        <p:spPr bwMode="auto">
          <a:xfrm>
            <a:off x="5410200" y="2895600"/>
            <a:ext cx="1828800" cy="12001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a:t>c = x . / y</a:t>
            </a:r>
          </a:p>
          <a:p>
            <a:endParaRPr lang="en-GB" altLang="en-US"/>
          </a:p>
          <a:p>
            <a:r>
              <a:rPr lang="en-GB" altLang="en-US"/>
              <a:t>c=    </a:t>
            </a:r>
          </a:p>
          <a:p>
            <a:r>
              <a:rPr lang="en-GB" altLang="en-US"/>
              <a:t>   0.33   0.5   -3  </a:t>
            </a:r>
            <a:endParaRPr lang="tr-TR" altLang="en-US"/>
          </a:p>
        </p:txBody>
      </p:sp>
      <p:sp>
        <p:nvSpPr>
          <p:cNvPr id="88084" name="Text Box 20">
            <a:extLst>
              <a:ext uri="{FF2B5EF4-FFF2-40B4-BE49-F238E27FC236}">
                <a16:creationId xmlns:a16="http://schemas.microsoft.com/office/drawing/2014/main" id="{0A06B3FC-98C2-47AB-BDE1-ED4A139F117F}"/>
              </a:ext>
            </a:extLst>
          </p:cNvPr>
          <p:cNvSpPr txBox="1">
            <a:spLocks noChangeArrowheads="1"/>
          </p:cNvSpPr>
          <p:nvPr/>
        </p:nvSpPr>
        <p:spPr bwMode="auto">
          <a:xfrm>
            <a:off x="7315200" y="2895600"/>
            <a:ext cx="1676400" cy="12001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a:t>d = x .^2</a:t>
            </a:r>
          </a:p>
          <a:p>
            <a:endParaRPr lang="en-GB" altLang="en-US"/>
          </a:p>
          <a:p>
            <a:r>
              <a:rPr lang="en-GB" altLang="en-US"/>
              <a:t>d=    </a:t>
            </a:r>
          </a:p>
          <a:p>
            <a:r>
              <a:rPr lang="en-GB" altLang="en-US"/>
              <a:t>       1    4    9  </a:t>
            </a:r>
            <a:endParaRPr lang="tr-TR" altLang="en-US"/>
          </a:p>
        </p:txBody>
      </p:sp>
      <p:sp>
        <p:nvSpPr>
          <p:cNvPr id="88086" name="Text Box 22">
            <a:extLst>
              <a:ext uri="{FF2B5EF4-FFF2-40B4-BE49-F238E27FC236}">
                <a16:creationId xmlns:a16="http://schemas.microsoft.com/office/drawing/2014/main" id="{D5EC8520-7723-49F3-B426-8C1C823F0BCC}"/>
              </a:ext>
            </a:extLst>
          </p:cNvPr>
          <p:cNvSpPr txBox="1">
            <a:spLocks noChangeArrowheads="1"/>
          </p:cNvSpPr>
          <p:nvPr/>
        </p:nvSpPr>
        <p:spPr bwMode="auto">
          <a:xfrm>
            <a:off x="152400" y="3143250"/>
            <a:ext cx="1400175" cy="12001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x = A(1,:)</a:t>
            </a:r>
          </a:p>
          <a:p>
            <a:endParaRPr lang="en-GB" altLang="en-US"/>
          </a:p>
          <a:p>
            <a:r>
              <a:rPr lang="en-GB" altLang="en-US"/>
              <a:t>x=</a:t>
            </a:r>
          </a:p>
          <a:p>
            <a:r>
              <a:rPr lang="en-GB" altLang="en-US"/>
              <a:t>      1   2   3 </a:t>
            </a:r>
            <a:endParaRPr lang="tr-TR" altLang="en-US"/>
          </a:p>
        </p:txBody>
      </p:sp>
      <p:sp>
        <p:nvSpPr>
          <p:cNvPr id="88087" name="AutoShape 23">
            <a:extLst>
              <a:ext uri="{FF2B5EF4-FFF2-40B4-BE49-F238E27FC236}">
                <a16:creationId xmlns:a16="http://schemas.microsoft.com/office/drawing/2014/main" id="{1A98A2ED-46F8-4890-8BF8-B8701938C8CA}"/>
              </a:ext>
            </a:extLst>
          </p:cNvPr>
          <p:cNvSpPr>
            <a:spLocks noChangeArrowheads="1"/>
          </p:cNvSpPr>
          <p:nvPr/>
        </p:nvSpPr>
        <p:spPr bwMode="auto">
          <a:xfrm>
            <a:off x="3200400" y="3352800"/>
            <a:ext cx="457200" cy="485775"/>
          </a:xfrm>
          <a:prstGeom prst="rightArrow">
            <a:avLst>
              <a:gd name="adj1" fmla="val 50000"/>
              <a:gd name="adj2" fmla="val 25000"/>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088" name="AutoShape 24">
            <a:extLst>
              <a:ext uri="{FF2B5EF4-FFF2-40B4-BE49-F238E27FC236}">
                <a16:creationId xmlns:a16="http://schemas.microsoft.com/office/drawing/2014/main" id="{252B939A-A1E7-466C-AA5C-FC721C8D4CBA}"/>
              </a:ext>
            </a:extLst>
          </p:cNvPr>
          <p:cNvSpPr>
            <a:spLocks noChangeArrowheads="1"/>
          </p:cNvSpPr>
          <p:nvPr/>
        </p:nvSpPr>
        <p:spPr bwMode="auto">
          <a:xfrm>
            <a:off x="1295400" y="2667000"/>
            <a:ext cx="485775" cy="381000"/>
          </a:xfrm>
          <a:prstGeom prst="downArrow">
            <a:avLst>
              <a:gd name="adj1" fmla="val 50000"/>
              <a:gd name="adj2" fmla="val 25000"/>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35268285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074"/>
                                        </p:tgtEl>
                                        <p:attrNameLst>
                                          <p:attrName>style.visibility</p:attrName>
                                        </p:attrNameLst>
                                      </p:cBhvr>
                                      <p:to>
                                        <p:strVal val="visible"/>
                                      </p:to>
                                    </p:set>
                                    <p:animEffect transition="in" filter="blinds(horizontal)">
                                      <p:cBhvr>
                                        <p:cTn id="7" dur="500"/>
                                        <p:tgtEl>
                                          <p:spTgt spid="88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0FC618A-17F8-4581-A2A3-7D9A02F74C70}"/>
              </a:ext>
            </a:extLst>
          </p:cNvPr>
          <p:cNvSpPr>
            <a:spLocks noGrp="1" noChangeArrowheads="1"/>
          </p:cNvSpPr>
          <p:nvPr>
            <p:ph type="title"/>
          </p:nvPr>
        </p:nvSpPr>
        <p:spPr/>
        <p:txBody>
          <a:bodyPr>
            <a:normAutofit fontScale="90000"/>
          </a:bodyPr>
          <a:lstStyle/>
          <a:p>
            <a:r>
              <a:rPr lang="en-US" altLang="en-US" sz="3800"/>
              <a:t>Basic Task: Plot the function sin(x) between 0</a:t>
            </a:r>
            <a:r>
              <a:rPr lang="en-US" altLang="en-US" sz="3800">
                <a:latin typeface="Times New Roman" panose="02020603050405020304" pitchFamily="18" charset="0"/>
              </a:rPr>
              <a:t>≤</a:t>
            </a:r>
            <a:r>
              <a:rPr lang="en-US" altLang="en-US" sz="3800"/>
              <a:t>x</a:t>
            </a:r>
            <a:r>
              <a:rPr lang="en-US" altLang="en-US" sz="3800">
                <a:latin typeface="Times New Roman" panose="02020603050405020304" pitchFamily="18" charset="0"/>
              </a:rPr>
              <a:t>≤4</a:t>
            </a:r>
            <a:r>
              <a:rPr lang="el-GR" altLang="en-US" sz="3800">
                <a:latin typeface="Times New Roman" panose="02020603050405020304" pitchFamily="18" charset="0"/>
                <a:cs typeface="Times New Roman" panose="02020603050405020304" pitchFamily="18" charset="0"/>
              </a:rPr>
              <a:t>π</a:t>
            </a:r>
            <a:r>
              <a:rPr lang="en-US" altLang="en-US" sz="3800"/>
              <a:t> </a:t>
            </a:r>
          </a:p>
        </p:txBody>
      </p:sp>
      <p:sp>
        <p:nvSpPr>
          <p:cNvPr id="18435" name="Rectangle 3">
            <a:extLst>
              <a:ext uri="{FF2B5EF4-FFF2-40B4-BE49-F238E27FC236}">
                <a16:creationId xmlns:a16="http://schemas.microsoft.com/office/drawing/2014/main" id="{4CD11988-93F4-4498-985B-3C0F186C2598}"/>
              </a:ext>
            </a:extLst>
          </p:cNvPr>
          <p:cNvSpPr>
            <a:spLocks noGrp="1" noChangeArrowheads="1"/>
          </p:cNvSpPr>
          <p:nvPr>
            <p:ph type="body" idx="1"/>
          </p:nvPr>
        </p:nvSpPr>
        <p:spPr>
          <a:xfrm>
            <a:off x="762000" y="1524000"/>
            <a:ext cx="7410400" cy="4953000"/>
          </a:xfrm>
        </p:spPr>
        <p:txBody>
          <a:bodyPr>
            <a:normAutofit/>
          </a:bodyPr>
          <a:lstStyle/>
          <a:p>
            <a:pPr>
              <a:lnSpc>
                <a:spcPct val="90000"/>
              </a:lnSpc>
            </a:pPr>
            <a:r>
              <a:rPr lang="en-US" altLang="en-US" dirty="0"/>
              <a:t>Create an x-array of 100 samples between 0 and 4</a:t>
            </a:r>
            <a:r>
              <a:rPr lang="el-GR" altLang="en-US" dirty="0">
                <a:latin typeface="Times New Roman" panose="02020603050405020304" pitchFamily="18" charset="0"/>
                <a:cs typeface="Times New Roman" panose="02020603050405020304" pitchFamily="18" charset="0"/>
              </a:rPr>
              <a:t>π</a:t>
            </a:r>
            <a:r>
              <a:rPr lang="en-US" altLang="en-US" dirty="0">
                <a:cs typeface="Times New Roman" panose="02020603050405020304" pitchFamily="18" charset="0"/>
              </a:rPr>
              <a:t>.</a:t>
            </a:r>
          </a:p>
          <a:p>
            <a:pPr>
              <a:lnSpc>
                <a:spcPct val="90000"/>
              </a:lnSpc>
            </a:pPr>
            <a:endParaRPr lang="en-US" altLang="en-US" dirty="0">
              <a:cs typeface="Times New Roman" panose="02020603050405020304" pitchFamily="18" charset="0"/>
            </a:endParaRPr>
          </a:p>
          <a:p>
            <a:pPr>
              <a:lnSpc>
                <a:spcPct val="90000"/>
              </a:lnSpc>
            </a:pPr>
            <a:endParaRPr lang="en-US" altLang="en-US" dirty="0">
              <a:cs typeface="Times New Roman" panose="02020603050405020304" pitchFamily="18" charset="0"/>
            </a:endParaRPr>
          </a:p>
          <a:p>
            <a:pPr>
              <a:lnSpc>
                <a:spcPct val="90000"/>
              </a:lnSpc>
            </a:pPr>
            <a:r>
              <a:rPr lang="en-US" altLang="en-US" dirty="0">
                <a:cs typeface="Times New Roman" panose="02020603050405020304" pitchFamily="18" charset="0"/>
              </a:rPr>
              <a:t>Calculate sin(.) of the x-array</a:t>
            </a:r>
          </a:p>
          <a:p>
            <a:pPr>
              <a:lnSpc>
                <a:spcPct val="90000"/>
              </a:lnSpc>
            </a:pPr>
            <a:endParaRPr lang="en-US" altLang="en-US" dirty="0">
              <a:cs typeface="Times New Roman" panose="02020603050405020304" pitchFamily="18" charset="0"/>
            </a:endParaRPr>
          </a:p>
          <a:p>
            <a:pPr>
              <a:lnSpc>
                <a:spcPct val="90000"/>
              </a:lnSpc>
            </a:pPr>
            <a:endParaRPr lang="en-US" altLang="en-US" dirty="0">
              <a:cs typeface="Times New Roman" panose="02020603050405020304" pitchFamily="18" charset="0"/>
            </a:endParaRPr>
          </a:p>
          <a:p>
            <a:pPr>
              <a:lnSpc>
                <a:spcPct val="90000"/>
              </a:lnSpc>
            </a:pPr>
            <a:r>
              <a:rPr lang="en-US" altLang="en-US" dirty="0">
                <a:cs typeface="Times New Roman" panose="02020603050405020304" pitchFamily="18" charset="0"/>
              </a:rPr>
              <a:t>Plot the y-array</a:t>
            </a:r>
          </a:p>
          <a:p>
            <a:pPr>
              <a:lnSpc>
                <a:spcPct val="90000"/>
              </a:lnSpc>
              <a:buFont typeface="Wingdings" panose="05000000000000000000" pitchFamily="2" charset="2"/>
              <a:buNone/>
            </a:pPr>
            <a:endParaRPr lang="en-US" altLang="en-US" dirty="0">
              <a:cs typeface="Times New Roman" panose="02020603050405020304" pitchFamily="18" charset="0"/>
            </a:endParaRPr>
          </a:p>
          <a:p>
            <a:pPr>
              <a:lnSpc>
                <a:spcPct val="90000"/>
              </a:lnSpc>
              <a:buFont typeface="Wingdings" panose="05000000000000000000" pitchFamily="2" charset="2"/>
              <a:buNone/>
            </a:pPr>
            <a:r>
              <a:rPr lang="en-US" altLang="en-US" dirty="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 </a:t>
            </a:r>
          </a:p>
        </p:txBody>
      </p:sp>
      <p:sp>
        <p:nvSpPr>
          <p:cNvPr id="18436" name="Rectangle 4">
            <a:extLst>
              <a:ext uri="{FF2B5EF4-FFF2-40B4-BE49-F238E27FC236}">
                <a16:creationId xmlns:a16="http://schemas.microsoft.com/office/drawing/2014/main" id="{8E0D813B-E4AB-4E0A-93BF-0AA00A7E81A9}"/>
              </a:ext>
            </a:extLst>
          </p:cNvPr>
          <p:cNvSpPr>
            <a:spLocks noChangeArrowheads="1"/>
          </p:cNvSpPr>
          <p:nvPr/>
        </p:nvSpPr>
        <p:spPr bwMode="auto">
          <a:xfrm>
            <a:off x="1310302" y="3840721"/>
            <a:ext cx="3352800" cy="533400"/>
          </a:xfrm>
          <a:prstGeom prst="rect">
            <a:avLst/>
          </a:prstGeom>
          <a:solidFill>
            <a:srgbClr val="99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latin typeface="Tahoma" panose="020B0604030504040204" pitchFamily="34" charset="0"/>
              </a:rPr>
              <a:t>&gt;&gt;x=</a:t>
            </a:r>
            <a:r>
              <a:rPr lang="en-US" altLang="en-US" dirty="0" err="1">
                <a:latin typeface="Tahoma" panose="020B0604030504040204" pitchFamily="34" charset="0"/>
              </a:rPr>
              <a:t>linspace</a:t>
            </a:r>
            <a:r>
              <a:rPr lang="en-US" altLang="en-US" dirty="0">
                <a:latin typeface="Tahoma" panose="020B0604030504040204" pitchFamily="34" charset="0"/>
              </a:rPr>
              <a:t>(0,4*pi,100);</a:t>
            </a:r>
          </a:p>
        </p:txBody>
      </p:sp>
      <p:sp>
        <p:nvSpPr>
          <p:cNvPr id="18437" name="Rectangle 5">
            <a:extLst>
              <a:ext uri="{FF2B5EF4-FFF2-40B4-BE49-F238E27FC236}">
                <a16:creationId xmlns:a16="http://schemas.microsoft.com/office/drawing/2014/main" id="{055828BF-7F32-4B64-81F5-E5FD418D3D67}"/>
              </a:ext>
            </a:extLst>
          </p:cNvPr>
          <p:cNvSpPr>
            <a:spLocks noChangeArrowheads="1"/>
          </p:cNvSpPr>
          <p:nvPr/>
        </p:nvSpPr>
        <p:spPr bwMode="auto">
          <a:xfrm>
            <a:off x="1310302" y="5048250"/>
            <a:ext cx="3352800" cy="533400"/>
          </a:xfrm>
          <a:prstGeom prst="rect">
            <a:avLst/>
          </a:prstGeom>
          <a:solidFill>
            <a:srgbClr val="99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latin typeface="Tahoma" panose="020B0604030504040204" pitchFamily="34" charset="0"/>
              </a:rPr>
              <a:t>&gt;&gt;y=sin(x);</a:t>
            </a:r>
          </a:p>
        </p:txBody>
      </p:sp>
      <p:sp>
        <p:nvSpPr>
          <p:cNvPr id="18438" name="Rectangle 6">
            <a:extLst>
              <a:ext uri="{FF2B5EF4-FFF2-40B4-BE49-F238E27FC236}">
                <a16:creationId xmlns:a16="http://schemas.microsoft.com/office/drawing/2014/main" id="{052E4BF0-3642-43C9-B18C-EFE04554BB48}"/>
              </a:ext>
            </a:extLst>
          </p:cNvPr>
          <p:cNvSpPr>
            <a:spLocks noChangeArrowheads="1"/>
          </p:cNvSpPr>
          <p:nvPr/>
        </p:nvSpPr>
        <p:spPr bwMode="auto">
          <a:xfrm>
            <a:off x="1310302" y="6004560"/>
            <a:ext cx="3352800" cy="533400"/>
          </a:xfrm>
          <a:prstGeom prst="rect">
            <a:avLst/>
          </a:prstGeom>
          <a:solidFill>
            <a:srgbClr val="99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latin typeface="Tahoma" panose="020B0604030504040204" pitchFamily="34" charset="0"/>
              </a:rPr>
              <a:t>&gt;&gt;plot(y)</a:t>
            </a:r>
          </a:p>
        </p:txBody>
      </p:sp>
      <p:pic>
        <p:nvPicPr>
          <p:cNvPr id="18439" name="Picture 7">
            <a:extLst>
              <a:ext uri="{FF2B5EF4-FFF2-40B4-BE49-F238E27FC236}">
                <a16:creationId xmlns:a16="http://schemas.microsoft.com/office/drawing/2014/main" id="{20B77228-6384-44F2-887B-09D5FC05EE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3810000"/>
            <a:ext cx="3302000"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84579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439"/>
                                        </p:tgtEl>
                                        <p:attrNameLst>
                                          <p:attrName>style.visibility</p:attrName>
                                        </p:attrNameLst>
                                      </p:cBhvr>
                                      <p:to>
                                        <p:strVal val="visible"/>
                                      </p:to>
                                    </p:set>
                                    <p:animEffect transition="in" filter="blinds(horizontal)">
                                      <p:cBhvr>
                                        <p:cTn id="7" dur="500"/>
                                        <p:tgtEl>
                                          <p:spTgt spid="18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2340974-460C-4D6C-8792-0FBCDE0EEF7E}"/>
              </a:ext>
            </a:extLst>
          </p:cNvPr>
          <p:cNvSpPr>
            <a:spLocks noGrp="1" noChangeArrowheads="1"/>
          </p:cNvSpPr>
          <p:nvPr>
            <p:ph type="title"/>
          </p:nvPr>
        </p:nvSpPr>
        <p:spPr/>
        <p:txBody>
          <a:bodyPr>
            <a:normAutofit fontScale="90000"/>
          </a:bodyPr>
          <a:lstStyle/>
          <a:p>
            <a:r>
              <a:rPr lang="en-US" altLang="en-US" sz="3800"/>
              <a:t>Plot the function e</a:t>
            </a:r>
            <a:r>
              <a:rPr lang="en-US" altLang="en-US" sz="3800" baseline="30000"/>
              <a:t>-x/3</a:t>
            </a:r>
            <a:r>
              <a:rPr lang="en-US" altLang="en-US" sz="3800"/>
              <a:t>sin(x) between 0</a:t>
            </a:r>
            <a:r>
              <a:rPr lang="en-US" altLang="en-US" sz="3800">
                <a:latin typeface="Times New Roman" panose="02020603050405020304" pitchFamily="18" charset="0"/>
              </a:rPr>
              <a:t>≤</a:t>
            </a:r>
            <a:r>
              <a:rPr lang="en-US" altLang="en-US" sz="3800"/>
              <a:t>x</a:t>
            </a:r>
            <a:r>
              <a:rPr lang="en-US" altLang="en-US" sz="3800">
                <a:latin typeface="Times New Roman" panose="02020603050405020304" pitchFamily="18" charset="0"/>
              </a:rPr>
              <a:t>≤4</a:t>
            </a:r>
            <a:r>
              <a:rPr lang="el-GR" altLang="en-US" sz="3800">
                <a:latin typeface="Times New Roman" panose="02020603050405020304" pitchFamily="18" charset="0"/>
                <a:cs typeface="Times New Roman" panose="02020603050405020304" pitchFamily="18" charset="0"/>
              </a:rPr>
              <a:t>π</a:t>
            </a:r>
            <a:r>
              <a:rPr lang="en-US" altLang="en-US" sz="3800"/>
              <a:t> </a:t>
            </a:r>
          </a:p>
        </p:txBody>
      </p:sp>
      <p:sp>
        <p:nvSpPr>
          <p:cNvPr id="19459" name="Rectangle 3">
            <a:extLst>
              <a:ext uri="{FF2B5EF4-FFF2-40B4-BE49-F238E27FC236}">
                <a16:creationId xmlns:a16="http://schemas.microsoft.com/office/drawing/2014/main" id="{731B05FD-67A0-474C-81CD-44927142F7D5}"/>
              </a:ext>
            </a:extLst>
          </p:cNvPr>
          <p:cNvSpPr>
            <a:spLocks noGrp="1" noChangeArrowheads="1"/>
          </p:cNvSpPr>
          <p:nvPr>
            <p:ph type="body" idx="1"/>
          </p:nvPr>
        </p:nvSpPr>
        <p:spPr>
          <a:xfrm>
            <a:off x="179512" y="1524000"/>
            <a:ext cx="7992888" cy="4953000"/>
          </a:xfrm>
        </p:spPr>
        <p:txBody>
          <a:bodyPr/>
          <a:lstStyle/>
          <a:p>
            <a:r>
              <a:rPr lang="en-US" altLang="en-US" dirty="0"/>
              <a:t>Create an x-array of 100 samples between 0 and 4</a:t>
            </a:r>
            <a:r>
              <a:rPr lang="el-GR" altLang="en-US" dirty="0">
                <a:latin typeface="Times New Roman" panose="02020603050405020304" pitchFamily="18" charset="0"/>
                <a:cs typeface="Times New Roman" panose="02020603050405020304" pitchFamily="18" charset="0"/>
              </a:rPr>
              <a:t>π</a:t>
            </a:r>
            <a:r>
              <a:rPr lang="en-US" altLang="en-US" dirty="0">
                <a:cs typeface="Times New Roman" panose="02020603050405020304" pitchFamily="18" charset="0"/>
              </a:rPr>
              <a:t>.</a:t>
            </a:r>
          </a:p>
          <a:p>
            <a:endParaRPr lang="en-US" altLang="en-US" dirty="0">
              <a:cs typeface="Times New Roman" panose="02020603050405020304" pitchFamily="18" charset="0"/>
            </a:endParaRPr>
          </a:p>
          <a:p>
            <a:r>
              <a:rPr lang="en-US" altLang="en-US" dirty="0">
                <a:cs typeface="Times New Roman" panose="02020603050405020304" pitchFamily="18" charset="0"/>
              </a:rPr>
              <a:t>Calculate sin(.) of the x-array</a:t>
            </a:r>
          </a:p>
          <a:p>
            <a:endParaRPr lang="en-US" altLang="en-US" dirty="0">
              <a:cs typeface="Times New Roman" panose="02020603050405020304" pitchFamily="18" charset="0"/>
            </a:endParaRPr>
          </a:p>
          <a:p>
            <a:r>
              <a:rPr lang="en-US" altLang="en-US" dirty="0">
                <a:cs typeface="Times New Roman" panose="02020603050405020304" pitchFamily="18" charset="0"/>
              </a:rPr>
              <a:t>Calculate e</a:t>
            </a:r>
            <a:r>
              <a:rPr lang="en-US" altLang="en-US" baseline="30000" dirty="0">
                <a:cs typeface="Times New Roman" panose="02020603050405020304" pitchFamily="18" charset="0"/>
              </a:rPr>
              <a:t>-x/3</a:t>
            </a:r>
            <a:r>
              <a:rPr lang="en-US" altLang="en-US" dirty="0">
                <a:cs typeface="Times New Roman" panose="02020603050405020304" pitchFamily="18" charset="0"/>
              </a:rPr>
              <a:t> of the x-array</a:t>
            </a:r>
          </a:p>
          <a:p>
            <a:endParaRPr lang="en-US" altLang="en-US" dirty="0">
              <a:cs typeface="Times New Roman" panose="02020603050405020304" pitchFamily="18" charset="0"/>
            </a:endParaRPr>
          </a:p>
          <a:p>
            <a:r>
              <a:rPr lang="en-US" altLang="en-US" dirty="0">
                <a:cs typeface="Times New Roman" panose="02020603050405020304" pitchFamily="18" charset="0"/>
              </a:rPr>
              <a:t>Multiply the arrays y and y1</a:t>
            </a:r>
          </a:p>
          <a:p>
            <a:pPr>
              <a:buFont typeface="Wingdings" panose="05000000000000000000" pitchFamily="2" charset="2"/>
              <a:buNone/>
            </a:pPr>
            <a:endParaRPr lang="en-US" altLang="en-US" dirty="0">
              <a:cs typeface="Times New Roman" panose="02020603050405020304" pitchFamily="18" charset="0"/>
            </a:endParaRPr>
          </a:p>
        </p:txBody>
      </p:sp>
      <p:sp>
        <p:nvSpPr>
          <p:cNvPr id="19460" name="Rectangle 4">
            <a:extLst>
              <a:ext uri="{FF2B5EF4-FFF2-40B4-BE49-F238E27FC236}">
                <a16:creationId xmlns:a16="http://schemas.microsoft.com/office/drawing/2014/main" id="{22C6D0B9-DD23-4EBE-ACAF-FE6F25C441AC}"/>
              </a:ext>
            </a:extLst>
          </p:cNvPr>
          <p:cNvSpPr>
            <a:spLocks noChangeArrowheads="1"/>
          </p:cNvSpPr>
          <p:nvPr/>
        </p:nvSpPr>
        <p:spPr bwMode="auto">
          <a:xfrm>
            <a:off x="1331640" y="1996440"/>
            <a:ext cx="3352800" cy="533400"/>
          </a:xfrm>
          <a:prstGeom prst="rect">
            <a:avLst/>
          </a:prstGeom>
          <a:solidFill>
            <a:srgbClr val="99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latin typeface="Tahoma" panose="020B0604030504040204" pitchFamily="34" charset="0"/>
              </a:rPr>
              <a:t>&gt;&gt;x=</a:t>
            </a:r>
            <a:r>
              <a:rPr lang="en-US" altLang="en-US" dirty="0" err="1">
                <a:latin typeface="Tahoma" panose="020B0604030504040204" pitchFamily="34" charset="0"/>
              </a:rPr>
              <a:t>linspace</a:t>
            </a:r>
            <a:r>
              <a:rPr lang="en-US" altLang="en-US" dirty="0">
                <a:latin typeface="Tahoma" panose="020B0604030504040204" pitchFamily="34" charset="0"/>
              </a:rPr>
              <a:t>(0,4*pi,100);</a:t>
            </a:r>
          </a:p>
        </p:txBody>
      </p:sp>
      <p:sp>
        <p:nvSpPr>
          <p:cNvPr id="19461" name="Rectangle 5">
            <a:extLst>
              <a:ext uri="{FF2B5EF4-FFF2-40B4-BE49-F238E27FC236}">
                <a16:creationId xmlns:a16="http://schemas.microsoft.com/office/drawing/2014/main" id="{7D52CB12-C4EF-42EF-989E-72459FB073F6}"/>
              </a:ext>
            </a:extLst>
          </p:cNvPr>
          <p:cNvSpPr>
            <a:spLocks noChangeArrowheads="1"/>
          </p:cNvSpPr>
          <p:nvPr/>
        </p:nvSpPr>
        <p:spPr bwMode="auto">
          <a:xfrm>
            <a:off x="1078089" y="3274651"/>
            <a:ext cx="3352800" cy="533400"/>
          </a:xfrm>
          <a:prstGeom prst="rect">
            <a:avLst/>
          </a:prstGeom>
          <a:solidFill>
            <a:srgbClr val="99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latin typeface="Tahoma" panose="020B0604030504040204" pitchFamily="34" charset="0"/>
              </a:rPr>
              <a:t>&gt;&gt;y=sin(x);</a:t>
            </a:r>
          </a:p>
        </p:txBody>
      </p:sp>
      <p:sp>
        <p:nvSpPr>
          <p:cNvPr id="19462" name="Rectangle 6">
            <a:extLst>
              <a:ext uri="{FF2B5EF4-FFF2-40B4-BE49-F238E27FC236}">
                <a16:creationId xmlns:a16="http://schemas.microsoft.com/office/drawing/2014/main" id="{3DB75252-3FA5-4652-9EC9-38EA528DE09F}"/>
              </a:ext>
            </a:extLst>
          </p:cNvPr>
          <p:cNvSpPr>
            <a:spLocks noChangeArrowheads="1"/>
          </p:cNvSpPr>
          <p:nvPr/>
        </p:nvSpPr>
        <p:spPr bwMode="auto">
          <a:xfrm>
            <a:off x="1078089" y="4236720"/>
            <a:ext cx="3352800" cy="533400"/>
          </a:xfrm>
          <a:prstGeom prst="rect">
            <a:avLst/>
          </a:prstGeom>
          <a:solidFill>
            <a:srgbClr val="99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latin typeface="Tahoma" panose="020B0604030504040204" pitchFamily="34" charset="0"/>
              </a:rPr>
              <a:t>&gt;&gt;y1=</a:t>
            </a:r>
            <a:r>
              <a:rPr lang="en-US" altLang="en-US" dirty="0" err="1">
                <a:latin typeface="Tahoma" panose="020B0604030504040204" pitchFamily="34" charset="0"/>
              </a:rPr>
              <a:t>exp</a:t>
            </a:r>
            <a:r>
              <a:rPr lang="en-US" altLang="en-US" dirty="0">
                <a:latin typeface="Tahoma" panose="020B0604030504040204" pitchFamily="34" charset="0"/>
              </a:rPr>
              <a:t>(-x/3);</a:t>
            </a:r>
          </a:p>
        </p:txBody>
      </p:sp>
      <p:sp>
        <p:nvSpPr>
          <p:cNvPr id="19463" name="Rectangle 7">
            <a:extLst>
              <a:ext uri="{FF2B5EF4-FFF2-40B4-BE49-F238E27FC236}">
                <a16:creationId xmlns:a16="http://schemas.microsoft.com/office/drawing/2014/main" id="{C86166D7-9860-4EB2-AC5D-99CE23427697}"/>
              </a:ext>
            </a:extLst>
          </p:cNvPr>
          <p:cNvSpPr>
            <a:spLocks noChangeArrowheads="1"/>
          </p:cNvSpPr>
          <p:nvPr/>
        </p:nvSpPr>
        <p:spPr bwMode="auto">
          <a:xfrm>
            <a:off x="1048709" y="5356860"/>
            <a:ext cx="3352800" cy="533400"/>
          </a:xfrm>
          <a:prstGeom prst="rect">
            <a:avLst/>
          </a:prstGeom>
          <a:solidFill>
            <a:srgbClr val="99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latin typeface="Tahoma" panose="020B0604030504040204" pitchFamily="34" charset="0"/>
              </a:rPr>
              <a:t>&gt;&gt;y2=y*y1;</a:t>
            </a:r>
          </a:p>
        </p:txBody>
      </p:sp>
    </p:spTree>
    <p:extLst>
      <p:ext uri="{BB962C8B-B14F-4D97-AF65-F5344CB8AC3E}">
        <p14:creationId xmlns:p14="http://schemas.microsoft.com/office/powerpoint/2010/main" val="289909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Aim </a:t>
            </a:r>
          </a:p>
        </p:txBody>
      </p:sp>
      <p:sp>
        <p:nvSpPr>
          <p:cNvPr id="3" name="Content Placeholder 2"/>
          <p:cNvSpPr>
            <a:spLocks noGrp="1"/>
          </p:cNvSpPr>
          <p:nvPr>
            <p:ph idx="1"/>
          </p:nvPr>
        </p:nvSpPr>
        <p:spPr/>
        <p:txBody>
          <a:bodyPr/>
          <a:lstStyle/>
          <a:p>
            <a:r>
              <a:rPr lang="en-US" dirty="0"/>
              <a:t> To examine sampling and reconstruction of signal, verify the </a:t>
            </a:r>
            <a:r>
              <a:rPr lang="en-US" dirty="0" err="1"/>
              <a:t>Nyquist</a:t>
            </a:r>
            <a:r>
              <a:rPr lang="en-US" dirty="0"/>
              <a:t> criteria by varying sampling frequency. Draw the sampled version of waveform for the conditions:</a:t>
            </a:r>
            <a:endParaRPr lang="en-IN" dirty="0"/>
          </a:p>
          <a:p>
            <a:r>
              <a:rPr lang="en-US" dirty="0"/>
              <a:t>(</a:t>
            </a:r>
            <a:r>
              <a:rPr lang="en-US" dirty="0" err="1"/>
              <a:t>i</a:t>
            </a:r>
            <a:r>
              <a:rPr lang="en-US" dirty="0"/>
              <a:t>) fs &lt; 2fm, (ii) fs &gt; 2fm and (iii) fs = 2fm; where fs - sampling frequency; </a:t>
            </a:r>
            <a:r>
              <a:rPr lang="en-US" dirty="0" err="1"/>
              <a:t>fm</a:t>
            </a:r>
            <a:r>
              <a:rPr lang="en-US" dirty="0"/>
              <a:t> - maximum baseband frequency and represent the output responses for different order low pass filter. Use virtual mode with appropriate software.</a:t>
            </a:r>
            <a:endParaRPr lang="en-IN" dirty="0"/>
          </a:p>
          <a:p>
            <a:pPr marL="0" indent="0">
              <a:buNone/>
            </a:pPr>
            <a:endParaRPr lang="en-US" dirty="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6925DEE-01BB-4833-974E-3E800D946A19}"/>
              </a:ext>
            </a:extLst>
          </p:cNvPr>
          <p:cNvSpPr>
            <a:spLocks noGrp="1" noChangeArrowheads="1"/>
          </p:cNvSpPr>
          <p:nvPr>
            <p:ph type="title"/>
          </p:nvPr>
        </p:nvSpPr>
        <p:spPr/>
        <p:txBody>
          <a:bodyPr>
            <a:normAutofit fontScale="90000"/>
          </a:bodyPr>
          <a:lstStyle/>
          <a:p>
            <a:r>
              <a:rPr lang="en-US" altLang="en-US" sz="3800"/>
              <a:t>Plot the function e</a:t>
            </a:r>
            <a:r>
              <a:rPr lang="en-US" altLang="en-US" sz="3800" baseline="30000"/>
              <a:t>-x/3</a:t>
            </a:r>
            <a:r>
              <a:rPr lang="en-US" altLang="en-US" sz="3800"/>
              <a:t>sin(x) between 0</a:t>
            </a:r>
            <a:r>
              <a:rPr lang="en-US" altLang="en-US" sz="3800">
                <a:latin typeface="Times New Roman" panose="02020603050405020304" pitchFamily="18" charset="0"/>
              </a:rPr>
              <a:t>≤</a:t>
            </a:r>
            <a:r>
              <a:rPr lang="en-US" altLang="en-US" sz="3800"/>
              <a:t>x</a:t>
            </a:r>
            <a:r>
              <a:rPr lang="en-US" altLang="en-US" sz="3800">
                <a:latin typeface="Times New Roman" panose="02020603050405020304" pitchFamily="18" charset="0"/>
              </a:rPr>
              <a:t>≤4</a:t>
            </a:r>
            <a:r>
              <a:rPr lang="el-GR" altLang="en-US" sz="3800">
                <a:latin typeface="Times New Roman" panose="02020603050405020304" pitchFamily="18" charset="0"/>
                <a:cs typeface="Times New Roman" panose="02020603050405020304" pitchFamily="18" charset="0"/>
              </a:rPr>
              <a:t>π</a:t>
            </a:r>
            <a:r>
              <a:rPr lang="en-US" altLang="en-US" sz="3800"/>
              <a:t> </a:t>
            </a:r>
          </a:p>
        </p:txBody>
      </p:sp>
      <p:sp>
        <p:nvSpPr>
          <p:cNvPr id="20483" name="Rectangle 3">
            <a:extLst>
              <a:ext uri="{FF2B5EF4-FFF2-40B4-BE49-F238E27FC236}">
                <a16:creationId xmlns:a16="http://schemas.microsoft.com/office/drawing/2014/main" id="{C8B8BF5C-D621-42B6-8FAE-76B158A33C7D}"/>
              </a:ext>
            </a:extLst>
          </p:cNvPr>
          <p:cNvSpPr>
            <a:spLocks noGrp="1" noChangeArrowheads="1"/>
          </p:cNvSpPr>
          <p:nvPr>
            <p:ph type="body" idx="1"/>
          </p:nvPr>
        </p:nvSpPr>
        <p:spPr/>
        <p:txBody>
          <a:bodyPr/>
          <a:lstStyle/>
          <a:p>
            <a:r>
              <a:rPr lang="en-US" altLang="en-US"/>
              <a:t>Multiply the arrays y and y1 </a:t>
            </a:r>
            <a:r>
              <a:rPr lang="en-US" altLang="en-US">
                <a:solidFill>
                  <a:srgbClr val="FF3300"/>
                </a:solidFill>
              </a:rPr>
              <a:t>correctly</a:t>
            </a:r>
          </a:p>
          <a:p>
            <a:endParaRPr lang="en-US" altLang="en-US">
              <a:solidFill>
                <a:srgbClr val="FF3300"/>
              </a:solidFill>
            </a:endParaRPr>
          </a:p>
          <a:p>
            <a:r>
              <a:rPr lang="en-US" altLang="en-US">
                <a:cs typeface="Times New Roman" panose="02020603050405020304" pitchFamily="18" charset="0"/>
              </a:rPr>
              <a:t>Plot the y2-array</a:t>
            </a:r>
          </a:p>
          <a:p>
            <a:pPr>
              <a:buFont typeface="Wingdings" panose="05000000000000000000" pitchFamily="2" charset="2"/>
              <a:buNone/>
            </a:pPr>
            <a:endParaRPr lang="en-US" altLang="en-US"/>
          </a:p>
        </p:txBody>
      </p:sp>
      <p:sp>
        <p:nvSpPr>
          <p:cNvPr id="20484" name="Rectangle 4">
            <a:extLst>
              <a:ext uri="{FF2B5EF4-FFF2-40B4-BE49-F238E27FC236}">
                <a16:creationId xmlns:a16="http://schemas.microsoft.com/office/drawing/2014/main" id="{0B277519-F9C2-4F4E-95F0-E086D65880FD}"/>
              </a:ext>
            </a:extLst>
          </p:cNvPr>
          <p:cNvSpPr>
            <a:spLocks noChangeArrowheads="1"/>
          </p:cNvSpPr>
          <p:nvPr/>
        </p:nvSpPr>
        <p:spPr bwMode="auto">
          <a:xfrm>
            <a:off x="1295400" y="2133600"/>
            <a:ext cx="3352800" cy="533400"/>
          </a:xfrm>
          <a:prstGeom prst="rect">
            <a:avLst/>
          </a:prstGeom>
          <a:solidFill>
            <a:srgbClr val="99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latin typeface="Tahoma" panose="020B0604030504040204" pitchFamily="34" charset="0"/>
              </a:rPr>
              <a:t>&gt;&gt;y2=y.*y1;</a:t>
            </a:r>
          </a:p>
        </p:txBody>
      </p:sp>
      <p:sp>
        <p:nvSpPr>
          <p:cNvPr id="20485" name="Rectangle 5">
            <a:extLst>
              <a:ext uri="{FF2B5EF4-FFF2-40B4-BE49-F238E27FC236}">
                <a16:creationId xmlns:a16="http://schemas.microsoft.com/office/drawing/2014/main" id="{4CA8407F-2392-4699-BFF4-D3908A802E24}"/>
              </a:ext>
            </a:extLst>
          </p:cNvPr>
          <p:cNvSpPr>
            <a:spLocks noChangeArrowheads="1"/>
          </p:cNvSpPr>
          <p:nvPr/>
        </p:nvSpPr>
        <p:spPr bwMode="auto">
          <a:xfrm>
            <a:off x="1295400" y="3429000"/>
            <a:ext cx="3352800" cy="533400"/>
          </a:xfrm>
          <a:prstGeom prst="rect">
            <a:avLst/>
          </a:prstGeom>
          <a:solidFill>
            <a:srgbClr val="99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latin typeface="Tahoma" panose="020B0604030504040204" pitchFamily="34" charset="0"/>
              </a:rPr>
              <a:t>&gt;&gt;plot(y2)</a:t>
            </a:r>
          </a:p>
        </p:txBody>
      </p:sp>
      <p:pic>
        <p:nvPicPr>
          <p:cNvPr id="20486" name="Picture 6">
            <a:extLst>
              <a:ext uri="{FF2B5EF4-FFF2-40B4-BE49-F238E27FC236}">
                <a16:creationId xmlns:a16="http://schemas.microsoft.com/office/drawing/2014/main" id="{14C9499C-41F9-45C0-B560-152C8D2C5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276600"/>
            <a:ext cx="44196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80469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486"/>
                                        </p:tgtEl>
                                        <p:attrNameLst>
                                          <p:attrName>style.visibility</p:attrName>
                                        </p:attrNameLst>
                                      </p:cBhvr>
                                      <p:to>
                                        <p:strVal val="visible"/>
                                      </p:to>
                                    </p:set>
                                    <p:animEffect transition="in" filter="blinds(horizontal)">
                                      <p:cBhvr>
                                        <p:cTn id="7" dur="500"/>
                                        <p:tgtEl>
                                          <p:spTgt spid="20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16A7FD5-91F6-467D-B99A-32307BA79038}"/>
              </a:ext>
            </a:extLst>
          </p:cNvPr>
          <p:cNvSpPr>
            <a:spLocks noGrp="1" noChangeArrowheads="1"/>
          </p:cNvSpPr>
          <p:nvPr>
            <p:ph type="title"/>
          </p:nvPr>
        </p:nvSpPr>
        <p:spPr>
          <a:xfrm>
            <a:off x="457200" y="320040"/>
            <a:ext cx="7239000" cy="703897"/>
          </a:xfrm>
        </p:spPr>
        <p:txBody>
          <a:bodyPr/>
          <a:lstStyle/>
          <a:p>
            <a:r>
              <a:rPr lang="en-US" altLang="en-US" dirty="0"/>
              <a:t>Display Facilities</a:t>
            </a:r>
          </a:p>
        </p:txBody>
      </p:sp>
      <p:sp>
        <p:nvSpPr>
          <p:cNvPr id="22531" name="Rectangle 3">
            <a:extLst>
              <a:ext uri="{FF2B5EF4-FFF2-40B4-BE49-F238E27FC236}">
                <a16:creationId xmlns:a16="http://schemas.microsoft.com/office/drawing/2014/main" id="{0BD5708F-E2A0-45A8-AE36-C00F4BB406B7}"/>
              </a:ext>
            </a:extLst>
          </p:cNvPr>
          <p:cNvSpPr>
            <a:spLocks noGrp="1" noChangeArrowheads="1"/>
          </p:cNvSpPr>
          <p:nvPr>
            <p:ph type="body" idx="1"/>
          </p:nvPr>
        </p:nvSpPr>
        <p:spPr>
          <a:xfrm>
            <a:off x="457200" y="1371600"/>
            <a:ext cx="8229600" cy="4530725"/>
          </a:xfrm>
        </p:spPr>
        <p:txBody>
          <a:bodyPr/>
          <a:lstStyle/>
          <a:p>
            <a:r>
              <a:rPr lang="en-US" altLang="en-US"/>
              <a:t>plot(.)</a:t>
            </a:r>
          </a:p>
          <a:p>
            <a:endParaRPr lang="en-US" altLang="en-US"/>
          </a:p>
          <a:p>
            <a:endParaRPr lang="en-US" altLang="en-US"/>
          </a:p>
          <a:p>
            <a:endParaRPr lang="en-US" altLang="en-US"/>
          </a:p>
          <a:p>
            <a:r>
              <a:rPr lang="en-US" altLang="en-US"/>
              <a:t>stem(.)</a:t>
            </a:r>
          </a:p>
        </p:txBody>
      </p:sp>
      <p:sp>
        <p:nvSpPr>
          <p:cNvPr id="22533" name="Rectangle 5">
            <a:extLst>
              <a:ext uri="{FF2B5EF4-FFF2-40B4-BE49-F238E27FC236}">
                <a16:creationId xmlns:a16="http://schemas.microsoft.com/office/drawing/2014/main" id="{653FF919-8817-4F6C-8822-A8985355B97F}"/>
              </a:ext>
            </a:extLst>
          </p:cNvPr>
          <p:cNvSpPr>
            <a:spLocks noChangeArrowheads="1"/>
          </p:cNvSpPr>
          <p:nvPr/>
        </p:nvSpPr>
        <p:spPr bwMode="auto">
          <a:xfrm>
            <a:off x="1835696" y="1542097"/>
            <a:ext cx="3352800" cy="1600200"/>
          </a:xfrm>
          <a:prstGeom prst="rect">
            <a:avLst/>
          </a:prstGeom>
          <a:solidFill>
            <a:srgbClr val="99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dirty="0">
              <a:latin typeface="Tahoma" panose="020B0604030504040204" pitchFamily="34" charset="0"/>
            </a:endParaRPr>
          </a:p>
          <a:p>
            <a:pPr eaLnBrk="0" hangingPunct="0"/>
            <a:r>
              <a:rPr lang="en-US" altLang="en-US" dirty="0">
                <a:latin typeface="Tahoma" panose="020B0604030504040204" pitchFamily="34" charset="0"/>
              </a:rPr>
              <a:t>Example:</a:t>
            </a:r>
          </a:p>
          <a:p>
            <a:pPr eaLnBrk="0" hangingPunct="0"/>
            <a:r>
              <a:rPr lang="en-US" altLang="en-US" dirty="0">
                <a:latin typeface="Tahoma" panose="020B0604030504040204" pitchFamily="34" charset="0"/>
              </a:rPr>
              <a:t>&gt;&gt;x=</a:t>
            </a:r>
            <a:r>
              <a:rPr lang="en-US" altLang="en-US" dirty="0" err="1">
                <a:latin typeface="Tahoma" panose="020B0604030504040204" pitchFamily="34" charset="0"/>
              </a:rPr>
              <a:t>linspace</a:t>
            </a:r>
            <a:r>
              <a:rPr lang="en-US" altLang="en-US" dirty="0">
                <a:latin typeface="Tahoma" panose="020B0604030504040204" pitchFamily="34" charset="0"/>
              </a:rPr>
              <a:t>(0,4*pi,100);</a:t>
            </a:r>
          </a:p>
          <a:p>
            <a:pPr eaLnBrk="0" hangingPunct="0"/>
            <a:r>
              <a:rPr lang="en-US" altLang="en-US" dirty="0">
                <a:latin typeface="Tahoma" panose="020B0604030504040204" pitchFamily="34" charset="0"/>
              </a:rPr>
              <a:t>&gt;&gt;y=sin(x);</a:t>
            </a:r>
          </a:p>
          <a:p>
            <a:pPr eaLnBrk="0" hangingPunct="0"/>
            <a:r>
              <a:rPr lang="en-US" altLang="en-US" dirty="0">
                <a:latin typeface="Tahoma" panose="020B0604030504040204" pitchFamily="34" charset="0"/>
              </a:rPr>
              <a:t>&gt;&gt;plot(y)</a:t>
            </a:r>
          </a:p>
          <a:p>
            <a:pPr eaLnBrk="0" hangingPunct="0"/>
            <a:r>
              <a:rPr lang="en-US" altLang="en-US" dirty="0">
                <a:latin typeface="Tahoma" panose="020B0604030504040204" pitchFamily="34" charset="0"/>
              </a:rPr>
              <a:t>&gt;&gt;plot(</a:t>
            </a:r>
            <a:r>
              <a:rPr lang="en-US" altLang="en-US" dirty="0" err="1">
                <a:latin typeface="Tahoma" panose="020B0604030504040204" pitchFamily="34" charset="0"/>
              </a:rPr>
              <a:t>x,y</a:t>
            </a:r>
            <a:r>
              <a:rPr lang="en-US" altLang="en-US" dirty="0">
                <a:latin typeface="Tahoma" panose="020B0604030504040204" pitchFamily="34" charset="0"/>
              </a:rPr>
              <a:t>)</a:t>
            </a:r>
          </a:p>
          <a:p>
            <a:pPr eaLnBrk="0" hangingPunct="0"/>
            <a:endParaRPr lang="en-US" altLang="en-US" dirty="0">
              <a:latin typeface="Tahoma" panose="020B0604030504040204" pitchFamily="34" charset="0"/>
            </a:endParaRPr>
          </a:p>
        </p:txBody>
      </p:sp>
      <p:sp>
        <p:nvSpPr>
          <p:cNvPr id="22535" name="Rectangle 7">
            <a:extLst>
              <a:ext uri="{FF2B5EF4-FFF2-40B4-BE49-F238E27FC236}">
                <a16:creationId xmlns:a16="http://schemas.microsoft.com/office/drawing/2014/main" id="{4A7EBB0A-14E9-4ABC-ABEC-2AEE0CF5D0D6}"/>
              </a:ext>
            </a:extLst>
          </p:cNvPr>
          <p:cNvSpPr>
            <a:spLocks noChangeArrowheads="1"/>
          </p:cNvSpPr>
          <p:nvPr/>
        </p:nvSpPr>
        <p:spPr bwMode="auto">
          <a:xfrm>
            <a:off x="1600200" y="3914180"/>
            <a:ext cx="3352800" cy="1066800"/>
          </a:xfrm>
          <a:prstGeom prst="rect">
            <a:avLst/>
          </a:prstGeom>
          <a:solidFill>
            <a:srgbClr val="99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a:latin typeface="Tahoma" panose="020B0604030504040204" pitchFamily="34" charset="0"/>
            </a:endParaRPr>
          </a:p>
          <a:p>
            <a:pPr eaLnBrk="0" hangingPunct="0"/>
            <a:r>
              <a:rPr lang="en-US" altLang="en-US">
                <a:latin typeface="Tahoma" panose="020B0604030504040204" pitchFamily="34" charset="0"/>
              </a:rPr>
              <a:t>Example:</a:t>
            </a:r>
          </a:p>
          <a:p>
            <a:pPr eaLnBrk="0" hangingPunct="0"/>
            <a:r>
              <a:rPr lang="en-US" altLang="en-US">
                <a:latin typeface="Tahoma" panose="020B0604030504040204" pitchFamily="34" charset="0"/>
              </a:rPr>
              <a:t>&gt;&gt;stem(y)</a:t>
            </a:r>
          </a:p>
          <a:p>
            <a:pPr eaLnBrk="0" hangingPunct="0"/>
            <a:r>
              <a:rPr lang="en-US" altLang="en-US">
                <a:latin typeface="Tahoma" panose="020B0604030504040204" pitchFamily="34" charset="0"/>
              </a:rPr>
              <a:t>&gt;&gt;stem(x,y)</a:t>
            </a:r>
          </a:p>
          <a:p>
            <a:pPr eaLnBrk="0" hangingPunct="0"/>
            <a:endParaRPr lang="en-US" altLang="en-US">
              <a:latin typeface="Tahoma" panose="020B0604030504040204" pitchFamily="34" charset="0"/>
            </a:endParaRPr>
          </a:p>
        </p:txBody>
      </p:sp>
      <p:pic>
        <p:nvPicPr>
          <p:cNvPr id="22537" name="Picture 9">
            <a:extLst>
              <a:ext uri="{FF2B5EF4-FFF2-40B4-BE49-F238E27FC236}">
                <a16:creationId xmlns:a16="http://schemas.microsoft.com/office/drawing/2014/main" id="{B795E19E-60CB-4CB8-AFDC-523DD6CD70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505200"/>
            <a:ext cx="4024313" cy="274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8" name="Picture 10">
            <a:extLst>
              <a:ext uri="{FF2B5EF4-FFF2-40B4-BE49-F238E27FC236}">
                <a16:creationId xmlns:a16="http://schemas.microsoft.com/office/drawing/2014/main" id="{DAAD9473-BF1C-4C32-A845-AF1B346CAE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838200"/>
            <a:ext cx="4038600"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6313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538"/>
                                        </p:tgtEl>
                                        <p:attrNameLst>
                                          <p:attrName>style.visibility</p:attrName>
                                        </p:attrNameLst>
                                      </p:cBhvr>
                                      <p:to>
                                        <p:strVal val="visible"/>
                                      </p:to>
                                    </p:set>
                                    <p:animEffect transition="in" filter="blinds(horizontal)">
                                      <p:cBhvr>
                                        <p:cTn id="7" dur="500"/>
                                        <p:tgtEl>
                                          <p:spTgt spid="225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537"/>
                                        </p:tgtEl>
                                        <p:attrNameLst>
                                          <p:attrName>style.visibility</p:attrName>
                                        </p:attrNameLst>
                                      </p:cBhvr>
                                      <p:to>
                                        <p:strVal val="visible"/>
                                      </p:to>
                                    </p:set>
                                    <p:animEffect transition="in" filter="blinds(horizontal)">
                                      <p:cBhvr>
                                        <p:cTn id="12" dur="500"/>
                                        <p:tgtEl>
                                          <p:spTgt spid="22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3F2AA76-A169-4D44-8322-B41F8A55B338}"/>
              </a:ext>
            </a:extLst>
          </p:cNvPr>
          <p:cNvSpPr>
            <a:spLocks noGrp="1" noChangeArrowheads="1"/>
          </p:cNvSpPr>
          <p:nvPr>
            <p:ph type="title"/>
          </p:nvPr>
        </p:nvSpPr>
        <p:spPr>
          <a:xfrm>
            <a:off x="457200" y="320040"/>
            <a:ext cx="7239000" cy="746760"/>
          </a:xfrm>
        </p:spPr>
        <p:txBody>
          <a:bodyPr/>
          <a:lstStyle/>
          <a:p>
            <a:r>
              <a:rPr lang="en-US" altLang="en-US" dirty="0"/>
              <a:t>Display Facilities</a:t>
            </a:r>
          </a:p>
        </p:txBody>
      </p:sp>
      <p:sp>
        <p:nvSpPr>
          <p:cNvPr id="23555" name="Rectangle 3">
            <a:extLst>
              <a:ext uri="{FF2B5EF4-FFF2-40B4-BE49-F238E27FC236}">
                <a16:creationId xmlns:a16="http://schemas.microsoft.com/office/drawing/2014/main" id="{6FFABFBA-F695-4CAD-8025-6DF91AFE729E}"/>
              </a:ext>
            </a:extLst>
          </p:cNvPr>
          <p:cNvSpPr>
            <a:spLocks noGrp="1" noChangeArrowheads="1"/>
          </p:cNvSpPr>
          <p:nvPr>
            <p:ph type="body" idx="1"/>
          </p:nvPr>
        </p:nvSpPr>
        <p:spPr>
          <a:xfrm>
            <a:off x="0" y="1600200"/>
            <a:ext cx="8229600" cy="4530725"/>
          </a:xfrm>
        </p:spPr>
        <p:txBody>
          <a:bodyPr/>
          <a:lstStyle/>
          <a:p>
            <a:r>
              <a:rPr lang="en-US" altLang="en-US"/>
              <a:t>title(.)</a:t>
            </a:r>
          </a:p>
          <a:p>
            <a:pPr>
              <a:buFont typeface="Wingdings" panose="05000000000000000000" pitchFamily="2" charset="2"/>
              <a:buNone/>
            </a:pPr>
            <a:endParaRPr lang="en-US" altLang="en-US"/>
          </a:p>
          <a:p>
            <a:r>
              <a:rPr lang="en-US" altLang="en-US"/>
              <a:t>xlabel(.)</a:t>
            </a:r>
          </a:p>
          <a:p>
            <a:pPr>
              <a:buFont typeface="Wingdings" panose="05000000000000000000" pitchFamily="2" charset="2"/>
              <a:buNone/>
            </a:pPr>
            <a:endParaRPr lang="en-US" altLang="en-US"/>
          </a:p>
          <a:p>
            <a:r>
              <a:rPr lang="en-US" altLang="en-US"/>
              <a:t>ylabel(.)</a:t>
            </a:r>
          </a:p>
        </p:txBody>
      </p:sp>
      <p:sp>
        <p:nvSpPr>
          <p:cNvPr id="23556" name="Rectangle 4">
            <a:extLst>
              <a:ext uri="{FF2B5EF4-FFF2-40B4-BE49-F238E27FC236}">
                <a16:creationId xmlns:a16="http://schemas.microsoft.com/office/drawing/2014/main" id="{387AD302-A326-4C65-B4AF-AB6EBD71CC79}"/>
              </a:ext>
            </a:extLst>
          </p:cNvPr>
          <p:cNvSpPr>
            <a:spLocks noChangeArrowheads="1"/>
          </p:cNvSpPr>
          <p:nvPr/>
        </p:nvSpPr>
        <p:spPr bwMode="auto">
          <a:xfrm>
            <a:off x="1547664" y="1651000"/>
            <a:ext cx="3810000" cy="533400"/>
          </a:xfrm>
          <a:prstGeom prst="rect">
            <a:avLst/>
          </a:prstGeom>
          <a:solidFill>
            <a:srgbClr val="99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latin typeface="Tahoma" panose="020B0604030504040204" pitchFamily="34" charset="0"/>
              </a:rPr>
              <a:t>&gt;&gt;title(‘This is the sinus function’)</a:t>
            </a:r>
          </a:p>
        </p:txBody>
      </p:sp>
      <p:sp>
        <p:nvSpPr>
          <p:cNvPr id="23557" name="Rectangle 5">
            <a:extLst>
              <a:ext uri="{FF2B5EF4-FFF2-40B4-BE49-F238E27FC236}">
                <a16:creationId xmlns:a16="http://schemas.microsoft.com/office/drawing/2014/main" id="{0C31D5F5-62FF-41E0-BBC8-D6D1F422CD67}"/>
              </a:ext>
            </a:extLst>
          </p:cNvPr>
          <p:cNvSpPr>
            <a:spLocks noChangeArrowheads="1"/>
          </p:cNvSpPr>
          <p:nvPr/>
        </p:nvSpPr>
        <p:spPr bwMode="auto">
          <a:xfrm>
            <a:off x="876300" y="3012681"/>
            <a:ext cx="3810000" cy="533400"/>
          </a:xfrm>
          <a:prstGeom prst="rect">
            <a:avLst/>
          </a:prstGeom>
          <a:solidFill>
            <a:srgbClr val="99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latin typeface="Tahoma" panose="020B0604030504040204" pitchFamily="34" charset="0"/>
              </a:rPr>
              <a:t>&gt;&gt;</a:t>
            </a:r>
            <a:r>
              <a:rPr lang="en-US" altLang="en-US" dirty="0" err="1">
                <a:latin typeface="Tahoma" panose="020B0604030504040204" pitchFamily="34" charset="0"/>
              </a:rPr>
              <a:t>xlabel</a:t>
            </a:r>
            <a:r>
              <a:rPr lang="en-US" altLang="en-US" dirty="0">
                <a:latin typeface="Tahoma" panose="020B0604030504040204" pitchFamily="34" charset="0"/>
              </a:rPr>
              <a:t>(‘x (secs)’)</a:t>
            </a:r>
          </a:p>
        </p:txBody>
      </p:sp>
      <p:sp>
        <p:nvSpPr>
          <p:cNvPr id="23558" name="Rectangle 6">
            <a:extLst>
              <a:ext uri="{FF2B5EF4-FFF2-40B4-BE49-F238E27FC236}">
                <a16:creationId xmlns:a16="http://schemas.microsoft.com/office/drawing/2014/main" id="{65F1DBB8-FB98-41EF-A0DF-4B75AD07A322}"/>
              </a:ext>
            </a:extLst>
          </p:cNvPr>
          <p:cNvSpPr>
            <a:spLocks noChangeArrowheads="1"/>
          </p:cNvSpPr>
          <p:nvPr/>
        </p:nvSpPr>
        <p:spPr bwMode="auto">
          <a:xfrm>
            <a:off x="838200" y="4197809"/>
            <a:ext cx="3810000" cy="533400"/>
          </a:xfrm>
          <a:prstGeom prst="rect">
            <a:avLst/>
          </a:prstGeom>
          <a:solidFill>
            <a:srgbClr val="99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latin typeface="Tahoma" panose="020B0604030504040204" pitchFamily="34" charset="0"/>
              </a:rPr>
              <a:t>&gt;&gt;ylabel(‘sin(x)’)</a:t>
            </a:r>
          </a:p>
        </p:txBody>
      </p:sp>
      <p:pic>
        <p:nvPicPr>
          <p:cNvPr id="23559" name="Picture 7">
            <a:extLst>
              <a:ext uri="{FF2B5EF4-FFF2-40B4-BE49-F238E27FC236}">
                <a16:creationId xmlns:a16="http://schemas.microsoft.com/office/drawing/2014/main" id="{87F00A94-8EC1-4C8B-BFE4-6E11D32881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2286000"/>
            <a:ext cx="4557713" cy="310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489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559"/>
                                        </p:tgtEl>
                                        <p:attrNameLst>
                                          <p:attrName>style.visibility</p:attrName>
                                        </p:attrNameLst>
                                      </p:cBhvr>
                                      <p:to>
                                        <p:strVal val="visible"/>
                                      </p:to>
                                    </p:set>
                                    <p:animEffect transition="in" filter="blinds(horizontal)">
                                      <p:cBhvr>
                                        <p:cTn id="7"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52BD9C7-0BC9-4979-AEA9-AD4EF4147BEE}"/>
              </a:ext>
            </a:extLst>
          </p:cNvPr>
          <p:cNvSpPr>
            <a:spLocks noGrp="1" noChangeArrowheads="1"/>
          </p:cNvSpPr>
          <p:nvPr>
            <p:ph type="title"/>
          </p:nvPr>
        </p:nvSpPr>
        <p:spPr/>
        <p:txBody>
          <a:bodyPr>
            <a:normAutofit fontScale="90000"/>
          </a:bodyPr>
          <a:lstStyle/>
          <a:p>
            <a:r>
              <a:rPr lang="en-US" altLang="en-US"/>
              <a:t>Operators (relational, logical)</a:t>
            </a:r>
          </a:p>
        </p:txBody>
      </p:sp>
      <p:sp>
        <p:nvSpPr>
          <p:cNvPr id="25603" name="Rectangle 3">
            <a:extLst>
              <a:ext uri="{FF2B5EF4-FFF2-40B4-BE49-F238E27FC236}">
                <a16:creationId xmlns:a16="http://schemas.microsoft.com/office/drawing/2014/main" id="{B0274CBA-A340-43E4-A651-B4CA2FA772FE}"/>
              </a:ext>
            </a:extLst>
          </p:cNvPr>
          <p:cNvSpPr>
            <a:spLocks noGrp="1" noChangeArrowheads="1"/>
          </p:cNvSpPr>
          <p:nvPr>
            <p:ph type="body" idx="1"/>
          </p:nvPr>
        </p:nvSpPr>
        <p:spPr>
          <a:xfrm>
            <a:off x="838200" y="1600200"/>
            <a:ext cx="7924800" cy="4724400"/>
          </a:xfrm>
        </p:spPr>
        <p:txBody>
          <a:bodyPr/>
          <a:lstStyle/>
          <a:p>
            <a:r>
              <a:rPr lang="en-US" altLang="en-US"/>
              <a:t>== Equal to</a:t>
            </a:r>
          </a:p>
          <a:p>
            <a:r>
              <a:rPr lang="en-US" altLang="en-US"/>
              <a:t>~= Not equal to</a:t>
            </a:r>
          </a:p>
          <a:p>
            <a:r>
              <a:rPr lang="en-US" altLang="en-US"/>
              <a:t>&lt; Strictly smaller</a:t>
            </a:r>
          </a:p>
          <a:p>
            <a:r>
              <a:rPr lang="en-US" altLang="en-US"/>
              <a:t>&gt; Strictly greater</a:t>
            </a:r>
          </a:p>
          <a:p>
            <a:r>
              <a:rPr lang="en-US" altLang="en-US"/>
              <a:t>&lt;= Smaller than or equal to</a:t>
            </a:r>
          </a:p>
          <a:p>
            <a:r>
              <a:rPr lang="en-US" altLang="en-US"/>
              <a:t>&gt;= Greater than equal to</a:t>
            </a:r>
          </a:p>
          <a:p>
            <a:r>
              <a:rPr lang="en-US" altLang="en-US"/>
              <a:t>&amp;  And operator</a:t>
            </a:r>
          </a:p>
          <a:p>
            <a:r>
              <a:rPr lang="en-US" altLang="en-US"/>
              <a:t> | Or operator</a:t>
            </a:r>
          </a:p>
          <a:p>
            <a:endParaRPr lang="en-US" altLang="en-US"/>
          </a:p>
        </p:txBody>
      </p:sp>
    </p:spTree>
    <p:extLst>
      <p:ext uri="{BB962C8B-B14F-4D97-AF65-F5344CB8AC3E}">
        <p14:creationId xmlns:p14="http://schemas.microsoft.com/office/powerpoint/2010/main" val="1240924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08ADAE66-A35F-4912-B4C7-BDFDE7E0ECCA}"/>
              </a:ext>
            </a:extLst>
          </p:cNvPr>
          <p:cNvSpPr>
            <a:spLocks noGrp="1" noChangeArrowheads="1"/>
          </p:cNvSpPr>
          <p:nvPr>
            <p:ph type="title"/>
          </p:nvPr>
        </p:nvSpPr>
        <p:spPr/>
        <p:txBody>
          <a:bodyPr/>
          <a:lstStyle/>
          <a:p>
            <a:r>
              <a:rPr lang="en-US" altLang="en-US"/>
              <a:t>Flow Control</a:t>
            </a:r>
          </a:p>
        </p:txBody>
      </p:sp>
      <p:sp>
        <p:nvSpPr>
          <p:cNvPr id="95235" name="Rectangle 3">
            <a:extLst>
              <a:ext uri="{FF2B5EF4-FFF2-40B4-BE49-F238E27FC236}">
                <a16:creationId xmlns:a16="http://schemas.microsoft.com/office/drawing/2014/main" id="{8FD91B73-3612-4EA1-8CFD-D779B0EE5FE2}"/>
              </a:ext>
            </a:extLst>
          </p:cNvPr>
          <p:cNvSpPr>
            <a:spLocks noGrp="1" noChangeArrowheads="1"/>
          </p:cNvSpPr>
          <p:nvPr>
            <p:ph type="body" idx="1"/>
          </p:nvPr>
        </p:nvSpPr>
        <p:spPr>
          <a:xfrm>
            <a:off x="838200" y="1600200"/>
            <a:ext cx="7924800" cy="3276600"/>
          </a:xfrm>
        </p:spPr>
        <p:txBody>
          <a:bodyPr/>
          <a:lstStyle/>
          <a:p>
            <a:r>
              <a:rPr lang="en-US" altLang="en-US"/>
              <a:t>if               </a:t>
            </a:r>
          </a:p>
          <a:p>
            <a:r>
              <a:rPr lang="en-US" altLang="en-US"/>
              <a:t>for            </a:t>
            </a:r>
          </a:p>
          <a:p>
            <a:r>
              <a:rPr lang="en-US" altLang="en-US"/>
              <a:t>while         </a:t>
            </a:r>
          </a:p>
          <a:p>
            <a:r>
              <a:rPr lang="en-US" altLang="en-US"/>
              <a:t>break    </a:t>
            </a:r>
          </a:p>
          <a:p>
            <a:r>
              <a:rPr lang="en-US" altLang="en-US"/>
              <a:t>….     </a:t>
            </a:r>
          </a:p>
        </p:txBody>
      </p:sp>
    </p:spTree>
    <p:extLst>
      <p:ext uri="{BB962C8B-B14F-4D97-AF65-F5344CB8AC3E}">
        <p14:creationId xmlns:p14="http://schemas.microsoft.com/office/powerpoint/2010/main" val="1935923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8CAF1077-FB8A-4202-A9A3-CD18FD3E4F73}"/>
              </a:ext>
            </a:extLst>
          </p:cNvPr>
          <p:cNvSpPr>
            <a:spLocks noGrp="1" noChangeArrowheads="1"/>
          </p:cNvSpPr>
          <p:nvPr>
            <p:ph type="title"/>
          </p:nvPr>
        </p:nvSpPr>
        <p:spPr/>
        <p:txBody>
          <a:bodyPr/>
          <a:lstStyle/>
          <a:p>
            <a:r>
              <a:rPr lang="en-US" altLang="en-US"/>
              <a:t>Control Structures </a:t>
            </a:r>
          </a:p>
        </p:txBody>
      </p:sp>
      <p:sp>
        <p:nvSpPr>
          <p:cNvPr id="26627" name="Rectangle 3">
            <a:extLst>
              <a:ext uri="{FF2B5EF4-FFF2-40B4-BE49-F238E27FC236}">
                <a16:creationId xmlns:a16="http://schemas.microsoft.com/office/drawing/2014/main" id="{07950156-CCA8-4E67-AA5F-11EC402A78D9}"/>
              </a:ext>
            </a:extLst>
          </p:cNvPr>
          <p:cNvSpPr>
            <a:spLocks noGrp="1" noChangeArrowheads="1"/>
          </p:cNvSpPr>
          <p:nvPr>
            <p:ph type="body" idx="1"/>
          </p:nvPr>
        </p:nvSpPr>
        <p:spPr>
          <a:xfrm>
            <a:off x="685800" y="1524000"/>
            <a:ext cx="8229600" cy="4876800"/>
          </a:xfrm>
        </p:spPr>
        <p:txBody>
          <a:bodyPr/>
          <a:lstStyle/>
          <a:p>
            <a:pPr>
              <a:lnSpc>
                <a:spcPct val="80000"/>
              </a:lnSpc>
            </a:pPr>
            <a:r>
              <a:rPr lang="en-US" altLang="en-US" sz="3400">
                <a:solidFill>
                  <a:srgbClr val="FF3300"/>
                </a:solidFill>
              </a:rPr>
              <a:t>If Statement Syntax</a:t>
            </a:r>
          </a:p>
          <a:p>
            <a:pPr>
              <a:lnSpc>
                <a:spcPct val="80000"/>
              </a:lnSpc>
              <a:buFont typeface="Wingdings" panose="05000000000000000000" pitchFamily="2" charset="2"/>
              <a:buNone/>
            </a:pPr>
            <a:endParaRPr lang="en-US" altLang="en-US" sz="2600"/>
          </a:p>
          <a:p>
            <a:pPr>
              <a:lnSpc>
                <a:spcPct val="80000"/>
              </a:lnSpc>
              <a:buFont typeface="Wingdings" panose="05000000000000000000" pitchFamily="2" charset="2"/>
              <a:buNone/>
            </a:pPr>
            <a:r>
              <a:rPr lang="en-US" altLang="en-US" sz="2600"/>
              <a:t>if (Condition_1)</a:t>
            </a:r>
          </a:p>
          <a:p>
            <a:pPr>
              <a:lnSpc>
                <a:spcPct val="80000"/>
              </a:lnSpc>
              <a:buFont typeface="Wingdings" panose="05000000000000000000" pitchFamily="2" charset="2"/>
              <a:buNone/>
            </a:pPr>
            <a:r>
              <a:rPr lang="en-US" altLang="en-US" sz="2600"/>
              <a:t>		Matlab Commands</a:t>
            </a:r>
          </a:p>
          <a:p>
            <a:pPr>
              <a:lnSpc>
                <a:spcPct val="80000"/>
              </a:lnSpc>
              <a:buFont typeface="Wingdings" panose="05000000000000000000" pitchFamily="2" charset="2"/>
              <a:buNone/>
            </a:pPr>
            <a:r>
              <a:rPr lang="en-US" altLang="en-US" sz="2600"/>
              <a:t>elseif (Condition_2)</a:t>
            </a:r>
          </a:p>
          <a:p>
            <a:pPr>
              <a:lnSpc>
                <a:spcPct val="80000"/>
              </a:lnSpc>
              <a:buFont typeface="Wingdings" panose="05000000000000000000" pitchFamily="2" charset="2"/>
              <a:buNone/>
            </a:pPr>
            <a:r>
              <a:rPr lang="en-US" altLang="en-US" sz="2600"/>
              <a:t>		Matlab Commands</a:t>
            </a:r>
          </a:p>
          <a:p>
            <a:pPr>
              <a:lnSpc>
                <a:spcPct val="80000"/>
              </a:lnSpc>
              <a:buFont typeface="Wingdings" panose="05000000000000000000" pitchFamily="2" charset="2"/>
              <a:buNone/>
            </a:pPr>
            <a:r>
              <a:rPr lang="en-US" altLang="en-US" sz="2600"/>
              <a:t>elseif (Condition_3)</a:t>
            </a:r>
          </a:p>
          <a:p>
            <a:pPr>
              <a:lnSpc>
                <a:spcPct val="80000"/>
              </a:lnSpc>
              <a:buFont typeface="Wingdings" panose="05000000000000000000" pitchFamily="2" charset="2"/>
              <a:buNone/>
            </a:pPr>
            <a:r>
              <a:rPr lang="en-US" altLang="en-US" sz="2600"/>
              <a:t>		Matlab Commands</a:t>
            </a:r>
          </a:p>
          <a:p>
            <a:pPr>
              <a:lnSpc>
                <a:spcPct val="80000"/>
              </a:lnSpc>
              <a:buFont typeface="Wingdings" panose="05000000000000000000" pitchFamily="2" charset="2"/>
              <a:buNone/>
            </a:pPr>
            <a:r>
              <a:rPr lang="en-US" altLang="en-US" sz="2600"/>
              <a:t>else</a:t>
            </a:r>
          </a:p>
          <a:p>
            <a:pPr>
              <a:lnSpc>
                <a:spcPct val="80000"/>
              </a:lnSpc>
              <a:buFont typeface="Wingdings" panose="05000000000000000000" pitchFamily="2" charset="2"/>
              <a:buNone/>
            </a:pPr>
            <a:r>
              <a:rPr lang="en-US" altLang="en-US" sz="2600"/>
              <a:t>		Matlab Commands</a:t>
            </a:r>
          </a:p>
          <a:p>
            <a:pPr>
              <a:lnSpc>
                <a:spcPct val="80000"/>
              </a:lnSpc>
              <a:buFont typeface="Wingdings" panose="05000000000000000000" pitchFamily="2" charset="2"/>
              <a:buNone/>
            </a:pPr>
            <a:r>
              <a:rPr lang="en-US" altLang="en-US" sz="2600"/>
              <a:t>end</a:t>
            </a:r>
          </a:p>
          <a:p>
            <a:pPr>
              <a:lnSpc>
                <a:spcPct val="80000"/>
              </a:lnSpc>
              <a:buFont typeface="Wingdings" panose="05000000000000000000" pitchFamily="2" charset="2"/>
              <a:buNone/>
            </a:pPr>
            <a:endParaRPr lang="en-US" altLang="en-US" sz="2600"/>
          </a:p>
        </p:txBody>
      </p:sp>
      <p:grpSp>
        <p:nvGrpSpPr>
          <p:cNvPr id="26632" name="Group 8">
            <a:extLst>
              <a:ext uri="{FF2B5EF4-FFF2-40B4-BE49-F238E27FC236}">
                <a16:creationId xmlns:a16="http://schemas.microsoft.com/office/drawing/2014/main" id="{371D3E17-D0A9-4084-8BC9-82F3D51A0564}"/>
              </a:ext>
            </a:extLst>
          </p:cNvPr>
          <p:cNvGrpSpPr>
            <a:grpSpLocks/>
          </p:cNvGrpSpPr>
          <p:nvPr/>
        </p:nvGrpSpPr>
        <p:grpSpPr bwMode="auto">
          <a:xfrm>
            <a:off x="4953000" y="1219200"/>
            <a:ext cx="4191000" cy="4876800"/>
            <a:chOff x="3120" y="768"/>
            <a:chExt cx="2640" cy="3072"/>
          </a:xfrm>
        </p:grpSpPr>
        <p:sp>
          <p:nvSpPr>
            <p:cNvPr id="26629" name="Rectangle 5">
              <a:extLst>
                <a:ext uri="{FF2B5EF4-FFF2-40B4-BE49-F238E27FC236}">
                  <a16:creationId xmlns:a16="http://schemas.microsoft.com/office/drawing/2014/main" id="{5E05DC7E-7BCE-400E-8F93-79DEEF9D41E5}"/>
                </a:ext>
              </a:extLst>
            </p:cNvPr>
            <p:cNvSpPr>
              <a:spLocks noChangeArrowheads="1"/>
            </p:cNvSpPr>
            <p:nvPr/>
          </p:nvSpPr>
          <p:spPr bwMode="auto">
            <a:xfrm>
              <a:off x="3120" y="768"/>
              <a:ext cx="2640" cy="307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a:latin typeface="Tahoma" panose="020B0604030504040204" pitchFamily="34" charset="0"/>
              </a:endParaRPr>
            </a:p>
            <a:p>
              <a:pPr eaLnBrk="0" hangingPunct="0"/>
              <a:endParaRPr lang="en-US" altLang="en-US">
                <a:latin typeface="Tahoma" panose="020B0604030504040204" pitchFamily="34" charset="0"/>
              </a:endParaRPr>
            </a:p>
            <a:p>
              <a:pPr eaLnBrk="0" hangingPunct="0"/>
              <a:r>
                <a:rPr lang="en-US" altLang="en-US" sz="2400">
                  <a:solidFill>
                    <a:srgbClr val="00FF00"/>
                  </a:solidFill>
                  <a:latin typeface="Tahoma" panose="020B0604030504040204" pitchFamily="34" charset="0"/>
                </a:rPr>
                <a:t>Some Dummy Examples</a:t>
              </a:r>
            </a:p>
            <a:p>
              <a:pPr eaLnBrk="0" hangingPunct="0"/>
              <a:endParaRPr lang="en-US" altLang="en-US" sz="2400">
                <a:solidFill>
                  <a:srgbClr val="00FF00"/>
                </a:solidFill>
                <a:latin typeface="Tahoma" panose="020B0604030504040204" pitchFamily="34" charset="0"/>
              </a:endParaRPr>
            </a:p>
            <a:p>
              <a:pPr eaLnBrk="0" hangingPunct="0"/>
              <a:r>
                <a:rPr lang="en-US" altLang="en-US">
                  <a:solidFill>
                    <a:srgbClr val="00FF00"/>
                  </a:solidFill>
                  <a:latin typeface="Tahoma" panose="020B0604030504040204" pitchFamily="34" charset="0"/>
                </a:rPr>
                <a:t>if ((a&gt;3) &amp; (b==5))</a:t>
              </a:r>
            </a:p>
            <a:p>
              <a:pPr eaLnBrk="0" hangingPunct="0"/>
              <a:r>
                <a:rPr lang="en-US" altLang="en-US">
                  <a:solidFill>
                    <a:srgbClr val="00FF00"/>
                  </a:solidFill>
                  <a:latin typeface="Tahoma" panose="020B0604030504040204" pitchFamily="34" charset="0"/>
                </a:rPr>
                <a:t>     Some Matlab Commands;	</a:t>
              </a:r>
            </a:p>
            <a:p>
              <a:pPr eaLnBrk="0" hangingPunct="0"/>
              <a:r>
                <a:rPr lang="en-US" altLang="en-US">
                  <a:solidFill>
                    <a:srgbClr val="00FF00"/>
                  </a:solidFill>
                  <a:latin typeface="Tahoma" panose="020B0604030504040204" pitchFamily="34" charset="0"/>
                </a:rPr>
                <a:t>end</a:t>
              </a:r>
            </a:p>
            <a:p>
              <a:pPr eaLnBrk="0" hangingPunct="0"/>
              <a:endParaRPr lang="en-US" altLang="en-US">
                <a:solidFill>
                  <a:srgbClr val="00FF00"/>
                </a:solidFill>
                <a:latin typeface="Tahoma" panose="020B0604030504040204" pitchFamily="34" charset="0"/>
              </a:endParaRPr>
            </a:p>
            <a:p>
              <a:pPr eaLnBrk="0" hangingPunct="0"/>
              <a:r>
                <a:rPr lang="en-US" altLang="en-US">
                  <a:solidFill>
                    <a:srgbClr val="FF3300"/>
                  </a:solidFill>
                  <a:latin typeface="Tahoma" panose="020B0604030504040204" pitchFamily="34" charset="0"/>
                </a:rPr>
                <a:t>if (a&lt;3)</a:t>
              </a:r>
            </a:p>
            <a:p>
              <a:pPr eaLnBrk="0" hangingPunct="0"/>
              <a:r>
                <a:rPr lang="en-US" altLang="en-US">
                  <a:solidFill>
                    <a:srgbClr val="FF3300"/>
                  </a:solidFill>
                  <a:latin typeface="Tahoma" panose="020B0604030504040204" pitchFamily="34" charset="0"/>
                </a:rPr>
                <a:t>     Some Matlab Commands;</a:t>
              </a:r>
            </a:p>
            <a:p>
              <a:pPr eaLnBrk="0" hangingPunct="0"/>
              <a:r>
                <a:rPr lang="en-US" altLang="en-US">
                  <a:solidFill>
                    <a:srgbClr val="FF3300"/>
                  </a:solidFill>
                  <a:latin typeface="Tahoma" panose="020B0604030504040204" pitchFamily="34" charset="0"/>
                </a:rPr>
                <a:t>elseif (b~=5) </a:t>
              </a:r>
            </a:p>
            <a:p>
              <a:pPr eaLnBrk="0" hangingPunct="0"/>
              <a:r>
                <a:rPr lang="en-US" altLang="en-US">
                  <a:solidFill>
                    <a:srgbClr val="FF3300"/>
                  </a:solidFill>
                  <a:latin typeface="Tahoma" panose="020B0604030504040204" pitchFamily="34" charset="0"/>
                </a:rPr>
                <a:t>     Some Matlab Commands;</a:t>
              </a:r>
            </a:p>
            <a:p>
              <a:pPr eaLnBrk="0" hangingPunct="0"/>
              <a:r>
                <a:rPr lang="en-US" altLang="en-US">
                  <a:solidFill>
                    <a:srgbClr val="FF3300"/>
                  </a:solidFill>
                  <a:latin typeface="Tahoma" panose="020B0604030504040204" pitchFamily="34" charset="0"/>
                </a:rPr>
                <a:t>end</a:t>
              </a:r>
            </a:p>
            <a:p>
              <a:pPr eaLnBrk="0" hangingPunct="0"/>
              <a:endParaRPr lang="en-US" altLang="en-US">
                <a:solidFill>
                  <a:srgbClr val="FF3300"/>
                </a:solidFill>
                <a:latin typeface="Tahoma" panose="020B0604030504040204" pitchFamily="34" charset="0"/>
              </a:endParaRPr>
            </a:p>
            <a:p>
              <a:pPr eaLnBrk="0" hangingPunct="0"/>
              <a:r>
                <a:rPr lang="en-US" altLang="en-US">
                  <a:solidFill>
                    <a:srgbClr val="87B7DF"/>
                  </a:solidFill>
                  <a:latin typeface="Tahoma" panose="020B0604030504040204" pitchFamily="34" charset="0"/>
                </a:rPr>
                <a:t>if (a&lt;3)</a:t>
              </a:r>
            </a:p>
            <a:p>
              <a:pPr eaLnBrk="0" hangingPunct="0"/>
              <a:r>
                <a:rPr lang="en-US" altLang="en-US">
                  <a:solidFill>
                    <a:srgbClr val="87B7DF"/>
                  </a:solidFill>
                  <a:latin typeface="Tahoma" panose="020B0604030504040204" pitchFamily="34" charset="0"/>
                </a:rPr>
                <a:t>     Some Matlab Commands;</a:t>
              </a:r>
            </a:p>
            <a:p>
              <a:pPr eaLnBrk="0" hangingPunct="0"/>
              <a:r>
                <a:rPr lang="en-US" altLang="en-US">
                  <a:solidFill>
                    <a:srgbClr val="87B7DF"/>
                  </a:solidFill>
                  <a:latin typeface="Tahoma" panose="020B0604030504040204" pitchFamily="34" charset="0"/>
                </a:rPr>
                <a:t>else     </a:t>
              </a:r>
            </a:p>
            <a:p>
              <a:pPr eaLnBrk="0" hangingPunct="0"/>
              <a:r>
                <a:rPr lang="en-US" altLang="en-US">
                  <a:solidFill>
                    <a:srgbClr val="87B7DF"/>
                  </a:solidFill>
                  <a:latin typeface="Tahoma" panose="020B0604030504040204" pitchFamily="34" charset="0"/>
                </a:rPr>
                <a:t>     Some Matlab Commands;</a:t>
              </a:r>
            </a:p>
            <a:p>
              <a:pPr eaLnBrk="0" hangingPunct="0"/>
              <a:r>
                <a:rPr lang="en-US" altLang="en-US">
                  <a:solidFill>
                    <a:srgbClr val="87B7DF"/>
                  </a:solidFill>
                  <a:latin typeface="Tahoma" panose="020B0604030504040204" pitchFamily="34" charset="0"/>
                </a:rPr>
                <a:t>end</a:t>
              </a:r>
            </a:p>
            <a:p>
              <a:pPr eaLnBrk="0" hangingPunct="0"/>
              <a:endParaRPr lang="en-US" altLang="en-US">
                <a:solidFill>
                  <a:srgbClr val="87B7DF"/>
                </a:solidFill>
                <a:latin typeface="Tahoma" panose="020B0604030504040204" pitchFamily="34" charset="0"/>
              </a:endParaRPr>
            </a:p>
            <a:p>
              <a:pPr eaLnBrk="0" hangingPunct="0"/>
              <a:endParaRPr lang="en-US" altLang="en-US">
                <a:latin typeface="Tahoma" panose="020B0604030504040204" pitchFamily="34" charset="0"/>
              </a:endParaRPr>
            </a:p>
          </p:txBody>
        </p:sp>
        <p:sp>
          <p:nvSpPr>
            <p:cNvPr id="26630" name="Line 6">
              <a:extLst>
                <a:ext uri="{FF2B5EF4-FFF2-40B4-BE49-F238E27FC236}">
                  <a16:creationId xmlns:a16="http://schemas.microsoft.com/office/drawing/2014/main" id="{C7F9948C-9082-4780-B3FC-8742BD24E5A0}"/>
                </a:ext>
              </a:extLst>
            </p:cNvPr>
            <p:cNvSpPr>
              <a:spLocks noChangeShapeType="1"/>
            </p:cNvSpPr>
            <p:nvPr/>
          </p:nvSpPr>
          <p:spPr bwMode="auto">
            <a:xfrm>
              <a:off x="3120" y="1824"/>
              <a:ext cx="26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31" name="Line 7">
              <a:extLst>
                <a:ext uri="{FF2B5EF4-FFF2-40B4-BE49-F238E27FC236}">
                  <a16:creationId xmlns:a16="http://schemas.microsoft.com/office/drawing/2014/main" id="{B86755C1-A564-4CB0-A9E1-C677E5576B39}"/>
                </a:ext>
              </a:extLst>
            </p:cNvPr>
            <p:cNvSpPr>
              <a:spLocks noChangeShapeType="1"/>
            </p:cNvSpPr>
            <p:nvPr/>
          </p:nvSpPr>
          <p:spPr bwMode="auto">
            <a:xfrm>
              <a:off x="3120" y="2880"/>
              <a:ext cx="26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34961570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632"/>
                                        </p:tgtEl>
                                        <p:attrNameLst>
                                          <p:attrName>style.visibility</p:attrName>
                                        </p:attrNameLst>
                                      </p:cBhvr>
                                      <p:to>
                                        <p:strVal val="visible"/>
                                      </p:to>
                                    </p:set>
                                    <p:animEffect transition="in" filter="blinds(horizontal)">
                                      <p:cBhvr>
                                        <p:cTn id="7" dur="500"/>
                                        <p:tgtEl>
                                          <p:spTgt spid="26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CD6B6226-BBE6-45B7-8B54-18B52B42E534}"/>
              </a:ext>
            </a:extLst>
          </p:cNvPr>
          <p:cNvSpPr>
            <a:spLocks noGrp="1" noChangeArrowheads="1"/>
          </p:cNvSpPr>
          <p:nvPr>
            <p:ph type="title"/>
          </p:nvPr>
        </p:nvSpPr>
        <p:spPr>
          <a:xfrm>
            <a:off x="457200" y="320040"/>
            <a:ext cx="7239000" cy="732696"/>
          </a:xfrm>
        </p:spPr>
        <p:txBody>
          <a:bodyPr/>
          <a:lstStyle/>
          <a:p>
            <a:r>
              <a:rPr lang="en-US" altLang="en-US" dirty="0"/>
              <a:t>Control Structures </a:t>
            </a:r>
          </a:p>
        </p:txBody>
      </p:sp>
      <p:sp>
        <p:nvSpPr>
          <p:cNvPr id="27651" name="Rectangle 3">
            <a:extLst>
              <a:ext uri="{FF2B5EF4-FFF2-40B4-BE49-F238E27FC236}">
                <a16:creationId xmlns:a16="http://schemas.microsoft.com/office/drawing/2014/main" id="{86DA17C8-1760-4A20-A72E-5D9849FBB5F9}"/>
              </a:ext>
            </a:extLst>
          </p:cNvPr>
          <p:cNvSpPr>
            <a:spLocks noGrp="1" noChangeArrowheads="1"/>
          </p:cNvSpPr>
          <p:nvPr>
            <p:ph type="body" idx="1"/>
          </p:nvPr>
        </p:nvSpPr>
        <p:spPr/>
        <p:txBody>
          <a:bodyPr/>
          <a:lstStyle/>
          <a:p>
            <a:r>
              <a:rPr lang="en-US" altLang="en-US" sz="3400">
                <a:solidFill>
                  <a:srgbClr val="FF3300"/>
                </a:solidFill>
              </a:rPr>
              <a:t>For loop syntax</a:t>
            </a:r>
          </a:p>
          <a:p>
            <a:pPr>
              <a:buFont typeface="Wingdings" panose="05000000000000000000" pitchFamily="2" charset="2"/>
              <a:buNone/>
            </a:pPr>
            <a:endParaRPr lang="en-US" altLang="en-US"/>
          </a:p>
          <a:p>
            <a:pPr>
              <a:buFont typeface="Wingdings" panose="05000000000000000000" pitchFamily="2" charset="2"/>
              <a:buNone/>
            </a:pPr>
            <a:r>
              <a:rPr lang="en-US" altLang="en-US"/>
              <a:t>for i=Index_Array</a:t>
            </a:r>
          </a:p>
          <a:p>
            <a:pPr>
              <a:buFont typeface="Wingdings" panose="05000000000000000000" pitchFamily="2" charset="2"/>
              <a:buNone/>
            </a:pPr>
            <a:r>
              <a:rPr lang="en-US" altLang="en-US"/>
              <a:t>	Matlab Commands</a:t>
            </a:r>
          </a:p>
          <a:p>
            <a:pPr>
              <a:buFont typeface="Wingdings" panose="05000000000000000000" pitchFamily="2" charset="2"/>
              <a:buNone/>
            </a:pPr>
            <a:r>
              <a:rPr lang="en-US" altLang="en-US"/>
              <a:t>end</a:t>
            </a:r>
          </a:p>
          <a:p>
            <a:pPr>
              <a:buFont typeface="Wingdings" panose="05000000000000000000" pitchFamily="2" charset="2"/>
              <a:buNone/>
            </a:pPr>
            <a:r>
              <a:rPr lang="en-US" altLang="en-US"/>
              <a:t>		</a:t>
            </a:r>
          </a:p>
          <a:p>
            <a:pPr>
              <a:buFont typeface="Wingdings" panose="05000000000000000000" pitchFamily="2" charset="2"/>
              <a:buNone/>
            </a:pPr>
            <a:endParaRPr lang="en-US" altLang="en-US"/>
          </a:p>
        </p:txBody>
      </p:sp>
      <p:grpSp>
        <p:nvGrpSpPr>
          <p:cNvPr id="27656" name="Group 8">
            <a:extLst>
              <a:ext uri="{FF2B5EF4-FFF2-40B4-BE49-F238E27FC236}">
                <a16:creationId xmlns:a16="http://schemas.microsoft.com/office/drawing/2014/main" id="{EF8CF057-4511-4585-B9C1-FFF8D7987FD0}"/>
              </a:ext>
            </a:extLst>
          </p:cNvPr>
          <p:cNvGrpSpPr>
            <a:grpSpLocks/>
          </p:cNvGrpSpPr>
          <p:nvPr/>
        </p:nvGrpSpPr>
        <p:grpSpPr bwMode="auto">
          <a:xfrm>
            <a:off x="4059058" y="1632124"/>
            <a:ext cx="4191000" cy="5029200"/>
            <a:chOff x="2976" y="720"/>
            <a:chExt cx="2640" cy="3168"/>
          </a:xfrm>
        </p:grpSpPr>
        <p:sp>
          <p:nvSpPr>
            <p:cNvPr id="27652" name="Rectangle 4">
              <a:extLst>
                <a:ext uri="{FF2B5EF4-FFF2-40B4-BE49-F238E27FC236}">
                  <a16:creationId xmlns:a16="http://schemas.microsoft.com/office/drawing/2014/main" id="{2F0A21A9-6F7D-4BC1-AB7D-9C3A5DB09F5A}"/>
                </a:ext>
              </a:extLst>
            </p:cNvPr>
            <p:cNvSpPr>
              <a:spLocks noChangeArrowheads="1"/>
            </p:cNvSpPr>
            <p:nvPr/>
          </p:nvSpPr>
          <p:spPr bwMode="auto">
            <a:xfrm>
              <a:off x="2976" y="720"/>
              <a:ext cx="2640" cy="316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dirty="0">
                <a:latin typeface="Tahoma" panose="020B0604030504040204" pitchFamily="34" charset="0"/>
              </a:endParaRPr>
            </a:p>
            <a:p>
              <a:pPr eaLnBrk="0" hangingPunct="0"/>
              <a:r>
                <a:rPr lang="en-US" altLang="en-US" sz="2400" dirty="0">
                  <a:latin typeface="Tahoma" panose="020B0604030504040204" pitchFamily="34" charset="0"/>
                </a:rPr>
                <a:t>Some Dummy Examples</a:t>
              </a:r>
            </a:p>
            <a:p>
              <a:pPr eaLnBrk="0" hangingPunct="0"/>
              <a:endParaRPr lang="en-US" altLang="en-US" dirty="0">
                <a:latin typeface="Tahoma" panose="020B0604030504040204" pitchFamily="34" charset="0"/>
              </a:endParaRPr>
            </a:p>
            <a:p>
              <a:pPr eaLnBrk="0" hangingPunct="0"/>
              <a:r>
                <a:rPr lang="en-US" altLang="en-US" dirty="0">
                  <a:solidFill>
                    <a:srgbClr val="00FF00"/>
                  </a:solidFill>
                  <a:latin typeface="Tahoma" panose="020B0604030504040204" pitchFamily="34" charset="0"/>
                </a:rPr>
                <a:t>for </a:t>
              </a:r>
              <a:r>
                <a:rPr lang="en-US" altLang="en-US" dirty="0" err="1">
                  <a:solidFill>
                    <a:srgbClr val="00FF00"/>
                  </a:solidFill>
                  <a:latin typeface="Tahoma" panose="020B0604030504040204" pitchFamily="34" charset="0"/>
                </a:rPr>
                <a:t>i</a:t>
              </a:r>
              <a:r>
                <a:rPr lang="en-US" altLang="en-US" dirty="0">
                  <a:solidFill>
                    <a:srgbClr val="00FF00"/>
                  </a:solidFill>
                  <a:latin typeface="Tahoma" panose="020B0604030504040204" pitchFamily="34" charset="0"/>
                </a:rPr>
                <a:t>=1:100</a:t>
              </a:r>
            </a:p>
            <a:p>
              <a:pPr eaLnBrk="0" hangingPunct="0"/>
              <a:r>
                <a:rPr lang="en-US" altLang="en-US" dirty="0">
                  <a:solidFill>
                    <a:srgbClr val="00FF00"/>
                  </a:solidFill>
                  <a:latin typeface="Tahoma" panose="020B0604030504040204" pitchFamily="34" charset="0"/>
                </a:rPr>
                <a:t>     Some </a:t>
              </a:r>
              <a:r>
                <a:rPr lang="en-US" altLang="en-US" dirty="0" err="1">
                  <a:solidFill>
                    <a:srgbClr val="00FF00"/>
                  </a:solidFill>
                  <a:latin typeface="Tahoma" panose="020B0604030504040204" pitchFamily="34" charset="0"/>
                </a:rPr>
                <a:t>Matlab</a:t>
              </a:r>
              <a:r>
                <a:rPr lang="en-US" altLang="en-US" dirty="0">
                  <a:solidFill>
                    <a:srgbClr val="00FF00"/>
                  </a:solidFill>
                  <a:latin typeface="Tahoma" panose="020B0604030504040204" pitchFamily="34" charset="0"/>
                </a:rPr>
                <a:t> Commands;</a:t>
              </a:r>
            </a:p>
            <a:p>
              <a:pPr eaLnBrk="0" hangingPunct="0"/>
              <a:r>
                <a:rPr lang="en-US" altLang="en-US" dirty="0">
                  <a:solidFill>
                    <a:srgbClr val="00FF00"/>
                  </a:solidFill>
                  <a:latin typeface="Tahoma" panose="020B0604030504040204" pitchFamily="34" charset="0"/>
                </a:rPr>
                <a:t>end</a:t>
              </a:r>
            </a:p>
            <a:p>
              <a:pPr eaLnBrk="0" hangingPunct="0"/>
              <a:endParaRPr lang="en-US" altLang="en-US" dirty="0">
                <a:solidFill>
                  <a:srgbClr val="00FF00"/>
                </a:solidFill>
                <a:latin typeface="Tahoma" panose="020B0604030504040204" pitchFamily="34" charset="0"/>
              </a:endParaRPr>
            </a:p>
            <a:p>
              <a:pPr eaLnBrk="0" hangingPunct="0"/>
              <a:r>
                <a:rPr lang="en-US" altLang="en-US" dirty="0">
                  <a:solidFill>
                    <a:srgbClr val="FF3300"/>
                  </a:solidFill>
                  <a:latin typeface="Tahoma" panose="020B0604030504040204" pitchFamily="34" charset="0"/>
                </a:rPr>
                <a:t>for j=1:3:200</a:t>
              </a:r>
            </a:p>
            <a:p>
              <a:pPr eaLnBrk="0" hangingPunct="0"/>
              <a:r>
                <a:rPr lang="en-US" altLang="en-US" dirty="0">
                  <a:solidFill>
                    <a:srgbClr val="FF3300"/>
                  </a:solidFill>
                  <a:latin typeface="Tahoma" panose="020B0604030504040204" pitchFamily="34" charset="0"/>
                </a:rPr>
                <a:t>     Some </a:t>
              </a:r>
              <a:r>
                <a:rPr lang="en-US" altLang="en-US" dirty="0" err="1">
                  <a:solidFill>
                    <a:srgbClr val="FF3300"/>
                  </a:solidFill>
                  <a:latin typeface="Tahoma" panose="020B0604030504040204" pitchFamily="34" charset="0"/>
                </a:rPr>
                <a:t>Matlab</a:t>
              </a:r>
              <a:r>
                <a:rPr lang="en-US" altLang="en-US" dirty="0">
                  <a:solidFill>
                    <a:srgbClr val="FF3300"/>
                  </a:solidFill>
                  <a:latin typeface="Tahoma" panose="020B0604030504040204" pitchFamily="34" charset="0"/>
                </a:rPr>
                <a:t> Commands;</a:t>
              </a:r>
            </a:p>
            <a:p>
              <a:pPr eaLnBrk="0" hangingPunct="0"/>
              <a:r>
                <a:rPr lang="en-US" altLang="en-US" dirty="0">
                  <a:solidFill>
                    <a:srgbClr val="FF3300"/>
                  </a:solidFill>
                  <a:latin typeface="Tahoma" panose="020B0604030504040204" pitchFamily="34" charset="0"/>
                </a:rPr>
                <a:t>end</a:t>
              </a:r>
            </a:p>
            <a:p>
              <a:pPr eaLnBrk="0" hangingPunct="0"/>
              <a:endParaRPr lang="en-US" altLang="en-US" dirty="0">
                <a:latin typeface="Tahoma" panose="020B0604030504040204" pitchFamily="34" charset="0"/>
              </a:endParaRPr>
            </a:p>
            <a:p>
              <a:pPr eaLnBrk="0" hangingPunct="0"/>
              <a:r>
                <a:rPr lang="en-US" altLang="en-US" dirty="0">
                  <a:solidFill>
                    <a:srgbClr val="00FFFF"/>
                  </a:solidFill>
                  <a:latin typeface="Tahoma" panose="020B0604030504040204" pitchFamily="34" charset="0"/>
                </a:rPr>
                <a:t>for m=13:-0.2:-21</a:t>
              </a:r>
            </a:p>
            <a:p>
              <a:pPr eaLnBrk="0" hangingPunct="0"/>
              <a:r>
                <a:rPr lang="en-US" altLang="en-US" dirty="0">
                  <a:solidFill>
                    <a:srgbClr val="00FFFF"/>
                  </a:solidFill>
                  <a:latin typeface="Tahoma" panose="020B0604030504040204" pitchFamily="34" charset="0"/>
                </a:rPr>
                <a:t>     Some </a:t>
              </a:r>
              <a:r>
                <a:rPr lang="en-US" altLang="en-US" dirty="0" err="1">
                  <a:solidFill>
                    <a:srgbClr val="00FFFF"/>
                  </a:solidFill>
                  <a:latin typeface="Tahoma" panose="020B0604030504040204" pitchFamily="34" charset="0"/>
                </a:rPr>
                <a:t>Matlab</a:t>
              </a:r>
              <a:r>
                <a:rPr lang="en-US" altLang="en-US" dirty="0">
                  <a:solidFill>
                    <a:srgbClr val="00FFFF"/>
                  </a:solidFill>
                  <a:latin typeface="Tahoma" panose="020B0604030504040204" pitchFamily="34" charset="0"/>
                </a:rPr>
                <a:t> Commands;</a:t>
              </a:r>
            </a:p>
            <a:p>
              <a:pPr eaLnBrk="0" hangingPunct="0"/>
              <a:r>
                <a:rPr lang="en-US" altLang="en-US" dirty="0">
                  <a:solidFill>
                    <a:srgbClr val="00FFFF"/>
                  </a:solidFill>
                  <a:latin typeface="Tahoma" panose="020B0604030504040204" pitchFamily="34" charset="0"/>
                </a:rPr>
                <a:t>end </a:t>
              </a:r>
            </a:p>
            <a:p>
              <a:pPr eaLnBrk="0" hangingPunct="0"/>
              <a:endParaRPr lang="en-US" altLang="en-US" dirty="0">
                <a:solidFill>
                  <a:srgbClr val="00FFFF"/>
                </a:solidFill>
                <a:latin typeface="Tahoma" panose="020B0604030504040204" pitchFamily="34" charset="0"/>
              </a:endParaRPr>
            </a:p>
            <a:p>
              <a:pPr eaLnBrk="0" hangingPunct="0"/>
              <a:r>
                <a:rPr lang="en-US" altLang="en-US" dirty="0">
                  <a:latin typeface="Tahoma" panose="020B0604030504040204" pitchFamily="34" charset="0"/>
                </a:rPr>
                <a:t>for k=[0.1 0.3 -13 12 7 -9.3]</a:t>
              </a:r>
            </a:p>
            <a:p>
              <a:pPr eaLnBrk="0" hangingPunct="0"/>
              <a:r>
                <a:rPr lang="en-US" altLang="en-US" dirty="0">
                  <a:latin typeface="Tahoma" panose="020B0604030504040204" pitchFamily="34" charset="0"/>
                </a:rPr>
                <a:t>     Some </a:t>
              </a:r>
              <a:r>
                <a:rPr lang="en-US" altLang="en-US" dirty="0" err="1">
                  <a:latin typeface="Tahoma" panose="020B0604030504040204" pitchFamily="34" charset="0"/>
                </a:rPr>
                <a:t>Matlab</a:t>
              </a:r>
              <a:r>
                <a:rPr lang="en-US" altLang="en-US" dirty="0">
                  <a:latin typeface="Tahoma" panose="020B0604030504040204" pitchFamily="34" charset="0"/>
                </a:rPr>
                <a:t> Commands;</a:t>
              </a:r>
            </a:p>
            <a:p>
              <a:pPr eaLnBrk="0" hangingPunct="0"/>
              <a:r>
                <a:rPr lang="en-US" altLang="en-US" dirty="0">
                  <a:latin typeface="Tahoma" panose="020B0604030504040204" pitchFamily="34" charset="0"/>
                </a:rPr>
                <a:t>end</a:t>
              </a:r>
            </a:p>
            <a:p>
              <a:pPr eaLnBrk="0" hangingPunct="0"/>
              <a:endParaRPr lang="en-US" altLang="en-US" dirty="0">
                <a:latin typeface="Tahoma" panose="020B0604030504040204" pitchFamily="34" charset="0"/>
              </a:endParaRPr>
            </a:p>
          </p:txBody>
        </p:sp>
        <p:sp>
          <p:nvSpPr>
            <p:cNvPr id="27653" name="Line 5">
              <a:extLst>
                <a:ext uri="{FF2B5EF4-FFF2-40B4-BE49-F238E27FC236}">
                  <a16:creationId xmlns:a16="http://schemas.microsoft.com/office/drawing/2014/main" id="{69CD55A6-6F90-4974-9929-FE058F97B32A}"/>
                </a:ext>
              </a:extLst>
            </p:cNvPr>
            <p:cNvSpPr>
              <a:spLocks noChangeShapeType="1"/>
            </p:cNvSpPr>
            <p:nvPr/>
          </p:nvSpPr>
          <p:spPr bwMode="auto">
            <a:xfrm>
              <a:off x="3120" y="1776"/>
              <a:ext cx="24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654" name="Line 6">
              <a:extLst>
                <a:ext uri="{FF2B5EF4-FFF2-40B4-BE49-F238E27FC236}">
                  <a16:creationId xmlns:a16="http://schemas.microsoft.com/office/drawing/2014/main" id="{6355E399-8B57-4522-9802-5165AEEB9E3F}"/>
                </a:ext>
              </a:extLst>
            </p:cNvPr>
            <p:cNvSpPr>
              <a:spLocks noChangeShapeType="1"/>
            </p:cNvSpPr>
            <p:nvPr/>
          </p:nvSpPr>
          <p:spPr bwMode="auto">
            <a:xfrm>
              <a:off x="3120" y="2496"/>
              <a:ext cx="24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655" name="Line 7">
              <a:extLst>
                <a:ext uri="{FF2B5EF4-FFF2-40B4-BE49-F238E27FC236}">
                  <a16:creationId xmlns:a16="http://schemas.microsoft.com/office/drawing/2014/main" id="{1ABD16C4-6F8B-4B38-8833-78688AAD0E74}"/>
                </a:ext>
              </a:extLst>
            </p:cNvPr>
            <p:cNvSpPr>
              <a:spLocks noChangeShapeType="1"/>
            </p:cNvSpPr>
            <p:nvPr/>
          </p:nvSpPr>
          <p:spPr bwMode="auto">
            <a:xfrm>
              <a:off x="3120" y="3216"/>
              <a:ext cx="24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40173732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656"/>
                                        </p:tgtEl>
                                        <p:attrNameLst>
                                          <p:attrName>style.visibility</p:attrName>
                                        </p:attrNameLst>
                                      </p:cBhvr>
                                      <p:to>
                                        <p:strVal val="visible"/>
                                      </p:to>
                                    </p:set>
                                    <p:animEffect transition="in" filter="blinds(horizontal)">
                                      <p:cBhvr>
                                        <p:cTn id="7" dur="500"/>
                                        <p:tgtEl>
                                          <p:spTgt spid="27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EE283073-5C5D-437E-A4CC-EA9B17071A22}"/>
              </a:ext>
            </a:extLst>
          </p:cNvPr>
          <p:cNvSpPr>
            <a:spLocks noGrp="1" noChangeArrowheads="1"/>
          </p:cNvSpPr>
          <p:nvPr>
            <p:ph type="title"/>
          </p:nvPr>
        </p:nvSpPr>
        <p:spPr>
          <a:xfrm>
            <a:off x="457200" y="320040"/>
            <a:ext cx="7242048" cy="670560"/>
          </a:xfrm>
        </p:spPr>
        <p:txBody>
          <a:bodyPr/>
          <a:lstStyle/>
          <a:p>
            <a:r>
              <a:rPr lang="en-US" altLang="zh-TW" dirty="0">
                <a:ea typeface="新細明體" panose="02020500000000000000" pitchFamily="18" charset="-120"/>
              </a:rPr>
              <a:t>Use of M-File</a:t>
            </a:r>
          </a:p>
        </p:txBody>
      </p:sp>
      <p:graphicFrame>
        <p:nvGraphicFramePr>
          <p:cNvPr id="97283" name="Object 3">
            <a:extLst>
              <a:ext uri="{FF2B5EF4-FFF2-40B4-BE49-F238E27FC236}">
                <a16:creationId xmlns:a16="http://schemas.microsoft.com/office/drawing/2014/main" id="{A3B87B7A-EBD6-4D18-ACA3-1B049AA9F661}"/>
              </a:ext>
            </a:extLst>
          </p:cNvPr>
          <p:cNvGraphicFramePr>
            <a:graphicFrameLocks noGrp="1" noChangeAspect="1"/>
          </p:cNvGraphicFramePr>
          <p:nvPr>
            <p:ph sz="half" idx="1"/>
          </p:nvPr>
        </p:nvGraphicFramePr>
        <p:xfrm>
          <a:off x="2743200" y="1066800"/>
          <a:ext cx="2314575" cy="1085850"/>
        </p:xfrm>
        <a:graphic>
          <a:graphicData uri="http://schemas.openxmlformats.org/presentationml/2006/ole">
            <mc:AlternateContent xmlns:mc="http://schemas.openxmlformats.org/markup-compatibility/2006">
              <mc:Choice xmlns:v="urn:schemas-microsoft-com:vml" Requires="v">
                <p:oleObj spid="_x0000_s3073" name="Bitmap Image" r:id="rId3" imgW="2314286" imgH="1085714" progId="Paint.Picture">
                  <p:embed/>
                </p:oleObj>
              </mc:Choice>
              <mc:Fallback>
                <p:oleObj name="Bitmap Image" r:id="rId3" imgW="2314286" imgH="1085714" progId="Paint.Picture">
                  <p:embed/>
                  <p:pic>
                    <p:nvPicPr>
                      <p:cNvPr id="97283" name="Object 3">
                        <a:extLst>
                          <a:ext uri="{FF2B5EF4-FFF2-40B4-BE49-F238E27FC236}">
                            <a16:creationId xmlns:a16="http://schemas.microsoft.com/office/drawing/2014/main" id="{A3B87B7A-EBD6-4D18-ACA3-1B049AA9F6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066800"/>
                        <a:ext cx="2314575"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284" name="Text Box 4">
            <a:extLst>
              <a:ext uri="{FF2B5EF4-FFF2-40B4-BE49-F238E27FC236}">
                <a16:creationId xmlns:a16="http://schemas.microsoft.com/office/drawing/2014/main" id="{BCC22253-6509-4DB2-BED9-32BDDAC82DBD}"/>
              </a:ext>
            </a:extLst>
          </p:cNvPr>
          <p:cNvSpPr txBox="1">
            <a:spLocks noChangeArrowheads="1"/>
          </p:cNvSpPr>
          <p:nvPr/>
        </p:nvSpPr>
        <p:spPr bwMode="auto">
          <a:xfrm>
            <a:off x="304800" y="1371600"/>
            <a:ext cx="17494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TW">
                <a:ea typeface="新細明體" panose="02020500000000000000" pitchFamily="18" charset="-120"/>
              </a:rPr>
              <a:t>Click to create a new M-File</a:t>
            </a:r>
          </a:p>
        </p:txBody>
      </p:sp>
      <p:sp>
        <p:nvSpPr>
          <p:cNvPr id="97285" name="Line 5">
            <a:extLst>
              <a:ext uri="{FF2B5EF4-FFF2-40B4-BE49-F238E27FC236}">
                <a16:creationId xmlns:a16="http://schemas.microsoft.com/office/drawing/2014/main" id="{8F787C4D-42AC-4056-80FE-167AC9AA516D}"/>
              </a:ext>
            </a:extLst>
          </p:cNvPr>
          <p:cNvSpPr>
            <a:spLocks noChangeShapeType="1"/>
          </p:cNvSpPr>
          <p:nvPr/>
        </p:nvSpPr>
        <p:spPr bwMode="auto">
          <a:xfrm flipV="1">
            <a:off x="1981200" y="1676400"/>
            <a:ext cx="914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7287" name="Text Box 7">
            <a:extLst>
              <a:ext uri="{FF2B5EF4-FFF2-40B4-BE49-F238E27FC236}">
                <a16:creationId xmlns:a16="http://schemas.microsoft.com/office/drawing/2014/main" id="{4F8A4921-20D6-4B88-BFA6-4408108FF3DE}"/>
              </a:ext>
            </a:extLst>
          </p:cNvPr>
          <p:cNvSpPr txBox="1">
            <a:spLocks noChangeArrowheads="1"/>
          </p:cNvSpPr>
          <p:nvPr/>
        </p:nvSpPr>
        <p:spPr bwMode="auto">
          <a:xfrm>
            <a:off x="533400" y="5305425"/>
            <a:ext cx="813593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kumimoji="1" lang="en-US" altLang="zh-TW" sz="2400">
                <a:ea typeface="新細明體" panose="02020500000000000000" pitchFamily="18" charset="-120"/>
              </a:rPr>
              <a:t> Extension “.m” </a:t>
            </a:r>
          </a:p>
          <a:p>
            <a:pPr>
              <a:buFontTx/>
              <a:buChar char="•"/>
            </a:pPr>
            <a:r>
              <a:rPr kumimoji="1" lang="en-US" altLang="zh-TW" sz="2400">
                <a:ea typeface="新細明體" panose="02020500000000000000" pitchFamily="18" charset="-120"/>
              </a:rPr>
              <a:t> A text file containing script or function or program to run</a:t>
            </a:r>
          </a:p>
          <a:p>
            <a:pPr>
              <a:buFontTx/>
              <a:buChar char="•"/>
            </a:pPr>
            <a:endParaRPr kumimoji="1" lang="en-US" altLang="zh-TW" sz="2400">
              <a:ea typeface="新細明體" panose="02020500000000000000" pitchFamily="18" charset="-120"/>
            </a:endParaRPr>
          </a:p>
          <a:p>
            <a:endParaRPr kumimoji="1" lang="en-US" altLang="zh-TW" sz="2400">
              <a:ea typeface="新細明體" panose="02020500000000000000" pitchFamily="18" charset="-120"/>
            </a:endParaRPr>
          </a:p>
        </p:txBody>
      </p:sp>
      <p:pic>
        <p:nvPicPr>
          <p:cNvPr id="97289" name="Picture 9">
            <a:extLst>
              <a:ext uri="{FF2B5EF4-FFF2-40B4-BE49-F238E27FC236}">
                <a16:creationId xmlns:a16="http://schemas.microsoft.com/office/drawing/2014/main" id="{A44726CE-55C6-4463-ACD4-722B38801F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2209800"/>
            <a:ext cx="3886200" cy="3429000"/>
          </a:xfrm>
          <a:prstGeom prst="rect">
            <a:avLst/>
          </a:prstGeom>
          <a:noFill/>
          <a:extLst>
            <a:ext uri="{909E8E84-426E-40DD-AFC4-6F175D3DCCD1}">
              <a14:hiddenFill xmlns:a14="http://schemas.microsoft.com/office/drawing/2010/main">
                <a:solidFill>
                  <a:srgbClr val="FFFFFF"/>
                </a:solidFill>
              </a14:hiddenFill>
            </a:ext>
          </a:extLst>
        </p:spPr>
      </p:pic>
      <p:sp>
        <p:nvSpPr>
          <p:cNvPr id="97292" name="AutoShape 12">
            <a:extLst>
              <a:ext uri="{FF2B5EF4-FFF2-40B4-BE49-F238E27FC236}">
                <a16:creationId xmlns:a16="http://schemas.microsoft.com/office/drawing/2014/main" id="{1EC15243-16C5-4F0C-9CE9-B92E02DF57EC}"/>
              </a:ext>
            </a:extLst>
          </p:cNvPr>
          <p:cNvSpPr>
            <a:spLocks noChangeArrowheads="1"/>
          </p:cNvSpPr>
          <p:nvPr/>
        </p:nvSpPr>
        <p:spPr bwMode="auto">
          <a:xfrm>
            <a:off x="3429000" y="2590800"/>
            <a:ext cx="533400" cy="1214438"/>
          </a:xfrm>
          <a:prstGeom prst="curvedRightArrow">
            <a:avLst>
              <a:gd name="adj1" fmla="val 45536"/>
              <a:gd name="adj2" fmla="val 91071"/>
              <a:gd name="adj3" fmla="val 33333"/>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1249198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9" name="Rectangle 5">
            <a:extLst>
              <a:ext uri="{FF2B5EF4-FFF2-40B4-BE49-F238E27FC236}">
                <a16:creationId xmlns:a16="http://schemas.microsoft.com/office/drawing/2014/main" id="{E71CA9A4-B62C-44A4-948E-72EC368A8F8F}"/>
              </a:ext>
            </a:extLst>
          </p:cNvPr>
          <p:cNvSpPr>
            <a:spLocks noGrp="1" noChangeArrowheads="1"/>
          </p:cNvSpPr>
          <p:nvPr>
            <p:ph type="title"/>
          </p:nvPr>
        </p:nvSpPr>
        <p:spPr>
          <a:xfrm>
            <a:off x="457200" y="320040"/>
            <a:ext cx="7239000" cy="670560"/>
          </a:xfrm>
          <a:noFill/>
          <a:ln/>
        </p:spPr>
        <p:txBody>
          <a:bodyPr/>
          <a:lstStyle/>
          <a:p>
            <a:r>
              <a:rPr lang="en-US" altLang="zh-TW" dirty="0">
                <a:ea typeface="新細明體" panose="02020500000000000000" pitchFamily="18" charset="-120"/>
              </a:rPr>
              <a:t>Use of M-File</a:t>
            </a:r>
          </a:p>
        </p:txBody>
      </p:sp>
      <p:pic>
        <p:nvPicPr>
          <p:cNvPr id="98316" name="Picture 12">
            <a:extLst>
              <a:ext uri="{FF2B5EF4-FFF2-40B4-BE49-F238E27FC236}">
                <a16:creationId xmlns:a16="http://schemas.microsoft.com/office/drawing/2014/main" id="{845A1E8B-5417-44C4-90A0-853A198BAE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381125"/>
            <a:ext cx="7189788" cy="5476875"/>
          </a:xfrm>
          <a:prstGeom prst="rect">
            <a:avLst/>
          </a:prstGeom>
          <a:noFill/>
          <a:extLst>
            <a:ext uri="{909E8E84-426E-40DD-AFC4-6F175D3DCCD1}">
              <a14:hiddenFill xmlns:a14="http://schemas.microsoft.com/office/drawing/2010/main">
                <a:solidFill>
                  <a:srgbClr val="FFFFFF"/>
                </a:solidFill>
              </a14:hiddenFill>
            </a:ext>
          </a:extLst>
        </p:spPr>
      </p:pic>
      <p:sp>
        <p:nvSpPr>
          <p:cNvPr id="98317" name="Text Box 13">
            <a:extLst>
              <a:ext uri="{FF2B5EF4-FFF2-40B4-BE49-F238E27FC236}">
                <a16:creationId xmlns:a16="http://schemas.microsoft.com/office/drawing/2014/main" id="{DFA85B51-215A-48D6-BDC9-337FA9E29D7D}"/>
              </a:ext>
            </a:extLst>
          </p:cNvPr>
          <p:cNvSpPr txBox="1">
            <a:spLocks noChangeArrowheads="1"/>
          </p:cNvSpPr>
          <p:nvPr/>
        </p:nvSpPr>
        <p:spPr bwMode="auto">
          <a:xfrm>
            <a:off x="6172200" y="3581400"/>
            <a:ext cx="2619375" cy="14747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TW">
                <a:ea typeface="新細明體" panose="02020500000000000000" pitchFamily="18" charset="-120"/>
              </a:rPr>
              <a:t>If you include “;” at the </a:t>
            </a:r>
          </a:p>
          <a:p>
            <a:r>
              <a:rPr kumimoji="1" lang="en-US" altLang="zh-TW">
                <a:ea typeface="新細明體" panose="02020500000000000000" pitchFamily="18" charset="-120"/>
              </a:rPr>
              <a:t>end of each statement,</a:t>
            </a:r>
          </a:p>
          <a:p>
            <a:r>
              <a:rPr kumimoji="1" lang="en-US" altLang="zh-TW">
                <a:ea typeface="新細明體" panose="02020500000000000000" pitchFamily="18" charset="-120"/>
              </a:rPr>
              <a:t>result will not be shown </a:t>
            </a:r>
          </a:p>
          <a:p>
            <a:r>
              <a:rPr kumimoji="1" lang="en-US" altLang="zh-TW">
                <a:ea typeface="新細明體" panose="02020500000000000000" pitchFamily="18" charset="-120"/>
              </a:rPr>
              <a:t>immediately</a:t>
            </a:r>
            <a:endParaRPr kumimoji="1" lang="tr-TR" altLang="en-US"/>
          </a:p>
          <a:p>
            <a:endParaRPr lang="tr-TR" altLang="en-US"/>
          </a:p>
        </p:txBody>
      </p:sp>
      <p:sp>
        <p:nvSpPr>
          <p:cNvPr id="98319" name="Line 15">
            <a:extLst>
              <a:ext uri="{FF2B5EF4-FFF2-40B4-BE49-F238E27FC236}">
                <a16:creationId xmlns:a16="http://schemas.microsoft.com/office/drawing/2014/main" id="{6CDF8C87-55E4-418F-AEF0-4D0B4ADD4DEB}"/>
              </a:ext>
            </a:extLst>
          </p:cNvPr>
          <p:cNvSpPr>
            <a:spLocks noChangeShapeType="1"/>
          </p:cNvSpPr>
          <p:nvPr/>
        </p:nvSpPr>
        <p:spPr bwMode="auto">
          <a:xfrm>
            <a:off x="2514600" y="2971800"/>
            <a:ext cx="35052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320" name="Line 16">
            <a:extLst>
              <a:ext uri="{FF2B5EF4-FFF2-40B4-BE49-F238E27FC236}">
                <a16:creationId xmlns:a16="http://schemas.microsoft.com/office/drawing/2014/main" id="{0D2872AF-BC99-46D7-9FF0-2D1EF7DAB230}"/>
              </a:ext>
            </a:extLst>
          </p:cNvPr>
          <p:cNvSpPr>
            <a:spLocks noChangeShapeType="1"/>
          </p:cNvSpPr>
          <p:nvPr/>
        </p:nvSpPr>
        <p:spPr bwMode="auto">
          <a:xfrm>
            <a:off x="3276600" y="2438400"/>
            <a:ext cx="2743200" cy="1524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321" name="Line 17">
            <a:extLst>
              <a:ext uri="{FF2B5EF4-FFF2-40B4-BE49-F238E27FC236}">
                <a16:creationId xmlns:a16="http://schemas.microsoft.com/office/drawing/2014/main" id="{BB6A6A14-B5D6-4195-AF43-112D62C463AC}"/>
              </a:ext>
            </a:extLst>
          </p:cNvPr>
          <p:cNvSpPr>
            <a:spLocks noChangeShapeType="1"/>
          </p:cNvSpPr>
          <p:nvPr/>
        </p:nvSpPr>
        <p:spPr bwMode="auto">
          <a:xfrm flipH="1">
            <a:off x="3200400" y="990600"/>
            <a:ext cx="15240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322" name="Text Box 18">
            <a:extLst>
              <a:ext uri="{FF2B5EF4-FFF2-40B4-BE49-F238E27FC236}">
                <a16:creationId xmlns:a16="http://schemas.microsoft.com/office/drawing/2014/main" id="{2A2312D6-A385-48BC-95CA-2ACB135F7E52}"/>
              </a:ext>
            </a:extLst>
          </p:cNvPr>
          <p:cNvSpPr txBox="1">
            <a:spLocks noChangeArrowheads="1"/>
          </p:cNvSpPr>
          <p:nvPr/>
        </p:nvSpPr>
        <p:spPr bwMode="auto">
          <a:xfrm>
            <a:off x="4876800" y="700088"/>
            <a:ext cx="2800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TW">
                <a:ea typeface="新細明體" panose="02020500000000000000" pitchFamily="18" charset="-120"/>
              </a:rPr>
              <a:t>Save file as </a:t>
            </a:r>
            <a:r>
              <a:rPr kumimoji="1" lang="en-US" altLang="zh-TW" i="1">
                <a:ea typeface="新細明體" panose="02020500000000000000" pitchFamily="18" charset="-120"/>
              </a:rPr>
              <a:t>Denem430</a:t>
            </a:r>
            <a:r>
              <a:rPr kumimoji="1" lang="en-US" altLang="zh-TW">
                <a:ea typeface="新細明體" panose="02020500000000000000" pitchFamily="18" charset="-120"/>
              </a:rPr>
              <a:t>.m</a:t>
            </a:r>
            <a:endParaRPr kumimoji="1" lang="tr-TR" altLang="en-US"/>
          </a:p>
        </p:txBody>
      </p:sp>
    </p:spTree>
    <p:extLst>
      <p:ext uri="{BB962C8B-B14F-4D97-AF65-F5344CB8AC3E}">
        <p14:creationId xmlns:p14="http://schemas.microsoft.com/office/powerpoint/2010/main" val="1989199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48B1D598-CE6B-4FB0-8EC6-A5DD5FEA91F6}"/>
              </a:ext>
            </a:extLst>
          </p:cNvPr>
          <p:cNvSpPr>
            <a:spLocks noGrp="1" noChangeArrowheads="1"/>
          </p:cNvSpPr>
          <p:nvPr>
            <p:ph type="title"/>
          </p:nvPr>
        </p:nvSpPr>
        <p:spPr>
          <a:xfrm>
            <a:off x="457200" y="320040"/>
            <a:ext cx="7239000" cy="732696"/>
          </a:xfrm>
        </p:spPr>
        <p:txBody>
          <a:bodyPr>
            <a:normAutofit fontScale="90000"/>
          </a:bodyPr>
          <a:lstStyle/>
          <a:p>
            <a:r>
              <a:rPr lang="en-US" altLang="en-US" sz="3800" dirty="0"/>
              <a:t>Writing User Defined Functions </a:t>
            </a:r>
          </a:p>
        </p:txBody>
      </p:sp>
      <p:sp>
        <p:nvSpPr>
          <p:cNvPr id="24579" name="Rectangle 3">
            <a:extLst>
              <a:ext uri="{FF2B5EF4-FFF2-40B4-BE49-F238E27FC236}">
                <a16:creationId xmlns:a16="http://schemas.microsoft.com/office/drawing/2014/main" id="{47F22BE4-23EB-417A-BFC0-291813317492}"/>
              </a:ext>
            </a:extLst>
          </p:cNvPr>
          <p:cNvSpPr>
            <a:spLocks noGrp="1" noChangeArrowheads="1"/>
          </p:cNvSpPr>
          <p:nvPr>
            <p:ph type="body" idx="1"/>
          </p:nvPr>
        </p:nvSpPr>
        <p:spPr>
          <a:xfrm>
            <a:off x="838200" y="1447800"/>
            <a:ext cx="7262192" cy="5410200"/>
          </a:xfrm>
        </p:spPr>
        <p:txBody>
          <a:bodyPr/>
          <a:lstStyle/>
          <a:p>
            <a:r>
              <a:rPr lang="en-US" altLang="en-US" sz="2400" dirty="0"/>
              <a:t>Functions are m-files which can be executed by specifying some inputs and supply some desired outputs. </a:t>
            </a:r>
          </a:p>
          <a:p>
            <a:r>
              <a:rPr lang="en-US" altLang="en-US" sz="2400" dirty="0"/>
              <a:t>The code telling the </a:t>
            </a:r>
            <a:r>
              <a:rPr lang="en-US" altLang="en-US" sz="2400" dirty="0" err="1"/>
              <a:t>Matlab</a:t>
            </a:r>
            <a:r>
              <a:rPr lang="en-US" altLang="en-US" sz="2400" dirty="0"/>
              <a:t> that an m-file is actually a function is</a:t>
            </a:r>
          </a:p>
          <a:p>
            <a:endParaRPr lang="en-US" altLang="en-US" dirty="0"/>
          </a:p>
          <a:p>
            <a:endParaRPr lang="en-US" altLang="en-US" dirty="0"/>
          </a:p>
          <a:p>
            <a:endParaRPr lang="en-US" altLang="en-US" dirty="0"/>
          </a:p>
          <a:p>
            <a:r>
              <a:rPr lang="en-US" altLang="en-US" sz="2400" dirty="0">
                <a:solidFill>
                  <a:srgbClr val="FF3300"/>
                </a:solidFill>
              </a:rPr>
              <a:t>You should write this command at the beginning of the m-file and you should save the m-file with a file name same as the function name</a:t>
            </a:r>
          </a:p>
        </p:txBody>
      </p:sp>
      <p:sp>
        <p:nvSpPr>
          <p:cNvPr id="24580" name="Rectangle 4">
            <a:extLst>
              <a:ext uri="{FF2B5EF4-FFF2-40B4-BE49-F238E27FC236}">
                <a16:creationId xmlns:a16="http://schemas.microsoft.com/office/drawing/2014/main" id="{8E10A77D-F509-43A6-8794-F475BAEF889F}"/>
              </a:ext>
            </a:extLst>
          </p:cNvPr>
          <p:cNvSpPr>
            <a:spLocks noChangeArrowheads="1"/>
          </p:cNvSpPr>
          <p:nvPr/>
        </p:nvSpPr>
        <p:spPr bwMode="auto">
          <a:xfrm>
            <a:off x="1547664" y="3501008"/>
            <a:ext cx="5334000" cy="990600"/>
          </a:xfrm>
          <a:prstGeom prst="rect">
            <a:avLst/>
          </a:prstGeom>
          <a:solidFill>
            <a:srgbClr val="99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latin typeface="Tahoma" panose="020B0604030504040204" pitchFamily="34" charset="0"/>
              </a:rPr>
              <a:t>function out1=</a:t>
            </a:r>
            <a:r>
              <a:rPr lang="en-US" altLang="en-US" dirty="0" err="1">
                <a:latin typeface="Tahoma" panose="020B0604030504040204" pitchFamily="34" charset="0"/>
              </a:rPr>
              <a:t>functionname</a:t>
            </a:r>
            <a:r>
              <a:rPr lang="en-US" altLang="en-US" dirty="0">
                <a:latin typeface="Tahoma" panose="020B0604030504040204" pitchFamily="34" charset="0"/>
              </a:rPr>
              <a:t>(in1)</a:t>
            </a:r>
          </a:p>
          <a:p>
            <a:pPr eaLnBrk="0" hangingPunct="0"/>
            <a:r>
              <a:rPr lang="en-US" altLang="en-US" dirty="0">
                <a:latin typeface="Tahoma" panose="020B0604030504040204" pitchFamily="34" charset="0"/>
              </a:rPr>
              <a:t>function out1=</a:t>
            </a:r>
            <a:r>
              <a:rPr lang="en-US" altLang="en-US" dirty="0" err="1">
                <a:latin typeface="Tahoma" panose="020B0604030504040204" pitchFamily="34" charset="0"/>
              </a:rPr>
              <a:t>functionname</a:t>
            </a:r>
            <a:r>
              <a:rPr lang="en-US" altLang="en-US" dirty="0">
                <a:latin typeface="Tahoma" panose="020B0604030504040204" pitchFamily="34" charset="0"/>
              </a:rPr>
              <a:t>(in1,in2,in3)</a:t>
            </a:r>
          </a:p>
          <a:p>
            <a:pPr eaLnBrk="0" hangingPunct="0"/>
            <a:r>
              <a:rPr lang="en-US" altLang="en-US" dirty="0">
                <a:latin typeface="Tahoma" panose="020B0604030504040204" pitchFamily="34" charset="0"/>
              </a:rPr>
              <a:t>function [out1,out2]=</a:t>
            </a:r>
            <a:r>
              <a:rPr lang="en-US" altLang="en-US" dirty="0" err="1">
                <a:latin typeface="Tahoma" panose="020B0604030504040204" pitchFamily="34" charset="0"/>
              </a:rPr>
              <a:t>functionname</a:t>
            </a:r>
            <a:r>
              <a:rPr lang="en-US" altLang="en-US" dirty="0">
                <a:latin typeface="Tahoma" panose="020B0604030504040204" pitchFamily="34" charset="0"/>
              </a:rPr>
              <a:t>(in1,in2)</a:t>
            </a:r>
          </a:p>
        </p:txBody>
      </p:sp>
    </p:spTree>
    <p:extLst>
      <p:ext uri="{BB962C8B-B14F-4D97-AF65-F5344CB8AC3E}">
        <p14:creationId xmlns:p14="http://schemas.microsoft.com/office/powerpoint/2010/main" val="738402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CDB4D-3893-4B9D-BE22-4BB5027CE818}"/>
              </a:ext>
            </a:extLst>
          </p:cNvPr>
          <p:cNvSpPr>
            <a:spLocks noGrp="1"/>
          </p:cNvSpPr>
          <p:nvPr>
            <p:ph type="title"/>
          </p:nvPr>
        </p:nvSpPr>
        <p:spPr/>
        <p:txBody>
          <a:bodyPr/>
          <a:lstStyle/>
          <a:p>
            <a:pPr algn="ctr"/>
            <a:r>
              <a:rPr lang="en-IN" b="0" dirty="0"/>
              <a:t>SAMPLING THEOREM: </a:t>
            </a:r>
            <a:endParaRPr lang="en-IN" dirty="0"/>
          </a:p>
        </p:txBody>
      </p:sp>
      <p:sp>
        <p:nvSpPr>
          <p:cNvPr id="3" name="Content Placeholder 2">
            <a:extLst>
              <a:ext uri="{FF2B5EF4-FFF2-40B4-BE49-F238E27FC236}">
                <a16:creationId xmlns:a16="http://schemas.microsoft.com/office/drawing/2014/main" id="{4B7F14B1-0DAB-4477-B807-B9FA899690B6}"/>
              </a:ext>
            </a:extLst>
          </p:cNvPr>
          <p:cNvSpPr>
            <a:spLocks noGrp="1"/>
          </p:cNvSpPr>
          <p:nvPr>
            <p:ph idx="1"/>
          </p:nvPr>
        </p:nvSpPr>
        <p:spPr/>
        <p:txBody>
          <a:bodyPr/>
          <a:lstStyle/>
          <a:p>
            <a:endParaRPr lang="en-IN" dirty="0"/>
          </a:p>
          <a:p>
            <a:pPr algn="just"/>
            <a:r>
              <a:rPr lang="en-US" dirty="0"/>
              <a:t> Sampling is a process that converts continuous signal into discrete time signal. Discrete signal is then quantized to digital signal using Quantization. </a:t>
            </a:r>
          </a:p>
          <a:p>
            <a:pPr algn="just"/>
            <a:r>
              <a:rPr lang="en-US" dirty="0"/>
              <a:t> A Band-Limited continuous time signal can be represented by its samples and can be recovered back when sampling frequency fs is greater than or equal to the twice the highest frequency component of message signal. </a:t>
            </a:r>
            <a:endParaRPr lang="en-IN" dirty="0"/>
          </a:p>
        </p:txBody>
      </p:sp>
    </p:spTree>
    <p:extLst>
      <p:ext uri="{BB962C8B-B14F-4D97-AF65-F5344CB8AC3E}">
        <p14:creationId xmlns:p14="http://schemas.microsoft.com/office/powerpoint/2010/main" val="3788844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C67F6A6A-5864-4422-BB29-AFF22822F883}"/>
              </a:ext>
            </a:extLst>
          </p:cNvPr>
          <p:cNvSpPr>
            <a:spLocks noGrp="1" noChangeArrowheads="1"/>
          </p:cNvSpPr>
          <p:nvPr>
            <p:ph type="title"/>
          </p:nvPr>
        </p:nvSpPr>
        <p:spPr>
          <a:xfrm>
            <a:off x="457200" y="228600"/>
            <a:ext cx="8229600" cy="1139825"/>
          </a:xfrm>
        </p:spPr>
        <p:txBody>
          <a:bodyPr/>
          <a:lstStyle/>
          <a:p>
            <a:r>
              <a:rPr lang="en-US" altLang="en-US" sz="3800"/>
              <a:t>Writing User Defined Functions </a:t>
            </a:r>
          </a:p>
        </p:txBody>
      </p:sp>
      <p:sp>
        <p:nvSpPr>
          <p:cNvPr id="29699" name="Rectangle 3">
            <a:extLst>
              <a:ext uri="{FF2B5EF4-FFF2-40B4-BE49-F238E27FC236}">
                <a16:creationId xmlns:a16="http://schemas.microsoft.com/office/drawing/2014/main" id="{C645EF12-08BA-4D0C-AFDA-7F479DD0BDA5}"/>
              </a:ext>
            </a:extLst>
          </p:cNvPr>
          <p:cNvSpPr>
            <a:spLocks noGrp="1" noChangeArrowheads="1"/>
          </p:cNvSpPr>
          <p:nvPr>
            <p:ph type="body" idx="1"/>
          </p:nvPr>
        </p:nvSpPr>
        <p:spPr>
          <a:xfrm>
            <a:off x="838200" y="1219200"/>
            <a:ext cx="7772400" cy="4495800"/>
          </a:xfrm>
        </p:spPr>
        <p:txBody>
          <a:bodyPr/>
          <a:lstStyle/>
          <a:p>
            <a:r>
              <a:rPr lang="en-US" altLang="en-US" sz="2000"/>
              <a:t>Examples</a:t>
            </a:r>
          </a:p>
          <a:p>
            <a:pPr lvl="1"/>
            <a:r>
              <a:rPr lang="en-US" altLang="en-US" sz="2000"/>
              <a:t>Write a function :</a:t>
            </a:r>
            <a:r>
              <a:rPr lang="en-US" altLang="en-US" sz="2000">
                <a:solidFill>
                  <a:srgbClr val="FF3300"/>
                </a:solidFill>
              </a:rPr>
              <a:t> out=squarer (A, ind)</a:t>
            </a:r>
          </a:p>
          <a:p>
            <a:pPr lvl="2"/>
            <a:r>
              <a:rPr lang="en-US" altLang="en-US" sz="2000"/>
              <a:t>Which takes the square of the input matrix if the input indicator is equal to 1</a:t>
            </a:r>
          </a:p>
          <a:p>
            <a:pPr lvl="2"/>
            <a:r>
              <a:rPr lang="en-US" altLang="en-US" sz="2000"/>
              <a:t>And takes the element by element square of the input matrix if the input indicator is equal to 2</a:t>
            </a:r>
          </a:p>
          <a:p>
            <a:pPr>
              <a:buFont typeface="Wingdings" panose="05000000000000000000" pitchFamily="2" charset="2"/>
              <a:buNone/>
            </a:pPr>
            <a:endParaRPr lang="en-US" altLang="en-US"/>
          </a:p>
        </p:txBody>
      </p:sp>
      <p:grpSp>
        <p:nvGrpSpPr>
          <p:cNvPr id="29705" name="Group 9">
            <a:extLst>
              <a:ext uri="{FF2B5EF4-FFF2-40B4-BE49-F238E27FC236}">
                <a16:creationId xmlns:a16="http://schemas.microsoft.com/office/drawing/2014/main" id="{ABB3437E-F0BF-4012-82E4-95188DC68352}"/>
              </a:ext>
            </a:extLst>
          </p:cNvPr>
          <p:cNvGrpSpPr>
            <a:grpSpLocks/>
          </p:cNvGrpSpPr>
          <p:nvPr/>
        </p:nvGrpSpPr>
        <p:grpSpPr bwMode="auto">
          <a:xfrm>
            <a:off x="2057400" y="3429000"/>
            <a:ext cx="6172200" cy="3248025"/>
            <a:chOff x="1296" y="2160"/>
            <a:chExt cx="3888" cy="2046"/>
          </a:xfrm>
        </p:grpSpPr>
        <p:sp>
          <p:nvSpPr>
            <p:cNvPr id="29700" name="Rectangle 4">
              <a:extLst>
                <a:ext uri="{FF2B5EF4-FFF2-40B4-BE49-F238E27FC236}">
                  <a16:creationId xmlns:a16="http://schemas.microsoft.com/office/drawing/2014/main" id="{2F39F7B1-1AB9-461B-9B00-39460DC54C4B}"/>
                </a:ext>
              </a:extLst>
            </p:cNvPr>
            <p:cNvSpPr>
              <a:spLocks noChangeArrowheads="1"/>
            </p:cNvSpPr>
            <p:nvPr/>
          </p:nvSpPr>
          <p:spPr bwMode="auto">
            <a:xfrm>
              <a:off x="4080" y="2352"/>
              <a:ext cx="1104" cy="384"/>
            </a:xfrm>
            <a:prstGeom prst="rect">
              <a:avLst/>
            </a:prstGeom>
            <a:solidFill>
              <a:srgbClr val="99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latin typeface="Tahoma" panose="020B0604030504040204" pitchFamily="34" charset="0"/>
                </a:rPr>
                <a:t>Same Name</a:t>
              </a:r>
            </a:p>
            <a:p>
              <a:pPr eaLnBrk="0" hangingPunct="0"/>
              <a:endParaRPr lang="en-US" altLang="en-US">
                <a:latin typeface="Tahoma" panose="020B0604030504040204" pitchFamily="34" charset="0"/>
              </a:endParaRPr>
            </a:p>
          </p:txBody>
        </p:sp>
        <p:pic>
          <p:nvPicPr>
            <p:cNvPr id="29701" name="Picture 5">
              <a:extLst>
                <a:ext uri="{FF2B5EF4-FFF2-40B4-BE49-F238E27FC236}">
                  <a16:creationId xmlns:a16="http://schemas.microsoft.com/office/drawing/2014/main" id="{E7050829-7DF8-4945-AD3B-1AC7330B0C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 y="2160"/>
              <a:ext cx="2622" cy="2046"/>
            </a:xfrm>
            <a:prstGeom prst="rect">
              <a:avLst/>
            </a:prstGeom>
            <a:noFill/>
            <a:extLst>
              <a:ext uri="{909E8E84-426E-40DD-AFC4-6F175D3DCCD1}">
                <a14:hiddenFill xmlns:a14="http://schemas.microsoft.com/office/drawing/2010/main">
                  <a:solidFill>
                    <a:srgbClr val="FFFFFF"/>
                  </a:solidFill>
                </a14:hiddenFill>
              </a:ext>
            </a:extLst>
          </p:spPr>
        </p:pic>
        <p:sp>
          <p:nvSpPr>
            <p:cNvPr id="29703" name="Line 7">
              <a:extLst>
                <a:ext uri="{FF2B5EF4-FFF2-40B4-BE49-F238E27FC236}">
                  <a16:creationId xmlns:a16="http://schemas.microsoft.com/office/drawing/2014/main" id="{DBCBD1CB-C9F3-4B15-B67A-4015F879F725}"/>
                </a:ext>
              </a:extLst>
            </p:cNvPr>
            <p:cNvSpPr>
              <a:spLocks noChangeShapeType="1"/>
            </p:cNvSpPr>
            <p:nvPr/>
          </p:nvSpPr>
          <p:spPr bwMode="auto">
            <a:xfrm flipH="1" flipV="1">
              <a:off x="2592" y="2256"/>
              <a:ext cx="1776" cy="9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04" name="Line 8">
              <a:extLst>
                <a:ext uri="{FF2B5EF4-FFF2-40B4-BE49-F238E27FC236}">
                  <a16:creationId xmlns:a16="http://schemas.microsoft.com/office/drawing/2014/main" id="{FB22FDDE-83A2-444B-AAC0-F2278A25175A}"/>
                </a:ext>
              </a:extLst>
            </p:cNvPr>
            <p:cNvSpPr>
              <a:spLocks noChangeShapeType="1"/>
            </p:cNvSpPr>
            <p:nvPr/>
          </p:nvSpPr>
          <p:spPr bwMode="auto">
            <a:xfrm flipH="1">
              <a:off x="2544" y="2736"/>
              <a:ext cx="1920" cy="14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13650757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705"/>
                                        </p:tgtEl>
                                        <p:attrNameLst>
                                          <p:attrName>style.visibility</p:attrName>
                                        </p:attrNameLst>
                                      </p:cBhvr>
                                      <p:to>
                                        <p:strVal val="visible"/>
                                      </p:to>
                                    </p:set>
                                    <p:animEffect transition="in" filter="blinds(horizontal)">
                                      <p:cBhvr>
                                        <p:cTn id="7" dur="500"/>
                                        <p:tgtEl>
                                          <p:spTgt spid="297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D39DA8AB-A882-46A8-8191-85D5CEC81BD7}"/>
              </a:ext>
            </a:extLst>
          </p:cNvPr>
          <p:cNvSpPr>
            <a:spLocks noGrp="1" noChangeArrowheads="1"/>
          </p:cNvSpPr>
          <p:nvPr>
            <p:ph type="title"/>
          </p:nvPr>
        </p:nvSpPr>
        <p:spPr>
          <a:xfrm>
            <a:off x="457200" y="320040"/>
            <a:ext cx="7239000" cy="588680"/>
          </a:xfrm>
        </p:spPr>
        <p:txBody>
          <a:bodyPr/>
          <a:lstStyle/>
          <a:p>
            <a:pPr algn="ctr"/>
            <a:r>
              <a:rPr lang="en-US" altLang="en-US" dirty="0"/>
              <a:t>Notes:</a:t>
            </a:r>
          </a:p>
        </p:txBody>
      </p:sp>
      <p:sp>
        <p:nvSpPr>
          <p:cNvPr id="32771" name="Rectangle 3">
            <a:extLst>
              <a:ext uri="{FF2B5EF4-FFF2-40B4-BE49-F238E27FC236}">
                <a16:creationId xmlns:a16="http://schemas.microsoft.com/office/drawing/2014/main" id="{C619ECB1-3C70-446C-8641-0A5752BA94C1}"/>
              </a:ext>
            </a:extLst>
          </p:cNvPr>
          <p:cNvSpPr>
            <a:spLocks noGrp="1" noChangeArrowheads="1"/>
          </p:cNvSpPr>
          <p:nvPr>
            <p:ph type="body" idx="1"/>
          </p:nvPr>
        </p:nvSpPr>
        <p:spPr>
          <a:xfrm>
            <a:off x="381000" y="1143000"/>
            <a:ext cx="7791400" cy="4953000"/>
          </a:xfrm>
        </p:spPr>
        <p:txBody>
          <a:bodyPr/>
          <a:lstStyle/>
          <a:p>
            <a:r>
              <a:rPr lang="en-US" altLang="en-US" dirty="0"/>
              <a:t>“%” is the neglect sign for </a:t>
            </a:r>
            <a:r>
              <a:rPr lang="en-US" altLang="en-US" dirty="0" err="1"/>
              <a:t>Matlab</a:t>
            </a:r>
            <a:r>
              <a:rPr lang="en-US" altLang="en-US" dirty="0"/>
              <a:t> (</a:t>
            </a:r>
            <a:r>
              <a:rPr lang="en-US" altLang="en-US" dirty="0" err="1"/>
              <a:t>equaivalent</a:t>
            </a:r>
            <a:r>
              <a:rPr lang="en-US" altLang="en-US" dirty="0"/>
              <a:t> of “//” in C). Anything after it on the same line is neglected by </a:t>
            </a:r>
            <a:r>
              <a:rPr lang="en-US" altLang="en-US" dirty="0" err="1"/>
              <a:t>Matlab</a:t>
            </a:r>
            <a:r>
              <a:rPr lang="en-US" altLang="en-US" dirty="0"/>
              <a:t> compiler.</a:t>
            </a:r>
          </a:p>
          <a:p>
            <a:r>
              <a:rPr lang="en-US" altLang="en-US" dirty="0"/>
              <a:t>Sometimes slowing down the execution is done deliberately for observation purposes. You can use the command “pause” for this purpose </a:t>
            </a:r>
          </a:p>
          <a:p>
            <a:pPr>
              <a:buFont typeface="Wingdings" panose="05000000000000000000" pitchFamily="2" charset="2"/>
              <a:buNone/>
            </a:pPr>
            <a:endParaRPr lang="en-US" altLang="en-US" dirty="0"/>
          </a:p>
        </p:txBody>
      </p:sp>
      <p:sp>
        <p:nvSpPr>
          <p:cNvPr id="32772" name="Rectangle 4">
            <a:extLst>
              <a:ext uri="{FF2B5EF4-FFF2-40B4-BE49-F238E27FC236}">
                <a16:creationId xmlns:a16="http://schemas.microsoft.com/office/drawing/2014/main" id="{BF5CE1D1-D7A4-410D-999B-438CECE210FA}"/>
              </a:ext>
            </a:extLst>
          </p:cNvPr>
          <p:cNvSpPr>
            <a:spLocks noChangeArrowheads="1"/>
          </p:cNvSpPr>
          <p:nvPr/>
        </p:nvSpPr>
        <p:spPr bwMode="auto">
          <a:xfrm>
            <a:off x="1219200" y="4724400"/>
            <a:ext cx="4114800" cy="914400"/>
          </a:xfrm>
          <a:prstGeom prst="rect">
            <a:avLst/>
          </a:prstGeom>
          <a:solidFill>
            <a:srgbClr val="99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latin typeface="Tahoma" panose="020B0604030504040204" pitchFamily="34" charset="0"/>
              </a:rPr>
              <a:t>pause %wait until any key</a:t>
            </a:r>
          </a:p>
          <a:p>
            <a:pPr eaLnBrk="0" hangingPunct="0"/>
            <a:r>
              <a:rPr lang="en-US" altLang="en-US">
                <a:latin typeface="Tahoma" panose="020B0604030504040204" pitchFamily="34" charset="0"/>
              </a:rPr>
              <a:t>pause(3) %wait 3 seconds </a:t>
            </a:r>
          </a:p>
        </p:txBody>
      </p:sp>
    </p:spTree>
    <p:extLst>
      <p:ext uri="{BB962C8B-B14F-4D97-AF65-F5344CB8AC3E}">
        <p14:creationId xmlns:p14="http://schemas.microsoft.com/office/powerpoint/2010/main" val="2762905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182153D-BDAC-4C18-8510-CD82F4B10640}"/>
              </a:ext>
            </a:extLst>
          </p:cNvPr>
          <p:cNvSpPr>
            <a:spLocks noGrp="1" noChangeArrowheads="1"/>
          </p:cNvSpPr>
          <p:nvPr>
            <p:ph type="title"/>
          </p:nvPr>
        </p:nvSpPr>
        <p:spPr/>
        <p:txBody>
          <a:bodyPr/>
          <a:lstStyle/>
          <a:p>
            <a:r>
              <a:rPr lang="en-US" altLang="en-US"/>
              <a:t>Useful Commands</a:t>
            </a:r>
          </a:p>
        </p:txBody>
      </p:sp>
      <p:sp>
        <p:nvSpPr>
          <p:cNvPr id="31747" name="Rectangle 3">
            <a:extLst>
              <a:ext uri="{FF2B5EF4-FFF2-40B4-BE49-F238E27FC236}">
                <a16:creationId xmlns:a16="http://schemas.microsoft.com/office/drawing/2014/main" id="{051CC79D-065B-4F7C-9057-F229DDEDAA14}"/>
              </a:ext>
            </a:extLst>
          </p:cNvPr>
          <p:cNvSpPr>
            <a:spLocks noGrp="1" noChangeArrowheads="1"/>
          </p:cNvSpPr>
          <p:nvPr>
            <p:ph type="body" idx="1"/>
          </p:nvPr>
        </p:nvSpPr>
        <p:spPr>
          <a:xfrm>
            <a:off x="838200" y="1905000"/>
            <a:ext cx="8305800" cy="4114800"/>
          </a:xfrm>
        </p:spPr>
        <p:txBody>
          <a:bodyPr/>
          <a:lstStyle/>
          <a:p>
            <a:r>
              <a:rPr lang="en-US" altLang="en-US"/>
              <a:t>The two commands used most by Matlab</a:t>
            </a:r>
          </a:p>
          <a:p>
            <a:pPr>
              <a:buFont typeface="Wingdings" panose="05000000000000000000" pitchFamily="2" charset="2"/>
              <a:buNone/>
            </a:pPr>
            <a:r>
              <a:rPr lang="en-US" altLang="en-US"/>
              <a:t>	users are</a:t>
            </a:r>
          </a:p>
        </p:txBody>
      </p:sp>
      <p:sp>
        <p:nvSpPr>
          <p:cNvPr id="31748" name="Rectangle 4">
            <a:extLst>
              <a:ext uri="{FF2B5EF4-FFF2-40B4-BE49-F238E27FC236}">
                <a16:creationId xmlns:a16="http://schemas.microsoft.com/office/drawing/2014/main" id="{3DD994DB-DF69-4A7A-B1A3-6DF07A3ADD6F}"/>
              </a:ext>
            </a:extLst>
          </p:cNvPr>
          <p:cNvSpPr>
            <a:spLocks noChangeArrowheads="1"/>
          </p:cNvSpPr>
          <p:nvPr/>
        </p:nvSpPr>
        <p:spPr bwMode="auto">
          <a:xfrm>
            <a:off x="1295400" y="3124200"/>
            <a:ext cx="3276600" cy="609600"/>
          </a:xfrm>
          <a:prstGeom prst="rect">
            <a:avLst/>
          </a:prstGeom>
          <a:solidFill>
            <a:srgbClr val="99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a:latin typeface="Tahoma" panose="020B0604030504040204" pitchFamily="34" charset="0"/>
            </a:endParaRPr>
          </a:p>
          <a:p>
            <a:pPr eaLnBrk="0" hangingPunct="0"/>
            <a:r>
              <a:rPr lang="en-US" altLang="en-US" sz="2400">
                <a:latin typeface="Tahoma" panose="020B0604030504040204" pitchFamily="34" charset="0"/>
              </a:rPr>
              <a:t>&gt;&gt;help functionname</a:t>
            </a:r>
          </a:p>
          <a:p>
            <a:pPr eaLnBrk="0" hangingPunct="0"/>
            <a:endParaRPr lang="en-US" altLang="en-US">
              <a:latin typeface="Tahoma" panose="020B0604030504040204" pitchFamily="34" charset="0"/>
            </a:endParaRPr>
          </a:p>
        </p:txBody>
      </p:sp>
      <p:sp>
        <p:nvSpPr>
          <p:cNvPr id="31750" name="Rectangle 6">
            <a:extLst>
              <a:ext uri="{FF2B5EF4-FFF2-40B4-BE49-F238E27FC236}">
                <a16:creationId xmlns:a16="http://schemas.microsoft.com/office/drawing/2014/main" id="{9038EEC7-F850-47A0-B198-99CA2049B679}"/>
              </a:ext>
            </a:extLst>
          </p:cNvPr>
          <p:cNvSpPr>
            <a:spLocks noChangeArrowheads="1"/>
          </p:cNvSpPr>
          <p:nvPr/>
        </p:nvSpPr>
        <p:spPr bwMode="auto">
          <a:xfrm>
            <a:off x="1295400" y="4419600"/>
            <a:ext cx="3276600" cy="609600"/>
          </a:xfrm>
          <a:prstGeom prst="rect">
            <a:avLst/>
          </a:prstGeom>
          <a:solidFill>
            <a:srgbClr val="99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sz="2400">
                <a:latin typeface="Tahoma" panose="020B0604030504040204" pitchFamily="34" charset="0"/>
              </a:rPr>
              <a:t>&gt;&gt;lookfor keyword</a:t>
            </a:r>
          </a:p>
        </p:txBody>
      </p:sp>
    </p:spTree>
    <p:extLst>
      <p:ext uri="{BB962C8B-B14F-4D97-AF65-F5344CB8AC3E}">
        <p14:creationId xmlns:p14="http://schemas.microsoft.com/office/powerpoint/2010/main" val="22762619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ALGORITHM</a:t>
            </a:r>
          </a:p>
        </p:txBody>
      </p:sp>
      <p:sp>
        <p:nvSpPr>
          <p:cNvPr id="3" name="Content Placeholder 2"/>
          <p:cNvSpPr>
            <a:spLocks noGrp="1"/>
          </p:cNvSpPr>
          <p:nvPr>
            <p:ph idx="1"/>
          </p:nvPr>
        </p:nvSpPr>
        <p:spPr>
          <a:xfrm>
            <a:off x="251520" y="1600200"/>
            <a:ext cx="7920880" cy="4900634"/>
          </a:xfrm>
        </p:spPr>
        <p:txBody>
          <a:bodyPr>
            <a:normAutofit fontScale="85000" lnSpcReduction="10000"/>
          </a:bodyPr>
          <a:lstStyle/>
          <a:p>
            <a:endParaRPr lang="en-IN" dirty="0"/>
          </a:p>
          <a:p>
            <a:endParaRPr lang="en-IN" dirty="0"/>
          </a:p>
          <a:p>
            <a:pPr marL="0" indent="0" algn="just">
              <a:buNone/>
            </a:pPr>
            <a:r>
              <a:rPr lang="en-US" dirty="0"/>
              <a:t>1. Define analog frequency fa for the input sinusoidal signal and also choose sampling frequency much greater than fa. Let k be the scaling factor </a:t>
            </a:r>
          </a:p>
          <a:p>
            <a:pPr marL="0" indent="0" algn="just">
              <a:buNone/>
            </a:pPr>
            <a:endParaRPr lang="en-IN" dirty="0"/>
          </a:p>
          <a:p>
            <a:pPr marL="0" indent="0" algn="just">
              <a:buNone/>
            </a:pPr>
            <a:r>
              <a:rPr lang="en-US" dirty="0"/>
              <a:t>2. Define the time period n as per the sampling frequency and plot the sampled signal using this time period. </a:t>
            </a:r>
          </a:p>
          <a:p>
            <a:pPr marL="0" indent="0" algn="just">
              <a:buNone/>
            </a:pPr>
            <a:r>
              <a:rPr lang="en-US" dirty="0"/>
              <a:t>3. Define the reconstruction time period and reconstructed output vector. </a:t>
            </a:r>
          </a:p>
          <a:p>
            <a:pPr marL="0" indent="0" algn="just">
              <a:buNone/>
            </a:pPr>
            <a:r>
              <a:rPr lang="en-US" dirty="0"/>
              <a:t>4. Multiply the sampled signal with </a:t>
            </a:r>
            <a:r>
              <a:rPr lang="en-US" dirty="0" err="1"/>
              <a:t>sinc</a:t>
            </a:r>
            <a:r>
              <a:rPr lang="en-US" dirty="0"/>
              <a:t> pulse at various sampling instants and accumulate all the values to obtain reconstructed signal. </a:t>
            </a:r>
          </a:p>
          <a:p>
            <a:pPr marL="0" indent="0" algn="just">
              <a:buNone/>
            </a:pPr>
            <a:r>
              <a:rPr lang="en-US" dirty="0"/>
              <a:t>5. Choose different frequencies and repeat the same. </a:t>
            </a:r>
          </a:p>
          <a:p>
            <a:endParaRPr lang="en-US" dirty="0"/>
          </a:p>
        </p:txBody>
      </p:sp>
      <p:sp>
        <p:nvSpPr>
          <p:cNvPr id="5" name="Rectangle 4"/>
          <p:cNvSpPr/>
          <p:nvPr/>
        </p:nvSpPr>
        <p:spPr>
          <a:xfrm>
            <a:off x="611560" y="1628174"/>
            <a:ext cx="4572000" cy="369332"/>
          </a:xfrm>
          <a:prstGeom prst="rect">
            <a:avLst/>
          </a:prstGeom>
        </p:spPr>
        <p:txBody>
          <a:bodyPr>
            <a:spAutoFit/>
          </a:bodyPr>
          <a:lstStyle/>
          <a:p>
            <a:r>
              <a:rPr lang="pt-BR" dirty="0">
                <a:solidFill>
                  <a:srgbClr val="000000"/>
                </a:solidFill>
                <a:latin typeface="Calibri" panose="020F0502020204030204" pitchFamily="34"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endParaRPr lang="en-US" dirty="0"/>
          </a:p>
        </p:txBody>
      </p:sp>
      <p:sp>
        <p:nvSpPr>
          <p:cNvPr id="3" name="Content Placeholder 2"/>
          <p:cNvSpPr>
            <a:spLocks noGrp="1"/>
          </p:cNvSpPr>
          <p:nvPr>
            <p:ph idx="1"/>
          </p:nvPr>
        </p:nvSpPr>
        <p:spPr/>
        <p:txBody>
          <a:bodyPr/>
          <a:lstStyle/>
          <a:p>
            <a:pPr marL="0" indent="0">
              <a:buNone/>
            </a:pPr>
            <a:r>
              <a:rPr lang="en-US" dirty="0"/>
              <a:t> </a:t>
            </a:r>
          </a:p>
          <a:p>
            <a:pPr marL="0" indent="0">
              <a:buNone/>
            </a:pPr>
            <a:endParaRPr lang="en-US" sz="2000" dirty="0"/>
          </a:p>
        </p:txBody>
      </p:sp>
      <p:sp>
        <p:nvSpPr>
          <p:cNvPr id="4" name="Rectangle 3"/>
          <p:cNvSpPr/>
          <p:nvPr/>
        </p:nvSpPr>
        <p:spPr>
          <a:xfrm>
            <a:off x="457200" y="1908917"/>
            <a:ext cx="7012632" cy="4801314"/>
          </a:xfrm>
          <a:prstGeom prst="rect">
            <a:avLst/>
          </a:prstGeom>
        </p:spPr>
        <p:txBody>
          <a:bodyPr wrap="square">
            <a:spAutoFit/>
          </a:bodyPr>
          <a:lstStyle/>
          <a:p>
            <a:pPr algn="ctr"/>
            <a:r>
              <a:rPr lang="en-IN" dirty="0">
                <a:solidFill>
                  <a:srgbClr val="FF0000"/>
                </a:solidFill>
                <a:latin typeface="Calibri" panose="020F0502020204030204" pitchFamily="34" charset="0"/>
              </a:rPr>
              <a:t>Over-sampling: </a:t>
            </a:r>
          </a:p>
          <a:p>
            <a:r>
              <a:rPr lang="en-US" dirty="0">
                <a:solidFill>
                  <a:srgbClr val="000000"/>
                </a:solidFill>
                <a:latin typeface="Calibri" panose="020F0502020204030204" pitchFamily="34" charset="0"/>
              </a:rPr>
              <a:t>Over-sampling occurs when the sampling frequency is greater than twice the frequency of message signal. In over-sampling, we can reconstruct the original signal. </a:t>
            </a:r>
          </a:p>
          <a:p>
            <a:pPr algn="ctr"/>
            <a:r>
              <a:rPr lang="en-IN" dirty="0">
                <a:solidFill>
                  <a:schemeClr val="bg2">
                    <a:lumMod val="50000"/>
                  </a:schemeClr>
                </a:solidFill>
                <a:latin typeface="Calibri" panose="020F0502020204030204" pitchFamily="34" charset="0"/>
              </a:rPr>
              <a:t>fs &gt; 2fm </a:t>
            </a:r>
          </a:p>
          <a:p>
            <a:pPr algn="ctr"/>
            <a:endParaRPr lang="en-IN" dirty="0">
              <a:solidFill>
                <a:schemeClr val="bg2">
                  <a:lumMod val="50000"/>
                </a:schemeClr>
              </a:solidFill>
              <a:latin typeface="Calibri" panose="020F0502020204030204" pitchFamily="34" charset="0"/>
            </a:endParaRPr>
          </a:p>
          <a:p>
            <a:pPr algn="ctr"/>
            <a:r>
              <a:rPr lang="en-IN" dirty="0">
                <a:solidFill>
                  <a:srgbClr val="FF0000"/>
                </a:solidFill>
                <a:latin typeface="Calibri" panose="020F0502020204030204" pitchFamily="34" charset="0"/>
              </a:rPr>
              <a:t>Perfect-sampling: </a:t>
            </a:r>
          </a:p>
          <a:p>
            <a:r>
              <a:rPr lang="en-US" dirty="0">
                <a:solidFill>
                  <a:srgbClr val="000000"/>
                </a:solidFill>
                <a:latin typeface="Calibri" panose="020F0502020204030204" pitchFamily="34" charset="0"/>
              </a:rPr>
              <a:t>Perfect-sampling occurs when the sampling frequency is equal to twice the frequency of message signal. In perfect-sampling, we can reconstruct the original signal. </a:t>
            </a:r>
          </a:p>
          <a:p>
            <a:pPr algn="ctr"/>
            <a:r>
              <a:rPr lang="en-IN" dirty="0">
                <a:solidFill>
                  <a:schemeClr val="bg2">
                    <a:lumMod val="50000"/>
                  </a:schemeClr>
                </a:solidFill>
                <a:latin typeface="Calibri" panose="020F0502020204030204" pitchFamily="34" charset="0"/>
              </a:rPr>
              <a:t>fs = 2fm </a:t>
            </a:r>
          </a:p>
          <a:p>
            <a:pPr algn="ctr"/>
            <a:endParaRPr lang="en-IN" dirty="0">
              <a:solidFill>
                <a:schemeClr val="bg2">
                  <a:lumMod val="50000"/>
                </a:schemeClr>
              </a:solidFill>
              <a:latin typeface="Calibri" panose="020F0502020204030204" pitchFamily="34" charset="0"/>
            </a:endParaRPr>
          </a:p>
          <a:p>
            <a:pPr algn="ctr"/>
            <a:r>
              <a:rPr lang="en-IN" dirty="0">
                <a:solidFill>
                  <a:srgbClr val="FF0000"/>
                </a:solidFill>
                <a:latin typeface="Calibri" panose="020F0502020204030204" pitchFamily="34" charset="0"/>
              </a:rPr>
              <a:t>Under-sampling: </a:t>
            </a:r>
          </a:p>
          <a:p>
            <a:r>
              <a:rPr lang="en-US" dirty="0">
                <a:solidFill>
                  <a:srgbClr val="000000"/>
                </a:solidFill>
                <a:latin typeface="Calibri" panose="020F0502020204030204" pitchFamily="34" charset="0"/>
              </a:rPr>
              <a:t>Under-sampling occurs when the sampling frequency is less than twice the frequency of message signal. In perfect-sampling, we can’t reconstruct the original signal. </a:t>
            </a:r>
          </a:p>
          <a:p>
            <a:pPr algn="ctr"/>
            <a:r>
              <a:rPr lang="en-IN" dirty="0">
                <a:solidFill>
                  <a:schemeClr val="bg2">
                    <a:lumMod val="50000"/>
                  </a:schemeClr>
                </a:solidFill>
                <a:latin typeface="Calibri" panose="020F0502020204030204" pitchFamily="34" charset="0"/>
              </a:rPr>
              <a:t>fs &lt; 2fm </a:t>
            </a:r>
            <a:endParaRPr lang="en-IN" dirty="0">
              <a:solidFill>
                <a:schemeClr val="bg2">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60688"/>
          </a:xfrm>
        </p:spPr>
        <p:txBody>
          <a:bodyPr>
            <a:normAutofit/>
          </a:bodyPr>
          <a:lstStyle/>
          <a:p>
            <a:pPr algn="ctr"/>
            <a:r>
              <a:rPr lang="en-US" altLang="en-US" sz="4000" dirty="0"/>
              <a:t>Introduction to MATLAB</a:t>
            </a:r>
            <a:endParaRPr lang="en-IN" dirty="0"/>
          </a:p>
        </p:txBody>
      </p:sp>
      <p:sp>
        <p:nvSpPr>
          <p:cNvPr id="3" name="Content Placeholder 2"/>
          <p:cNvSpPr>
            <a:spLocks noGrp="1"/>
          </p:cNvSpPr>
          <p:nvPr>
            <p:ph idx="1"/>
          </p:nvPr>
        </p:nvSpPr>
        <p:spPr/>
        <p:txBody>
          <a:bodyPr/>
          <a:lstStyle/>
          <a:p>
            <a:r>
              <a:rPr lang="en-US" dirty="0"/>
              <a:t> </a:t>
            </a:r>
            <a:r>
              <a:rPr lang="en-US" altLang="en-US" dirty="0"/>
              <a:t>MATLAB is basically a </a:t>
            </a:r>
            <a:r>
              <a:rPr lang="en-US" altLang="en-US" dirty="0">
                <a:solidFill>
                  <a:srgbClr val="FF3300"/>
                </a:solidFill>
              </a:rPr>
              <a:t>high level language</a:t>
            </a:r>
            <a:r>
              <a:rPr lang="en-US" altLang="en-US" dirty="0"/>
              <a:t> which has many specialized toolboxes for making things easier for us</a:t>
            </a:r>
          </a:p>
          <a:p>
            <a:r>
              <a:rPr lang="en-US" dirty="0"/>
              <a:t> </a:t>
            </a:r>
            <a:endParaRPr lang="en-IN" dirty="0"/>
          </a:p>
        </p:txBody>
      </p:sp>
      <p:grpSp>
        <p:nvGrpSpPr>
          <p:cNvPr id="6" name="Group 11">
            <a:extLst>
              <a:ext uri="{FF2B5EF4-FFF2-40B4-BE49-F238E27FC236}">
                <a16:creationId xmlns:a16="http://schemas.microsoft.com/office/drawing/2014/main" id="{AFB20F26-B6F3-4F6B-9566-F886F28F0422}"/>
              </a:ext>
            </a:extLst>
          </p:cNvPr>
          <p:cNvGrpSpPr>
            <a:grpSpLocks/>
          </p:cNvGrpSpPr>
          <p:nvPr/>
        </p:nvGrpSpPr>
        <p:grpSpPr bwMode="auto">
          <a:xfrm>
            <a:off x="3203848" y="3212976"/>
            <a:ext cx="2286000" cy="3429000"/>
            <a:chOff x="3120" y="2160"/>
            <a:chExt cx="1440" cy="2160"/>
          </a:xfrm>
        </p:grpSpPr>
        <p:sp>
          <p:nvSpPr>
            <p:cNvPr id="7" name="AutoShape 4">
              <a:extLst>
                <a:ext uri="{FF2B5EF4-FFF2-40B4-BE49-F238E27FC236}">
                  <a16:creationId xmlns:a16="http://schemas.microsoft.com/office/drawing/2014/main" id="{A0D24318-E4E2-47E6-9EB5-8D0250E538D4}"/>
                </a:ext>
              </a:extLst>
            </p:cNvPr>
            <p:cNvSpPr>
              <a:spLocks noChangeArrowheads="1"/>
            </p:cNvSpPr>
            <p:nvPr/>
          </p:nvSpPr>
          <p:spPr bwMode="auto">
            <a:xfrm>
              <a:off x="3120" y="3792"/>
              <a:ext cx="1440" cy="528"/>
            </a:xfrm>
            <a:prstGeom prst="roundRect">
              <a:avLst>
                <a:gd name="adj" fmla="val 16667"/>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800">
                  <a:latin typeface="Tahoma" panose="020B0604030504040204" pitchFamily="34" charset="0"/>
                </a:rPr>
                <a:t>Assembly</a:t>
              </a:r>
            </a:p>
          </p:txBody>
        </p:sp>
        <p:sp>
          <p:nvSpPr>
            <p:cNvPr id="8" name="Line 7">
              <a:extLst>
                <a:ext uri="{FF2B5EF4-FFF2-40B4-BE49-F238E27FC236}">
                  <a16:creationId xmlns:a16="http://schemas.microsoft.com/office/drawing/2014/main" id="{009CEAB4-BC51-4C16-BAD1-DC1E059893DE}"/>
                </a:ext>
              </a:extLst>
            </p:cNvPr>
            <p:cNvSpPr>
              <a:spLocks noChangeShapeType="1"/>
            </p:cNvSpPr>
            <p:nvPr/>
          </p:nvSpPr>
          <p:spPr bwMode="auto">
            <a:xfrm flipV="1">
              <a:off x="3840" y="3504"/>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 name="AutoShape 8">
              <a:extLst>
                <a:ext uri="{FF2B5EF4-FFF2-40B4-BE49-F238E27FC236}">
                  <a16:creationId xmlns:a16="http://schemas.microsoft.com/office/drawing/2014/main" id="{C70E430F-39F5-4923-A8BB-55905B8C04F9}"/>
                </a:ext>
              </a:extLst>
            </p:cNvPr>
            <p:cNvSpPr>
              <a:spLocks noChangeArrowheads="1"/>
            </p:cNvSpPr>
            <p:nvPr/>
          </p:nvSpPr>
          <p:spPr bwMode="auto">
            <a:xfrm>
              <a:off x="3120" y="2976"/>
              <a:ext cx="1440" cy="528"/>
            </a:xfrm>
            <a:prstGeom prst="roundRect">
              <a:avLst>
                <a:gd name="adj" fmla="val 16667"/>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Tahoma" panose="020B0604030504040204" pitchFamily="34" charset="0"/>
                </a:rPr>
                <a:t>High Level </a:t>
              </a:r>
            </a:p>
            <a:p>
              <a:pPr algn="ctr" eaLnBrk="0" hangingPunct="0"/>
              <a:r>
                <a:rPr lang="en-US" altLang="en-US" sz="1600">
                  <a:latin typeface="Tahoma" panose="020B0604030504040204" pitchFamily="34" charset="0"/>
                </a:rPr>
                <a:t>Languages such as </a:t>
              </a:r>
            </a:p>
            <a:p>
              <a:pPr algn="ctr" eaLnBrk="0" hangingPunct="0"/>
              <a:r>
                <a:rPr lang="en-US" altLang="en-US" sz="1600">
                  <a:latin typeface="Tahoma" panose="020B0604030504040204" pitchFamily="34" charset="0"/>
                </a:rPr>
                <a:t>C, Pascal etc.</a:t>
              </a:r>
            </a:p>
          </p:txBody>
        </p:sp>
        <p:sp>
          <p:nvSpPr>
            <p:cNvPr id="10" name="Line 9">
              <a:extLst>
                <a:ext uri="{FF2B5EF4-FFF2-40B4-BE49-F238E27FC236}">
                  <a16:creationId xmlns:a16="http://schemas.microsoft.com/office/drawing/2014/main" id="{5E784EDC-1D66-4592-B69B-DBE8BFF9ABDA}"/>
                </a:ext>
              </a:extLst>
            </p:cNvPr>
            <p:cNvSpPr>
              <a:spLocks noChangeShapeType="1"/>
            </p:cNvSpPr>
            <p:nvPr/>
          </p:nvSpPr>
          <p:spPr bwMode="auto">
            <a:xfrm flipV="1">
              <a:off x="3840" y="2688"/>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AutoShape 10">
              <a:extLst>
                <a:ext uri="{FF2B5EF4-FFF2-40B4-BE49-F238E27FC236}">
                  <a16:creationId xmlns:a16="http://schemas.microsoft.com/office/drawing/2014/main" id="{12660F63-3392-412F-82FB-B45A637E77F6}"/>
                </a:ext>
              </a:extLst>
            </p:cNvPr>
            <p:cNvSpPr>
              <a:spLocks noChangeArrowheads="1"/>
            </p:cNvSpPr>
            <p:nvPr/>
          </p:nvSpPr>
          <p:spPr bwMode="auto">
            <a:xfrm>
              <a:off x="3120" y="2160"/>
              <a:ext cx="1440" cy="528"/>
            </a:xfrm>
            <a:prstGeom prst="roundRect">
              <a:avLst>
                <a:gd name="adj" fmla="val 16667"/>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800">
                  <a:latin typeface="Tahoma" panose="020B0604030504040204" pitchFamily="34" charset="0"/>
                </a:rPr>
                <a:t>Matlab</a:t>
              </a:r>
            </a:p>
          </p:txBody>
        </p:sp>
      </p:grpSp>
    </p:spTree>
    <p:extLst>
      <p:ext uri="{BB962C8B-B14F-4D97-AF65-F5344CB8AC3E}">
        <p14:creationId xmlns:p14="http://schemas.microsoft.com/office/powerpoint/2010/main" val="3354127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DD9C9EE-EF2A-4396-9133-7FF8FC45E6C3}"/>
              </a:ext>
            </a:extLst>
          </p:cNvPr>
          <p:cNvSpPr>
            <a:spLocks noGrp="1" noChangeArrowheads="1"/>
          </p:cNvSpPr>
          <p:nvPr>
            <p:ph type="title"/>
          </p:nvPr>
        </p:nvSpPr>
        <p:spPr>
          <a:xfrm>
            <a:off x="457200" y="320040"/>
            <a:ext cx="7239000" cy="746760"/>
          </a:xfrm>
        </p:spPr>
        <p:txBody>
          <a:bodyPr/>
          <a:lstStyle/>
          <a:p>
            <a:r>
              <a:rPr lang="en-US" altLang="en-US" dirty="0"/>
              <a:t>What are we interested in?</a:t>
            </a:r>
          </a:p>
        </p:txBody>
      </p:sp>
      <p:sp>
        <p:nvSpPr>
          <p:cNvPr id="9219" name="Rectangle 3">
            <a:extLst>
              <a:ext uri="{FF2B5EF4-FFF2-40B4-BE49-F238E27FC236}">
                <a16:creationId xmlns:a16="http://schemas.microsoft.com/office/drawing/2014/main" id="{38AC49DA-9072-40B9-B9BF-4DC51EF37665}"/>
              </a:ext>
            </a:extLst>
          </p:cNvPr>
          <p:cNvSpPr>
            <a:spLocks noGrp="1" noChangeArrowheads="1"/>
          </p:cNvSpPr>
          <p:nvPr>
            <p:ph type="body" idx="1"/>
          </p:nvPr>
        </p:nvSpPr>
        <p:spPr>
          <a:xfrm>
            <a:off x="838200" y="1143000"/>
            <a:ext cx="7772400" cy="4114800"/>
          </a:xfrm>
        </p:spPr>
        <p:txBody>
          <a:bodyPr/>
          <a:lstStyle/>
          <a:p>
            <a:r>
              <a:rPr lang="en-US" altLang="en-US" dirty="0" err="1"/>
              <a:t>Matlab</a:t>
            </a:r>
            <a:r>
              <a:rPr lang="en-US" altLang="en-US" dirty="0"/>
              <a:t> is too broad for our purposes in this course.</a:t>
            </a:r>
          </a:p>
          <a:p>
            <a:r>
              <a:rPr lang="en-US" altLang="en-US" dirty="0"/>
              <a:t>The features we are going to require is</a:t>
            </a:r>
          </a:p>
          <a:p>
            <a:pPr>
              <a:buFont typeface="Wingdings" panose="05000000000000000000" pitchFamily="2" charset="2"/>
              <a:buNone/>
            </a:pPr>
            <a:endParaRPr lang="en-US" altLang="en-US" dirty="0"/>
          </a:p>
          <a:p>
            <a:pPr>
              <a:buFont typeface="Wingdings" panose="05000000000000000000" pitchFamily="2" charset="2"/>
              <a:buNone/>
            </a:pPr>
            <a:endParaRPr lang="en-US" altLang="en-US" dirty="0"/>
          </a:p>
        </p:txBody>
      </p:sp>
      <p:grpSp>
        <p:nvGrpSpPr>
          <p:cNvPr id="9239" name="Group 23">
            <a:extLst>
              <a:ext uri="{FF2B5EF4-FFF2-40B4-BE49-F238E27FC236}">
                <a16:creationId xmlns:a16="http://schemas.microsoft.com/office/drawing/2014/main" id="{5AA6CA19-DC6A-468B-9623-8C1B7DE545E4}"/>
              </a:ext>
            </a:extLst>
          </p:cNvPr>
          <p:cNvGrpSpPr>
            <a:grpSpLocks/>
          </p:cNvGrpSpPr>
          <p:nvPr/>
        </p:nvGrpSpPr>
        <p:grpSpPr bwMode="auto">
          <a:xfrm>
            <a:off x="604838" y="2743200"/>
            <a:ext cx="7548562" cy="3429000"/>
            <a:chOff x="381" y="2064"/>
            <a:chExt cx="4755" cy="2160"/>
          </a:xfrm>
        </p:grpSpPr>
        <p:sp>
          <p:nvSpPr>
            <p:cNvPr id="9221" name="AutoShape 5">
              <a:extLst>
                <a:ext uri="{FF2B5EF4-FFF2-40B4-BE49-F238E27FC236}">
                  <a16:creationId xmlns:a16="http://schemas.microsoft.com/office/drawing/2014/main" id="{2B3BDEAE-414B-4F9C-B96A-9767E143AC51}"/>
                </a:ext>
              </a:extLst>
            </p:cNvPr>
            <p:cNvSpPr>
              <a:spLocks noChangeArrowheads="1"/>
            </p:cNvSpPr>
            <p:nvPr/>
          </p:nvSpPr>
          <p:spPr bwMode="auto">
            <a:xfrm>
              <a:off x="2640" y="2064"/>
              <a:ext cx="1152" cy="384"/>
            </a:xfrm>
            <a:prstGeom prst="roundRect">
              <a:avLst>
                <a:gd name="adj" fmla="val 16667"/>
              </a:avLst>
            </a:prstGeom>
            <a:solidFill>
              <a:srgbClr val="99CC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800">
                  <a:latin typeface="Tahoma" panose="020B0604030504040204" pitchFamily="34" charset="0"/>
                </a:rPr>
                <a:t>Matlab</a:t>
              </a:r>
            </a:p>
          </p:txBody>
        </p:sp>
        <p:sp>
          <p:nvSpPr>
            <p:cNvPr id="9222" name="Line 6">
              <a:extLst>
                <a:ext uri="{FF2B5EF4-FFF2-40B4-BE49-F238E27FC236}">
                  <a16:creationId xmlns:a16="http://schemas.microsoft.com/office/drawing/2014/main" id="{1C1AF746-971D-4589-913A-A059FD0E2323}"/>
                </a:ext>
              </a:extLst>
            </p:cNvPr>
            <p:cNvSpPr>
              <a:spLocks noChangeShapeType="1"/>
            </p:cNvSpPr>
            <p:nvPr/>
          </p:nvSpPr>
          <p:spPr bwMode="auto">
            <a:xfrm>
              <a:off x="3216" y="2448"/>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23" name="AutoShape 7">
              <a:extLst>
                <a:ext uri="{FF2B5EF4-FFF2-40B4-BE49-F238E27FC236}">
                  <a16:creationId xmlns:a16="http://schemas.microsoft.com/office/drawing/2014/main" id="{FCE84A95-8725-46E7-AC14-1E782D624A57}"/>
                </a:ext>
              </a:extLst>
            </p:cNvPr>
            <p:cNvSpPr>
              <a:spLocks noChangeArrowheads="1"/>
            </p:cNvSpPr>
            <p:nvPr/>
          </p:nvSpPr>
          <p:spPr bwMode="auto">
            <a:xfrm>
              <a:off x="2832" y="2784"/>
              <a:ext cx="816" cy="336"/>
            </a:xfrm>
            <a:prstGeom prst="roundRect">
              <a:avLst>
                <a:gd name="adj" fmla="val 16667"/>
              </a:avLst>
            </a:prstGeom>
            <a:solidFill>
              <a:srgbClr val="99CC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Tahoma" panose="020B0604030504040204" pitchFamily="34" charset="0"/>
                </a:rPr>
                <a:t>Command</a:t>
              </a:r>
            </a:p>
            <a:p>
              <a:pPr algn="ctr" eaLnBrk="0" hangingPunct="0"/>
              <a:r>
                <a:rPr lang="en-US" altLang="en-US">
                  <a:latin typeface="Tahoma" panose="020B0604030504040204" pitchFamily="34" charset="0"/>
                </a:rPr>
                <a:t>Line</a:t>
              </a:r>
            </a:p>
          </p:txBody>
        </p:sp>
        <p:sp>
          <p:nvSpPr>
            <p:cNvPr id="9224" name="Line 8">
              <a:extLst>
                <a:ext uri="{FF2B5EF4-FFF2-40B4-BE49-F238E27FC236}">
                  <a16:creationId xmlns:a16="http://schemas.microsoft.com/office/drawing/2014/main" id="{6476EE0A-6EA0-40FD-BDF8-4DD667B1C39E}"/>
                </a:ext>
              </a:extLst>
            </p:cNvPr>
            <p:cNvSpPr>
              <a:spLocks noChangeShapeType="1"/>
            </p:cNvSpPr>
            <p:nvPr/>
          </p:nvSpPr>
          <p:spPr bwMode="auto">
            <a:xfrm flipH="1">
              <a:off x="1968" y="2592"/>
              <a:ext cx="12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25" name="Line 9">
              <a:extLst>
                <a:ext uri="{FF2B5EF4-FFF2-40B4-BE49-F238E27FC236}">
                  <a16:creationId xmlns:a16="http://schemas.microsoft.com/office/drawing/2014/main" id="{B6BFA019-0DED-4779-9FF9-7DF53E91E236}"/>
                </a:ext>
              </a:extLst>
            </p:cNvPr>
            <p:cNvSpPr>
              <a:spLocks noChangeShapeType="1"/>
            </p:cNvSpPr>
            <p:nvPr/>
          </p:nvSpPr>
          <p:spPr bwMode="auto">
            <a:xfrm>
              <a:off x="1968" y="2592"/>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26" name="AutoShape 10">
              <a:extLst>
                <a:ext uri="{FF2B5EF4-FFF2-40B4-BE49-F238E27FC236}">
                  <a16:creationId xmlns:a16="http://schemas.microsoft.com/office/drawing/2014/main" id="{833F72C2-41BB-4B67-A582-C4F5331B256F}"/>
                </a:ext>
              </a:extLst>
            </p:cNvPr>
            <p:cNvSpPr>
              <a:spLocks noChangeArrowheads="1"/>
            </p:cNvSpPr>
            <p:nvPr/>
          </p:nvSpPr>
          <p:spPr bwMode="auto">
            <a:xfrm>
              <a:off x="1584" y="2784"/>
              <a:ext cx="816" cy="336"/>
            </a:xfrm>
            <a:prstGeom prst="roundRect">
              <a:avLst>
                <a:gd name="adj" fmla="val 16667"/>
              </a:avLst>
            </a:prstGeom>
            <a:solidFill>
              <a:srgbClr val="99CC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Tahoma" panose="020B0604030504040204" pitchFamily="34" charset="0"/>
                </a:rPr>
                <a:t>m-files</a:t>
              </a:r>
            </a:p>
          </p:txBody>
        </p:sp>
        <p:sp>
          <p:nvSpPr>
            <p:cNvPr id="9227" name="AutoShape 11">
              <a:extLst>
                <a:ext uri="{FF2B5EF4-FFF2-40B4-BE49-F238E27FC236}">
                  <a16:creationId xmlns:a16="http://schemas.microsoft.com/office/drawing/2014/main" id="{C77FD4B2-0A8F-4BBF-BD4D-343BF339DB53}"/>
                </a:ext>
              </a:extLst>
            </p:cNvPr>
            <p:cNvSpPr>
              <a:spLocks noChangeArrowheads="1"/>
            </p:cNvSpPr>
            <p:nvPr/>
          </p:nvSpPr>
          <p:spPr bwMode="auto">
            <a:xfrm>
              <a:off x="1584" y="3360"/>
              <a:ext cx="816" cy="336"/>
            </a:xfrm>
            <a:prstGeom prst="roundRect">
              <a:avLst>
                <a:gd name="adj" fmla="val 16667"/>
              </a:avLst>
            </a:prstGeom>
            <a:solidFill>
              <a:srgbClr val="99CC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Tahoma" panose="020B0604030504040204" pitchFamily="34" charset="0"/>
                </a:rPr>
                <a:t>functions</a:t>
              </a:r>
            </a:p>
          </p:txBody>
        </p:sp>
        <p:sp>
          <p:nvSpPr>
            <p:cNvPr id="9228" name="Line 12">
              <a:extLst>
                <a:ext uri="{FF2B5EF4-FFF2-40B4-BE49-F238E27FC236}">
                  <a16:creationId xmlns:a16="http://schemas.microsoft.com/office/drawing/2014/main" id="{74F95EBE-121C-40B0-9D10-35C33411DAFF}"/>
                </a:ext>
              </a:extLst>
            </p:cNvPr>
            <p:cNvSpPr>
              <a:spLocks noChangeShapeType="1"/>
            </p:cNvSpPr>
            <p:nvPr/>
          </p:nvSpPr>
          <p:spPr bwMode="auto">
            <a:xfrm>
              <a:off x="1968" y="3120"/>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29" name="Line 13">
              <a:extLst>
                <a:ext uri="{FF2B5EF4-FFF2-40B4-BE49-F238E27FC236}">
                  <a16:creationId xmlns:a16="http://schemas.microsoft.com/office/drawing/2014/main" id="{DF681D8B-C6C6-4E08-928F-0F4952FE5D06}"/>
                </a:ext>
              </a:extLst>
            </p:cNvPr>
            <p:cNvSpPr>
              <a:spLocks noChangeShapeType="1"/>
            </p:cNvSpPr>
            <p:nvPr/>
          </p:nvSpPr>
          <p:spPr bwMode="auto">
            <a:xfrm flipH="1">
              <a:off x="3216" y="2592"/>
              <a:ext cx="12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30" name="AutoShape 14">
              <a:extLst>
                <a:ext uri="{FF2B5EF4-FFF2-40B4-BE49-F238E27FC236}">
                  <a16:creationId xmlns:a16="http://schemas.microsoft.com/office/drawing/2014/main" id="{0C224269-9D10-4657-B4B6-6A95BE61AD7B}"/>
                </a:ext>
              </a:extLst>
            </p:cNvPr>
            <p:cNvSpPr>
              <a:spLocks noChangeArrowheads="1"/>
            </p:cNvSpPr>
            <p:nvPr/>
          </p:nvSpPr>
          <p:spPr bwMode="auto">
            <a:xfrm>
              <a:off x="4080" y="2784"/>
              <a:ext cx="816" cy="336"/>
            </a:xfrm>
            <a:prstGeom prst="roundRect">
              <a:avLst>
                <a:gd name="adj" fmla="val 16667"/>
              </a:avLst>
            </a:prstGeom>
            <a:solidFill>
              <a:srgbClr val="99CC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Tahoma" panose="020B0604030504040204" pitchFamily="34" charset="0"/>
                </a:rPr>
                <a:t>mat-files</a:t>
              </a:r>
            </a:p>
          </p:txBody>
        </p:sp>
        <p:sp>
          <p:nvSpPr>
            <p:cNvPr id="9231" name="Line 15">
              <a:extLst>
                <a:ext uri="{FF2B5EF4-FFF2-40B4-BE49-F238E27FC236}">
                  <a16:creationId xmlns:a16="http://schemas.microsoft.com/office/drawing/2014/main" id="{3F51D0EB-1DC2-4CF3-97B9-9609C98D7BFF}"/>
                </a:ext>
              </a:extLst>
            </p:cNvPr>
            <p:cNvSpPr>
              <a:spLocks noChangeShapeType="1"/>
            </p:cNvSpPr>
            <p:nvPr/>
          </p:nvSpPr>
          <p:spPr bwMode="auto">
            <a:xfrm>
              <a:off x="4464" y="2592"/>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35" name="AutoShape 19">
              <a:extLst>
                <a:ext uri="{FF2B5EF4-FFF2-40B4-BE49-F238E27FC236}">
                  <a16:creationId xmlns:a16="http://schemas.microsoft.com/office/drawing/2014/main" id="{C8F58068-65EA-41DB-90B4-9E7EFA6A5CAC}"/>
                </a:ext>
              </a:extLst>
            </p:cNvPr>
            <p:cNvSpPr>
              <a:spLocks/>
            </p:cNvSpPr>
            <p:nvPr/>
          </p:nvSpPr>
          <p:spPr bwMode="auto">
            <a:xfrm>
              <a:off x="2496" y="3312"/>
              <a:ext cx="1508" cy="720"/>
            </a:xfrm>
            <a:prstGeom prst="borderCallout3">
              <a:avLst>
                <a:gd name="adj1" fmla="val 10000"/>
                <a:gd name="adj2" fmla="val 103185"/>
                <a:gd name="adj3" fmla="val 10000"/>
                <a:gd name="adj4" fmla="val 107894"/>
                <a:gd name="adj5" fmla="val -20417"/>
                <a:gd name="adj6" fmla="val 107894"/>
                <a:gd name="adj7" fmla="val -27222"/>
                <a:gd name="adj8" fmla="val 49736"/>
              </a:avLst>
            </a:prstGeom>
            <a:solidFill>
              <a:srgbClr val="99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altLang="en-US">
                  <a:latin typeface="Tahoma" panose="020B0604030504040204" pitchFamily="34" charset="0"/>
                </a:rPr>
                <a:t>Command execution like DOS command window</a:t>
              </a:r>
            </a:p>
          </p:txBody>
        </p:sp>
        <p:sp>
          <p:nvSpPr>
            <p:cNvPr id="9236" name="AutoShape 20">
              <a:extLst>
                <a:ext uri="{FF2B5EF4-FFF2-40B4-BE49-F238E27FC236}">
                  <a16:creationId xmlns:a16="http://schemas.microsoft.com/office/drawing/2014/main" id="{8773F82A-A5FA-4831-9E33-2C94710CB067}"/>
                </a:ext>
              </a:extLst>
            </p:cNvPr>
            <p:cNvSpPr>
              <a:spLocks/>
            </p:cNvSpPr>
            <p:nvPr/>
          </p:nvSpPr>
          <p:spPr bwMode="auto">
            <a:xfrm flipV="1">
              <a:off x="381" y="2312"/>
              <a:ext cx="1106" cy="609"/>
            </a:xfrm>
            <a:prstGeom prst="borderCallout1">
              <a:avLst>
                <a:gd name="adj1" fmla="val -7884"/>
                <a:gd name="adj2" fmla="val 6509"/>
                <a:gd name="adj3" fmla="val -7884"/>
                <a:gd name="adj4" fmla="val 106056"/>
              </a:avLst>
            </a:prstGeom>
            <a:solidFill>
              <a:srgbClr val="99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nchor="ctr"/>
            <a:lstStyle/>
            <a:p>
              <a:pPr algn="ctr" eaLnBrk="0" hangingPunct="0"/>
              <a:r>
                <a:rPr lang="en-US" altLang="en-US">
                  <a:latin typeface="Tahoma" panose="020B0604030504040204" pitchFamily="34" charset="0"/>
                </a:rPr>
                <a:t>Series of Matlab commands</a:t>
              </a:r>
            </a:p>
          </p:txBody>
        </p:sp>
        <p:sp>
          <p:nvSpPr>
            <p:cNvPr id="9237" name="AutoShape 21">
              <a:extLst>
                <a:ext uri="{FF2B5EF4-FFF2-40B4-BE49-F238E27FC236}">
                  <a16:creationId xmlns:a16="http://schemas.microsoft.com/office/drawing/2014/main" id="{C5C305FF-7F42-409E-A3B6-47F779F1CC52}"/>
                </a:ext>
              </a:extLst>
            </p:cNvPr>
            <p:cNvSpPr>
              <a:spLocks/>
            </p:cNvSpPr>
            <p:nvPr/>
          </p:nvSpPr>
          <p:spPr bwMode="auto">
            <a:xfrm>
              <a:off x="480" y="3572"/>
              <a:ext cx="1056" cy="652"/>
            </a:xfrm>
            <a:prstGeom prst="borderCallout1">
              <a:avLst>
                <a:gd name="adj1" fmla="val -7361"/>
                <a:gd name="adj2" fmla="val 6819"/>
                <a:gd name="adj3" fmla="val -7361"/>
                <a:gd name="adj4" fmla="val 103407"/>
              </a:avLst>
            </a:prstGeom>
            <a:solidFill>
              <a:srgbClr val="99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altLang="en-US">
                  <a:latin typeface="Tahoma" panose="020B0604030504040204" pitchFamily="34" charset="0"/>
                </a:rPr>
                <a:t>Input</a:t>
              </a:r>
            </a:p>
            <a:p>
              <a:pPr algn="ctr" eaLnBrk="0" hangingPunct="0"/>
              <a:r>
                <a:rPr lang="en-US" altLang="en-US">
                  <a:latin typeface="Tahoma" panose="020B0604030504040204" pitchFamily="34" charset="0"/>
                </a:rPr>
                <a:t>Output</a:t>
              </a:r>
            </a:p>
            <a:p>
              <a:pPr algn="ctr" eaLnBrk="0" hangingPunct="0"/>
              <a:r>
                <a:rPr lang="en-US" altLang="en-US">
                  <a:latin typeface="Tahoma" panose="020B0604030504040204" pitchFamily="34" charset="0"/>
                </a:rPr>
                <a:t>capability</a:t>
              </a:r>
            </a:p>
          </p:txBody>
        </p:sp>
        <p:sp>
          <p:nvSpPr>
            <p:cNvPr id="9238" name="AutoShape 22">
              <a:extLst>
                <a:ext uri="{FF2B5EF4-FFF2-40B4-BE49-F238E27FC236}">
                  <a16:creationId xmlns:a16="http://schemas.microsoft.com/office/drawing/2014/main" id="{2E91E973-6F22-4CAA-9848-8151ECC234D8}"/>
                </a:ext>
              </a:extLst>
            </p:cNvPr>
            <p:cNvSpPr>
              <a:spLocks/>
            </p:cNvSpPr>
            <p:nvPr/>
          </p:nvSpPr>
          <p:spPr bwMode="auto">
            <a:xfrm>
              <a:off x="4464" y="3340"/>
              <a:ext cx="672" cy="696"/>
            </a:xfrm>
            <a:prstGeom prst="borderCallout3">
              <a:avLst>
                <a:gd name="adj1" fmla="val 10343"/>
                <a:gd name="adj2" fmla="val -7144"/>
                <a:gd name="adj3" fmla="val 10343"/>
                <a:gd name="adj4" fmla="val -7144"/>
                <a:gd name="adj5" fmla="val -12069"/>
                <a:gd name="adj6" fmla="val -7144"/>
                <a:gd name="adj7" fmla="val -34481"/>
                <a:gd name="adj8" fmla="val 7144"/>
              </a:avLst>
            </a:prstGeom>
            <a:solidFill>
              <a:srgbClr val="99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altLang="en-US">
                  <a:latin typeface="Tahoma" panose="020B0604030504040204" pitchFamily="34" charset="0"/>
                </a:rPr>
                <a:t>Data storage/ loading</a:t>
              </a:r>
            </a:p>
          </p:txBody>
        </p:sp>
      </p:grpSp>
    </p:spTree>
    <p:extLst>
      <p:ext uri="{BB962C8B-B14F-4D97-AF65-F5344CB8AC3E}">
        <p14:creationId xmlns:p14="http://schemas.microsoft.com/office/powerpoint/2010/main" val="2567364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921DB992-82DB-4D7F-B6A8-975D4168DD97}"/>
              </a:ext>
            </a:extLst>
          </p:cNvPr>
          <p:cNvSpPr>
            <a:spLocks noGrp="1" noChangeArrowheads="1"/>
          </p:cNvSpPr>
          <p:nvPr>
            <p:ph type="title"/>
          </p:nvPr>
        </p:nvSpPr>
        <p:spPr>
          <a:xfrm>
            <a:off x="457200" y="320040"/>
            <a:ext cx="7239000" cy="591185"/>
          </a:xfrm>
        </p:spPr>
        <p:txBody>
          <a:bodyPr/>
          <a:lstStyle/>
          <a:p>
            <a:r>
              <a:rPr lang="en-US" altLang="en-US" dirty="0" err="1"/>
              <a:t>Matlab</a:t>
            </a:r>
            <a:r>
              <a:rPr lang="en-US" altLang="en-US" dirty="0"/>
              <a:t> Screen</a:t>
            </a:r>
            <a:endParaRPr lang="tr-TR" altLang="en-US" dirty="0"/>
          </a:p>
        </p:txBody>
      </p:sp>
      <p:pic>
        <p:nvPicPr>
          <p:cNvPr id="79876" name="Picture 4">
            <a:extLst>
              <a:ext uri="{FF2B5EF4-FFF2-40B4-BE49-F238E27FC236}">
                <a16:creationId xmlns:a16="http://schemas.microsoft.com/office/drawing/2014/main" id="{4A8F1640-FC5E-4146-A23C-0602BD2948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444625"/>
            <a:ext cx="6019800" cy="4346575"/>
          </a:xfrm>
          <a:prstGeom prst="rect">
            <a:avLst/>
          </a:prstGeom>
          <a:noFill/>
          <a:extLst>
            <a:ext uri="{909E8E84-426E-40DD-AFC4-6F175D3DCCD1}">
              <a14:hiddenFill xmlns:a14="http://schemas.microsoft.com/office/drawing/2010/main">
                <a:solidFill>
                  <a:srgbClr val="FFFFFF"/>
                </a:solidFill>
              </a14:hiddenFill>
            </a:ext>
          </a:extLst>
        </p:spPr>
      </p:pic>
      <p:sp>
        <p:nvSpPr>
          <p:cNvPr id="79877" name="Rectangle 5">
            <a:extLst>
              <a:ext uri="{FF2B5EF4-FFF2-40B4-BE49-F238E27FC236}">
                <a16:creationId xmlns:a16="http://schemas.microsoft.com/office/drawing/2014/main" id="{91474208-F799-4B71-BA24-609ECE1D3846}"/>
              </a:ext>
            </a:extLst>
          </p:cNvPr>
          <p:cNvSpPr>
            <a:spLocks noGrp="1" noChangeArrowheads="1"/>
          </p:cNvSpPr>
          <p:nvPr>
            <p:ph type="body" idx="1"/>
          </p:nvPr>
        </p:nvSpPr>
        <p:spPr>
          <a:xfrm>
            <a:off x="-76200" y="1371600"/>
            <a:ext cx="5562600" cy="4495800"/>
          </a:xfrm>
          <a:noFill/>
          <a:ln/>
        </p:spPr>
        <p:txBody>
          <a:bodyPr>
            <a:normAutofit lnSpcReduction="10000"/>
          </a:bodyPr>
          <a:lstStyle/>
          <a:p>
            <a:r>
              <a:rPr lang="en-US" altLang="en-US" sz="1600">
                <a:solidFill>
                  <a:srgbClr val="FF3300"/>
                </a:solidFill>
              </a:rPr>
              <a:t>Command Window</a:t>
            </a:r>
          </a:p>
          <a:p>
            <a:pPr lvl="1"/>
            <a:r>
              <a:rPr lang="en-US" altLang="en-US" sz="1600"/>
              <a:t>type commands</a:t>
            </a:r>
          </a:p>
          <a:p>
            <a:pPr lvl="1">
              <a:buFont typeface="Wingdings" panose="05000000000000000000" pitchFamily="2" charset="2"/>
              <a:buNone/>
            </a:pPr>
            <a:endParaRPr lang="en-US" altLang="en-US" sz="1600"/>
          </a:p>
          <a:p>
            <a:r>
              <a:rPr lang="en-US" altLang="en-US" sz="1600">
                <a:solidFill>
                  <a:srgbClr val="FF3300"/>
                </a:solidFill>
              </a:rPr>
              <a:t>Current Directory</a:t>
            </a:r>
          </a:p>
          <a:p>
            <a:pPr lvl="1"/>
            <a:r>
              <a:rPr lang="en-US" altLang="en-US" sz="1600"/>
              <a:t>View folders and m-files</a:t>
            </a:r>
          </a:p>
          <a:p>
            <a:pPr lvl="1">
              <a:buFont typeface="Wingdings" panose="05000000000000000000" pitchFamily="2" charset="2"/>
              <a:buNone/>
            </a:pPr>
            <a:endParaRPr lang="en-US" altLang="en-US" sz="1600"/>
          </a:p>
          <a:p>
            <a:r>
              <a:rPr lang="en-US" altLang="en-US" sz="1600">
                <a:solidFill>
                  <a:srgbClr val="FF3300"/>
                </a:solidFill>
              </a:rPr>
              <a:t>Workspace</a:t>
            </a:r>
          </a:p>
          <a:p>
            <a:pPr lvl="1"/>
            <a:r>
              <a:rPr lang="en-US" altLang="en-US" sz="1600"/>
              <a:t>View program variables</a:t>
            </a:r>
          </a:p>
          <a:p>
            <a:pPr lvl="1"/>
            <a:r>
              <a:rPr lang="en-US" altLang="en-US" sz="1600"/>
              <a:t>Double click on a variable</a:t>
            </a:r>
          </a:p>
          <a:p>
            <a:pPr lvl="1">
              <a:buFont typeface="Wingdings" panose="05000000000000000000" pitchFamily="2" charset="2"/>
              <a:buNone/>
            </a:pPr>
            <a:r>
              <a:rPr lang="en-US" altLang="en-US" sz="1600"/>
              <a:t>     to see it in the Array Editor</a:t>
            </a:r>
          </a:p>
          <a:p>
            <a:pPr lvl="1"/>
            <a:endParaRPr lang="en-US" altLang="en-US" sz="1600"/>
          </a:p>
          <a:p>
            <a:r>
              <a:rPr lang="en-US" altLang="en-US" sz="1600">
                <a:solidFill>
                  <a:srgbClr val="FF3300"/>
                </a:solidFill>
              </a:rPr>
              <a:t>Command History</a:t>
            </a:r>
          </a:p>
          <a:p>
            <a:pPr lvl="1"/>
            <a:r>
              <a:rPr lang="en-US" altLang="en-US" sz="1600"/>
              <a:t>view past commands</a:t>
            </a:r>
          </a:p>
          <a:p>
            <a:pPr lvl="1"/>
            <a:r>
              <a:rPr lang="en-US" altLang="en-US" sz="1600"/>
              <a:t>save a whole session </a:t>
            </a:r>
          </a:p>
          <a:p>
            <a:pPr lvl="1">
              <a:buFont typeface="Wingdings" panose="05000000000000000000" pitchFamily="2" charset="2"/>
              <a:buNone/>
            </a:pPr>
            <a:r>
              <a:rPr lang="en-US" altLang="en-US" sz="1600"/>
              <a:t>      using diary</a:t>
            </a:r>
          </a:p>
          <a:p>
            <a:endParaRPr lang="en-GB" altLang="en-US" sz="1600"/>
          </a:p>
        </p:txBody>
      </p:sp>
      <p:sp>
        <p:nvSpPr>
          <p:cNvPr id="79878" name="Line 6">
            <a:extLst>
              <a:ext uri="{FF2B5EF4-FFF2-40B4-BE49-F238E27FC236}">
                <a16:creationId xmlns:a16="http://schemas.microsoft.com/office/drawing/2014/main" id="{E5557CD7-687F-430D-BB45-FCDA4768B616}"/>
              </a:ext>
            </a:extLst>
          </p:cNvPr>
          <p:cNvSpPr>
            <a:spLocks noChangeShapeType="1"/>
          </p:cNvSpPr>
          <p:nvPr/>
        </p:nvSpPr>
        <p:spPr bwMode="auto">
          <a:xfrm flipV="1">
            <a:off x="2133600" y="4572000"/>
            <a:ext cx="10668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879" name="Line 7">
            <a:extLst>
              <a:ext uri="{FF2B5EF4-FFF2-40B4-BE49-F238E27FC236}">
                <a16:creationId xmlns:a16="http://schemas.microsoft.com/office/drawing/2014/main" id="{9355BE93-15D4-4730-B983-D662362C86E0}"/>
              </a:ext>
            </a:extLst>
          </p:cNvPr>
          <p:cNvSpPr>
            <a:spLocks noChangeShapeType="1"/>
          </p:cNvSpPr>
          <p:nvPr/>
        </p:nvSpPr>
        <p:spPr bwMode="auto">
          <a:xfrm>
            <a:off x="1447800" y="3276600"/>
            <a:ext cx="2514600" cy="4572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880" name="Line 8">
            <a:extLst>
              <a:ext uri="{FF2B5EF4-FFF2-40B4-BE49-F238E27FC236}">
                <a16:creationId xmlns:a16="http://schemas.microsoft.com/office/drawing/2014/main" id="{1DAB284C-B180-46B4-A803-90AACE4284C3}"/>
              </a:ext>
            </a:extLst>
          </p:cNvPr>
          <p:cNvSpPr>
            <a:spLocks noChangeShapeType="1"/>
          </p:cNvSpPr>
          <p:nvPr/>
        </p:nvSpPr>
        <p:spPr bwMode="auto">
          <a:xfrm>
            <a:off x="1981200" y="2438400"/>
            <a:ext cx="1752600" cy="304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881" name="Line 9">
            <a:extLst>
              <a:ext uri="{FF2B5EF4-FFF2-40B4-BE49-F238E27FC236}">
                <a16:creationId xmlns:a16="http://schemas.microsoft.com/office/drawing/2014/main" id="{CF8D8BF2-94B4-4F49-BC32-92A74E9CF653}"/>
              </a:ext>
            </a:extLst>
          </p:cNvPr>
          <p:cNvSpPr>
            <a:spLocks noChangeShapeType="1"/>
          </p:cNvSpPr>
          <p:nvPr/>
        </p:nvSpPr>
        <p:spPr bwMode="auto">
          <a:xfrm>
            <a:off x="2133600" y="1524000"/>
            <a:ext cx="3657600" cy="8382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1404039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A4F9AE6-520D-41D6-93AF-8C63BF87A0E3}"/>
              </a:ext>
            </a:extLst>
          </p:cNvPr>
          <p:cNvSpPr>
            <a:spLocks noGrp="1" noChangeArrowheads="1"/>
          </p:cNvSpPr>
          <p:nvPr>
            <p:ph type="title"/>
          </p:nvPr>
        </p:nvSpPr>
        <p:spPr>
          <a:xfrm>
            <a:off x="457200" y="320040"/>
            <a:ext cx="7239000" cy="670560"/>
          </a:xfrm>
        </p:spPr>
        <p:txBody>
          <a:bodyPr/>
          <a:lstStyle/>
          <a:p>
            <a:pPr algn="ctr"/>
            <a:r>
              <a:rPr lang="en-US" altLang="en-US" dirty="0"/>
              <a:t>Variables</a:t>
            </a:r>
          </a:p>
        </p:txBody>
      </p:sp>
      <p:sp>
        <p:nvSpPr>
          <p:cNvPr id="10243" name="Rectangle 3">
            <a:extLst>
              <a:ext uri="{FF2B5EF4-FFF2-40B4-BE49-F238E27FC236}">
                <a16:creationId xmlns:a16="http://schemas.microsoft.com/office/drawing/2014/main" id="{883C6B51-E27C-49D6-8B97-02D345618F63}"/>
              </a:ext>
            </a:extLst>
          </p:cNvPr>
          <p:cNvSpPr>
            <a:spLocks noGrp="1" noChangeArrowheads="1"/>
          </p:cNvSpPr>
          <p:nvPr>
            <p:ph type="body" idx="1"/>
          </p:nvPr>
        </p:nvSpPr>
        <p:spPr>
          <a:xfrm>
            <a:off x="304800" y="1295400"/>
            <a:ext cx="7795592" cy="5257800"/>
          </a:xfrm>
        </p:spPr>
        <p:txBody>
          <a:bodyPr/>
          <a:lstStyle/>
          <a:p>
            <a:r>
              <a:rPr lang="en-US" altLang="en-US" sz="2400" dirty="0"/>
              <a:t>No need for types. i.e.,</a:t>
            </a:r>
          </a:p>
          <a:p>
            <a:endParaRPr lang="en-US" altLang="en-US" sz="2400" dirty="0"/>
          </a:p>
          <a:p>
            <a:endParaRPr lang="en-US" altLang="en-US" sz="2400" dirty="0"/>
          </a:p>
          <a:p>
            <a:endParaRPr lang="en-US" altLang="en-US" sz="2400" dirty="0"/>
          </a:p>
          <a:p>
            <a:r>
              <a:rPr lang="en-US" altLang="en-US" sz="2400" dirty="0"/>
              <a:t>All variables are created with double precision unless specified and they are matrices.</a:t>
            </a:r>
          </a:p>
          <a:p>
            <a:endParaRPr lang="en-US" altLang="en-US" sz="2400" dirty="0"/>
          </a:p>
          <a:p>
            <a:endParaRPr lang="en-US" altLang="en-US" sz="2400" dirty="0"/>
          </a:p>
          <a:p>
            <a:endParaRPr lang="en-US" altLang="en-US" sz="2400" dirty="0"/>
          </a:p>
          <a:p>
            <a:r>
              <a:rPr lang="en-US" altLang="en-US" sz="2400" dirty="0"/>
              <a:t>After these statements, the variables are 1x1 matrices with double precision</a:t>
            </a:r>
          </a:p>
          <a:p>
            <a:pPr>
              <a:buFont typeface="Wingdings" panose="05000000000000000000" pitchFamily="2" charset="2"/>
              <a:buNone/>
            </a:pPr>
            <a:endParaRPr lang="en-US" altLang="en-US" sz="2400" dirty="0"/>
          </a:p>
        </p:txBody>
      </p:sp>
      <p:grpSp>
        <p:nvGrpSpPr>
          <p:cNvPr id="10251" name="Group 11">
            <a:extLst>
              <a:ext uri="{FF2B5EF4-FFF2-40B4-BE49-F238E27FC236}">
                <a16:creationId xmlns:a16="http://schemas.microsoft.com/office/drawing/2014/main" id="{E9349387-583B-4B9C-B83B-8CFAA48BA675}"/>
              </a:ext>
            </a:extLst>
          </p:cNvPr>
          <p:cNvGrpSpPr>
            <a:grpSpLocks/>
          </p:cNvGrpSpPr>
          <p:nvPr/>
        </p:nvGrpSpPr>
        <p:grpSpPr bwMode="auto">
          <a:xfrm>
            <a:off x="1219200" y="1905000"/>
            <a:ext cx="1524000" cy="1219200"/>
            <a:chOff x="768" y="1248"/>
            <a:chExt cx="960" cy="768"/>
          </a:xfrm>
        </p:grpSpPr>
        <p:sp>
          <p:nvSpPr>
            <p:cNvPr id="10244" name="Rectangle 4">
              <a:extLst>
                <a:ext uri="{FF2B5EF4-FFF2-40B4-BE49-F238E27FC236}">
                  <a16:creationId xmlns:a16="http://schemas.microsoft.com/office/drawing/2014/main" id="{A4B90E2B-8254-4BEF-A681-0C5A31A0508D}"/>
                </a:ext>
              </a:extLst>
            </p:cNvPr>
            <p:cNvSpPr>
              <a:spLocks noChangeArrowheads="1"/>
            </p:cNvSpPr>
            <p:nvPr/>
          </p:nvSpPr>
          <p:spPr bwMode="auto">
            <a:xfrm>
              <a:off x="864" y="1344"/>
              <a:ext cx="768" cy="576"/>
            </a:xfrm>
            <a:prstGeom prst="rect">
              <a:avLst/>
            </a:prstGeom>
            <a:solidFill>
              <a:srgbClr val="99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latin typeface="Tahoma" panose="020B0604030504040204" pitchFamily="34" charset="0"/>
                </a:rPr>
                <a:t>int a;</a:t>
              </a:r>
            </a:p>
            <a:p>
              <a:pPr eaLnBrk="0" hangingPunct="0"/>
              <a:r>
                <a:rPr lang="en-US" altLang="en-US">
                  <a:latin typeface="Tahoma" panose="020B0604030504040204" pitchFamily="34" charset="0"/>
                </a:rPr>
                <a:t>double b;</a:t>
              </a:r>
            </a:p>
            <a:p>
              <a:pPr eaLnBrk="0" hangingPunct="0"/>
              <a:r>
                <a:rPr lang="en-US" altLang="en-US">
                  <a:latin typeface="Tahoma" panose="020B0604030504040204" pitchFamily="34" charset="0"/>
                </a:rPr>
                <a:t>float c;</a:t>
              </a:r>
            </a:p>
          </p:txBody>
        </p:sp>
        <p:sp>
          <p:nvSpPr>
            <p:cNvPr id="10246" name="Line 6">
              <a:extLst>
                <a:ext uri="{FF2B5EF4-FFF2-40B4-BE49-F238E27FC236}">
                  <a16:creationId xmlns:a16="http://schemas.microsoft.com/office/drawing/2014/main" id="{31DA837E-8130-4570-A105-F12423A6C958}"/>
                </a:ext>
              </a:extLst>
            </p:cNvPr>
            <p:cNvSpPr>
              <a:spLocks noChangeShapeType="1"/>
            </p:cNvSpPr>
            <p:nvPr/>
          </p:nvSpPr>
          <p:spPr bwMode="auto">
            <a:xfrm>
              <a:off x="768" y="1248"/>
              <a:ext cx="960"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47" name="Line 7">
              <a:extLst>
                <a:ext uri="{FF2B5EF4-FFF2-40B4-BE49-F238E27FC236}">
                  <a16:creationId xmlns:a16="http://schemas.microsoft.com/office/drawing/2014/main" id="{082C0C11-1867-4EB2-97AD-7BCDCE48EE57}"/>
                </a:ext>
              </a:extLst>
            </p:cNvPr>
            <p:cNvSpPr>
              <a:spLocks noChangeShapeType="1"/>
            </p:cNvSpPr>
            <p:nvPr/>
          </p:nvSpPr>
          <p:spPr bwMode="auto">
            <a:xfrm flipH="1">
              <a:off x="816" y="1248"/>
              <a:ext cx="912"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0250" name="Rectangle 10">
            <a:extLst>
              <a:ext uri="{FF2B5EF4-FFF2-40B4-BE49-F238E27FC236}">
                <a16:creationId xmlns:a16="http://schemas.microsoft.com/office/drawing/2014/main" id="{88F495A2-4B7C-4731-AB75-A5BD72D4ED56}"/>
              </a:ext>
            </a:extLst>
          </p:cNvPr>
          <p:cNvSpPr>
            <a:spLocks noChangeArrowheads="1"/>
          </p:cNvSpPr>
          <p:nvPr/>
        </p:nvSpPr>
        <p:spPr bwMode="auto">
          <a:xfrm>
            <a:off x="1371600" y="4038600"/>
            <a:ext cx="1219200" cy="990600"/>
          </a:xfrm>
          <a:prstGeom prst="rect">
            <a:avLst/>
          </a:prstGeom>
          <a:solidFill>
            <a:srgbClr val="99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latin typeface="Tahoma" panose="020B0604030504040204" pitchFamily="34" charset="0"/>
              </a:rPr>
              <a:t>Example:</a:t>
            </a:r>
          </a:p>
          <a:p>
            <a:pPr eaLnBrk="0" hangingPunct="0"/>
            <a:r>
              <a:rPr lang="en-US" altLang="en-US">
                <a:latin typeface="Tahoma" panose="020B0604030504040204" pitchFamily="34" charset="0"/>
              </a:rPr>
              <a:t>&gt;&gt;x=5;</a:t>
            </a:r>
          </a:p>
          <a:p>
            <a:pPr eaLnBrk="0" hangingPunct="0"/>
            <a:r>
              <a:rPr lang="en-US" altLang="en-US">
                <a:latin typeface="Tahoma" panose="020B0604030504040204" pitchFamily="34" charset="0"/>
              </a:rPr>
              <a:t>&gt;&gt;x1=2;</a:t>
            </a:r>
          </a:p>
        </p:txBody>
      </p:sp>
    </p:spTree>
    <p:extLst>
      <p:ext uri="{BB962C8B-B14F-4D97-AF65-F5344CB8AC3E}">
        <p14:creationId xmlns:p14="http://schemas.microsoft.com/office/powerpoint/2010/main" val="1113225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68D19D0A-0397-41AC-95F8-2AD36F4DCA0D}"/>
              </a:ext>
            </a:extLst>
          </p:cNvPr>
          <p:cNvSpPr>
            <a:spLocks noGrp="1" noChangeArrowheads="1"/>
          </p:cNvSpPr>
          <p:nvPr>
            <p:ph type="title"/>
          </p:nvPr>
        </p:nvSpPr>
        <p:spPr/>
        <p:txBody>
          <a:bodyPr/>
          <a:lstStyle/>
          <a:p>
            <a:pPr algn="ctr"/>
            <a:r>
              <a:rPr lang="en-US" altLang="en-US"/>
              <a:t>Array, Matrix</a:t>
            </a:r>
            <a:endParaRPr lang="tr-TR" altLang="en-US"/>
          </a:p>
        </p:txBody>
      </p:sp>
      <p:sp>
        <p:nvSpPr>
          <p:cNvPr id="78852" name="Rectangle 4">
            <a:extLst>
              <a:ext uri="{FF2B5EF4-FFF2-40B4-BE49-F238E27FC236}">
                <a16:creationId xmlns:a16="http://schemas.microsoft.com/office/drawing/2014/main" id="{5E990F2C-7630-41FA-80CA-E5C341EFDD58}"/>
              </a:ext>
            </a:extLst>
          </p:cNvPr>
          <p:cNvSpPr>
            <a:spLocks noGrp="1" noChangeArrowheads="1"/>
          </p:cNvSpPr>
          <p:nvPr>
            <p:ph type="body" idx="1"/>
          </p:nvPr>
        </p:nvSpPr>
        <p:spPr>
          <a:xfrm>
            <a:off x="685800" y="1447800"/>
            <a:ext cx="7772400" cy="4800600"/>
          </a:xfrm>
          <a:noFill/>
          <a:ln/>
        </p:spPr>
        <p:txBody>
          <a:bodyPr/>
          <a:lstStyle/>
          <a:p>
            <a:pPr>
              <a:lnSpc>
                <a:spcPct val="80000"/>
              </a:lnSpc>
            </a:pPr>
            <a:r>
              <a:rPr lang="en-US" altLang="en-US" sz="2100"/>
              <a:t>a vector</a:t>
            </a:r>
            <a:r>
              <a:rPr lang="en-US" altLang="en-US" sz="1900"/>
              <a:t>	</a:t>
            </a:r>
            <a:r>
              <a:rPr lang="en-US" altLang="en-US" sz="1500">
                <a:latin typeface="Courier New" panose="02070309020205020404" pitchFamily="49" charset="0"/>
              </a:rPr>
              <a:t>x = [1 2 5 1]</a:t>
            </a:r>
          </a:p>
          <a:p>
            <a:pPr>
              <a:lnSpc>
                <a:spcPct val="80000"/>
              </a:lnSpc>
              <a:buFont typeface="Wingdings" panose="05000000000000000000" pitchFamily="2" charset="2"/>
              <a:buNone/>
            </a:pPr>
            <a:r>
              <a:rPr lang="en-US" altLang="en-US" sz="1500">
                <a:latin typeface="Courier New" panose="02070309020205020404" pitchFamily="49" charset="0"/>
              </a:rPr>
              <a:t>	</a:t>
            </a:r>
          </a:p>
          <a:p>
            <a:pPr>
              <a:lnSpc>
                <a:spcPct val="80000"/>
              </a:lnSpc>
              <a:buFont typeface="Wingdings" panose="05000000000000000000" pitchFamily="2" charset="2"/>
              <a:buNone/>
            </a:pPr>
            <a:r>
              <a:rPr lang="en-US" altLang="en-US" sz="1300">
                <a:latin typeface="Courier New" panose="02070309020205020404" pitchFamily="49" charset="0"/>
              </a:rPr>
              <a:t>	</a:t>
            </a:r>
            <a:r>
              <a:rPr lang="en-US" altLang="en-US" sz="1500">
                <a:latin typeface="Courier New" panose="02070309020205020404" pitchFamily="49" charset="0"/>
              </a:rPr>
              <a:t>x =</a:t>
            </a:r>
          </a:p>
          <a:p>
            <a:pPr>
              <a:lnSpc>
                <a:spcPct val="80000"/>
              </a:lnSpc>
              <a:buFont typeface="Wingdings" panose="05000000000000000000" pitchFamily="2" charset="2"/>
              <a:buNone/>
            </a:pPr>
            <a:r>
              <a:rPr lang="en-US" altLang="en-US" sz="1500">
                <a:latin typeface="Courier New" panose="02070309020205020404" pitchFamily="49" charset="0"/>
              </a:rPr>
              <a:t>  		1   2   5   1</a:t>
            </a:r>
          </a:p>
          <a:p>
            <a:pPr>
              <a:lnSpc>
                <a:spcPct val="80000"/>
              </a:lnSpc>
              <a:buFont typeface="Wingdings" panose="05000000000000000000" pitchFamily="2" charset="2"/>
              <a:buNone/>
            </a:pPr>
            <a:endParaRPr lang="en-US" altLang="en-US" sz="1500">
              <a:latin typeface="Courier New" panose="02070309020205020404" pitchFamily="49" charset="0"/>
            </a:endParaRPr>
          </a:p>
          <a:p>
            <a:pPr>
              <a:lnSpc>
                <a:spcPct val="80000"/>
              </a:lnSpc>
            </a:pPr>
            <a:r>
              <a:rPr lang="en-US" altLang="en-US" sz="2100"/>
              <a:t>a matrix</a:t>
            </a:r>
            <a:r>
              <a:rPr lang="en-US" altLang="en-US" sz="1900"/>
              <a:t>	</a:t>
            </a:r>
            <a:r>
              <a:rPr lang="en-GB" altLang="en-US" sz="1500">
                <a:latin typeface="Courier New" panose="02070309020205020404" pitchFamily="49" charset="0"/>
              </a:rPr>
              <a:t>x = [1 2 3; 5 1 4;</a:t>
            </a:r>
            <a:r>
              <a:rPr lang="en-US" altLang="en-US" sz="1500">
                <a:latin typeface="Courier New" panose="02070309020205020404" pitchFamily="49" charset="0"/>
              </a:rPr>
              <a:t> </a:t>
            </a:r>
            <a:r>
              <a:rPr lang="en-GB" altLang="en-US" sz="1500">
                <a:latin typeface="Courier New" panose="02070309020205020404" pitchFamily="49" charset="0"/>
              </a:rPr>
              <a:t>3 2 -1]</a:t>
            </a:r>
            <a:endParaRPr lang="en-US" altLang="en-US" sz="1500">
              <a:latin typeface="Courier New" panose="02070309020205020404" pitchFamily="49" charset="0"/>
            </a:endParaRPr>
          </a:p>
          <a:p>
            <a:pPr>
              <a:lnSpc>
                <a:spcPct val="80000"/>
              </a:lnSpc>
              <a:buFont typeface="Wingdings" panose="05000000000000000000" pitchFamily="2" charset="2"/>
              <a:buNone/>
            </a:pPr>
            <a:endParaRPr lang="en-US" altLang="en-US" sz="1700">
              <a:latin typeface="Courier New" panose="02070309020205020404" pitchFamily="49" charset="0"/>
            </a:endParaRPr>
          </a:p>
          <a:p>
            <a:pPr>
              <a:lnSpc>
                <a:spcPct val="80000"/>
              </a:lnSpc>
              <a:buFont typeface="Wingdings" panose="05000000000000000000" pitchFamily="2" charset="2"/>
              <a:buNone/>
            </a:pPr>
            <a:r>
              <a:rPr lang="en-US" altLang="en-US" sz="1300">
                <a:latin typeface="Courier New" panose="02070309020205020404" pitchFamily="49" charset="0"/>
              </a:rPr>
              <a:t>	</a:t>
            </a:r>
            <a:r>
              <a:rPr lang="en-GB" altLang="en-US" sz="1500">
                <a:latin typeface="Courier New" panose="02070309020205020404" pitchFamily="49" charset="0"/>
              </a:rPr>
              <a:t>x =</a:t>
            </a:r>
          </a:p>
          <a:p>
            <a:pPr>
              <a:lnSpc>
                <a:spcPct val="80000"/>
              </a:lnSpc>
              <a:buFont typeface="Wingdings" panose="05000000000000000000" pitchFamily="2" charset="2"/>
              <a:buNone/>
            </a:pPr>
            <a:r>
              <a:rPr lang="en-GB" altLang="en-US" sz="1500">
                <a:latin typeface="Courier New" panose="02070309020205020404" pitchFamily="49" charset="0"/>
              </a:rPr>
              <a:t>   </a:t>
            </a:r>
            <a:r>
              <a:rPr lang="en-US" altLang="en-US" sz="1500">
                <a:latin typeface="Courier New" panose="02070309020205020404" pitchFamily="49" charset="0"/>
              </a:rPr>
              <a:t>	</a:t>
            </a:r>
            <a:r>
              <a:rPr lang="en-GB" altLang="en-US" sz="1500">
                <a:latin typeface="Courier New" panose="02070309020205020404" pitchFamily="49" charset="0"/>
              </a:rPr>
              <a:t>1     2     3</a:t>
            </a:r>
          </a:p>
          <a:p>
            <a:pPr>
              <a:lnSpc>
                <a:spcPct val="80000"/>
              </a:lnSpc>
              <a:buFont typeface="Wingdings" panose="05000000000000000000" pitchFamily="2" charset="2"/>
              <a:buNone/>
            </a:pPr>
            <a:r>
              <a:rPr lang="en-GB" altLang="en-US" sz="1500">
                <a:latin typeface="Courier New" panose="02070309020205020404" pitchFamily="49" charset="0"/>
              </a:rPr>
              <a:t>     </a:t>
            </a:r>
            <a:r>
              <a:rPr lang="en-US" altLang="en-US" sz="1500">
                <a:latin typeface="Courier New" panose="02070309020205020404" pitchFamily="49" charset="0"/>
              </a:rPr>
              <a:t>	</a:t>
            </a:r>
            <a:r>
              <a:rPr lang="en-GB" altLang="en-US" sz="1500">
                <a:latin typeface="Courier New" panose="02070309020205020404" pitchFamily="49" charset="0"/>
              </a:rPr>
              <a:t>5     1     4</a:t>
            </a:r>
          </a:p>
          <a:p>
            <a:pPr>
              <a:lnSpc>
                <a:spcPct val="80000"/>
              </a:lnSpc>
              <a:buFont typeface="Wingdings" panose="05000000000000000000" pitchFamily="2" charset="2"/>
              <a:buNone/>
            </a:pPr>
            <a:r>
              <a:rPr lang="en-GB" altLang="en-US" sz="1500">
                <a:latin typeface="Courier New" panose="02070309020205020404" pitchFamily="49" charset="0"/>
              </a:rPr>
              <a:t>    </a:t>
            </a:r>
            <a:r>
              <a:rPr lang="en-US" altLang="en-US" sz="1500">
                <a:latin typeface="Courier New" panose="02070309020205020404" pitchFamily="49" charset="0"/>
              </a:rPr>
              <a:t>	</a:t>
            </a:r>
            <a:r>
              <a:rPr lang="en-GB" altLang="en-US" sz="1500">
                <a:latin typeface="Courier New" panose="02070309020205020404" pitchFamily="49" charset="0"/>
              </a:rPr>
              <a:t>3     2    -1</a:t>
            </a:r>
          </a:p>
          <a:p>
            <a:pPr>
              <a:lnSpc>
                <a:spcPct val="80000"/>
              </a:lnSpc>
            </a:pPr>
            <a:endParaRPr lang="en-GB" altLang="en-US" sz="1500">
              <a:latin typeface="Courier New" panose="02070309020205020404" pitchFamily="49" charset="0"/>
            </a:endParaRPr>
          </a:p>
          <a:p>
            <a:pPr>
              <a:lnSpc>
                <a:spcPct val="80000"/>
              </a:lnSpc>
            </a:pPr>
            <a:r>
              <a:rPr lang="en-US" altLang="en-US" sz="2100"/>
              <a:t>transpose</a:t>
            </a:r>
            <a:r>
              <a:rPr lang="en-US" altLang="en-US" sz="1900"/>
              <a:t>	</a:t>
            </a:r>
            <a:r>
              <a:rPr lang="en-US" altLang="en-US" sz="1500">
                <a:latin typeface="Courier New" panose="02070309020205020404" pitchFamily="49" charset="0"/>
              </a:rPr>
              <a:t>y = x’  	   </a:t>
            </a:r>
            <a:r>
              <a:rPr lang="en-GB" altLang="en-US" sz="1500">
                <a:latin typeface="Courier New" panose="02070309020205020404" pitchFamily="49" charset="0"/>
              </a:rPr>
              <a:t>y =</a:t>
            </a:r>
          </a:p>
          <a:p>
            <a:pPr>
              <a:lnSpc>
                <a:spcPct val="80000"/>
              </a:lnSpc>
              <a:buFont typeface="Wingdings" panose="05000000000000000000" pitchFamily="2" charset="2"/>
              <a:buNone/>
            </a:pPr>
            <a:r>
              <a:rPr lang="en-US" altLang="en-US" sz="1500">
                <a:latin typeface="Courier New" panose="02070309020205020404" pitchFamily="49" charset="0"/>
              </a:rPr>
              <a:t>	</a:t>
            </a:r>
            <a:r>
              <a:rPr lang="en-GB" altLang="en-US" sz="1500">
                <a:latin typeface="Courier New" panose="02070309020205020404" pitchFamily="49" charset="0"/>
              </a:rPr>
              <a:t>  </a:t>
            </a:r>
            <a:r>
              <a:rPr lang="en-US" altLang="en-US" sz="1500">
                <a:latin typeface="Courier New" panose="02070309020205020404" pitchFamily="49" charset="0"/>
              </a:rPr>
              <a:t>					</a:t>
            </a:r>
            <a:r>
              <a:rPr lang="en-GB" altLang="en-US" sz="1500">
                <a:latin typeface="Courier New" panose="02070309020205020404" pitchFamily="49" charset="0"/>
              </a:rPr>
              <a:t>1</a:t>
            </a:r>
          </a:p>
          <a:p>
            <a:pPr>
              <a:lnSpc>
                <a:spcPct val="80000"/>
              </a:lnSpc>
              <a:buFont typeface="Wingdings" panose="05000000000000000000" pitchFamily="2" charset="2"/>
              <a:buNone/>
            </a:pPr>
            <a:r>
              <a:rPr lang="en-US" altLang="en-US" sz="1500">
                <a:latin typeface="Courier New" panose="02070309020205020404" pitchFamily="49" charset="0"/>
              </a:rPr>
              <a:t>						</a:t>
            </a:r>
            <a:r>
              <a:rPr lang="en-GB" altLang="en-US" sz="1500">
                <a:latin typeface="Courier New" panose="02070309020205020404" pitchFamily="49" charset="0"/>
              </a:rPr>
              <a:t>2</a:t>
            </a:r>
          </a:p>
          <a:p>
            <a:pPr>
              <a:lnSpc>
                <a:spcPct val="80000"/>
              </a:lnSpc>
              <a:buFont typeface="Wingdings" panose="05000000000000000000" pitchFamily="2" charset="2"/>
              <a:buNone/>
            </a:pPr>
            <a:r>
              <a:rPr lang="en-GB" altLang="en-US" sz="1500">
                <a:latin typeface="Courier New" panose="02070309020205020404" pitchFamily="49" charset="0"/>
              </a:rPr>
              <a:t>    </a:t>
            </a:r>
            <a:r>
              <a:rPr lang="en-US" altLang="en-US" sz="1500">
                <a:latin typeface="Courier New" panose="02070309020205020404" pitchFamily="49" charset="0"/>
              </a:rPr>
              <a:t>					</a:t>
            </a:r>
            <a:r>
              <a:rPr lang="en-GB" altLang="en-US" sz="1500">
                <a:latin typeface="Courier New" panose="02070309020205020404" pitchFamily="49" charset="0"/>
              </a:rPr>
              <a:t>5</a:t>
            </a:r>
          </a:p>
          <a:p>
            <a:pPr>
              <a:lnSpc>
                <a:spcPct val="80000"/>
              </a:lnSpc>
              <a:buFont typeface="Wingdings" panose="05000000000000000000" pitchFamily="2" charset="2"/>
              <a:buNone/>
            </a:pPr>
            <a:r>
              <a:rPr lang="en-US" altLang="en-US" sz="1500">
                <a:latin typeface="Courier New" panose="02070309020205020404" pitchFamily="49" charset="0"/>
              </a:rPr>
              <a:t>						</a:t>
            </a:r>
            <a:r>
              <a:rPr lang="en-GB" altLang="en-US" sz="1500">
                <a:latin typeface="Courier New" panose="02070309020205020404" pitchFamily="49" charset="0"/>
              </a:rPr>
              <a:t>1</a:t>
            </a:r>
          </a:p>
          <a:p>
            <a:pPr>
              <a:lnSpc>
                <a:spcPct val="80000"/>
              </a:lnSpc>
              <a:buFont typeface="Wingdings" panose="05000000000000000000" pitchFamily="2" charset="2"/>
              <a:buNone/>
            </a:pPr>
            <a:endParaRPr lang="en-GB" altLang="en-US" sz="2200"/>
          </a:p>
        </p:txBody>
      </p:sp>
    </p:spTree>
    <p:extLst>
      <p:ext uri="{BB962C8B-B14F-4D97-AF65-F5344CB8AC3E}">
        <p14:creationId xmlns:p14="http://schemas.microsoft.com/office/powerpoint/2010/main" val="24131680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804</TotalTime>
  <Words>1359</Words>
  <Application>Microsoft Office PowerPoint</Application>
  <PresentationFormat>On-screen Show (4:3)</PresentationFormat>
  <Paragraphs>397</Paragraphs>
  <Slides>33</Slides>
  <Notes>15</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Opulent</vt:lpstr>
      <vt:lpstr>Digital communication</vt:lpstr>
      <vt:lpstr>Aim </vt:lpstr>
      <vt:lpstr>SAMPLING THEOREM: </vt:lpstr>
      <vt:lpstr>PowerPoint Presentation</vt:lpstr>
      <vt:lpstr>Introduction to MATLAB</vt:lpstr>
      <vt:lpstr>What are we interested in?</vt:lpstr>
      <vt:lpstr>Matlab Screen</vt:lpstr>
      <vt:lpstr>Variables</vt:lpstr>
      <vt:lpstr>Array, Matrix</vt:lpstr>
      <vt:lpstr>Long Array, Matrix </vt:lpstr>
      <vt:lpstr>Generating Vectors from functions</vt:lpstr>
      <vt:lpstr>Matrix Index</vt:lpstr>
      <vt:lpstr>Concatenation of Matrices</vt:lpstr>
      <vt:lpstr>Operators (arithmetic)</vt:lpstr>
      <vt:lpstr>Matrices Operations</vt:lpstr>
      <vt:lpstr>Operators (Element by Element)</vt:lpstr>
      <vt:lpstr>The use of “.” – “Element” Operation</vt:lpstr>
      <vt:lpstr>Basic Task: Plot the function sin(x) between 0≤x≤4π </vt:lpstr>
      <vt:lpstr>Plot the function e-x/3sin(x) between 0≤x≤4π </vt:lpstr>
      <vt:lpstr>Plot the function e-x/3sin(x) between 0≤x≤4π </vt:lpstr>
      <vt:lpstr>Display Facilities</vt:lpstr>
      <vt:lpstr>Display Facilities</vt:lpstr>
      <vt:lpstr>Operators (relational, logical)</vt:lpstr>
      <vt:lpstr>Flow Control</vt:lpstr>
      <vt:lpstr>Control Structures </vt:lpstr>
      <vt:lpstr>Control Structures </vt:lpstr>
      <vt:lpstr>Use of M-File</vt:lpstr>
      <vt:lpstr>Use of M-File</vt:lpstr>
      <vt:lpstr>Writing User Defined Functions </vt:lpstr>
      <vt:lpstr>Writing User Defined Functions </vt:lpstr>
      <vt:lpstr>Notes:</vt:lpstr>
      <vt:lpstr>Useful Commands</vt:lpstr>
      <vt:lpstr>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Circuits</dc:title>
  <dc:creator>Pooja Bhamre</dc:creator>
  <cp:lastModifiedBy>Hrishikesh Makwana</cp:lastModifiedBy>
  <cp:revision>58</cp:revision>
  <dcterms:created xsi:type="dcterms:W3CDTF">2021-07-28T04:53:27Z</dcterms:created>
  <dcterms:modified xsi:type="dcterms:W3CDTF">2022-09-01T18:10:54Z</dcterms:modified>
</cp:coreProperties>
</file>