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1" r:id="rId13"/>
    <p:sldId id="270" r:id="rId14"/>
    <p:sldId id="271" r:id="rId15"/>
    <p:sldId id="302" r:id="rId16"/>
    <p:sldId id="303" r:id="rId17"/>
    <p:sldId id="272" r:id="rId18"/>
    <p:sldId id="273" r:id="rId19"/>
    <p:sldId id="304" r:id="rId20"/>
    <p:sldId id="305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6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7" r:id="rId45"/>
    <p:sldId id="298" r:id="rId46"/>
    <p:sldId id="299" r:id="rId47"/>
    <p:sldId id="307" r:id="rId48"/>
    <p:sldId id="308" r:id="rId49"/>
    <p:sldId id="309" r:id="rId50"/>
    <p:sldId id="300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9F92D-0007-4DBC-BF25-4806D8CFD74A}" type="datetimeFigureOut">
              <a:rPr lang="en-US" smtClean="0"/>
              <a:pPr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45DB2-C32A-4B70-ADD6-680FC287F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Hydrometer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Redwood viscometer</a:t>
            </a:r>
          </a:p>
          <a:p>
            <a:r>
              <a:rPr lang="en-US" dirty="0" smtClean="0"/>
              <a:t>Flash and fire point apparatus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and pour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* Multiply by 4.18 to convert </a:t>
            </a:r>
            <a:r>
              <a:rPr lang="en-US" dirty="0" err="1" smtClean="0"/>
              <a:t>kCal</a:t>
            </a:r>
            <a:r>
              <a:rPr lang="en-US" baseline="0" dirty="0" smtClean="0"/>
              <a:t> to kJ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Bomb calorimeter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45DB2-C32A-4B70-ADD6-680FC287F5E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877" y="718184"/>
            <a:ext cx="654024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86786" y="4038447"/>
            <a:ext cx="4170426" cy="178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5357" y="466470"/>
            <a:ext cx="265328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620138"/>
            <a:ext cx="8074660" cy="314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64985"/>
            <a:ext cx="61023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85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7845" marR="5080" indent="-1795780">
              <a:lnSpc>
                <a:spcPct val="100000"/>
              </a:lnSpc>
              <a:spcBef>
                <a:spcPts val="105"/>
              </a:spcBef>
            </a:pPr>
            <a:r>
              <a:rPr dirty="0"/>
              <a:t>Energy</a:t>
            </a:r>
            <a:r>
              <a:rPr spc="-6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5" dirty="0"/>
              <a:t>Environmental </a:t>
            </a:r>
            <a:r>
              <a:rPr spc="-1085" dirty="0"/>
              <a:t> </a:t>
            </a:r>
            <a:r>
              <a:rPr dirty="0"/>
              <a:t>Engineering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486786" y="4038447"/>
            <a:ext cx="4170426" cy="1746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algn="ctr">
              <a:lnSpc>
                <a:spcPct val="120000"/>
              </a:lnSpc>
              <a:spcBef>
                <a:spcPts val="100"/>
              </a:spcBef>
            </a:pPr>
            <a:r>
              <a:rPr b="1" spc="-95" dirty="0">
                <a:solidFill>
                  <a:srgbClr val="244060"/>
                </a:solidFill>
                <a:latin typeface="Times New Roman"/>
                <a:cs typeface="Times New Roman"/>
              </a:rPr>
              <a:t>Dr</a:t>
            </a:r>
            <a:r>
              <a:rPr b="1" spc="-95">
                <a:solidFill>
                  <a:srgbClr val="244060"/>
                </a:solidFill>
                <a:latin typeface="Times New Roman"/>
                <a:cs typeface="Times New Roman"/>
              </a:rPr>
              <a:t>. </a:t>
            </a:r>
            <a:r>
              <a:rPr lang="en-US" b="1" dirty="0" err="1" smtClean="0">
                <a:solidFill>
                  <a:srgbClr val="244060"/>
                </a:solidFill>
                <a:latin typeface="Times New Roman"/>
                <a:cs typeface="Times New Roman"/>
              </a:rPr>
              <a:t>Kamlesh</a:t>
            </a:r>
            <a:r>
              <a:rPr lang="en-US" b="1" dirty="0" smtClean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solidFill>
                  <a:srgbClr val="244060"/>
                </a:solidFill>
                <a:latin typeface="Times New Roman"/>
                <a:cs typeface="Times New Roman"/>
              </a:rPr>
              <a:t>Sorate</a:t>
            </a:r>
            <a:endParaRPr lang="en-US" b="1" dirty="0" smtClean="0">
              <a:solidFill>
                <a:srgbClr val="244060"/>
              </a:solidFill>
              <a:latin typeface="Times New Roman"/>
              <a:cs typeface="Times New Roman"/>
            </a:endParaRPr>
          </a:p>
          <a:p>
            <a:pPr marL="14604" marR="5080" algn="ctr">
              <a:lnSpc>
                <a:spcPct val="120000"/>
              </a:lnSpc>
              <a:spcBef>
                <a:spcPts val="100"/>
              </a:spcBef>
            </a:pPr>
            <a:r>
              <a:rPr smtClean="0"/>
              <a:t>Assistant </a:t>
            </a:r>
            <a:r>
              <a:rPr dirty="0"/>
              <a:t>Professor </a:t>
            </a:r>
            <a:r>
              <a:rPr spc="5" dirty="0"/>
              <a:t> </a:t>
            </a:r>
            <a:r>
              <a:rPr spc="-40" dirty="0"/>
              <a:t>SVNIT,</a:t>
            </a:r>
            <a:r>
              <a:rPr spc="-25" dirty="0"/>
              <a:t> </a:t>
            </a:r>
            <a:r>
              <a:rPr spc="-75" dirty="0"/>
              <a:t>SURAT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3800" y="2362200"/>
            <a:ext cx="1645920" cy="15803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72200" y="6189979"/>
            <a:ext cx="184442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latin typeface="Baskerville Old Face"/>
                <a:cs typeface="Baskerville Old Face"/>
              </a:rPr>
              <a:t>Fuels &amp; Properties</a:t>
            </a:r>
            <a:endParaRPr sz="1800">
              <a:latin typeface="Baskerville Old Face"/>
              <a:cs typeface="Baskerville Old Fac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4460" y="478663"/>
            <a:ext cx="4815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liquid</a:t>
            </a:r>
            <a:r>
              <a:rPr spc="-25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212"/>
            <a:ext cx="6141720" cy="29521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Petroleum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Oils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distillation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petroleum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Coal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tar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Shale-oil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Alcohols,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etc.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916" y="478663"/>
            <a:ext cx="589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Properties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liquid</a:t>
            </a:r>
            <a:r>
              <a:rPr spc="-2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93"/>
            <a:ext cx="8074659" cy="38569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DENSITY</a:t>
            </a:r>
            <a:r>
              <a:rPr sz="3200" dirty="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Density is defined </a:t>
            </a:r>
            <a:r>
              <a:rPr sz="2800" spc="-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ratio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mass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fuel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volume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fuel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at</a:t>
            </a:r>
            <a:r>
              <a:rPr sz="2800" spc="-5" dirty="0">
                <a:latin typeface="Times New Roman"/>
                <a:cs typeface="Times New Roman"/>
              </a:rPr>
              <a:t> 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reference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temperature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15°C.</a:t>
            </a:r>
            <a:endParaRPr sz="280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unit </a:t>
            </a:r>
            <a:r>
              <a:rPr sz="2800" spc="-5" dirty="0">
                <a:latin typeface="Times New Roman"/>
                <a:cs typeface="Times New Roman"/>
              </a:rPr>
              <a:t>of measurement for density is kg/m3 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measured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hydrometer.</a:t>
            </a:r>
            <a:endParaRPr sz="280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important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assessing ignition qualities </a:t>
            </a:r>
            <a:r>
              <a:rPr sz="2800" spc="-15" dirty="0">
                <a:latin typeface="Times New Roman"/>
                <a:cs typeface="Times New Roman"/>
              </a:rPr>
              <a:t>and 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quantitative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calculations.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hydrometer - Stock Image - H305/0290 - Science Photo Librar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295400"/>
            <a:ext cx="4010025" cy="472339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800600" y="6019800"/>
            <a:ext cx="131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Hydrometer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1293"/>
            <a:ext cx="7867650" cy="42837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SPECIFIC</a:t>
            </a:r>
            <a:r>
              <a:rPr sz="3200" b="1" spc="-55" dirty="0">
                <a:latin typeface="Times New Roman"/>
                <a:cs typeface="Times New Roman"/>
              </a:rPr>
              <a:t> </a:t>
            </a:r>
            <a:r>
              <a:rPr sz="3200" b="1" spc="-50" dirty="0">
                <a:latin typeface="Times New Roman"/>
                <a:cs typeface="Times New Roman"/>
              </a:rPr>
              <a:t>GRAVITY</a:t>
            </a:r>
            <a:r>
              <a:rPr sz="3200" spc="-50" dirty="0">
                <a:latin typeface="Times New Roman"/>
                <a:cs typeface="Times New Roman"/>
              </a:rPr>
              <a:t>-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specific gravity is a ratio, which is defined 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ratio of the weight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given </a:t>
            </a:r>
            <a:r>
              <a:rPr sz="2800" spc="-5" dirty="0">
                <a:latin typeface="Times New Roman"/>
                <a:cs typeface="Times New Roman"/>
              </a:rPr>
              <a:t>volume of oil to </a:t>
            </a:r>
            <a:r>
              <a:rPr sz="2800" dirty="0">
                <a:latin typeface="Times New Roman"/>
                <a:cs typeface="Times New Roman"/>
              </a:rPr>
              <a:t> the </a:t>
            </a:r>
            <a:r>
              <a:rPr sz="2800" spc="-5" dirty="0">
                <a:latin typeface="Times New Roman"/>
                <a:cs typeface="Times New Roman"/>
              </a:rPr>
              <a:t>weight of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volume of water at a given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temperature.</a:t>
            </a:r>
            <a:endParaRPr sz="2800">
              <a:latin typeface="Times New Roman"/>
              <a:cs typeface="Times New Roman"/>
            </a:endParaRPr>
          </a:p>
          <a:p>
            <a:pPr marL="756285" marR="582295" lvl="1" indent="-28702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38835" algn="l"/>
                <a:tab pos="839469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The density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fuel,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relative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water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called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gravity.</a:t>
            </a:r>
            <a:endParaRPr sz="2800">
              <a:latin typeface="Times New Roman"/>
              <a:cs typeface="Times New Roman"/>
            </a:endParaRPr>
          </a:p>
          <a:p>
            <a:pPr marL="756285" marR="4889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44550" algn="l"/>
                <a:tab pos="845185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E.g.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Light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diesel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specific </a:t>
            </a:r>
            <a:r>
              <a:rPr sz="2800" dirty="0">
                <a:latin typeface="Times New Roman"/>
                <a:cs typeface="Times New Roman"/>
              </a:rPr>
              <a:t>gravity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0.85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0.87,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furnace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oil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 0.89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0.95.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7652"/>
            <a:ext cx="8074659" cy="43046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VISCOSITY</a:t>
            </a:r>
            <a:r>
              <a:rPr sz="2700" spc="-5" dirty="0">
                <a:latin typeface="Times New Roman"/>
                <a:cs typeface="Times New Roman"/>
              </a:rPr>
              <a:t>-</a:t>
            </a:r>
            <a:endParaRPr sz="2700">
              <a:latin typeface="Times New Roman"/>
              <a:cs typeface="Times New Roman"/>
            </a:endParaRPr>
          </a:p>
          <a:p>
            <a:pPr marL="756285" marR="6350" lvl="1" indent="-287020" algn="just">
              <a:lnSpc>
                <a:spcPts val="259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viscosity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fluid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measure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its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internal </a:t>
            </a:r>
            <a:r>
              <a:rPr sz="2400" dirty="0">
                <a:latin typeface="Times New Roman"/>
                <a:cs typeface="Times New Roman"/>
              </a:rPr>
              <a:t> resistance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35" dirty="0">
                <a:latin typeface="Times New Roman"/>
                <a:cs typeface="Times New Roman"/>
              </a:rPr>
              <a:t>flow.</a:t>
            </a:r>
            <a:endParaRPr sz="2400">
              <a:latin typeface="Times New Roman"/>
              <a:cs typeface="Times New Roman"/>
            </a:endParaRPr>
          </a:p>
          <a:p>
            <a:pPr marL="756285" marR="6350" lvl="1" indent="-287020" algn="just">
              <a:lnSpc>
                <a:spcPts val="259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Viscosity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depends on the temperature and decreases as 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temperature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increases.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FLASH</a:t>
            </a:r>
            <a:r>
              <a:rPr sz="2700" b="1" spc="-4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POINT</a:t>
            </a:r>
            <a:endParaRPr sz="27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901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flash point 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fuel </a:t>
            </a:r>
            <a:r>
              <a:rPr sz="2400" dirty="0">
                <a:latin typeface="Times New Roman"/>
                <a:cs typeface="Times New Roman"/>
              </a:rPr>
              <a:t>is the lowest </a:t>
            </a:r>
            <a:r>
              <a:rPr sz="2400" spc="-5" dirty="0">
                <a:latin typeface="Times New Roman"/>
                <a:cs typeface="Times New Roman"/>
              </a:rPr>
              <a:t>temperature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fuel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5" dirty="0">
                <a:latin typeface="Times New Roman"/>
                <a:cs typeface="Times New Roman"/>
              </a:rPr>
              <a:t>heated </a:t>
            </a:r>
            <a:r>
              <a:rPr sz="2400" spc="-10" dirty="0">
                <a:latin typeface="Times New Roman"/>
                <a:cs typeface="Times New Roman"/>
              </a:rPr>
              <a:t>so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the vapour gives </a:t>
            </a:r>
            <a:r>
              <a:rPr sz="2400" spc="-15" dirty="0">
                <a:latin typeface="Times New Roman"/>
                <a:cs typeface="Times New Roman"/>
              </a:rPr>
              <a:t>off </a:t>
            </a:r>
            <a:r>
              <a:rPr sz="2400" spc="-5" dirty="0">
                <a:latin typeface="Times New Roman"/>
                <a:cs typeface="Times New Roman"/>
              </a:rPr>
              <a:t>flashes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momentarily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open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flame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passed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29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66 °C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flash</a:t>
            </a:r>
            <a:r>
              <a:rPr sz="2400" dirty="0">
                <a:latin typeface="Times New Roman"/>
                <a:cs typeface="Times New Roman"/>
              </a:rPr>
              <a:t> point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furnace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oil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b="1" dirty="0">
                <a:latin typeface="Times New Roman"/>
                <a:cs typeface="Times New Roman"/>
              </a:rPr>
              <a:t>FIREPOINT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5486400"/>
            <a:ext cx="215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Redwood viscometer</a:t>
            </a:r>
            <a:endParaRPr lang="en-US" dirty="0"/>
          </a:p>
        </p:txBody>
      </p:sp>
      <p:sp>
        <p:nvSpPr>
          <p:cNvPr id="55298" name="AutoShape 2" descr="Redwood Viscometer Experiment | Ec lab | Mechanical engineering | Vtu - 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AutoShape 4" descr="Redwood Viscometer Experiment | Ec lab | Mechanical engineering | Vtu - 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2" name="AutoShape 6" descr="Redwood Viscometer No. 1 PSAW 2501, रेडवुड का विस्कोमीटर, रेडवुड विस्कोमीटर  in Opposite Kali Bari Mandir Gate, Ambala , Popular Science Apparatus  Workshops Pvt. Ltd. | ID: 2199143699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5304" name="Picture 8" descr="Redwood Viscometer, Packaging Type: Wooden Box, | ID: 1982791835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57200"/>
            <a:ext cx="3571875" cy="4762500"/>
          </a:xfrm>
          <a:prstGeom prst="rect">
            <a:avLst/>
          </a:prstGeom>
          <a:noFill/>
        </p:spPr>
      </p:pic>
      <p:pic>
        <p:nvPicPr>
          <p:cNvPr id="55306" name="Picture 10" descr="Flash And Fire Point Apparatus, For Industrial, Accro-Tech Scientific  Industries | ID: 405934786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381000"/>
            <a:ext cx="4762500" cy="47625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181600" y="5257800"/>
            <a:ext cx="2977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Flash and fire point apparatus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Cloud And Pour Point Apparatus, Cloud And Pour Point Apparatus, पोर पॉइंट  के उपकरण in Punjabi Mohalla, Ambala , Swastika Scientific Instruments | ID:  1440598776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8600"/>
            <a:ext cx="4762500" cy="47625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581400" y="5410200"/>
            <a:ext cx="217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Cloud and pour point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" y="1527083"/>
            <a:ext cx="8125459" cy="44557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b="1" dirty="0">
                <a:latin typeface="Times New Roman"/>
                <a:cs typeface="Times New Roman"/>
              </a:rPr>
              <a:t>POUR</a:t>
            </a:r>
            <a:r>
              <a:rPr sz="3000" b="1" spc="-35" dirty="0">
                <a:latin typeface="Times New Roman"/>
                <a:cs typeface="Times New Roman"/>
              </a:rPr>
              <a:t> </a:t>
            </a:r>
            <a:r>
              <a:rPr sz="3000" b="1" spc="-50" dirty="0">
                <a:latin typeface="Times New Roman"/>
                <a:cs typeface="Times New Roman"/>
              </a:rPr>
              <a:t>POINT-</a:t>
            </a:r>
            <a:endParaRPr sz="3000">
              <a:latin typeface="Times New Roman"/>
              <a:cs typeface="Times New Roman"/>
            </a:endParaRPr>
          </a:p>
          <a:p>
            <a:pPr marL="781685" marR="30480" lvl="1" indent="-287020" algn="just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82320" algn="l"/>
              </a:tabLst>
            </a:pP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fuel's </a:t>
            </a:r>
            <a:r>
              <a:rPr sz="2600" dirty="0">
                <a:latin typeface="Times New Roman"/>
                <a:cs typeface="Times New Roman"/>
              </a:rPr>
              <a:t>lowest </a:t>
            </a:r>
            <a:r>
              <a:rPr sz="2600" spc="-5" dirty="0">
                <a:latin typeface="Times New Roman"/>
                <a:cs typeface="Times New Roman"/>
              </a:rPr>
              <a:t>temperature at </a:t>
            </a:r>
            <a:r>
              <a:rPr sz="2600" dirty="0">
                <a:latin typeface="Times New Roman"/>
                <a:cs typeface="Times New Roman"/>
              </a:rPr>
              <a:t>which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will pour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flow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when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cooled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under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prescribed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conditions.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rough estimation of </a:t>
            </a:r>
            <a:r>
              <a:rPr sz="2600" dirty="0">
                <a:latin typeface="Times New Roman"/>
                <a:cs typeface="Times New Roman"/>
              </a:rPr>
              <a:t>the lowest </a:t>
            </a:r>
            <a:r>
              <a:rPr sz="2600" spc="-5" dirty="0">
                <a:latin typeface="Times New Roman"/>
                <a:cs typeface="Times New Roman"/>
              </a:rPr>
              <a:t>temperature at which </a:t>
            </a:r>
            <a:r>
              <a:rPr sz="2600" dirty="0">
                <a:latin typeface="Times New Roman"/>
                <a:cs typeface="Times New Roman"/>
              </a:rPr>
              <a:t> fuel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oil</a:t>
            </a:r>
            <a:r>
              <a:rPr sz="2600" spc="-5" dirty="0">
                <a:latin typeface="Times New Roman"/>
                <a:cs typeface="Times New Roman"/>
              </a:rPr>
              <a:t> 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ready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pumped.</a:t>
            </a:r>
            <a:endParaRPr sz="26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000" b="1" dirty="0">
                <a:latin typeface="Times New Roman"/>
                <a:cs typeface="Times New Roman"/>
              </a:rPr>
              <a:t>SPECIFIC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b="1" spc="-100" dirty="0">
                <a:latin typeface="Times New Roman"/>
                <a:cs typeface="Times New Roman"/>
              </a:rPr>
              <a:t>HEAT-</a:t>
            </a:r>
            <a:endParaRPr sz="3000">
              <a:latin typeface="Times New Roman"/>
              <a:cs typeface="Times New Roman"/>
            </a:endParaRPr>
          </a:p>
          <a:p>
            <a:pPr marL="781685" marR="30480" lvl="1" indent="-287020" algn="just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82320" algn="l"/>
              </a:tabLst>
            </a:pPr>
            <a:r>
              <a:rPr sz="2600" spc="-5" dirty="0">
                <a:latin typeface="Times New Roman"/>
                <a:cs typeface="Times New Roman"/>
              </a:rPr>
              <a:t>Specific heat is </a:t>
            </a:r>
            <a:r>
              <a:rPr sz="2600" dirty="0">
                <a:latin typeface="Times New Roman"/>
                <a:cs typeface="Times New Roman"/>
              </a:rPr>
              <a:t>the amount of </a:t>
            </a:r>
            <a:r>
              <a:rPr sz="2600" spc="-5" dirty="0">
                <a:latin typeface="Times New Roman"/>
                <a:cs typeface="Times New Roman"/>
              </a:rPr>
              <a:t>calories needed to </a:t>
            </a:r>
            <a:r>
              <a:rPr sz="2600" spc="-10" dirty="0">
                <a:latin typeface="Times New Roman"/>
                <a:cs typeface="Times New Roman"/>
              </a:rPr>
              <a:t>raise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temperature </a:t>
            </a:r>
            <a:r>
              <a:rPr sz="2600" dirty="0">
                <a:latin typeface="Times New Roman"/>
                <a:cs typeface="Times New Roman"/>
              </a:rPr>
              <a:t>of 1 kg of oil </a:t>
            </a:r>
            <a:r>
              <a:rPr sz="2600" spc="-5">
                <a:latin typeface="Times New Roman"/>
                <a:cs typeface="Times New Roman"/>
              </a:rPr>
              <a:t>by </a:t>
            </a:r>
            <a:r>
              <a:rPr sz="2600" smtClean="0">
                <a:latin typeface="Times New Roman"/>
                <a:cs typeface="Times New Roman"/>
              </a:rPr>
              <a:t>1</a:t>
            </a:r>
            <a:r>
              <a:rPr sz="2550" baseline="26143" smtClean="0">
                <a:latin typeface="Times New Roman"/>
                <a:cs typeface="Times New Roman"/>
              </a:rPr>
              <a:t>0</a:t>
            </a:r>
            <a:r>
              <a:rPr sz="2600" smtClean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.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unit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specific </a:t>
            </a:r>
            <a:r>
              <a:rPr sz="2600" dirty="0">
                <a:latin typeface="Times New Roman"/>
                <a:cs typeface="Times New Roman"/>
              </a:rPr>
              <a:t>heat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kcal/kg</a:t>
            </a:r>
            <a:r>
              <a:rPr sz="2550" baseline="26143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C. </a:t>
            </a:r>
            <a:r>
              <a:rPr sz="2600" spc="-5" dirty="0">
                <a:latin typeface="Times New Roman"/>
                <a:cs typeface="Times New Roman"/>
              </a:rPr>
              <a:t>It varies </a:t>
            </a:r>
            <a:r>
              <a:rPr sz="2600" dirty="0">
                <a:latin typeface="Times New Roman"/>
                <a:cs typeface="Times New Roman"/>
              </a:rPr>
              <a:t>from </a:t>
            </a:r>
            <a:r>
              <a:rPr sz="2600" spc="-5" dirty="0">
                <a:latin typeface="Times New Roman"/>
                <a:cs typeface="Times New Roman"/>
              </a:rPr>
              <a:t>0.22 </a:t>
            </a:r>
            <a:r>
              <a:rPr sz="2600" dirty="0">
                <a:latin typeface="Times New Roman"/>
                <a:cs typeface="Times New Roman"/>
              </a:rPr>
              <a:t>to </a:t>
            </a:r>
            <a:r>
              <a:rPr sz="2600" spc="-10" dirty="0">
                <a:latin typeface="Times New Roman"/>
                <a:cs typeface="Times New Roman"/>
              </a:rPr>
              <a:t>0.28 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depending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oil</a:t>
            </a:r>
            <a:r>
              <a:rPr sz="2600" spc="-5" dirty="0">
                <a:latin typeface="Times New Roman"/>
                <a:cs typeface="Times New Roman"/>
              </a:rPr>
              <a:t> specific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gravity.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19225"/>
            <a:ext cx="8074025" cy="44221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CALORIFIC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spc="-70" dirty="0">
                <a:latin typeface="Times New Roman"/>
                <a:cs typeface="Times New Roman"/>
              </a:rPr>
              <a:t>VALUE-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calorific </a:t>
            </a:r>
            <a:r>
              <a:rPr sz="2400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measures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heat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energy </a:t>
            </a:r>
            <a:r>
              <a:rPr sz="2400" spc="-5" dirty="0">
                <a:latin typeface="Times New Roman"/>
                <a:cs typeface="Times New Roman"/>
              </a:rPr>
              <a:t>produced. </a:t>
            </a:r>
            <a:r>
              <a:rPr sz="2400" dirty="0">
                <a:latin typeface="Times New Roman"/>
                <a:cs typeface="Times New Roman"/>
              </a:rPr>
              <a:t> Gross </a:t>
            </a:r>
            <a:r>
              <a:rPr sz="2400" spc="-5" dirty="0">
                <a:latin typeface="Times New Roman"/>
                <a:cs typeface="Times New Roman"/>
              </a:rPr>
              <a:t>calorific value (GCV) </a:t>
            </a:r>
            <a:r>
              <a:rPr sz="2400" dirty="0">
                <a:latin typeface="Times New Roman"/>
                <a:cs typeface="Times New Roman"/>
              </a:rPr>
              <a:t>assumes all vapour </a:t>
            </a:r>
            <a:r>
              <a:rPr sz="2400" spc="-5" dirty="0">
                <a:latin typeface="Times New Roman"/>
                <a:cs typeface="Times New Roman"/>
              </a:rPr>
              <a:t>produced </a:t>
            </a:r>
            <a:r>
              <a:rPr sz="2400" dirty="0">
                <a:latin typeface="Times New Roman"/>
                <a:cs typeface="Times New Roman"/>
              </a:rPr>
              <a:t> during the </a:t>
            </a:r>
            <a:r>
              <a:rPr sz="2400" spc="-5" dirty="0">
                <a:latin typeface="Times New Roman"/>
                <a:cs typeface="Times New Roman"/>
              </a:rPr>
              <a:t>combustion process </a:t>
            </a:r>
            <a:r>
              <a:rPr sz="2400" dirty="0">
                <a:latin typeface="Times New Roman"/>
                <a:cs typeface="Times New Roman"/>
              </a:rPr>
              <a:t>is fully </a:t>
            </a:r>
            <a:r>
              <a:rPr sz="2400" spc="-5" dirty="0">
                <a:latin typeface="Times New Roman"/>
                <a:cs typeface="Times New Roman"/>
              </a:rPr>
              <a:t>condensed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Net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calorific value (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NCV</a:t>
            </a:r>
            <a:r>
              <a:rPr sz="2400" spc="-5" dirty="0">
                <a:latin typeface="Times New Roman"/>
                <a:cs typeface="Times New Roman"/>
              </a:rPr>
              <a:t>) assumes </a:t>
            </a:r>
            <a:r>
              <a:rPr sz="2400" dirty="0">
                <a:latin typeface="Times New Roman"/>
                <a:cs typeface="Times New Roman"/>
              </a:rPr>
              <a:t>the water </a:t>
            </a:r>
            <a:r>
              <a:rPr sz="2400" spc="-5" dirty="0">
                <a:latin typeface="Times New Roman"/>
                <a:cs typeface="Times New Roman"/>
              </a:rPr>
              <a:t>leaves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 combustion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condensed.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4201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Fuels should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compared </a:t>
            </a:r>
            <a:r>
              <a:rPr sz="2400" dirty="0">
                <a:latin typeface="Times New Roman"/>
                <a:cs typeface="Times New Roman"/>
              </a:rPr>
              <a:t>based on the </a:t>
            </a:r>
            <a:r>
              <a:rPr sz="2400" spc="-10" dirty="0">
                <a:latin typeface="Times New Roman"/>
                <a:cs typeface="Times New Roman"/>
              </a:rPr>
              <a:t>net </a:t>
            </a:r>
            <a:r>
              <a:rPr sz="2400" spc="-5" dirty="0">
                <a:latin typeface="Times New Roman"/>
                <a:cs typeface="Times New Roman"/>
              </a:rPr>
              <a:t>calorific value. </a:t>
            </a:r>
            <a:r>
              <a:rPr sz="2400" dirty="0">
                <a:latin typeface="Times New Roman"/>
                <a:cs typeface="Times New Roman"/>
              </a:rPr>
              <a:t> The </a:t>
            </a:r>
            <a:r>
              <a:rPr sz="2400" spc="-5" dirty="0">
                <a:latin typeface="Times New Roman"/>
                <a:cs typeface="Times New Roman"/>
              </a:rPr>
              <a:t>calorific </a:t>
            </a:r>
            <a:r>
              <a:rPr sz="2400" dirty="0">
                <a:latin typeface="Times New Roman"/>
                <a:cs typeface="Times New Roman"/>
              </a:rPr>
              <a:t>value of fuel </a:t>
            </a:r>
            <a:r>
              <a:rPr sz="2400" spc="-5" dirty="0">
                <a:latin typeface="Times New Roman"/>
                <a:cs typeface="Times New Roman"/>
              </a:rPr>
              <a:t>oils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much more consistent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compare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(solid</a:t>
            </a:r>
            <a:r>
              <a:rPr sz="2400" dirty="0">
                <a:latin typeface="Times New Roman"/>
                <a:cs typeface="Times New Roman"/>
              </a:rPr>
              <a:t> fuel),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kerosene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diesel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oil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GCV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11,100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10,800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kCal/kg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respectively.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648200" y="6248400"/>
            <a:ext cx="380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Multiply by 4.18 to convert </a:t>
            </a:r>
            <a:r>
              <a:rPr lang="en-US" dirty="0" err="1" smtClean="0"/>
              <a:t>kCal</a:t>
            </a:r>
            <a:r>
              <a:rPr lang="en-US" baseline="0" dirty="0" smtClean="0"/>
              <a:t> to kJ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Bomb Calorimeter: Definition, Construction, Diagram, Working &amp;amp; Uses -  Engineering Lear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8016410" cy="4219575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635301" y="3244334"/>
            <a:ext cx="1873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Bomb calorimeter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673" y="478663"/>
            <a:ext cx="2169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212"/>
            <a:ext cx="7348855" cy="402526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Definition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Classification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Properties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Solid,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Liquid,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Gaseous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endParaRPr sz="3200">
              <a:latin typeface="Times New Roman"/>
              <a:cs typeface="Times New Roman"/>
            </a:endParaRPr>
          </a:p>
          <a:p>
            <a:pPr marL="527685" marR="3619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Merits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Demerits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Liquid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Solid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Merits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Demerits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gaseous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endParaRPr sz="3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7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dirty="0">
                <a:latin typeface="Times New Roman"/>
                <a:cs typeface="Times New Roman"/>
              </a:rPr>
              <a:t>Requirement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good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 descr="Fuel&amp;amp;amp;thermocor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2" name="AutoShape 4" descr="Fuel&amp;amp;amp;thermocor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4" name="AutoShape 6" descr="Fuel&amp;amp;amp;thermocor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3496" name="Picture 8" descr="What is the Difference Between HCV and LCV - Pediaa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5421016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8698"/>
            <a:ext cx="8074659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SULPHUR-</a:t>
            </a:r>
            <a:endParaRPr sz="30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 amount of sulphur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fuel oil </a:t>
            </a:r>
            <a:r>
              <a:rPr sz="2600" spc="-5" dirty="0">
                <a:latin typeface="Times New Roman"/>
                <a:cs typeface="Times New Roman"/>
              </a:rPr>
              <a:t>depends </a:t>
            </a:r>
            <a:r>
              <a:rPr sz="2600" dirty="0">
                <a:latin typeface="Times New Roman"/>
                <a:cs typeface="Times New Roman"/>
              </a:rPr>
              <a:t>on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 source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crude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oil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refining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process.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25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 sulphur </a:t>
            </a:r>
            <a:r>
              <a:rPr sz="2600" spc="-5" dirty="0">
                <a:latin typeface="Times New Roman"/>
                <a:cs typeface="Times New Roman"/>
              </a:rPr>
              <a:t>content </a:t>
            </a:r>
            <a:r>
              <a:rPr sz="2600" dirty="0">
                <a:latin typeface="Times New Roman"/>
                <a:cs typeface="Times New Roman"/>
              </a:rPr>
              <a:t>for the </a:t>
            </a:r>
            <a:r>
              <a:rPr sz="2600" spc="-5" dirty="0">
                <a:latin typeface="Times New Roman"/>
                <a:cs typeface="Times New Roman"/>
              </a:rPr>
              <a:t>residual </a:t>
            </a:r>
            <a:r>
              <a:rPr sz="2600" dirty="0">
                <a:latin typeface="Times New Roman"/>
                <a:cs typeface="Times New Roman"/>
              </a:rPr>
              <a:t>fuel </a:t>
            </a:r>
            <a:r>
              <a:rPr sz="2600" spc="-5" dirty="0">
                <a:latin typeface="Times New Roman"/>
                <a:cs typeface="Times New Roman"/>
              </a:rPr>
              <a:t>oil </a:t>
            </a:r>
            <a:r>
              <a:rPr sz="2600" dirty="0">
                <a:latin typeface="Times New Roman"/>
                <a:cs typeface="Times New Roman"/>
              </a:rPr>
              <a:t>is in the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order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%.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CARBON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RESIDUE-</a:t>
            </a:r>
            <a:endParaRPr sz="30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Times New Roman"/>
                <a:cs typeface="Times New Roman"/>
              </a:rPr>
              <a:t>Carbon </a:t>
            </a:r>
            <a:r>
              <a:rPr sz="2600" dirty="0">
                <a:latin typeface="Times New Roman"/>
                <a:cs typeface="Times New Roman"/>
              </a:rPr>
              <a:t>residue </a:t>
            </a:r>
            <a:r>
              <a:rPr sz="2600" spc="-5" dirty="0">
                <a:latin typeface="Times New Roman"/>
                <a:cs typeface="Times New Roman"/>
              </a:rPr>
              <a:t>indicates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tendency </a:t>
            </a:r>
            <a:r>
              <a:rPr sz="2600" dirty="0">
                <a:latin typeface="Times New Roman"/>
                <a:cs typeface="Times New Roman"/>
              </a:rPr>
              <a:t>of oil to </a:t>
            </a:r>
            <a:r>
              <a:rPr sz="2600" spc="-5" dirty="0">
                <a:latin typeface="Times New Roman"/>
                <a:cs typeface="Times New Roman"/>
              </a:rPr>
              <a:t>deposit </a:t>
            </a:r>
            <a:r>
              <a:rPr sz="2600" dirty="0">
                <a:latin typeface="Times New Roman"/>
                <a:cs typeface="Times New Roman"/>
              </a:rPr>
              <a:t> 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carbonaceous</a:t>
            </a:r>
            <a:r>
              <a:rPr sz="2600" dirty="0">
                <a:latin typeface="Times New Roman"/>
                <a:cs typeface="Times New Roman"/>
              </a:rPr>
              <a:t> solid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residue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 hot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surface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like </a:t>
            </a:r>
            <a:r>
              <a:rPr sz="2600" dirty="0">
                <a:latin typeface="Times New Roman"/>
                <a:cs typeface="Times New Roman"/>
              </a:rPr>
              <a:t> burner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injection</a:t>
            </a:r>
            <a:r>
              <a:rPr sz="2600" dirty="0">
                <a:latin typeface="Times New Roman"/>
                <a:cs typeface="Times New Roman"/>
              </a:rPr>
              <a:t> nozzle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vaporizable </a:t>
            </a:r>
            <a:r>
              <a:rPr sz="2600" dirty="0">
                <a:latin typeface="Times New Roman"/>
                <a:cs typeface="Times New Roman"/>
              </a:rPr>
              <a:t> constituents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evaporate.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8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residual</a:t>
            </a:r>
            <a:r>
              <a:rPr sz="2600" dirty="0">
                <a:latin typeface="Times New Roman"/>
                <a:cs typeface="Times New Roman"/>
              </a:rPr>
              <a:t> oil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contains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carbon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residue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1%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or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higher.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7083"/>
            <a:ext cx="8074659" cy="43033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ASH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CONTENT</a:t>
            </a:r>
            <a:r>
              <a:rPr sz="3000" dirty="0">
                <a:latin typeface="Times New Roman"/>
                <a:cs typeface="Times New Roman"/>
              </a:rPr>
              <a:t>-</a:t>
            </a:r>
            <a:endParaRPr sz="30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ash value is related to the </a:t>
            </a:r>
            <a:r>
              <a:rPr sz="2600" spc="-10" dirty="0">
                <a:latin typeface="Times New Roman"/>
                <a:cs typeface="Times New Roman"/>
              </a:rPr>
              <a:t>inorganic </a:t>
            </a:r>
            <a:r>
              <a:rPr sz="2600" spc="-5" dirty="0">
                <a:latin typeface="Times New Roman"/>
                <a:cs typeface="Times New Roman"/>
              </a:rPr>
              <a:t>material </a:t>
            </a:r>
            <a:r>
              <a:rPr sz="2600" spc="5" dirty="0">
                <a:latin typeface="Times New Roman"/>
                <a:cs typeface="Times New Roman"/>
              </a:rPr>
              <a:t>or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salts(compounds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sodium,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vanadium,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calcium,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magnesium, </a:t>
            </a:r>
            <a:r>
              <a:rPr sz="2600" dirty="0">
                <a:latin typeface="Times New Roman"/>
                <a:cs typeface="Times New Roman"/>
              </a:rPr>
              <a:t>silicon, iron, aluminum, nickel </a:t>
            </a:r>
            <a:r>
              <a:rPr sz="2600" spc="-5" dirty="0">
                <a:latin typeface="Times New Roman"/>
                <a:cs typeface="Times New Roman"/>
              </a:rPr>
              <a:t>etc.) 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fuel oil and </a:t>
            </a:r>
            <a:r>
              <a:rPr sz="2600" spc="-5" dirty="0">
                <a:latin typeface="Times New Roman"/>
                <a:cs typeface="Times New Roman"/>
              </a:rPr>
              <a:t>ash levels in distillate </a:t>
            </a:r>
            <a:r>
              <a:rPr sz="2600" dirty="0">
                <a:latin typeface="Times New Roman"/>
                <a:cs typeface="Times New Roman"/>
              </a:rPr>
              <a:t>fuels are negligible.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residual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fuels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levels.</a:t>
            </a:r>
            <a:endParaRPr sz="26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ash has an erosive </a:t>
            </a:r>
            <a:r>
              <a:rPr sz="2600" spc="-15" dirty="0">
                <a:latin typeface="Times New Roman"/>
                <a:cs typeface="Times New Roman"/>
              </a:rPr>
              <a:t>effect </a:t>
            </a:r>
            <a:r>
              <a:rPr sz="2600" dirty="0">
                <a:latin typeface="Times New Roman"/>
                <a:cs typeface="Times New Roman"/>
              </a:rPr>
              <a:t>on the </a:t>
            </a:r>
            <a:r>
              <a:rPr sz="2600" spc="-5" dirty="0">
                <a:latin typeface="Times New Roman"/>
                <a:cs typeface="Times New Roman"/>
              </a:rPr>
              <a:t>burner tips, causes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damage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the </a:t>
            </a:r>
            <a:r>
              <a:rPr sz="2600" spc="-5" dirty="0">
                <a:latin typeface="Times New Roman"/>
                <a:cs typeface="Times New Roman"/>
              </a:rPr>
              <a:t>refractories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high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temperatures and </a:t>
            </a:r>
            <a:r>
              <a:rPr sz="2600" dirty="0">
                <a:latin typeface="Times New Roman"/>
                <a:cs typeface="Times New Roman"/>
              </a:rPr>
              <a:t> gives </a:t>
            </a:r>
            <a:r>
              <a:rPr sz="2600" spc="-5" dirty="0">
                <a:latin typeface="Times New Roman"/>
                <a:cs typeface="Times New Roman"/>
              </a:rPr>
              <a:t>rise </a:t>
            </a:r>
            <a:r>
              <a:rPr sz="2600" spc="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high </a:t>
            </a:r>
            <a:r>
              <a:rPr sz="2600" spc="-5" dirty="0">
                <a:latin typeface="Times New Roman"/>
                <a:cs typeface="Times New Roman"/>
              </a:rPr>
              <a:t>temperature corrosion and </a:t>
            </a:r>
            <a:r>
              <a:rPr sz="2600" dirty="0">
                <a:latin typeface="Times New Roman"/>
                <a:cs typeface="Times New Roman"/>
              </a:rPr>
              <a:t>fouling </a:t>
            </a:r>
            <a:r>
              <a:rPr sz="2600" spc="-1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 equipment's.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27083"/>
            <a:ext cx="8074659" cy="43033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114" dirty="0">
                <a:latin typeface="Times New Roman"/>
                <a:cs typeface="Times New Roman"/>
              </a:rPr>
              <a:t>WATER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spc="-35" dirty="0">
                <a:latin typeface="Times New Roman"/>
                <a:cs typeface="Times New Roman"/>
              </a:rPr>
              <a:t>CONTENT-</a:t>
            </a:r>
            <a:endParaRPr sz="30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water content </a:t>
            </a:r>
            <a:r>
              <a:rPr sz="2600" dirty="0">
                <a:latin typeface="Times New Roman"/>
                <a:cs typeface="Times New Roman"/>
              </a:rPr>
              <a:t>are low </a:t>
            </a:r>
            <a:r>
              <a:rPr sz="2600" spc="-5" dirty="0">
                <a:latin typeface="Times New Roman"/>
                <a:cs typeface="Times New Roman"/>
              </a:rPr>
              <a:t>when it </a:t>
            </a:r>
            <a:r>
              <a:rPr sz="2600" dirty="0">
                <a:latin typeface="Times New Roman"/>
                <a:cs typeface="Times New Roman"/>
              </a:rPr>
              <a:t>is supplied </a:t>
            </a:r>
            <a:r>
              <a:rPr sz="2600" spc="-5" dirty="0">
                <a:latin typeface="Times New Roman"/>
                <a:cs typeface="Times New Roman"/>
              </a:rPr>
              <a:t>because </a:t>
            </a:r>
            <a:r>
              <a:rPr sz="2600" dirty="0">
                <a:latin typeface="Times New Roman"/>
                <a:cs typeface="Times New Roman"/>
              </a:rPr>
              <a:t> the </a:t>
            </a:r>
            <a:r>
              <a:rPr sz="2600" spc="-5" dirty="0">
                <a:latin typeface="Times New Roman"/>
                <a:cs typeface="Times New Roman"/>
              </a:rPr>
              <a:t>product at refinery site </a:t>
            </a:r>
            <a:r>
              <a:rPr sz="2600" dirty="0">
                <a:latin typeface="Times New Roman"/>
                <a:cs typeface="Times New Roman"/>
              </a:rPr>
              <a:t>is handled hot, the </a:t>
            </a:r>
            <a:r>
              <a:rPr sz="2600" spc="-5" dirty="0">
                <a:latin typeface="Times New Roman"/>
                <a:cs typeface="Times New Roman"/>
              </a:rPr>
              <a:t>water </a:t>
            </a:r>
            <a:r>
              <a:rPr sz="2600" dirty="0">
                <a:latin typeface="Times New Roman"/>
                <a:cs typeface="Times New Roman"/>
              </a:rPr>
              <a:t> content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maximum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1%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which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upper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limit.</a:t>
            </a:r>
            <a:endParaRPr sz="26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water</a:t>
            </a:r>
            <a:r>
              <a:rPr sz="2600" dirty="0">
                <a:latin typeface="Times New Roman"/>
                <a:cs typeface="Times New Roman"/>
              </a:rPr>
              <a:t> content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cause</a:t>
            </a:r>
            <a:r>
              <a:rPr sz="2600" dirty="0">
                <a:latin typeface="Times New Roman"/>
                <a:cs typeface="Times New Roman"/>
              </a:rPr>
              <a:t> damage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inside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surfaces </a:t>
            </a:r>
            <a:r>
              <a:rPr sz="2600" dirty="0">
                <a:latin typeface="Times New Roman"/>
                <a:cs typeface="Times New Roman"/>
              </a:rPr>
              <a:t>of the </a:t>
            </a:r>
            <a:r>
              <a:rPr sz="2600" spc="-5" dirty="0">
                <a:latin typeface="Times New Roman"/>
                <a:cs typeface="Times New Roman"/>
              </a:rPr>
              <a:t>furnace </a:t>
            </a:r>
            <a:r>
              <a:rPr sz="2600" dirty="0">
                <a:latin typeface="Times New Roman"/>
                <a:cs typeface="Times New Roman"/>
              </a:rPr>
              <a:t>during </a:t>
            </a:r>
            <a:r>
              <a:rPr sz="2600" spc="-5" dirty="0">
                <a:latin typeface="Times New Roman"/>
                <a:cs typeface="Times New Roman"/>
              </a:rPr>
              <a:t>combustion especially if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 </a:t>
            </a:r>
            <a:r>
              <a:rPr sz="2600" dirty="0">
                <a:latin typeface="Times New Roman"/>
                <a:cs typeface="Times New Roman"/>
              </a:rPr>
              <a:t>contains dissolved </a:t>
            </a:r>
            <a:r>
              <a:rPr sz="2600" spc="-5" dirty="0">
                <a:latin typeface="Times New Roman"/>
                <a:cs typeface="Times New Roman"/>
              </a:rPr>
              <a:t>salts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5" dirty="0">
                <a:latin typeface="Times New Roman"/>
                <a:cs typeface="Times New Roman"/>
              </a:rPr>
              <a:t>it can cause spluttering </a:t>
            </a:r>
            <a:r>
              <a:rPr sz="2600" spc="5" dirty="0">
                <a:latin typeface="Times New Roman"/>
                <a:cs typeface="Times New Roman"/>
              </a:rPr>
              <a:t>of 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flame at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burner tip, </a:t>
            </a:r>
            <a:r>
              <a:rPr sz="2600" dirty="0">
                <a:latin typeface="Times New Roman"/>
                <a:cs typeface="Times New Roman"/>
              </a:rPr>
              <a:t>possibly </a:t>
            </a:r>
            <a:r>
              <a:rPr sz="2600" spc="-5" dirty="0">
                <a:latin typeface="Times New Roman"/>
                <a:cs typeface="Times New Roman"/>
              </a:rPr>
              <a:t>extinguishing the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flame, reducing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flame </a:t>
            </a:r>
            <a:r>
              <a:rPr sz="2600" dirty="0">
                <a:latin typeface="Times New Roman"/>
                <a:cs typeface="Times New Roman"/>
              </a:rPr>
              <a:t>temperature or </a:t>
            </a:r>
            <a:r>
              <a:rPr sz="2600" spc="-5" dirty="0">
                <a:latin typeface="Times New Roman"/>
                <a:cs typeface="Times New Roman"/>
              </a:rPr>
              <a:t>lengthening 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flame.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444" y="478663"/>
            <a:ext cx="65951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Liquid</a:t>
            </a:r>
            <a:r>
              <a:rPr spc="-2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6986"/>
            <a:ext cx="8002270" cy="43694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marR="5080" indent="-515620">
              <a:lnSpc>
                <a:spcPts val="24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posses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higher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calorific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unit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mass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solid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fuels.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 burn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without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dust,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ash,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clinkers,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etc.</a:t>
            </a:r>
            <a:endParaRPr sz="2500">
              <a:latin typeface="Times New Roman"/>
              <a:cs typeface="Times New Roman"/>
            </a:endParaRPr>
          </a:p>
          <a:p>
            <a:pPr marL="527685" marR="625475" indent="-515620">
              <a:lnSpc>
                <a:spcPts val="24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Their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firing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also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extinguished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easily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by stopping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liquid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fuel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supply.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 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transport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through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pipes.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can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stored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indefinitely</a:t>
            </a:r>
            <a:r>
              <a:rPr sz="2500" spc="6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without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loss.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 are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clean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economic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handle.</a:t>
            </a:r>
            <a:endParaRPr sz="2500">
              <a:latin typeface="Times New Roman"/>
              <a:cs typeface="Times New Roman"/>
            </a:endParaRPr>
          </a:p>
          <a:p>
            <a:pPr marL="527685" marR="1097280" indent="-515620">
              <a:lnSpc>
                <a:spcPts val="2400"/>
              </a:lnSpc>
              <a:spcBef>
                <a:spcPts val="58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Loss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heat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spc="-10" dirty="0">
                <a:latin typeface="Times New Roman"/>
                <a:cs typeface="Times New Roman"/>
              </a:rPr>
              <a:t>chimney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very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low due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greater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cleanliness.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less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excess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air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complete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combustion.</a:t>
            </a:r>
            <a:endParaRPr sz="2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require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less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furnace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space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combustion.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990" y="478663"/>
            <a:ext cx="6656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6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liquid</a:t>
            </a:r>
            <a:r>
              <a:rPr spc="-20" dirty="0"/>
              <a:t> </a:t>
            </a:r>
            <a:r>
              <a:rPr dirty="0"/>
              <a:t>fuel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698"/>
            <a:ext cx="8074025" cy="4141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527685" marR="6985" indent="-515620">
              <a:lnSpc>
                <a:spcPts val="2880"/>
              </a:lnSpc>
              <a:spcBef>
                <a:spcPts val="7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cost</a:t>
            </a:r>
            <a:r>
              <a:rPr sz="3000" spc="22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liquid</a:t>
            </a:r>
            <a:r>
              <a:rPr sz="3000" spc="2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fuel</a:t>
            </a:r>
            <a:r>
              <a:rPr sz="3000" spc="229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relatively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much</a:t>
            </a:r>
            <a:r>
              <a:rPr sz="3000" spc="2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higher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 compared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solid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fuel.</a:t>
            </a:r>
            <a:endParaRPr sz="30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2880"/>
              </a:lnSpc>
              <a:spcBef>
                <a:spcPts val="7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There</a:t>
            </a:r>
            <a:r>
              <a:rPr sz="3000" spc="19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2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greater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risk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1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fire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hazards,</a:t>
            </a:r>
            <a:r>
              <a:rPr sz="3000" spc="2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</a:t>
            </a:r>
            <a:r>
              <a:rPr sz="3000" spc="2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case</a:t>
            </a:r>
            <a:r>
              <a:rPr sz="3000" spc="19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highly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inflammable</a:t>
            </a:r>
            <a:r>
              <a:rPr sz="3000" spc="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volatile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liquid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fuels.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They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give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bad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odour.</a:t>
            </a:r>
            <a:endParaRPr sz="30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Special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storage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tanks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required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storing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liquid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fuels.</a:t>
            </a:r>
            <a:endParaRPr sz="30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ct val="80000"/>
              </a:lnSpc>
              <a:spcBef>
                <a:spcPts val="750"/>
              </a:spcBef>
              <a:buAutoNum type="arabicPeriod"/>
              <a:tabLst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Specially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constructed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burners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spraying </a:t>
            </a:r>
            <a:r>
              <a:rPr sz="3000" dirty="0">
                <a:latin typeface="Times New Roman"/>
                <a:cs typeface="Times New Roman"/>
              </a:rPr>
              <a:t> apparatus</a:t>
            </a:r>
            <a:r>
              <a:rPr sz="3000" spc="7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7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required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70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efficient</a:t>
            </a:r>
            <a:r>
              <a:rPr sz="3000" spc="7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burning</a:t>
            </a:r>
            <a:r>
              <a:rPr sz="3000" spc="7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liquid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226" y="207391"/>
            <a:ext cx="74466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4170" marR="5080" indent="-2872105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Gross</a:t>
            </a:r>
            <a:r>
              <a:rPr sz="4000" spc="-5" dirty="0"/>
              <a:t> </a:t>
            </a:r>
            <a:r>
              <a:rPr sz="4000" dirty="0"/>
              <a:t>calorific</a:t>
            </a:r>
            <a:r>
              <a:rPr sz="4000" spc="-20" dirty="0"/>
              <a:t> </a:t>
            </a:r>
            <a:r>
              <a:rPr sz="4000" spc="-5" dirty="0"/>
              <a:t>values</a:t>
            </a:r>
            <a:r>
              <a:rPr sz="4000" spc="-20" dirty="0"/>
              <a:t> </a:t>
            </a:r>
            <a:r>
              <a:rPr sz="4000" dirty="0"/>
              <a:t>for</a:t>
            </a:r>
            <a:r>
              <a:rPr sz="4000" spc="-85" dirty="0"/>
              <a:t> </a:t>
            </a:r>
            <a:r>
              <a:rPr sz="4000" spc="-10" dirty="0"/>
              <a:t>different </a:t>
            </a:r>
            <a:r>
              <a:rPr sz="4000" spc="-985" dirty="0"/>
              <a:t> </a:t>
            </a:r>
            <a:r>
              <a:rPr sz="4000" spc="-5" dirty="0"/>
              <a:t>fuel</a:t>
            </a:r>
            <a:r>
              <a:rPr sz="4000" spc="-10" dirty="0"/>
              <a:t> </a:t>
            </a:r>
            <a:r>
              <a:rPr sz="4000" dirty="0"/>
              <a:t>oils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57200" y="1905025"/>
            <a:ext cx="7696200" cy="3782060"/>
          </a:xfrm>
          <a:custGeom>
            <a:avLst/>
            <a:gdLst/>
            <a:ahLst/>
            <a:cxnLst/>
            <a:rect l="l" t="t" r="r" b="b"/>
            <a:pathLst>
              <a:path w="7696200" h="3782060">
                <a:moveTo>
                  <a:pt x="7696200" y="3200806"/>
                </a:moveTo>
                <a:lnTo>
                  <a:pt x="3848100" y="3200806"/>
                </a:lnTo>
                <a:lnTo>
                  <a:pt x="0" y="3200806"/>
                </a:lnTo>
                <a:lnTo>
                  <a:pt x="0" y="3782034"/>
                </a:lnTo>
                <a:lnTo>
                  <a:pt x="3848100" y="3782034"/>
                </a:lnTo>
                <a:lnTo>
                  <a:pt x="7696200" y="3782034"/>
                </a:lnTo>
                <a:lnTo>
                  <a:pt x="7696200" y="3200806"/>
                </a:lnTo>
                <a:close/>
              </a:path>
              <a:path w="7696200" h="3782060">
                <a:moveTo>
                  <a:pt x="7696200" y="2038388"/>
                </a:moveTo>
                <a:lnTo>
                  <a:pt x="3848100" y="2038388"/>
                </a:lnTo>
                <a:lnTo>
                  <a:pt x="0" y="2038388"/>
                </a:lnTo>
                <a:lnTo>
                  <a:pt x="0" y="2619527"/>
                </a:lnTo>
                <a:lnTo>
                  <a:pt x="0" y="3200755"/>
                </a:lnTo>
                <a:lnTo>
                  <a:pt x="3848100" y="3200755"/>
                </a:lnTo>
                <a:lnTo>
                  <a:pt x="7696200" y="3200755"/>
                </a:lnTo>
                <a:lnTo>
                  <a:pt x="7696200" y="2619603"/>
                </a:lnTo>
                <a:lnTo>
                  <a:pt x="7696200" y="2038388"/>
                </a:lnTo>
                <a:close/>
              </a:path>
              <a:path w="7696200" h="3782060">
                <a:moveTo>
                  <a:pt x="7696200" y="875944"/>
                </a:moveTo>
                <a:lnTo>
                  <a:pt x="3848100" y="875944"/>
                </a:lnTo>
                <a:lnTo>
                  <a:pt x="0" y="875944"/>
                </a:lnTo>
                <a:lnTo>
                  <a:pt x="0" y="1457096"/>
                </a:lnTo>
                <a:lnTo>
                  <a:pt x="0" y="2038324"/>
                </a:lnTo>
                <a:lnTo>
                  <a:pt x="3848100" y="2038324"/>
                </a:lnTo>
                <a:lnTo>
                  <a:pt x="7696200" y="2038324"/>
                </a:lnTo>
                <a:lnTo>
                  <a:pt x="7696200" y="1457172"/>
                </a:lnTo>
                <a:lnTo>
                  <a:pt x="7696200" y="875944"/>
                </a:lnTo>
                <a:close/>
              </a:path>
              <a:path w="7696200" h="3782060">
                <a:moveTo>
                  <a:pt x="7696200" y="0"/>
                </a:moveTo>
                <a:lnTo>
                  <a:pt x="3848100" y="0"/>
                </a:lnTo>
                <a:lnTo>
                  <a:pt x="0" y="0"/>
                </a:lnTo>
                <a:lnTo>
                  <a:pt x="0" y="875893"/>
                </a:lnTo>
                <a:lnTo>
                  <a:pt x="3848100" y="875893"/>
                </a:lnTo>
                <a:lnTo>
                  <a:pt x="7696200" y="875893"/>
                </a:lnTo>
                <a:lnTo>
                  <a:pt x="769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1560" y="2137409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Fuel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oils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44776" y="2650616"/>
            <a:ext cx="1472565" cy="293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 marR="106680" indent="-1270" algn="ctr">
              <a:lnSpc>
                <a:spcPct val="159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Fuel Oil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Diesel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Oil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L.D.O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58900"/>
              </a:lnSpc>
            </a:pPr>
            <a:r>
              <a:rPr sz="2400" spc="-5" dirty="0">
                <a:latin typeface="Times New Roman"/>
                <a:cs typeface="Times New Roman"/>
              </a:rPr>
              <a:t>Furnace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Oil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LSHS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2952" y="1954529"/>
            <a:ext cx="2811780" cy="362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Gross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Calorific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Value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(kCal/kg)</a:t>
            </a:r>
            <a:endParaRPr sz="2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415"/>
              </a:spcBef>
            </a:pPr>
            <a:r>
              <a:rPr sz="2400" spc="-15" dirty="0">
                <a:latin typeface="Times New Roman"/>
                <a:cs typeface="Times New Roman"/>
              </a:rPr>
              <a:t>11,100</a:t>
            </a: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Times New Roman"/>
                <a:cs typeface="Times New Roman"/>
              </a:rPr>
              <a:t>10,800</a:t>
            </a: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700"/>
              </a:spcBef>
            </a:pPr>
            <a:r>
              <a:rPr sz="2400" dirty="0">
                <a:latin typeface="Times New Roman"/>
                <a:cs typeface="Times New Roman"/>
              </a:rPr>
              <a:t>10,700</a:t>
            </a: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latin typeface="Times New Roman"/>
                <a:cs typeface="Times New Roman"/>
              </a:rPr>
              <a:t>10,500</a:t>
            </a:r>
            <a:endParaRPr sz="24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Times New Roman"/>
                <a:cs typeface="Times New Roman"/>
              </a:rPr>
              <a:t>10,600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6248400"/>
            <a:ext cx="380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Multiply by 4.18 to convert </a:t>
            </a:r>
            <a:r>
              <a:rPr lang="en-US" dirty="0" err="1" smtClean="0"/>
              <a:t>kCal</a:t>
            </a:r>
            <a:r>
              <a:rPr lang="en-US" baseline="0" dirty="0" smtClean="0"/>
              <a:t> to kJ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698"/>
            <a:ext cx="8072755" cy="397801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715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Solid fuel refers </a:t>
            </a:r>
            <a:r>
              <a:rPr sz="3000" spc="-5" dirty="0">
                <a:latin typeface="Times New Roman"/>
                <a:cs typeface="Times New Roman"/>
              </a:rPr>
              <a:t>to </a:t>
            </a:r>
            <a:r>
              <a:rPr sz="3000" dirty="0">
                <a:latin typeface="Times New Roman"/>
                <a:cs typeface="Times New Roman"/>
              </a:rPr>
              <a:t>various types of solid material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fuel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produce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energy</a:t>
            </a:r>
            <a:r>
              <a:rPr sz="3000" spc="7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provide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heating,</a:t>
            </a:r>
            <a:r>
              <a:rPr sz="3000" dirty="0">
                <a:latin typeface="Times New Roman"/>
                <a:cs typeface="Times New Roman"/>
              </a:rPr>
              <a:t> usually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released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through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combustion.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Solid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fuels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mainly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classified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two 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categories, </a:t>
            </a:r>
            <a:r>
              <a:rPr sz="3000" spc="-5" dirty="0">
                <a:latin typeface="Times New Roman"/>
                <a:cs typeface="Times New Roman"/>
              </a:rPr>
              <a:t>i.e. </a:t>
            </a:r>
            <a:r>
              <a:rPr sz="3000" dirty="0">
                <a:latin typeface="Times New Roman"/>
                <a:cs typeface="Times New Roman"/>
              </a:rPr>
              <a:t>natural </a:t>
            </a:r>
            <a:r>
              <a:rPr sz="3000" spc="-5" dirty="0">
                <a:latin typeface="Times New Roman"/>
                <a:cs typeface="Times New Roman"/>
              </a:rPr>
              <a:t>fuels, </a:t>
            </a:r>
            <a:r>
              <a:rPr sz="3000" dirty="0">
                <a:latin typeface="Times New Roman"/>
                <a:cs typeface="Times New Roman"/>
              </a:rPr>
              <a:t>such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wood, coal,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etc.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manufactured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fuels,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such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as</a:t>
            </a:r>
            <a:r>
              <a:rPr sz="3000" dirty="0">
                <a:latin typeface="Times New Roman"/>
                <a:cs typeface="Times New Roman"/>
              </a:rPr>
              <a:t> charcoal,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coke,</a:t>
            </a:r>
            <a:r>
              <a:rPr sz="3000" spc="-5" dirty="0">
                <a:latin typeface="Times New Roman"/>
                <a:cs typeface="Times New Roman"/>
              </a:rPr>
              <a:t> briquettes,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etc.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Coal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classified</a:t>
            </a:r>
            <a:r>
              <a:rPr sz="3000" dirty="0">
                <a:latin typeface="Times New Roman"/>
                <a:cs typeface="Times New Roman"/>
              </a:rPr>
              <a:t> into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three</a:t>
            </a:r>
            <a:r>
              <a:rPr sz="3000" dirty="0">
                <a:latin typeface="Times New Roman"/>
                <a:cs typeface="Times New Roman"/>
              </a:rPr>
              <a:t> major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types;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anthracite,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bituminous,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lignite</a:t>
            </a:r>
            <a:r>
              <a:rPr sz="3000" spc="-5">
                <a:latin typeface="Times New Roman"/>
                <a:cs typeface="Times New Roman"/>
              </a:rPr>
              <a:t>.</a:t>
            </a:r>
            <a:r>
              <a:rPr sz="3000" spc="745">
                <a:latin typeface="Times New Roman"/>
                <a:cs typeface="Times New Roman"/>
              </a:rPr>
              <a:t> 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807402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further</a:t>
            </a:r>
            <a:r>
              <a:rPr sz="3200" dirty="0">
                <a:latin typeface="Times New Roman"/>
                <a:cs typeface="Times New Roman"/>
              </a:rPr>
              <a:t> classified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semi-anthracite,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semi-bituminous,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sub-bituminous.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Anthracite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the oldest coal </a:t>
            </a:r>
            <a:r>
              <a:rPr sz="3200" spc="-5" dirty="0">
                <a:latin typeface="Times New Roman"/>
                <a:cs typeface="Times New Roman"/>
              </a:rPr>
              <a:t>from </a:t>
            </a:r>
            <a:r>
              <a:rPr sz="3200" dirty="0">
                <a:latin typeface="Times New Roman"/>
                <a:cs typeface="Times New Roman"/>
              </a:rPr>
              <a:t>a geological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perspective. It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hard </a:t>
            </a:r>
            <a:r>
              <a:rPr sz="3200" dirty="0">
                <a:latin typeface="Times New Roman"/>
                <a:cs typeface="Times New Roman"/>
              </a:rPr>
              <a:t>coal composed </a:t>
            </a:r>
            <a:r>
              <a:rPr sz="3200" spc="-5" dirty="0">
                <a:latin typeface="Times New Roman"/>
                <a:cs typeface="Times New Roman"/>
              </a:rPr>
              <a:t>mainly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of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carbon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little</a:t>
            </a:r>
            <a:r>
              <a:rPr sz="3200" dirty="0">
                <a:latin typeface="Times New Roman"/>
                <a:cs typeface="Times New Roman"/>
              </a:rPr>
              <a:t> volatile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practically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moisture.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000000"/>
                  </a:solidFill>
                </a:uFill>
              </a:rPr>
              <a:t>Solid</a:t>
            </a:r>
            <a:r>
              <a:rPr u="sng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9286"/>
            <a:ext cx="3403600" cy="419036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45" dirty="0">
                <a:latin typeface="Times New Roman"/>
                <a:cs typeface="Times New Roman"/>
              </a:rPr>
              <a:t>Types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solid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</a:t>
            </a:r>
            <a:endParaRPr sz="32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55" dirty="0">
                <a:latin typeface="Times New Roman"/>
                <a:cs typeface="Times New Roman"/>
              </a:rPr>
              <a:t>Wood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Coal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5" dirty="0">
                <a:latin typeface="Times New Roman"/>
                <a:cs typeface="Times New Roman"/>
              </a:rPr>
              <a:t>Oil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shale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25" dirty="0">
                <a:latin typeface="Times New Roman"/>
                <a:cs typeface="Times New Roman"/>
              </a:rPr>
              <a:t>Tanbark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dirty="0">
                <a:latin typeface="Times New Roman"/>
                <a:cs typeface="Times New Roman"/>
              </a:rPr>
              <a:t>Bagasse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5" dirty="0">
                <a:latin typeface="Times New Roman"/>
                <a:cs typeface="Times New Roman"/>
              </a:rPr>
              <a:t>Straw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dirty="0">
                <a:latin typeface="Times New Roman"/>
                <a:cs typeface="Times New Roman"/>
              </a:rPr>
              <a:t>Charcoal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Coke</a:t>
            </a:r>
            <a:endParaRPr sz="2400">
              <a:latin typeface="Times New Roman"/>
              <a:cs typeface="Times New Roman"/>
            </a:endParaRPr>
          </a:p>
          <a:p>
            <a:pPr marL="1270000" lvl="1" indent="-457834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2400" dirty="0">
                <a:latin typeface="Times New Roman"/>
                <a:cs typeface="Times New Roman"/>
              </a:rPr>
              <a:t>Briquettes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673" y="478663"/>
            <a:ext cx="21691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013"/>
            <a:ext cx="7933055" cy="41973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470"/>
              </a:spcBef>
              <a:buAutoNum type="arabicPeriod" startAt="7"/>
              <a:tabLst>
                <a:tab pos="527685" algn="l"/>
                <a:tab pos="528320" algn="l"/>
                <a:tab pos="3409315" algn="l"/>
              </a:tabLst>
            </a:pPr>
            <a:r>
              <a:rPr sz="3000" spc="-5" dirty="0">
                <a:latin typeface="Times New Roman"/>
                <a:cs typeface="Times New Roman"/>
              </a:rPr>
              <a:t>Calorific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	fuels</a:t>
            </a:r>
            <a:endParaRPr sz="30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330"/>
              </a:spcBef>
              <a:buAutoNum type="romanLcPeriod"/>
              <a:tabLst>
                <a:tab pos="1041400" algn="l"/>
                <a:tab pos="1042035" algn="l"/>
              </a:tabLst>
            </a:pPr>
            <a:r>
              <a:rPr sz="2600" dirty="0">
                <a:latin typeface="Times New Roman"/>
                <a:cs typeface="Times New Roman"/>
              </a:rPr>
              <a:t>Higher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gross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calorific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310"/>
              </a:spcBef>
              <a:buAutoNum type="romanLcPeriod"/>
              <a:tabLst>
                <a:tab pos="1041400" algn="l"/>
                <a:tab pos="1042035" algn="l"/>
              </a:tabLst>
            </a:pPr>
            <a:r>
              <a:rPr sz="2600" dirty="0">
                <a:latin typeface="Times New Roman"/>
                <a:cs typeface="Times New Roman"/>
              </a:rPr>
              <a:t>Lower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calorific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</a:t>
            </a:r>
            <a:endParaRPr sz="2600">
              <a:latin typeface="Times New Roman"/>
              <a:cs typeface="Times New Roman"/>
            </a:endParaRPr>
          </a:p>
          <a:p>
            <a:pPr marL="527685" marR="5080" indent="-515620">
              <a:lnSpc>
                <a:spcPts val="3240"/>
              </a:lnSpc>
              <a:spcBef>
                <a:spcPts val="755"/>
              </a:spcBef>
              <a:buAutoNum type="arabicPeriod" startAt="7"/>
              <a:tabLst>
                <a:tab pos="527685" algn="l"/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Calorific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 at </a:t>
            </a:r>
            <a:r>
              <a:rPr sz="3000" spc="-5" dirty="0">
                <a:latin typeface="Times New Roman"/>
                <a:cs typeface="Times New Roman"/>
              </a:rPr>
              <a:t>constant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pressure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constant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volume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15"/>
              </a:spcBef>
              <a:buAutoNum type="arabicPeriod" startAt="7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Carbon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value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fuels</a:t>
            </a:r>
            <a:endParaRPr sz="30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360"/>
              </a:spcBef>
              <a:buAutoNum type="arabicPeriod" startAt="7"/>
              <a:tabLst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Estimation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calorific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fuels</a:t>
            </a:r>
            <a:endParaRPr sz="30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330"/>
              </a:spcBef>
              <a:buAutoNum type="romanLcPeriod"/>
              <a:tabLst>
                <a:tab pos="1041400" algn="l"/>
                <a:tab pos="1042035" algn="l"/>
              </a:tabLst>
            </a:pPr>
            <a:r>
              <a:rPr sz="2600" spc="-20" dirty="0">
                <a:latin typeface="Times New Roman"/>
                <a:cs typeface="Times New Roman"/>
              </a:rPr>
              <a:t>Dulong’s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formula</a:t>
            </a:r>
            <a:endParaRPr sz="2600">
              <a:latin typeface="Times New Roman"/>
              <a:cs typeface="Times New Roman"/>
            </a:endParaRPr>
          </a:p>
          <a:p>
            <a:pPr marL="1041400" lvl="1" indent="-572135">
              <a:lnSpc>
                <a:spcPct val="100000"/>
              </a:lnSpc>
              <a:spcBef>
                <a:spcPts val="315"/>
              </a:spcBef>
              <a:buAutoNum type="romanLcPeriod"/>
              <a:tabLst>
                <a:tab pos="1041400" algn="l"/>
                <a:tab pos="1042035" algn="l"/>
              </a:tabLst>
            </a:pP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actual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experiments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93"/>
            <a:ext cx="8074659" cy="34302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Anthracite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hard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shining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black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lustre.</a:t>
            </a:r>
            <a:endParaRPr sz="280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 is non-caking and has high percentage </a:t>
            </a:r>
            <a:r>
              <a:rPr sz="2800" dirty="0">
                <a:latin typeface="Times New Roman"/>
                <a:cs typeface="Times New Roman"/>
              </a:rPr>
              <a:t>of fixed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carbon.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calorific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fuel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to</a:t>
            </a:r>
            <a:r>
              <a:rPr sz="2800" spc="2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2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tune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35500kJ/kg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suitable</a:t>
            </a:r>
            <a:r>
              <a:rPr sz="2800" dirty="0">
                <a:latin typeface="Times New Roman"/>
                <a:cs typeface="Times New Roman"/>
              </a:rPr>
              <a:t> for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generation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293"/>
            <a:ext cx="8072120" cy="30035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Bituminous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1134110" algn="l"/>
                <a:tab pos="1948180" algn="l"/>
                <a:tab pos="2740660" algn="l"/>
                <a:tab pos="3533140" algn="l"/>
                <a:tab pos="4659630" algn="l"/>
                <a:tab pos="5332095" algn="l"/>
                <a:tab pos="6440170" algn="l"/>
                <a:tab pos="7545070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rn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long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spc="-2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ll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w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k</a:t>
            </a:r>
            <a:r>
              <a:rPr sz="2800" spc="-5" dirty="0">
                <a:latin typeface="Times New Roman"/>
                <a:cs typeface="Times New Roman"/>
              </a:rPr>
              <a:t>y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fla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es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and  </a:t>
            </a:r>
            <a:r>
              <a:rPr sz="2800" dirty="0">
                <a:latin typeface="Times New Roman"/>
                <a:cs typeface="Times New Roman"/>
              </a:rPr>
              <a:t>high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percentage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volatile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matter.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  <a:tab pos="1446530" algn="l"/>
                <a:tab pos="2690495" algn="l"/>
                <a:tab pos="4011929" algn="l"/>
                <a:tab pos="4920615" algn="l"/>
                <a:tab pos="5354955" algn="l"/>
                <a:tab pos="7094220" algn="l"/>
                <a:tab pos="782383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avera</a:t>
            </a:r>
            <a:r>
              <a:rPr sz="2800" spc="5" dirty="0">
                <a:latin typeface="Times New Roman"/>
                <a:cs typeface="Times New Roman"/>
              </a:rPr>
              <a:t>g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ri</a:t>
            </a:r>
            <a:r>
              <a:rPr sz="2800" dirty="0">
                <a:latin typeface="Times New Roman"/>
                <a:cs typeface="Times New Roman"/>
              </a:rPr>
              <a:t>f</a:t>
            </a:r>
            <a:r>
              <a:rPr sz="2800" spc="-1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val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b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ous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coal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is  </a:t>
            </a:r>
            <a:r>
              <a:rPr sz="2800" spc="-5" dirty="0">
                <a:latin typeface="Times New Roman"/>
                <a:cs typeface="Times New Roman"/>
              </a:rPr>
              <a:t>about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31350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kJ/kg.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may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two types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–caking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non-caking.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8434" name="Picture 2" descr="6-7% Solid Bituminous Coal, Packaging Type: Loose, Rs 500 /piece | ID:  220424295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8768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Solid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1423"/>
            <a:ext cx="8074025" cy="4277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>
                <a:latin typeface="Times New Roman"/>
                <a:cs typeface="Times New Roman"/>
              </a:rPr>
              <a:t>Lignite</a:t>
            </a:r>
            <a:r>
              <a:rPr sz="3200" b="1" spc="-20">
                <a:latin typeface="Times New Roman"/>
                <a:cs typeface="Times New Roman"/>
              </a:rPr>
              <a:t> </a:t>
            </a:r>
            <a:r>
              <a:rPr lang="en-US" sz="3200" b="1" dirty="0" smtClean="0">
                <a:latin typeface="Times New Roman"/>
                <a:cs typeface="Times New Roman"/>
              </a:rPr>
              <a:t>OR</a:t>
            </a:r>
            <a:r>
              <a:rPr sz="3200" b="1" spc="-10" smtClean="0">
                <a:latin typeface="Times New Roman"/>
                <a:cs typeface="Times New Roman"/>
              </a:rPr>
              <a:t> </a:t>
            </a:r>
            <a:r>
              <a:rPr sz="3200" b="1" spc="-15" dirty="0">
                <a:latin typeface="Times New Roman"/>
                <a:cs typeface="Times New Roman"/>
              </a:rPr>
              <a:t>brown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coals</a:t>
            </a:r>
            <a:endParaRPr sz="3200">
              <a:latin typeface="Times New Roman"/>
              <a:cs typeface="Times New Roman"/>
            </a:endParaRPr>
          </a:p>
          <a:p>
            <a:pPr marL="756285" marR="7620" lvl="1" indent="-287020" algn="just">
              <a:lnSpc>
                <a:spcPts val="3020"/>
              </a:lnSpc>
              <a:spcBef>
                <a:spcPts val="72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intermediate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coal.</a:t>
            </a:r>
            <a:endParaRPr sz="280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have a woody </a:t>
            </a:r>
            <a:r>
              <a:rPr sz="2800" dirty="0">
                <a:latin typeface="Times New Roman"/>
                <a:cs typeface="Times New Roman"/>
              </a:rPr>
              <a:t>or </a:t>
            </a:r>
            <a:r>
              <a:rPr sz="2800" spc="-5" dirty="0">
                <a:latin typeface="Times New Roman"/>
                <a:cs typeface="Times New Roman"/>
              </a:rPr>
              <a:t>often a clay like appearance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associated with high moisture, high ash and </a:t>
            </a:r>
            <a:r>
              <a:rPr sz="2800" spc="-10" dirty="0">
                <a:latin typeface="Times New Roman"/>
                <a:cs typeface="Times New Roman"/>
              </a:rPr>
              <a:t>low </a:t>
            </a:r>
            <a:r>
              <a:rPr sz="2800" spc="-5" dirty="0">
                <a:latin typeface="Times New Roman"/>
                <a:cs typeface="Times New Roman"/>
              </a:rPr>
              <a:t> heat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contents.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90000"/>
              </a:lnSpc>
              <a:spcBef>
                <a:spcPts val="64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Lignite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usually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amorphous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impose transport </a:t>
            </a:r>
            <a:r>
              <a:rPr sz="2800" spc="-10" dirty="0">
                <a:latin typeface="Times New Roman"/>
                <a:cs typeface="Times New Roman"/>
              </a:rPr>
              <a:t>difficulties as </a:t>
            </a:r>
            <a:r>
              <a:rPr sz="2800" spc="-5" dirty="0">
                <a:latin typeface="Times New Roman"/>
                <a:cs typeface="Times New Roman"/>
              </a:rPr>
              <a:t>they break </a:t>
            </a:r>
            <a:r>
              <a:rPr sz="2800" spc="-30" dirty="0">
                <a:latin typeface="Times New Roman"/>
                <a:cs typeface="Times New Roman"/>
              </a:rPr>
              <a:t>easily. 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They burn with a smoky </a:t>
            </a:r>
            <a:r>
              <a:rPr sz="2800" spc="-10" dirty="0">
                <a:latin typeface="Times New Roman"/>
                <a:cs typeface="Times New Roman"/>
              </a:rPr>
              <a:t>flame. </a:t>
            </a:r>
            <a:r>
              <a:rPr sz="2800" spc="-5" dirty="0">
                <a:latin typeface="Times New Roman"/>
                <a:cs typeface="Times New Roman"/>
              </a:rPr>
              <a:t>Some of </a:t>
            </a:r>
            <a:r>
              <a:rPr sz="2800" dirty="0">
                <a:latin typeface="Times New Roman"/>
                <a:cs typeface="Times New Roman"/>
              </a:rPr>
              <a:t>this type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suitable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local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only.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Pieces of lignite or brown coal Stock Photo by ©ChWeiss 16680908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5223650" cy="38100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124200" y="5486400"/>
            <a:ext cx="287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Lignite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OR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15" dirty="0" smtClean="0">
                <a:latin typeface="Times New Roman"/>
                <a:cs typeface="Times New Roman"/>
              </a:rPr>
              <a:t>brown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coals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9" y="478663"/>
            <a:ext cx="1424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W</a:t>
            </a:r>
            <a:r>
              <a:rPr dirty="0"/>
              <a:t>ood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4419"/>
            <a:ext cx="8072755" cy="44615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762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woods</a:t>
            </a:r>
            <a:r>
              <a:rPr sz="3000" dirty="0">
                <a:latin typeface="Times New Roman"/>
                <a:cs typeface="Times New Roman"/>
              </a:rPr>
              <a:t> are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very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easily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available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most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commonly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solid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fuel.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446405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woods </a:t>
            </a:r>
            <a:r>
              <a:rPr sz="3000" dirty="0">
                <a:latin typeface="Times New Roman"/>
                <a:cs typeface="Times New Roman"/>
              </a:rPr>
              <a:t>are used </a:t>
            </a:r>
            <a:r>
              <a:rPr sz="3000" spc="-5" dirty="0">
                <a:latin typeface="Times New Roman"/>
                <a:cs typeface="Times New Roman"/>
              </a:rPr>
              <a:t>as </a:t>
            </a:r>
            <a:r>
              <a:rPr sz="3000" dirty="0">
                <a:latin typeface="Times New Roman"/>
                <a:cs typeface="Times New Roman"/>
              </a:rPr>
              <a:t>fuel from ancient time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after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discovery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fire.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wood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is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industrial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purposes. </a:t>
            </a:r>
            <a:r>
              <a:rPr sz="3000" dirty="0">
                <a:latin typeface="Times New Roman"/>
                <a:cs typeface="Times New Roman"/>
              </a:rPr>
              <a:t> Constituents </a:t>
            </a:r>
            <a:r>
              <a:rPr sz="3000" spc="-5" dirty="0">
                <a:latin typeface="Times New Roman"/>
                <a:cs typeface="Times New Roman"/>
              </a:rPr>
              <a:t>of </a:t>
            </a:r>
            <a:r>
              <a:rPr sz="3000" spc="-60" dirty="0">
                <a:latin typeface="Times New Roman"/>
                <a:cs typeface="Times New Roman"/>
              </a:rPr>
              <a:t>Wood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vegetable tissue </a:t>
            </a:r>
            <a:r>
              <a:rPr sz="3000" spc="-5" dirty="0">
                <a:latin typeface="Times New Roman"/>
                <a:cs typeface="Times New Roman"/>
              </a:rPr>
              <a:t>of trees </a:t>
            </a:r>
            <a:r>
              <a:rPr sz="3000" dirty="0">
                <a:latin typeface="Times New Roman"/>
                <a:cs typeface="Times New Roman"/>
              </a:rPr>
              <a:t> and</a:t>
            </a:r>
            <a:r>
              <a:rPr sz="3000" spc="-5" dirty="0">
                <a:latin typeface="Times New Roman"/>
                <a:cs typeface="Times New Roman"/>
              </a:rPr>
              <a:t> bushes.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wood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consists</a:t>
            </a:r>
            <a:r>
              <a:rPr sz="3000" dirty="0">
                <a:latin typeface="Times New Roman"/>
                <a:cs typeface="Times New Roman"/>
              </a:rPr>
              <a:t> 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mainly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cellular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tissue</a:t>
            </a:r>
            <a:r>
              <a:rPr sz="3000" dirty="0">
                <a:latin typeface="Times New Roman"/>
                <a:cs typeface="Times New Roman"/>
              </a:rPr>
              <a:t> &amp;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lignin. It also consists of lesser </a:t>
            </a:r>
            <a:r>
              <a:rPr sz="3000" dirty="0">
                <a:latin typeface="Times New Roman"/>
                <a:cs typeface="Times New Roman"/>
              </a:rPr>
              <a:t>parts of fat &amp; tar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Times New Roman"/>
                <a:cs typeface="Times New Roman"/>
              </a:rPr>
              <a:t>sugar.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9529" y="466470"/>
            <a:ext cx="1424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0" dirty="0"/>
              <a:t>W</a:t>
            </a:r>
            <a:r>
              <a:rPr dirty="0"/>
              <a:t>ood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marR="698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235" algn="l"/>
                <a:tab pos="356870" algn="l"/>
                <a:tab pos="1775460" algn="l"/>
                <a:tab pos="3364229" algn="l"/>
                <a:tab pos="5110480" algn="l"/>
                <a:tab pos="5906135" algn="l"/>
                <a:tab pos="7472045" algn="l"/>
              </a:tabLst>
            </a:pPr>
            <a:r>
              <a:rPr spc="-250" dirty="0"/>
              <a:t>W</a:t>
            </a:r>
            <a:r>
              <a:rPr dirty="0"/>
              <a:t>ood	mainly	consists	</a:t>
            </a:r>
            <a:r>
              <a:rPr spc="5" dirty="0"/>
              <a:t>o</a:t>
            </a:r>
            <a:r>
              <a:rPr dirty="0"/>
              <a:t>f	c</a:t>
            </a:r>
            <a:r>
              <a:rPr spc="5" dirty="0"/>
              <a:t>a</a:t>
            </a:r>
            <a:r>
              <a:rPr spc="-10" dirty="0"/>
              <a:t>r</a:t>
            </a:r>
            <a:r>
              <a:rPr dirty="0"/>
              <a:t>bon	and  Hydrogen.</a:t>
            </a:r>
          </a:p>
          <a:p>
            <a:pPr marL="356870" marR="698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dirty="0"/>
              <a:t>The</a:t>
            </a:r>
            <a:r>
              <a:rPr spc="105" dirty="0"/>
              <a:t> </a:t>
            </a:r>
            <a:r>
              <a:rPr dirty="0"/>
              <a:t>wood</a:t>
            </a:r>
            <a:r>
              <a:rPr spc="105" dirty="0"/>
              <a:t> </a:t>
            </a:r>
            <a:r>
              <a:rPr spc="-5" dirty="0"/>
              <a:t>is</a:t>
            </a:r>
            <a:r>
              <a:rPr spc="114" dirty="0"/>
              <a:t> </a:t>
            </a:r>
            <a:r>
              <a:rPr dirty="0"/>
              <a:t>converted</a:t>
            </a:r>
            <a:r>
              <a:rPr spc="110" dirty="0"/>
              <a:t> </a:t>
            </a:r>
            <a:r>
              <a:rPr dirty="0"/>
              <a:t>into</a:t>
            </a:r>
            <a:r>
              <a:rPr spc="105" dirty="0"/>
              <a:t> </a:t>
            </a:r>
            <a:r>
              <a:rPr dirty="0"/>
              <a:t>coal</a:t>
            </a:r>
            <a:r>
              <a:rPr spc="110" dirty="0"/>
              <a:t> </a:t>
            </a:r>
            <a:r>
              <a:rPr spc="-5" dirty="0"/>
              <a:t>when</a:t>
            </a:r>
            <a:r>
              <a:rPr spc="120" dirty="0"/>
              <a:t> </a:t>
            </a:r>
            <a:r>
              <a:rPr spc="-5" dirty="0"/>
              <a:t>burnt</a:t>
            </a:r>
            <a:r>
              <a:rPr spc="110" dirty="0"/>
              <a:t> </a:t>
            </a:r>
            <a:r>
              <a:rPr spc="-15" dirty="0"/>
              <a:t>in </a:t>
            </a:r>
            <a:r>
              <a:rPr spc="-785" dirty="0"/>
              <a:t> </a:t>
            </a:r>
            <a:r>
              <a:rPr spc="5" dirty="0"/>
              <a:t>absence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air.</a:t>
            </a:r>
          </a:p>
          <a:p>
            <a:pPr marL="35687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6235" algn="l"/>
                <a:tab pos="356870" algn="l"/>
              </a:tabLst>
            </a:pPr>
            <a:r>
              <a:rPr dirty="0"/>
              <a:t>The</a:t>
            </a:r>
            <a:r>
              <a:rPr spc="254" dirty="0"/>
              <a:t> </a:t>
            </a:r>
            <a:r>
              <a:rPr dirty="0"/>
              <a:t>average</a:t>
            </a:r>
            <a:r>
              <a:rPr spc="265" dirty="0"/>
              <a:t> </a:t>
            </a:r>
            <a:r>
              <a:rPr spc="-5" dirty="0"/>
              <a:t>value</a:t>
            </a:r>
            <a:r>
              <a:rPr spc="265" dirty="0"/>
              <a:t> </a:t>
            </a:r>
            <a:r>
              <a:rPr dirty="0"/>
              <a:t>calorific</a:t>
            </a:r>
            <a:r>
              <a:rPr spc="265" dirty="0"/>
              <a:t> </a:t>
            </a:r>
            <a:r>
              <a:rPr dirty="0"/>
              <a:t>value</a:t>
            </a:r>
            <a:r>
              <a:rPr spc="254" dirty="0"/>
              <a:t> </a:t>
            </a:r>
            <a:r>
              <a:rPr dirty="0"/>
              <a:t>of</a:t>
            </a:r>
            <a:r>
              <a:rPr spc="260" dirty="0"/>
              <a:t> </a:t>
            </a:r>
            <a:r>
              <a:rPr dirty="0"/>
              <a:t>the</a:t>
            </a:r>
            <a:r>
              <a:rPr spc="270" dirty="0"/>
              <a:t> </a:t>
            </a:r>
            <a:r>
              <a:rPr dirty="0"/>
              <a:t>wood </a:t>
            </a:r>
            <a:r>
              <a:rPr spc="-785" dirty="0"/>
              <a:t> </a:t>
            </a:r>
            <a:r>
              <a:rPr dirty="0"/>
              <a:t>is </a:t>
            </a:r>
            <a:r>
              <a:rPr spc="5" dirty="0"/>
              <a:t>19700</a:t>
            </a:r>
            <a:r>
              <a:rPr spc="-40" dirty="0"/>
              <a:t> </a:t>
            </a:r>
            <a:r>
              <a:rPr dirty="0"/>
              <a:t>kJ/kg.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861" y="478663"/>
            <a:ext cx="6033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Advantages</a:t>
            </a:r>
            <a:r>
              <a:rPr spc="-5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Solid</a:t>
            </a:r>
            <a:r>
              <a:rPr spc="-15" dirty="0"/>
              <a:t> </a:t>
            </a:r>
            <a:r>
              <a:rPr spc="-5"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212"/>
            <a:ext cx="5814060" cy="17818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transportation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storage.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Low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production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Moderate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ignition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temperature.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172" y="478663"/>
            <a:ext cx="6376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Disadvantages</a:t>
            </a:r>
            <a:r>
              <a:rPr spc="-6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solid</a:t>
            </a:r>
            <a:r>
              <a:rPr spc="-20" dirty="0"/>
              <a:t> </a:t>
            </a:r>
            <a:r>
              <a:rPr dirty="0"/>
              <a:t>fuel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212"/>
            <a:ext cx="7988300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/>
                <a:cs typeface="Times New Roman"/>
              </a:rPr>
              <a:t>Large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portion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wasted.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Cost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handling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high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controlling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also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hard.</a:t>
            </a:r>
            <a:endParaRPr sz="3200">
              <a:latin typeface="Times New Roman"/>
              <a:cs typeface="Times New Roman"/>
            </a:endParaRPr>
          </a:p>
          <a:p>
            <a:pPr marL="355600" marR="114554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Ash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content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high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&amp; burn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clinker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478663"/>
            <a:ext cx="3273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Gaseous</a:t>
            </a:r>
            <a:r>
              <a:rPr spc="-75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75323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Gaseous fuels may be divided into four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classes: natural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gas,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producer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gas</a:t>
            </a:r>
            <a:r>
              <a:rPr sz="3200" spc="5" dirty="0">
                <a:latin typeface="Times New Roman"/>
                <a:cs typeface="Times New Roman"/>
              </a:rPr>
              <a:t>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coal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gas.(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SynGas/Synthesis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gas</a:t>
            </a:r>
            <a:r>
              <a:rPr sz="3200" spc="5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6576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Producer gas is the product obtained when coal or coke is burnt with air deficiency and with a controlled amount of moisture.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47244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Syngas, or synthesis gas, is </a:t>
            </a:r>
            <a:r>
              <a:rPr lang="en-US" b="1" dirty="0"/>
              <a:t>a fuel gas mixture consisting primarily of hydrogen, carbon monoxide, and very</a:t>
            </a:r>
            <a:r>
              <a:rPr lang="en-US" dirty="0"/>
              <a:t> often some carbon dioxide. ... Syngas is usually a product of coal gasification and the main application is electricity generation. Syngas is combustible and can be used as a fuel of internal combustion engines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0517" y="478663"/>
            <a:ext cx="5441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Merits</a:t>
            </a:r>
            <a:r>
              <a:rPr spc="-5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gaseous</a:t>
            </a:r>
            <a:r>
              <a:rPr spc="-45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698"/>
            <a:ext cx="7865109" cy="42786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Economy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fuel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extra</a:t>
            </a:r>
            <a:r>
              <a:rPr sz="30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efficiency</a:t>
            </a:r>
            <a:r>
              <a:rPr sz="30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engine.</a:t>
            </a:r>
            <a:endParaRPr sz="3000">
              <a:latin typeface="Times New Roman"/>
              <a:cs typeface="Times New Roman"/>
            </a:endParaRPr>
          </a:p>
          <a:p>
            <a:pPr marL="355600" marR="159385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compressible,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therefore,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storage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25" dirty="0">
                <a:latin typeface="Times New Roman"/>
                <a:cs typeface="Times New Roman"/>
              </a:rPr>
              <a:t>easier.</a:t>
            </a:r>
            <a:endParaRPr sz="3000">
              <a:latin typeface="Times New Roman"/>
              <a:cs typeface="Times New Roman"/>
            </a:endParaRPr>
          </a:p>
          <a:p>
            <a:pPr marL="355600" marR="232410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large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amount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less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air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 </a:t>
            </a:r>
            <a:r>
              <a:rPr sz="3000" dirty="0">
                <a:latin typeface="Times New Roman"/>
                <a:cs typeface="Times New Roman"/>
              </a:rPr>
              <a:t>required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complete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combustion.</a:t>
            </a:r>
            <a:endParaRPr sz="3000">
              <a:latin typeface="Times New Roman"/>
              <a:cs typeface="Times New Roman"/>
            </a:endParaRPr>
          </a:p>
          <a:p>
            <a:pPr marL="355600" marR="9652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Less </a:t>
            </a:r>
            <a:r>
              <a:rPr sz="3000" dirty="0">
                <a:latin typeface="Times New Roman"/>
                <a:cs typeface="Times New Roman"/>
              </a:rPr>
              <a:t>Starting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troubles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freezing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problems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remove.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gaseous </a:t>
            </a:r>
            <a:r>
              <a:rPr sz="3000" b="1" dirty="0">
                <a:latin typeface="Times New Roman"/>
                <a:cs typeface="Times New Roman"/>
              </a:rPr>
              <a:t>fuel</a:t>
            </a:r>
            <a:r>
              <a:rPr sz="3000" b="1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simply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carried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through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pipes.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Engine can be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run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with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Lean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mixture.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14" y="478663"/>
            <a:ext cx="1299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1370"/>
            <a:ext cx="8074025" cy="43186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Fuel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any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material</a:t>
            </a:r>
            <a:r>
              <a:rPr sz="3200" spc="7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spc="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stores</a:t>
            </a:r>
            <a:r>
              <a:rPr sz="3200" spc="7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potential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form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5" dirty="0">
                <a:latin typeface="Times New Roman"/>
                <a:cs typeface="Times New Roman"/>
              </a:rPr>
              <a:t> 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practicably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released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heat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endParaRPr sz="32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Fuel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may</a:t>
            </a:r>
            <a:r>
              <a:rPr sz="3200" dirty="0">
                <a:latin typeface="Times New Roman"/>
                <a:cs typeface="Times New Roman"/>
              </a:rPr>
              <a:t> 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chemical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nuclear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study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briefly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chemical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only)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 chemical fuel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substance which </a:t>
            </a:r>
            <a:r>
              <a:rPr sz="3200" spc="-5" dirty="0">
                <a:latin typeface="Times New Roman"/>
                <a:cs typeface="Times New Roman"/>
              </a:rPr>
              <a:t>releases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heat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combustion.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Principal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combustible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fuel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carbon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hydrogen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466470"/>
            <a:ext cx="6029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Demerits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gaseous</a:t>
            </a:r>
            <a:r>
              <a:rPr spc="-6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3212"/>
            <a:ext cx="7870825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Purification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cost 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elevated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Storage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capacity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per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energy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reasonably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extremely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large</a:t>
            </a:r>
            <a:endParaRPr sz="3200">
              <a:latin typeface="Times New Roman"/>
              <a:cs typeface="Times New Roman"/>
            </a:endParaRPr>
          </a:p>
          <a:p>
            <a:pPr marL="355600" marR="3822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High cost and size </a:t>
            </a:r>
            <a:r>
              <a:rPr sz="3200" spc="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weight of engine are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reasonably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large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478663"/>
            <a:ext cx="6085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Requirement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good</a:t>
            </a:r>
            <a:r>
              <a:rPr spc="-10" dirty="0"/>
              <a:t> </a:t>
            </a:r>
            <a:r>
              <a:rPr dirty="0"/>
              <a:t>fuel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74419"/>
            <a:ext cx="8100059" cy="44615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40385" marR="18415" indent="-515620" algn="just">
              <a:lnSpc>
                <a:spcPts val="3240"/>
              </a:lnSpc>
              <a:spcBef>
                <a:spcPts val="505"/>
              </a:spcBef>
              <a:buAutoNum type="arabicPeriod"/>
              <a:tabLst>
                <a:tab pos="54102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should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calorific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i.e.,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it 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 evolve a </a:t>
            </a:r>
            <a:r>
              <a:rPr sz="3000" spc="-10" dirty="0">
                <a:latin typeface="Times New Roman"/>
                <a:cs typeface="Times New Roman"/>
              </a:rPr>
              <a:t>large </a:t>
            </a:r>
            <a:r>
              <a:rPr sz="3000" dirty="0">
                <a:latin typeface="Times New Roman"/>
                <a:cs typeface="Times New Roman"/>
              </a:rPr>
              <a:t>amount of heat when </a:t>
            </a:r>
            <a:r>
              <a:rPr sz="3000" spc="-5" dirty="0">
                <a:latin typeface="Times New Roman"/>
                <a:cs typeface="Times New Roman"/>
              </a:rPr>
              <a:t>it </a:t>
            </a:r>
            <a:r>
              <a:rPr sz="3000" spc="-15" dirty="0">
                <a:latin typeface="Times New Roman"/>
                <a:cs typeface="Times New Roman"/>
              </a:rPr>
              <a:t>is 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burnt.</a:t>
            </a:r>
            <a:endParaRPr sz="3000">
              <a:latin typeface="Times New Roman"/>
              <a:cs typeface="Times New Roman"/>
            </a:endParaRPr>
          </a:p>
          <a:p>
            <a:pPr marL="540385" marR="17780" indent="-515620" algn="just">
              <a:lnSpc>
                <a:spcPts val="3240"/>
              </a:lnSpc>
              <a:spcBef>
                <a:spcPts val="725"/>
              </a:spcBef>
              <a:buAutoNum type="arabicPeriod"/>
              <a:tabLst>
                <a:tab pos="541020" algn="l"/>
              </a:tabLst>
            </a:pPr>
            <a:r>
              <a:rPr sz="3000" spc="-5" dirty="0">
                <a:latin typeface="Times New Roman"/>
                <a:cs typeface="Times New Roman"/>
              </a:rPr>
              <a:t>Its</a:t>
            </a:r>
            <a:r>
              <a:rPr sz="3000" dirty="0">
                <a:latin typeface="Times New Roman"/>
                <a:cs typeface="Times New Roman"/>
              </a:rPr>
              <a:t> moisture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content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5" dirty="0">
                <a:latin typeface="Times New Roman"/>
                <a:cs typeface="Times New Roman"/>
              </a:rPr>
              <a:t>low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</a:t>
            </a:r>
            <a:r>
              <a:rPr sz="3000" dirty="0">
                <a:latin typeface="Times New Roman"/>
                <a:cs typeface="Times New Roman"/>
              </a:rPr>
              <a:t> that its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heating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high.</a:t>
            </a:r>
            <a:endParaRPr sz="3000">
              <a:latin typeface="Times New Roman"/>
              <a:cs typeface="Times New Roman"/>
            </a:endParaRPr>
          </a:p>
          <a:p>
            <a:pPr marL="540385" marR="19050" indent="-515620" algn="just">
              <a:lnSpc>
                <a:spcPts val="3240"/>
              </a:lnSpc>
              <a:spcBef>
                <a:spcPts val="720"/>
              </a:spcBef>
              <a:buAutoNum type="arabicPeriod"/>
              <a:tabLst>
                <a:tab pos="541020" algn="l"/>
              </a:tabLst>
            </a:pPr>
            <a:r>
              <a:rPr sz="3000" dirty="0">
                <a:latin typeface="Times New Roman"/>
                <a:cs typeface="Times New Roman"/>
              </a:rPr>
              <a:t>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ideal</a:t>
            </a:r>
            <a:r>
              <a:rPr sz="3000" dirty="0">
                <a:latin typeface="Times New Roman"/>
                <a:cs typeface="Times New Roman"/>
              </a:rPr>
              <a:t> fuel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should</a:t>
            </a:r>
            <a:r>
              <a:rPr sz="3000" dirty="0">
                <a:latin typeface="Times New Roman"/>
                <a:cs typeface="Times New Roman"/>
              </a:rPr>
              <a:t> have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moderate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ignition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temperature.</a:t>
            </a:r>
            <a:endParaRPr sz="3000">
              <a:latin typeface="Times New Roman"/>
              <a:cs typeface="Times New Roman"/>
            </a:endParaRPr>
          </a:p>
          <a:p>
            <a:pPr marL="540385" marR="18415" indent="-515620" algn="just">
              <a:lnSpc>
                <a:spcPts val="3240"/>
              </a:lnSpc>
              <a:spcBef>
                <a:spcPts val="720"/>
              </a:spcBef>
              <a:buAutoNum type="arabicPeriod"/>
              <a:tabLst>
                <a:tab pos="54102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dirty="0">
                <a:latin typeface="Times New Roman"/>
                <a:cs typeface="Times New Roman"/>
              </a:rPr>
              <a:t> should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produce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harmful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products</a:t>
            </a:r>
            <a:r>
              <a:rPr sz="3000" spc="7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like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</a:t>
            </a:r>
            <a:r>
              <a:rPr sz="3000" spc="-7" baseline="-20833" dirty="0">
                <a:latin typeface="Times New Roman"/>
                <a:cs typeface="Times New Roman"/>
              </a:rPr>
              <a:t>2</a:t>
            </a:r>
            <a:r>
              <a:rPr sz="3000" spc="-5" dirty="0">
                <a:latin typeface="Times New Roman"/>
                <a:cs typeface="Times New Roman"/>
              </a:rPr>
              <a:t>,, SO</a:t>
            </a:r>
            <a:r>
              <a:rPr sz="3000" spc="-7" baseline="-20833" dirty="0">
                <a:latin typeface="Times New Roman"/>
                <a:cs typeface="Times New Roman"/>
              </a:rPr>
              <a:t>2</a:t>
            </a:r>
            <a:r>
              <a:rPr sz="3000" spc="-5" dirty="0">
                <a:latin typeface="Times New Roman"/>
                <a:cs typeface="Times New Roman"/>
              </a:rPr>
              <a:t>,, H</a:t>
            </a:r>
            <a:r>
              <a:rPr sz="3000" spc="-7" baseline="-20833" dirty="0">
                <a:latin typeface="Times New Roman"/>
                <a:cs typeface="Times New Roman"/>
              </a:rPr>
              <a:t>2</a:t>
            </a:r>
            <a:r>
              <a:rPr sz="3000" spc="-5" dirty="0">
                <a:latin typeface="Times New Roman"/>
                <a:cs typeface="Times New Roman"/>
              </a:rPr>
              <a:t>S and other poisonous </a:t>
            </a:r>
            <a:r>
              <a:rPr sz="3000" dirty="0">
                <a:latin typeface="Times New Roman"/>
                <a:cs typeface="Times New Roman"/>
              </a:rPr>
              <a:t>gases </a:t>
            </a:r>
            <a:r>
              <a:rPr sz="3000" spc="-5" dirty="0">
                <a:latin typeface="Times New Roman"/>
                <a:cs typeface="Times New Roman"/>
              </a:rPr>
              <a:t>on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burning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since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they </a:t>
            </a:r>
            <a:r>
              <a:rPr sz="3000" spc="-5" dirty="0">
                <a:latin typeface="Times New Roman"/>
                <a:cs typeface="Times New Roman"/>
              </a:rPr>
              <a:t>pollute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atmosphere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0477" y="478663"/>
            <a:ext cx="60852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Requirement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good</a:t>
            </a:r>
            <a:r>
              <a:rPr spc="-10" dirty="0"/>
              <a:t> </a:t>
            </a:r>
            <a:r>
              <a:rPr dirty="0"/>
              <a:t>fuel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139"/>
            <a:ext cx="80727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 algn="just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 fuel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low</a:t>
            </a:r>
            <a:r>
              <a:rPr sz="3000" dirty="0">
                <a:latin typeface="Times New Roman"/>
                <a:cs typeface="Times New Roman"/>
              </a:rPr>
              <a:t> content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non- </a:t>
            </a:r>
            <a:r>
              <a:rPr sz="3000" dirty="0">
                <a:latin typeface="Times New Roman"/>
                <a:cs typeface="Times New Roman"/>
              </a:rPr>
              <a:t> combustible matter </a:t>
            </a: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form of </a:t>
            </a:r>
            <a:r>
              <a:rPr sz="3000" spc="-5" dirty="0">
                <a:latin typeface="Times New Roman"/>
                <a:cs typeface="Times New Roman"/>
              </a:rPr>
              <a:t>ash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25" dirty="0">
                <a:latin typeface="Times New Roman"/>
                <a:cs typeface="Times New Roman"/>
              </a:rPr>
              <a:t>clinker. 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Since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of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non-combustible</a:t>
            </a:r>
            <a:r>
              <a:rPr sz="3000" dirty="0">
                <a:latin typeface="Times New Roman"/>
                <a:cs typeface="Times New Roman"/>
              </a:rPr>
              <a:t> matter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 </a:t>
            </a:r>
            <a:r>
              <a:rPr sz="3000" dirty="0">
                <a:latin typeface="Times New Roman"/>
                <a:cs typeface="Times New Roman"/>
              </a:rPr>
              <a:t>enhance the cost of storage, handling 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disposal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waste.</a:t>
            </a:r>
            <a:endParaRPr sz="3000">
              <a:latin typeface="Times New Roman"/>
              <a:cs typeface="Times New Roman"/>
            </a:endParaRPr>
          </a:p>
          <a:p>
            <a:pPr marL="527685" marR="7620" indent="-515620" algn="just">
              <a:lnSpc>
                <a:spcPct val="100000"/>
              </a:lnSpc>
              <a:spcBef>
                <a:spcPts val="725"/>
              </a:spcBef>
              <a:buAutoNum type="arabicPeriod" startAt="5"/>
              <a:tabLst>
                <a:tab pos="528320" algn="l"/>
              </a:tabLst>
            </a:pPr>
            <a:r>
              <a:rPr sz="3000" dirty="0">
                <a:latin typeface="Times New Roman"/>
                <a:cs typeface="Times New Roman"/>
              </a:rPr>
              <a:t>The combustion of fuel should be controllable </a:t>
            </a:r>
            <a:r>
              <a:rPr sz="3000" spc="-20" dirty="0">
                <a:latin typeface="Times New Roman"/>
                <a:cs typeface="Times New Roman"/>
              </a:rPr>
              <a:t>so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 </a:t>
            </a:r>
            <a:r>
              <a:rPr sz="3000" spc="-5" dirty="0">
                <a:latin typeface="Times New Roman"/>
                <a:cs typeface="Times New Roman"/>
              </a:rPr>
              <a:t>started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</a:t>
            </a:r>
            <a:r>
              <a:rPr sz="3000" spc="-5" dirty="0">
                <a:latin typeface="Times New Roman"/>
                <a:cs typeface="Times New Roman"/>
              </a:rPr>
              <a:t>stopped.</a:t>
            </a:r>
            <a:endParaRPr sz="3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720"/>
              </a:spcBef>
              <a:buAutoNum type="arabicPeriod" startAt="5"/>
              <a:tabLst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should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not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give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offensive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odour.</a:t>
            </a:r>
            <a:endParaRPr sz="3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720"/>
              </a:spcBef>
              <a:buAutoNum type="arabicPeriod" startAt="5"/>
              <a:tabLst>
                <a:tab pos="528320" algn="l"/>
              </a:tabLst>
            </a:pPr>
            <a:r>
              <a:rPr sz="3000" spc="-5" dirty="0">
                <a:latin typeface="Times New Roman"/>
                <a:cs typeface="Times New Roman"/>
              </a:rPr>
              <a:t>It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should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 </a:t>
            </a:r>
            <a:r>
              <a:rPr sz="3000" spc="-5" dirty="0">
                <a:latin typeface="Times New Roman"/>
                <a:cs typeface="Times New Roman"/>
              </a:rPr>
              <a:t>moderate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velocity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</a:t>
            </a:r>
            <a:r>
              <a:rPr sz="3000" spc="-5" dirty="0">
                <a:latin typeface="Times New Roman"/>
                <a:cs typeface="Times New Roman"/>
              </a:rPr>
              <a:t>combustion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276" y="478663"/>
            <a:ext cx="54743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Calorific</a:t>
            </a:r>
            <a:r>
              <a:rPr spc="-125" dirty="0"/>
              <a:t> </a:t>
            </a:r>
            <a:r>
              <a:rPr spc="-85" dirty="0"/>
              <a:t>Value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521423"/>
            <a:ext cx="8100695" cy="43446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68300" indent="-342900" algn="just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Higher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Gross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CV</a:t>
            </a:r>
            <a:endParaRPr sz="3200">
              <a:latin typeface="Times New Roman"/>
              <a:cs typeface="Times New Roman"/>
            </a:endParaRPr>
          </a:p>
          <a:p>
            <a:pPr marL="768985" marR="18415" lvl="1" indent="-287020" algn="just">
              <a:lnSpc>
                <a:spcPct val="90000"/>
              </a:lnSpc>
              <a:spcBef>
                <a:spcPts val="67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amount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obtained</a:t>
            </a:r>
            <a:r>
              <a:rPr sz="2800" dirty="0">
                <a:latin typeface="Times New Roman"/>
                <a:cs typeface="Times New Roman"/>
              </a:rPr>
              <a:t> by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complete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combustion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r>
              <a:rPr sz="2800" spc="3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kg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fuel,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products</a:t>
            </a:r>
            <a:r>
              <a:rPr sz="2800" spc="3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 combustion are cooled down to the temperature </a:t>
            </a:r>
            <a:r>
              <a:rPr sz="2800" dirty="0">
                <a:latin typeface="Times New Roman"/>
                <a:cs typeface="Times New Roman"/>
              </a:rPr>
              <a:t> of </a:t>
            </a:r>
            <a:r>
              <a:rPr sz="2800" spc="-5" dirty="0">
                <a:latin typeface="Times New Roman"/>
                <a:cs typeface="Times New Roman"/>
              </a:rPr>
              <a:t>air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supplied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(usually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taken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6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15</a:t>
            </a:r>
            <a:r>
              <a:rPr sz="2775" baseline="25525" dirty="0">
                <a:latin typeface="Times New Roman"/>
                <a:cs typeface="Times New Roman"/>
              </a:rPr>
              <a:t>o</a:t>
            </a:r>
            <a:r>
              <a:rPr sz="2800" dirty="0">
                <a:latin typeface="Times New Roman"/>
                <a:cs typeface="Times New Roman"/>
              </a:rPr>
              <a:t>C),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6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called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gross</a:t>
            </a:r>
            <a:r>
              <a:rPr sz="2800" spc="-5" dirty="0">
                <a:latin typeface="Times New Roman"/>
                <a:cs typeface="Times New Roman"/>
              </a:rPr>
              <a:t> or</a:t>
            </a:r>
            <a:r>
              <a:rPr sz="2800" dirty="0">
                <a:latin typeface="Times New Roman"/>
                <a:cs typeface="Times New Roman"/>
              </a:rPr>
              <a:t> higher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calorific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368300" indent="-342900" algn="just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68300" algn="l"/>
              </a:tabLst>
            </a:pPr>
            <a:r>
              <a:rPr sz="3200" dirty="0">
                <a:latin typeface="Times New Roman"/>
                <a:cs typeface="Times New Roman"/>
              </a:rPr>
              <a:t>Lower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CV</a:t>
            </a:r>
            <a:endParaRPr sz="3200">
              <a:latin typeface="Times New Roman"/>
              <a:cs typeface="Times New Roman"/>
            </a:endParaRPr>
          </a:p>
          <a:p>
            <a:pPr marL="768985" marR="17780" lvl="1" indent="-287020" algn="just">
              <a:lnSpc>
                <a:spcPct val="90000"/>
              </a:lnSpc>
              <a:spcBef>
                <a:spcPts val="675"/>
              </a:spcBef>
              <a:buFont typeface="Arial"/>
              <a:buChar char="–"/>
              <a:tabLst>
                <a:tab pos="76962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heat </a:t>
            </a:r>
            <a:r>
              <a:rPr sz="2800" dirty="0">
                <a:latin typeface="Times New Roman"/>
                <a:cs typeface="Times New Roman"/>
              </a:rPr>
              <a:t>absorbed or </a:t>
            </a:r>
            <a:r>
              <a:rPr sz="2800" spc="-5" dirty="0">
                <a:latin typeface="Times New Roman"/>
                <a:cs typeface="Times New Roman"/>
              </a:rPr>
              <a:t>carried away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products </a:t>
            </a:r>
            <a:r>
              <a:rPr sz="2800" spc="-1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combustion is not recovered and </a:t>
            </a:r>
            <a:r>
              <a:rPr sz="2800" spc="-1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 steam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formed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-5" dirty="0">
                <a:latin typeface="Times New Roman"/>
                <a:cs typeface="Times New Roman"/>
              </a:rPr>
              <a:t> combustion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 </a:t>
            </a:r>
            <a:r>
              <a:rPr sz="2800" spc="-5" dirty="0">
                <a:latin typeface="Times New Roman"/>
                <a:cs typeface="Times New Roman"/>
              </a:rPr>
              <a:t>condensed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4441" y="478663"/>
            <a:ext cx="5134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Carbon</a:t>
            </a:r>
            <a:r>
              <a:rPr spc="-25" dirty="0"/>
              <a:t> </a:t>
            </a:r>
            <a:r>
              <a:rPr dirty="0"/>
              <a:t>value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fuels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8071484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</a:t>
            </a:r>
            <a:r>
              <a:rPr sz="3200" dirty="0">
                <a:latin typeface="Times New Roman"/>
                <a:cs typeface="Times New Roman"/>
              </a:rPr>
              <a:t> 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kgs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carbon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required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to 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same amount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heat as one </a:t>
            </a:r>
            <a:r>
              <a:rPr sz="3200" spc="-5" dirty="0">
                <a:latin typeface="Times New Roman"/>
                <a:cs typeface="Times New Roman"/>
              </a:rPr>
              <a:t>kg </a:t>
            </a:r>
            <a:r>
              <a:rPr sz="3200" spc="-1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known as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carbon value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fuel and </a:t>
            </a:r>
            <a:r>
              <a:rPr sz="3200" spc="-20" dirty="0">
                <a:latin typeface="Times New Roman"/>
                <a:cs typeface="Times New Roman"/>
              </a:rPr>
              <a:t>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relation: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4114800"/>
            <a:ext cx="5381244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270" y="478663"/>
            <a:ext cx="67456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Estimation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calorific</a:t>
            </a:r>
            <a:r>
              <a:rPr spc="-45" dirty="0"/>
              <a:t> </a:t>
            </a:r>
            <a:r>
              <a:rPr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138"/>
            <a:ext cx="3254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/>
                <a:cs typeface="Times New Roman"/>
              </a:rPr>
              <a:t>Dulong’s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formula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275457"/>
            <a:ext cx="8114030" cy="2325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985">
              <a:lnSpc>
                <a:spcPts val="2515"/>
              </a:lnSpc>
              <a:spcBef>
                <a:spcPts val="100"/>
              </a:spcBef>
            </a:pPr>
            <a:r>
              <a:rPr sz="2100" spc="35" dirty="0">
                <a:latin typeface="Cambria Math"/>
                <a:cs typeface="Cambria Math"/>
              </a:rPr>
              <a:t>𝐿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30" dirty="0">
                <a:latin typeface="Cambria Math"/>
                <a:cs typeface="Cambria Math"/>
              </a:rPr>
              <a:t> </a:t>
            </a:r>
            <a:r>
              <a:rPr sz="2100" spc="90" dirty="0">
                <a:latin typeface="Cambria Math"/>
                <a:cs typeface="Cambria Math"/>
              </a:rPr>
              <a:t>𝐶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14" dirty="0">
                <a:latin typeface="Cambria Math"/>
                <a:cs typeface="Cambria Math"/>
              </a:rPr>
              <a:t> </a:t>
            </a:r>
            <a:r>
              <a:rPr sz="2100" spc="65" dirty="0">
                <a:latin typeface="Cambria Math"/>
                <a:cs typeface="Cambria Math"/>
              </a:rPr>
              <a:t>𝑉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3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25" dirty="0">
                <a:latin typeface="Cambria Math"/>
                <a:cs typeface="Cambria Math"/>
              </a:rPr>
              <a:t> </a:t>
            </a:r>
            <a:r>
              <a:rPr sz="2100" spc="55" dirty="0">
                <a:latin typeface="Cambria Math"/>
                <a:cs typeface="Cambria Math"/>
              </a:rPr>
              <a:t>𝐻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14" dirty="0">
                <a:latin typeface="Cambria Math"/>
                <a:cs typeface="Cambria Math"/>
              </a:rPr>
              <a:t> </a:t>
            </a:r>
            <a:r>
              <a:rPr sz="2100" spc="90" dirty="0">
                <a:latin typeface="Cambria Math"/>
                <a:cs typeface="Cambria Math"/>
              </a:rPr>
              <a:t>𝐶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30" dirty="0">
                <a:latin typeface="Cambria Math"/>
                <a:cs typeface="Cambria Math"/>
              </a:rPr>
              <a:t> </a:t>
            </a:r>
            <a:r>
              <a:rPr sz="2100" spc="65" dirty="0">
                <a:latin typeface="Cambria Math"/>
                <a:cs typeface="Cambria Math"/>
              </a:rPr>
              <a:t>𝑉</a:t>
            </a:r>
            <a:r>
              <a:rPr sz="2100" dirty="0">
                <a:latin typeface="Cambria Math"/>
                <a:cs typeface="Cambria Math"/>
              </a:rPr>
              <a:t>.</a:t>
            </a:r>
            <a:r>
              <a:rPr sz="2100" spc="-114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−</a:t>
            </a:r>
            <a:r>
              <a:rPr sz="2100" spc="-5" dirty="0">
                <a:latin typeface="Cambria Math"/>
                <a:cs typeface="Cambria Math"/>
              </a:rPr>
              <a:t>𝐻𝑒𝑎</a:t>
            </a:r>
            <a:r>
              <a:rPr sz="2100" dirty="0">
                <a:latin typeface="Cambria Math"/>
                <a:cs typeface="Cambria Math"/>
              </a:rPr>
              <a:t>𝑡</a:t>
            </a:r>
            <a:r>
              <a:rPr sz="2100" spc="55" dirty="0">
                <a:latin typeface="Cambria Math"/>
                <a:cs typeface="Cambria Math"/>
              </a:rPr>
              <a:t> </a:t>
            </a:r>
            <a:r>
              <a:rPr sz="2100" spc="-5" dirty="0">
                <a:latin typeface="Cambria Math"/>
                <a:cs typeface="Cambria Math"/>
              </a:rPr>
              <a:t>𝑜</a:t>
            </a:r>
            <a:r>
              <a:rPr sz="2100" dirty="0">
                <a:latin typeface="Cambria Math"/>
                <a:cs typeface="Cambria Math"/>
              </a:rPr>
              <a:t>𝑓</a:t>
            </a:r>
            <a:r>
              <a:rPr sz="2100" spc="5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𝑠𝑡𝑒</a:t>
            </a:r>
            <a:r>
              <a:rPr sz="2100" spc="5" dirty="0">
                <a:latin typeface="Cambria Math"/>
                <a:cs typeface="Cambria Math"/>
              </a:rPr>
              <a:t>𝑎</a:t>
            </a:r>
            <a:r>
              <a:rPr sz="2100" dirty="0">
                <a:latin typeface="Cambria Math"/>
                <a:cs typeface="Cambria Math"/>
              </a:rPr>
              <a:t>𝑚</a:t>
            </a:r>
            <a:r>
              <a:rPr sz="2100" spc="3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𝑓</a:t>
            </a:r>
            <a:r>
              <a:rPr sz="2100" spc="-10" dirty="0">
                <a:latin typeface="Cambria Math"/>
                <a:cs typeface="Cambria Math"/>
              </a:rPr>
              <a:t>𝑜</a:t>
            </a:r>
            <a:r>
              <a:rPr sz="2100" dirty="0">
                <a:latin typeface="Cambria Math"/>
                <a:cs typeface="Cambria Math"/>
              </a:rPr>
              <a:t>𝑟𝑚</a:t>
            </a:r>
            <a:r>
              <a:rPr sz="2100" spc="-10" dirty="0">
                <a:latin typeface="Cambria Math"/>
                <a:cs typeface="Cambria Math"/>
              </a:rPr>
              <a:t>𝑒</a:t>
            </a:r>
            <a:r>
              <a:rPr sz="2100" dirty="0">
                <a:latin typeface="Cambria Math"/>
                <a:cs typeface="Cambria Math"/>
              </a:rPr>
              <a:t>𝑑</a:t>
            </a:r>
            <a:r>
              <a:rPr sz="2100" spc="5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𝑑</a:t>
            </a:r>
            <a:r>
              <a:rPr sz="2100" spc="-10" dirty="0">
                <a:latin typeface="Cambria Math"/>
                <a:cs typeface="Cambria Math"/>
              </a:rPr>
              <a:t>𝑢</a:t>
            </a:r>
            <a:r>
              <a:rPr sz="2100" dirty="0">
                <a:latin typeface="Cambria Math"/>
                <a:cs typeface="Cambria Math"/>
              </a:rPr>
              <a:t>𝑟</a:t>
            </a:r>
            <a:r>
              <a:rPr sz="2100" spc="-10" dirty="0">
                <a:latin typeface="Cambria Math"/>
                <a:cs typeface="Cambria Math"/>
              </a:rPr>
              <a:t>𝑖</a:t>
            </a:r>
            <a:r>
              <a:rPr sz="2100" dirty="0">
                <a:latin typeface="Cambria Math"/>
                <a:cs typeface="Cambria Math"/>
              </a:rPr>
              <a:t>𝑛𝑔</a:t>
            </a:r>
            <a:r>
              <a:rPr sz="2100" spc="35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𝑐𝑜𝑚</a:t>
            </a:r>
            <a:r>
              <a:rPr sz="2100" spc="-5" dirty="0">
                <a:latin typeface="Cambria Math"/>
                <a:cs typeface="Cambria Math"/>
              </a:rPr>
              <a:t>𝑏</a:t>
            </a:r>
            <a:r>
              <a:rPr sz="2100" spc="-10" dirty="0">
                <a:latin typeface="Cambria Math"/>
                <a:cs typeface="Cambria Math"/>
              </a:rPr>
              <a:t>𝑢</a:t>
            </a:r>
            <a:r>
              <a:rPr sz="2100" dirty="0">
                <a:latin typeface="Cambria Math"/>
                <a:cs typeface="Cambria Math"/>
              </a:rPr>
              <a:t>𝑠𝑡𝑖</a:t>
            </a:r>
            <a:r>
              <a:rPr sz="2100" spc="-10" dirty="0">
                <a:latin typeface="Cambria Math"/>
                <a:cs typeface="Cambria Math"/>
              </a:rPr>
              <a:t>𝑜</a:t>
            </a:r>
            <a:r>
              <a:rPr sz="2100" dirty="0">
                <a:latin typeface="Cambria Math"/>
                <a:cs typeface="Cambria Math"/>
              </a:rPr>
              <a:t>𝑛</a:t>
            </a:r>
            <a:endParaRPr sz="2100">
              <a:latin typeface="Cambria Math"/>
              <a:cs typeface="Cambria Math"/>
            </a:endParaRPr>
          </a:p>
          <a:p>
            <a:pPr marR="38100" algn="ctr">
              <a:lnSpc>
                <a:spcPts val="2875"/>
              </a:lnSpc>
            </a:pPr>
            <a:r>
              <a:rPr sz="2400" spc="4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114" dirty="0">
                <a:latin typeface="Cambria Math"/>
                <a:cs typeface="Cambria Math"/>
              </a:rPr>
              <a:t>𝐶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𝐻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114" dirty="0">
                <a:latin typeface="Cambria Math"/>
                <a:cs typeface="Cambria Math"/>
              </a:rPr>
              <a:t>𝐶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−(</a:t>
            </a:r>
            <a:r>
              <a:rPr sz="2400" dirty="0">
                <a:latin typeface="Cambria Math"/>
                <a:cs typeface="Cambria Math"/>
              </a:rPr>
              <a:t>9</a:t>
            </a:r>
            <a:r>
              <a:rPr sz="2400" spc="-140" dirty="0">
                <a:latin typeface="Cambria Math"/>
                <a:cs typeface="Cambria Math"/>
              </a:rPr>
              <a:t>𝐻</a:t>
            </a:r>
            <a:r>
              <a:rPr sz="2625" spc="60" baseline="-15873" dirty="0">
                <a:latin typeface="Cambria Math"/>
                <a:cs typeface="Cambria Math"/>
              </a:rPr>
              <a:t>2</a:t>
            </a:r>
            <a:r>
              <a:rPr sz="2625" baseline="-15873" dirty="0">
                <a:latin typeface="Cambria Math"/>
                <a:cs typeface="Cambria Math"/>
              </a:rPr>
              <a:t> </a:t>
            </a:r>
            <a:r>
              <a:rPr sz="2625" spc="-21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 246</a:t>
            </a:r>
            <a:r>
              <a:rPr sz="2400" spc="-5" dirty="0">
                <a:latin typeface="Cambria Math"/>
                <a:cs typeface="Cambria Math"/>
              </a:rPr>
              <a:t>6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381000" indent="-3429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actual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experiments</a:t>
            </a:r>
            <a:endParaRPr sz="320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82320" algn="l"/>
              </a:tabLst>
            </a:pPr>
            <a:r>
              <a:rPr sz="2800" spc="-10" dirty="0">
                <a:latin typeface="Times New Roman"/>
                <a:cs typeface="Times New Roman"/>
              </a:rPr>
              <a:t>Bomb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calorimeter</a:t>
            </a:r>
            <a:endParaRPr sz="2800">
              <a:latin typeface="Times New Roman"/>
              <a:cs typeface="Times New Roman"/>
            </a:endParaRPr>
          </a:p>
          <a:p>
            <a:pPr marL="7816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82320" algn="l"/>
              </a:tabLst>
            </a:pPr>
            <a:r>
              <a:rPr sz="2800" spc="-5" dirty="0">
                <a:latin typeface="Times New Roman"/>
                <a:cs typeface="Times New Roman"/>
              </a:rPr>
              <a:t>Boys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calorimeter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6574535" cy="685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478663"/>
            <a:ext cx="77914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Proximate</a:t>
            </a:r>
            <a:r>
              <a:rPr spc="-5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Ultimate</a:t>
            </a:r>
            <a:r>
              <a:rPr spc="-45" dirty="0"/>
              <a:t> </a:t>
            </a:r>
            <a:r>
              <a:rPr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9225"/>
            <a:ext cx="6141720" cy="39808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Proximate:</a:t>
            </a:r>
            <a:endParaRPr sz="3200">
              <a:latin typeface="Times New Roman"/>
              <a:cs typeface="Times New Roman"/>
            </a:endParaRPr>
          </a:p>
          <a:p>
            <a:pPr marL="1384300" lvl="1" indent="-457834">
              <a:lnSpc>
                <a:spcPct val="100000"/>
              </a:lnSpc>
              <a:spcBef>
                <a:spcPts val="600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spc="-5" dirty="0">
                <a:latin typeface="Times New Roman"/>
                <a:cs typeface="Times New Roman"/>
              </a:rPr>
              <a:t>moisture,</a:t>
            </a:r>
            <a:endParaRPr sz="2400">
              <a:latin typeface="Times New Roman"/>
              <a:cs typeface="Times New Roman"/>
            </a:endParaRPr>
          </a:p>
          <a:p>
            <a:pPr marL="1384300" lvl="1" indent="-457834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dirty="0">
                <a:latin typeface="Times New Roman"/>
                <a:cs typeface="Times New Roman"/>
              </a:rPr>
              <a:t>ash,</a:t>
            </a:r>
            <a:endParaRPr sz="2400">
              <a:latin typeface="Times New Roman"/>
              <a:cs typeface="Times New Roman"/>
            </a:endParaRPr>
          </a:p>
          <a:p>
            <a:pPr marL="1384300" lvl="1" indent="-457834">
              <a:lnSpc>
                <a:spcPct val="100000"/>
              </a:lnSpc>
              <a:spcBef>
                <a:spcPts val="575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dirty="0">
                <a:latin typeface="Times New Roman"/>
                <a:cs typeface="Times New Roman"/>
              </a:rPr>
              <a:t>volatile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matter,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384300" lvl="1" indent="-457834">
              <a:lnSpc>
                <a:spcPct val="100000"/>
              </a:lnSpc>
              <a:spcBef>
                <a:spcPts val="580"/>
              </a:spcBef>
              <a:buAutoNum type="alphaLcPeriod"/>
              <a:tabLst>
                <a:tab pos="1384300" algn="l"/>
                <a:tab pos="1384935" algn="l"/>
              </a:tabLst>
            </a:pP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carbon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Ultimate</a:t>
            </a:r>
            <a:endParaRPr sz="32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major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organic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elemental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composition</a:t>
            </a:r>
            <a:endParaRPr sz="280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C,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H,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N, S, 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 descr="Difference Between Proximate and Ultimate Analysis of Coal | Compare the  Difference Between Similar Ter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76" y="381000"/>
            <a:ext cx="8254998" cy="5638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Proximate and ultimate analysis of coal samples. | Download 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324" y="304800"/>
            <a:ext cx="8636794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Fuel And Combustion Part - I - PowerPoint Slid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250" y="166688"/>
            <a:ext cx="8921750" cy="66913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71370"/>
            <a:ext cx="8075295" cy="41236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7620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Though sulphur </a:t>
            </a:r>
            <a:r>
              <a:rPr sz="3200" spc="-10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a combustible element too </a:t>
            </a:r>
            <a:r>
              <a:rPr sz="3200" spc="5" dirty="0">
                <a:latin typeface="Times New Roman"/>
                <a:cs typeface="Times New Roman"/>
              </a:rPr>
              <a:t> but </a:t>
            </a:r>
            <a:r>
              <a:rPr sz="3200" spc="-5" dirty="0">
                <a:latin typeface="Times New Roman"/>
                <a:cs typeface="Times New Roman"/>
              </a:rPr>
              <a:t>its presence </a:t>
            </a:r>
            <a:r>
              <a:rPr sz="3200" spc="-10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the fuel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considered </a:t>
            </a:r>
            <a:r>
              <a:rPr sz="3200" spc="-10" dirty="0">
                <a:latin typeface="Times New Roman"/>
                <a:cs typeface="Times New Roman"/>
              </a:rPr>
              <a:t>to be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undesirable.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710"/>
              </a:spcBef>
              <a:buFont typeface="Arial"/>
              <a:buChar char="•"/>
              <a:tabLst>
                <a:tab pos="458470" algn="l"/>
              </a:tabLst>
            </a:pPr>
            <a:r>
              <a:rPr dirty="0"/>
              <a:t>	</a:t>
            </a:r>
            <a:r>
              <a:rPr sz="3200" dirty="0">
                <a:latin typeface="Times New Roman"/>
                <a:cs typeface="Times New Roman"/>
              </a:rPr>
              <a:t>Fuels </a:t>
            </a:r>
            <a:r>
              <a:rPr sz="3200" spc="-10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contrasted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dirty="0">
                <a:latin typeface="Times New Roman"/>
                <a:cs typeface="Times New Roman"/>
              </a:rPr>
              <a:t>other substances </a:t>
            </a:r>
            <a:r>
              <a:rPr sz="3200" spc="-1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devices </a:t>
            </a:r>
            <a:r>
              <a:rPr sz="3200" spc="-5" dirty="0">
                <a:latin typeface="Times New Roman"/>
                <a:cs typeface="Times New Roman"/>
              </a:rPr>
              <a:t>storing potential </a:t>
            </a:r>
            <a:r>
              <a:rPr sz="3200" spc="-40" dirty="0">
                <a:latin typeface="Times New Roman"/>
                <a:cs typeface="Times New Roman"/>
              </a:rPr>
              <a:t>energy, </a:t>
            </a:r>
            <a:r>
              <a:rPr sz="3200" spc="-5" dirty="0">
                <a:latin typeface="Times New Roman"/>
                <a:cs typeface="Times New Roman"/>
              </a:rPr>
              <a:t>such </a:t>
            </a:r>
            <a:r>
              <a:rPr sz="3200" dirty="0">
                <a:latin typeface="Times New Roman"/>
                <a:cs typeface="Times New Roman"/>
              </a:rPr>
              <a:t>as </a:t>
            </a:r>
            <a:r>
              <a:rPr sz="3200" spc="-5" dirty="0">
                <a:latin typeface="Times New Roman"/>
                <a:cs typeface="Times New Roman"/>
              </a:rPr>
              <a:t>those </a:t>
            </a:r>
            <a:r>
              <a:rPr sz="3200" dirty="0">
                <a:latin typeface="Times New Roman"/>
                <a:cs typeface="Times New Roman"/>
              </a:rPr>
              <a:t> that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directly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release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electrical</a:t>
            </a:r>
            <a:r>
              <a:rPr sz="3200" spc="8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r>
              <a:rPr sz="3200" spc="7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(such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batteries</a:t>
            </a:r>
            <a:r>
              <a:rPr sz="3200" dirty="0">
                <a:latin typeface="Times New Roman"/>
                <a:cs typeface="Times New Roman"/>
              </a:rPr>
              <a:t> 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capacitors)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or</a:t>
            </a:r>
            <a:r>
              <a:rPr sz="3200" dirty="0">
                <a:latin typeface="Times New Roman"/>
                <a:cs typeface="Times New Roman"/>
              </a:rPr>
              <a:t> mechanical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energy</a:t>
            </a:r>
            <a:r>
              <a:rPr sz="3200" dirty="0">
                <a:latin typeface="Times New Roman"/>
                <a:cs typeface="Times New Roman"/>
              </a:rPr>
              <a:t> (such</a:t>
            </a:r>
            <a:r>
              <a:rPr sz="3200" spc="7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7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flywheels,</a:t>
            </a:r>
            <a:r>
              <a:rPr sz="3200" spc="7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springs, </a:t>
            </a:r>
            <a:r>
              <a:rPr sz="3200" spc="-7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compressed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air,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reservoir).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236" y="478663"/>
            <a:ext cx="4592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Combustion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fuel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1020"/>
            <a:ext cx="370268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C+O2=Co2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CxHy+O2=CO2+H2O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478663"/>
            <a:ext cx="5271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Fuels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27" y="1600200"/>
            <a:ext cx="6028944" cy="4526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138"/>
            <a:ext cx="7240905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731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Primary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occur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nature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While Secondary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prepared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derived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primary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189" y="478663"/>
            <a:ext cx="3056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Liquid</a:t>
            </a:r>
            <a:r>
              <a:rPr spc="-80" dirty="0"/>
              <a:t> </a:t>
            </a:r>
            <a:r>
              <a:rPr dirty="0"/>
              <a:t>Fuels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74419"/>
            <a:ext cx="8072755" cy="353750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6985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Liquid fuels are combustible or </a:t>
            </a:r>
            <a:r>
              <a:rPr sz="3000" spc="-5" dirty="0">
                <a:latin typeface="Times New Roman"/>
                <a:cs typeface="Times New Roman"/>
              </a:rPr>
              <a:t>energy-generating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molecules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harnessed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create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mechanical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Times New Roman"/>
                <a:cs typeface="Times New Roman"/>
              </a:rPr>
              <a:t>energy,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Liquid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fuels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like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furnace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oil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LSHS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(Low 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sulphur heavy stock) </a:t>
            </a:r>
            <a:r>
              <a:rPr sz="3000" dirty="0">
                <a:latin typeface="Times New Roman"/>
                <a:cs typeface="Times New Roman"/>
              </a:rPr>
              <a:t>are predominantly used </a:t>
            </a:r>
            <a:r>
              <a:rPr sz="3000" spc="5" dirty="0">
                <a:latin typeface="Times New Roman"/>
                <a:cs typeface="Times New Roman"/>
              </a:rPr>
              <a:t>in 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industrial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applications.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Most liquid </a:t>
            </a:r>
            <a:r>
              <a:rPr sz="3000" dirty="0">
                <a:latin typeface="Times New Roman"/>
                <a:cs typeface="Times New Roman"/>
              </a:rPr>
              <a:t>fuels in widespread </a:t>
            </a:r>
            <a:r>
              <a:rPr sz="3000" spc="-5" dirty="0">
                <a:latin typeface="Times New Roman"/>
                <a:cs typeface="Times New Roman"/>
              </a:rPr>
              <a:t>use </a:t>
            </a:r>
            <a:r>
              <a:rPr sz="3000" dirty="0">
                <a:latin typeface="Times New Roman"/>
                <a:cs typeface="Times New Roman"/>
              </a:rPr>
              <a:t>are derived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from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>
                <a:latin typeface="Times New Roman"/>
                <a:cs typeface="Times New Roman"/>
              </a:rPr>
              <a:t>the</a:t>
            </a:r>
            <a:r>
              <a:rPr sz="3000" spc="5">
                <a:latin typeface="Times New Roman"/>
                <a:cs typeface="Times New Roman"/>
              </a:rPr>
              <a:t> </a:t>
            </a:r>
            <a:r>
              <a:rPr lang="en-US" sz="3000" spc="-5" dirty="0" smtClean="0">
                <a:latin typeface="Times New Roman"/>
                <a:cs typeface="Times New Roman"/>
              </a:rPr>
              <a:t>fossil sources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20138"/>
            <a:ext cx="807529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Times New Roman"/>
                <a:cs typeface="Times New Roman"/>
              </a:rPr>
              <a:t>However,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types,</a:t>
            </a:r>
            <a:r>
              <a:rPr sz="3200" dirty="0">
                <a:latin typeface="Times New Roman"/>
                <a:cs typeface="Times New Roman"/>
              </a:rPr>
              <a:t> such</a:t>
            </a:r>
            <a:r>
              <a:rPr sz="3200" spc="5" dirty="0">
                <a:latin typeface="Times New Roman"/>
                <a:cs typeface="Times New Roman"/>
              </a:rPr>
              <a:t> as 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hydrogen fuel </a:t>
            </a:r>
            <a:r>
              <a:rPr sz="3200" spc="-5" dirty="0">
                <a:latin typeface="Times New Roman"/>
                <a:cs typeface="Times New Roman"/>
              </a:rPr>
              <a:t>(for automotive </a:t>
            </a:r>
            <a:r>
              <a:rPr sz="3200" dirty="0">
                <a:latin typeface="Times New Roman"/>
                <a:cs typeface="Times New Roman"/>
              </a:rPr>
              <a:t>uses), ethanol,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jet </a:t>
            </a:r>
            <a:r>
              <a:rPr sz="3200" spc="-5" dirty="0">
                <a:latin typeface="Times New Roman"/>
                <a:cs typeface="Times New Roman"/>
              </a:rPr>
              <a:t>fuel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biodiesel </a:t>
            </a:r>
            <a:r>
              <a:rPr sz="3200" dirty="0">
                <a:latin typeface="Times New Roman"/>
                <a:cs typeface="Times New Roman"/>
              </a:rPr>
              <a:t>which are all categorized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 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liquid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fuel.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</a:t>
            </a:r>
            <a:r>
              <a:rPr spc="5" dirty="0"/>
              <a:t>/</a:t>
            </a:r>
            <a:r>
              <a:rPr dirty="0"/>
              <a:t>4</a:t>
            </a:r>
            <a:r>
              <a:rPr spc="5" dirty="0"/>
              <a:t>/</a:t>
            </a:r>
            <a:r>
              <a:rPr dirty="0"/>
              <a:t>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1976</Words>
  <Application>Microsoft Office PowerPoint</Application>
  <PresentationFormat>On-screen Show (4:3)</PresentationFormat>
  <Paragraphs>305</Paragraphs>
  <Slides>50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Energy and Environmental  Engineering</vt:lpstr>
      <vt:lpstr>Contents</vt:lpstr>
      <vt:lpstr>Contents</vt:lpstr>
      <vt:lpstr>Fuels</vt:lpstr>
      <vt:lpstr>Slide 5</vt:lpstr>
      <vt:lpstr>Classification of Fuels</vt:lpstr>
      <vt:lpstr>Slide 7</vt:lpstr>
      <vt:lpstr>Liquid Fuels</vt:lpstr>
      <vt:lpstr>Slide 9</vt:lpstr>
      <vt:lpstr>Types of liquid fuels</vt:lpstr>
      <vt:lpstr>Properties of liquid fuels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Advantages of Liquid Fuels</vt:lpstr>
      <vt:lpstr>Disadvantages of liquid fuel</vt:lpstr>
      <vt:lpstr>Gross calorific values for different  fuel oils</vt:lpstr>
      <vt:lpstr>Solid Fuels</vt:lpstr>
      <vt:lpstr>Solid Fuels</vt:lpstr>
      <vt:lpstr>Solid Fuels</vt:lpstr>
      <vt:lpstr>Solid Fuels</vt:lpstr>
      <vt:lpstr>Solid Fuels</vt:lpstr>
      <vt:lpstr>Solid Fuels</vt:lpstr>
      <vt:lpstr>Slide 33</vt:lpstr>
      <vt:lpstr>Wood</vt:lpstr>
      <vt:lpstr>Wood</vt:lpstr>
      <vt:lpstr>Advantages of Solid fuels</vt:lpstr>
      <vt:lpstr>Disadvantages of solid fuel</vt:lpstr>
      <vt:lpstr>Gaseous fuels</vt:lpstr>
      <vt:lpstr>Merits of gaseous fuels</vt:lpstr>
      <vt:lpstr>Demerits of gaseous fuels</vt:lpstr>
      <vt:lpstr>Requirement of good fuel</vt:lpstr>
      <vt:lpstr>Requirement of good fuel</vt:lpstr>
      <vt:lpstr>Calorific Value of fuels</vt:lpstr>
      <vt:lpstr>Carbon value of fuels</vt:lpstr>
      <vt:lpstr>Estimation of calorific value</vt:lpstr>
      <vt:lpstr>Proximate and Ultimate analysis</vt:lpstr>
      <vt:lpstr>Slide 47</vt:lpstr>
      <vt:lpstr>Slide 48</vt:lpstr>
      <vt:lpstr>Slide 49</vt:lpstr>
      <vt:lpstr>Combustion of fuel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</cp:revision>
  <dcterms:created xsi:type="dcterms:W3CDTF">2021-12-28T13:15:38Z</dcterms:created>
  <dcterms:modified xsi:type="dcterms:W3CDTF">2021-12-28T13:52:04Z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2021-12-28T00:00:00Z</vt:filetime>
  </property>
</Properties>
</file>