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388" r:id="rId2"/>
    <p:sldId id="394" r:id="rId3"/>
    <p:sldId id="386" r:id="rId4"/>
    <p:sldId id="389" r:id="rId5"/>
    <p:sldId id="391" r:id="rId6"/>
    <p:sldId id="401" r:id="rId7"/>
    <p:sldId id="402" r:id="rId8"/>
    <p:sldId id="403" r:id="rId9"/>
    <p:sldId id="404" r:id="rId10"/>
    <p:sldId id="340" r:id="rId11"/>
    <p:sldId id="393" r:id="rId12"/>
    <p:sldId id="392" r:id="rId13"/>
    <p:sldId id="4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054"/>
    <a:srgbClr val="51E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8" autoAdjust="0"/>
    <p:restoredTop sz="94080" autoAdjust="0"/>
  </p:normalViewPr>
  <p:slideViewPr>
    <p:cSldViewPr>
      <p:cViewPr varScale="1">
        <p:scale>
          <a:sx n="69" d="100"/>
          <a:sy n="69" d="100"/>
        </p:scale>
        <p:origin x="15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BB20-C962-4208-99F3-D1EB3EF9D411}" type="datetimeFigureOut">
              <a:rPr lang="en-US" smtClean="0"/>
              <a:t>3/22/2022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B269-CAD3-430F-BB2A-8074AA7FC85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F0A-C8FE-4B81-87CD-55B1EA9EEE6E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90B4-18DC-480C-AD9F-80D57341CE1B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AF3B-FE0A-4A63-8D0F-DEE8A6094946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E45C-85D7-465D-BD1D-72C28902CC38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E97C-FE21-4437-A7CB-783E84C9ECC8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78F6-10AF-4881-8E73-5512910D0C8E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FFE-BB72-44D3-AF12-924F4910E2CF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58D1-5C02-42E4-8C0A-7C27BF5602E6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B9E0-211F-499F-9676-9144B8FA3937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62B8-1D0D-40AA-824E-ACD4DB28EB19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655A-093C-4E4E-A45D-F7E9EE6D992B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3BD41-5A76-4025-9355-D4EA27A4347F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Smaranika Panda, DoCE, SV 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Chemical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Smaranika Panda, DoCE, SV NIT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89503" cy="241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b="55000"/>
          <a:stretch>
            <a:fillRect/>
          </a:stretch>
        </p:blipFill>
        <p:spPr bwMode="auto">
          <a:xfrm>
            <a:off x="1066800" y="3581400"/>
            <a:ext cx="49816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t="42500"/>
          <a:stretch>
            <a:fillRect/>
          </a:stretch>
        </p:blipFill>
        <p:spPr bwMode="auto">
          <a:xfrm>
            <a:off x="2133600" y="4876800"/>
            <a:ext cx="49816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Audible pressure range – 20 µpa to 200pa</a:t>
            </a:r>
          </a:p>
          <a:p>
            <a:endParaRPr lang="en-US" sz="2400" dirty="0"/>
          </a:p>
          <a:p>
            <a:r>
              <a:rPr lang="en-US" sz="2400" dirty="0"/>
              <a:t>Minimum pressure to hear –20 µpa – </a:t>
            </a:r>
            <a:r>
              <a:rPr lang="en-US" sz="2400" b="1" dirty="0">
                <a:solidFill>
                  <a:srgbClr val="FF0000"/>
                </a:solidFill>
              </a:rPr>
              <a:t>Threshold of hearing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SPL (Sound pressure level) - Pressure that cause a particular sound</a:t>
            </a:r>
          </a:p>
          <a:p>
            <a:endParaRPr lang="en-US" sz="2400" dirty="0"/>
          </a:p>
          <a:p>
            <a:r>
              <a:rPr lang="en-US" sz="2400" dirty="0"/>
              <a:t>SPL = 20 log</a:t>
            </a:r>
            <a:r>
              <a:rPr lang="en-US" sz="2400" baseline="-25000" dirty="0"/>
              <a:t>10 </a:t>
            </a:r>
            <a:r>
              <a:rPr lang="en-US" sz="2400" dirty="0"/>
              <a:t>[P/</a:t>
            </a:r>
            <a:r>
              <a:rPr lang="en-US" sz="2400" dirty="0" err="1"/>
              <a:t>P</a:t>
            </a:r>
            <a:r>
              <a:rPr lang="en-US" sz="2400" baseline="-25000" dirty="0" err="1"/>
              <a:t>ref</a:t>
            </a:r>
            <a:r>
              <a:rPr lang="en-US" sz="2400" dirty="0"/>
              <a:t>]		(</a:t>
            </a:r>
            <a:r>
              <a:rPr lang="en-US" sz="2400" dirty="0" err="1"/>
              <a:t>P</a:t>
            </a:r>
            <a:r>
              <a:rPr lang="en-US" sz="2400" baseline="-25000" dirty="0" err="1"/>
              <a:t>ref</a:t>
            </a:r>
            <a:r>
              <a:rPr lang="en-US" sz="2400" dirty="0"/>
              <a:t>- 20 µpa) </a:t>
            </a:r>
          </a:p>
          <a:p>
            <a:pPr>
              <a:buNone/>
            </a:pPr>
            <a:r>
              <a:rPr lang="en-US" sz="2400" dirty="0"/>
              <a:t>	(SPL in dB)</a:t>
            </a:r>
          </a:p>
          <a:p>
            <a:r>
              <a:rPr lang="en-US" sz="2400" dirty="0"/>
              <a:t>Intensity of sound is measured in </a:t>
            </a:r>
            <a:r>
              <a:rPr lang="en-US" sz="2400" dirty="0" err="1"/>
              <a:t>decible</a:t>
            </a:r>
            <a:r>
              <a:rPr lang="en-US" sz="2400" dirty="0"/>
              <a:t> (dB</a:t>
            </a:r>
            <a:r>
              <a:rPr lang="en-US" dirty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source emitting 80 dB and 60 dB if put same location will produce a noise of 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ource </a:t>
            </a:r>
            <a:r>
              <a:rPr lang="en-US" dirty="0">
                <a:solidFill>
                  <a:srgbClr val="FF0000"/>
                </a:solidFill>
              </a:rPr>
              <a:t>emitting 80 dB and 60 dB if put same location will produce a noise of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(you cant add decibel as its log scale. The resultant pressure need to be quantified)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80 dB = 20 log</a:t>
            </a:r>
            <a:r>
              <a:rPr lang="en-US" baseline="-25000" dirty="0"/>
              <a:t>10 </a:t>
            </a:r>
            <a:r>
              <a:rPr lang="en-US" dirty="0"/>
              <a:t>(P1/20) </a:t>
            </a:r>
          </a:p>
          <a:p>
            <a:pPr marL="0" indent="0">
              <a:buNone/>
            </a:pPr>
            <a:r>
              <a:rPr lang="en-IN" dirty="0"/>
              <a:t> P1 = 200000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60 dB = 20 log </a:t>
            </a:r>
            <a:r>
              <a:rPr lang="en-IN" baseline="-25000" dirty="0"/>
              <a:t>10</a:t>
            </a:r>
            <a:r>
              <a:rPr lang="en-IN" dirty="0"/>
              <a:t> (P2/20)</a:t>
            </a:r>
          </a:p>
          <a:p>
            <a:pPr marL="0" indent="0">
              <a:buNone/>
            </a:pPr>
            <a:r>
              <a:rPr lang="en-IN" dirty="0"/>
              <a:t>P2 = 20000</a:t>
            </a:r>
          </a:p>
          <a:p>
            <a:pPr marL="0" indent="0">
              <a:buNone/>
            </a:pPr>
            <a:r>
              <a:rPr lang="en-IN" dirty="0"/>
              <a:t>P</a:t>
            </a:r>
            <a:r>
              <a:rPr lang="en-IN" sz="2665" dirty="0"/>
              <a:t>eq </a:t>
            </a:r>
            <a:r>
              <a:rPr lang="en-IN" sz="3335" dirty="0"/>
              <a:t>= {(200000</a:t>
            </a:r>
            <a:r>
              <a:rPr lang="en-IN" sz="3335" baseline="30000" dirty="0"/>
              <a:t>2</a:t>
            </a:r>
            <a:r>
              <a:rPr lang="en-IN" sz="3335" dirty="0"/>
              <a:t> + 20000</a:t>
            </a:r>
            <a:r>
              <a:rPr lang="en-IN" sz="3335" baseline="30000" dirty="0"/>
              <a:t>2</a:t>
            </a:r>
            <a:r>
              <a:rPr lang="en-IN" sz="3335" dirty="0"/>
              <a:t> )}</a:t>
            </a:r>
            <a:r>
              <a:rPr lang="en-IN" sz="2660" dirty="0">
                <a:sym typeface="+mn-ea"/>
              </a:rPr>
              <a:t>^0.5</a:t>
            </a:r>
            <a:endParaRPr lang="en-IN" sz="2665" dirty="0"/>
          </a:p>
          <a:p>
            <a:pPr marL="0" indent="0">
              <a:buNone/>
            </a:pPr>
            <a:r>
              <a:rPr lang="en-IN" dirty="0"/>
              <a:t>       = 200997</a:t>
            </a:r>
          </a:p>
          <a:p>
            <a:pPr marL="0" indent="0">
              <a:buNone/>
            </a:pPr>
            <a:r>
              <a:rPr lang="en-IN" altLang="en-US" dirty="0" err="1" smtClean="0"/>
              <a:t>SPL</a:t>
            </a:r>
            <a:r>
              <a:rPr lang="en-IN" altLang="en-US" baseline="-25000" dirty="0" err="1" smtClean="0"/>
              <a:t>eq</a:t>
            </a:r>
            <a:r>
              <a:rPr lang="en-IN" altLang="en-US" baseline="-25000" dirty="0" smtClean="0"/>
              <a:t> </a:t>
            </a:r>
            <a:r>
              <a:rPr lang="en-IN" altLang="en-US" dirty="0" smtClean="0"/>
              <a:t> </a:t>
            </a:r>
            <a:r>
              <a:rPr lang="en-IN" altLang="en-US" dirty="0"/>
              <a:t>=20 log</a:t>
            </a:r>
            <a:r>
              <a:rPr lang="en-IN" altLang="en-US" baseline="-25000" dirty="0"/>
              <a:t>10 </a:t>
            </a:r>
            <a:r>
              <a:rPr lang="en-IN" altLang="en-US" dirty="0"/>
              <a:t> (P</a:t>
            </a:r>
            <a:r>
              <a:rPr lang="en-IN" altLang="en-US" baseline="-25000" dirty="0"/>
              <a:t>eq </a:t>
            </a:r>
            <a:r>
              <a:rPr lang="en-IN" altLang="en-US" dirty="0"/>
              <a:t> /20) = 80.09 dB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 smtClean="0"/>
              <a:t>Note</a:t>
            </a:r>
          </a:p>
          <a:p>
            <a:pPr marL="514350" indent="-514350"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two noise sources are of same decibel  x. The </a:t>
            </a:r>
            <a:r>
              <a:rPr lang="en-US" dirty="0" smtClean="0"/>
              <a:t>resultant equivalent SPL </a:t>
            </a:r>
            <a:r>
              <a:rPr lang="en-US" dirty="0" smtClean="0"/>
              <a:t>will be </a:t>
            </a:r>
            <a:r>
              <a:rPr lang="en-US" dirty="0" smtClean="0"/>
              <a:t>x+3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 70 db &amp; 70 dB sound, the resultant sound will be 73 db (check by substituting in formula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If </a:t>
            </a:r>
            <a:r>
              <a:rPr lang="en-US" dirty="0" smtClean="0"/>
              <a:t>the difference between the magnitude of  </a:t>
            </a:r>
            <a:r>
              <a:rPr lang="en-US" dirty="0" smtClean="0"/>
              <a:t>two noise </a:t>
            </a:r>
            <a:r>
              <a:rPr lang="en-US" dirty="0" smtClean="0"/>
              <a:t>sources </a:t>
            </a:r>
            <a:r>
              <a:rPr lang="en-US" dirty="0" smtClean="0"/>
              <a:t>is &gt;15 dB. The resultant noise will be the higher </a:t>
            </a:r>
            <a:r>
              <a:rPr lang="en-US" dirty="0" smtClean="0"/>
              <a:t>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  X1= 60dB, x2= 80 dB, difference is more than 15 db. So the equivalent noise level is 80 dB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Dr. Smaranika Panda, DoCE, SV 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Dilution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Dilution factor = (</a:t>
            </a:r>
            <a:r>
              <a:rPr lang="en-US" dirty="0" err="1"/>
              <a:t>Vs+Vw</a:t>
            </a:r>
            <a:r>
              <a:rPr lang="en-US" dirty="0"/>
              <a:t>)/ Vs</a:t>
            </a:r>
          </a:p>
          <a:p>
            <a:endParaRPr lang="en-US" dirty="0"/>
          </a:p>
          <a:p>
            <a:r>
              <a:rPr lang="en-US" dirty="0"/>
              <a:t>Vs is the sample Volume</a:t>
            </a:r>
          </a:p>
          <a:p>
            <a:r>
              <a:rPr lang="en-US" dirty="0" err="1"/>
              <a:t>Vw</a:t>
            </a:r>
            <a:r>
              <a:rPr lang="en-US" dirty="0"/>
              <a:t>- Water added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2% solution means DF= 100/2</a:t>
            </a:r>
          </a:p>
          <a:p>
            <a:pPr marL="0" indent="0">
              <a:buNone/>
            </a:pPr>
            <a:r>
              <a:rPr lang="en-US" dirty="0"/>
              <a:t>3% solution means DF = 100/3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(Sometimes DF would be given in vs/(</a:t>
            </a:r>
            <a:r>
              <a:rPr lang="en-US" dirty="0" err="1"/>
              <a:t>vs+vw</a:t>
            </a:r>
            <a:r>
              <a:rPr lang="en-US" dirty="0"/>
              <a:t>) which will be coming less than 1  as numerator is less </a:t>
            </a:r>
            <a:r>
              <a:rPr lang="en-US"/>
              <a:t>than denominator. </a:t>
            </a:r>
            <a:r>
              <a:rPr lang="en-US" dirty="0"/>
              <a:t>Then you need to divide DF)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BOD5 = (2/3) </a:t>
            </a:r>
            <a:r>
              <a:rPr lang="en-IN" dirty="0" err="1"/>
              <a:t>BODu</a:t>
            </a:r>
            <a:r>
              <a:rPr lang="en-IN" dirty="0"/>
              <a:t> (ultimate BOD)</a:t>
            </a:r>
          </a:p>
          <a:p>
            <a:r>
              <a:rPr lang="en-IN" dirty="0"/>
              <a:t>In 5 days almost 2/3 organic matter gets decomposed due to bacteria</a:t>
            </a:r>
          </a:p>
          <a:p>
            <a:r>
              <a:rPr lang="en-IN" dirty="0"/>
              <a:t>In 20 days almost 95-99% Organic Matter gets decomposed by bacteria</a:t>
            </a:r>
          </a:p>
          <a:p>
            <a:r>
              <a:rPr lang="en-IN" dirty="0"/>
              <a:t>The exact amount of </a:t>
            </a:r>
            <a:r>
              <a:rPr lang="en-IN" dirty="0" err="1"/>
              <a:t>decompostion</a:t>
            </a:r>
            <a:r>
              <a:rPr lang="en-IN" dirty="0"/>
              <a:t> depend on temperature and type of organic matter</a:t>
            </a:r>
          </a:p>
          <a:p>
            <a:r>
              <a:rPr lang="en-IN" dirty="0" err="1"/>
              <a:t>ThoD</a:t>
            </a:r>
            <a:r>
              <a:rPr lang="en-IN" dirty="0"/>
              <a:t> &gt; </a:t>
            </a:r>
            <a:r>
              <a:rPr lang="en-IN" dirty="0" err="1"/>
              <a:t>CoD</a:t>
            </a:r>
            <a:r>
              <a:rPr lang="en-IN" dirty="0"/>
              <a:t>&gt; BOD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dissolved oxygen in an unseeded sample of diluted wastewater having an initial DO of 9.0 mg/L is measured to be 3.0 mg/L after 5 days. The dilution fraction is 0.03 and reaction rate constant k = 0.22 day-1. Calculate a) 5 day BOD of the waste, b) ultimate carbonaceous BOD, and c) What would be remaining oxygen demand after 5 days?</a:t>
            </a:r>
          </a:p>
          <a:p>
            <a:endParaRPr lang="en-US" sz="2000" dirty="0"/>
          </a:p>
          <a:p>
            <a:r>
              <a:rPr lang="en-US" sz="2000" dirty="0"/>
              <a:t>(Hint: Here the dilution is 3% </a:t>
            </a:r>
            <a:r>
              <a:rPr lang="en-US" sz="2000" dirty="0" err="1"/>
              <a:t>i.e</a:t>
            </a:r>
            <a:r>
              <a:rPr lang="en-US" sz="2000" dirty="0"/>
              <a:t> 100/3 )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4988"/>
            <a:ext cx="8229600" cy="2859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 10percent concentrationof sample yields that result : initial DO= 8.5mg/lit ,                final DO= 6.0 mg/lit.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BOD= (initial-final)*DF</a:t>
            </a:r>
          </a:p>
          <a:p>
            <a:pPr marL="0" indent="0">
              <a:buNone/>
            </a:pPr>
            <a:r>
              <a:rPr lang="en-IN" altLang="en-US"/>
              <a:t>            = (8.5-6.0)* 10</a:t>
            </a:r>
          </a:p>
          <a:p>
            <a:pPr marL="0" indent="0">
              <a:buNone/>
            </a:pPr>
            <a:r>
              <a:rPr lang="en-IN" altLang="en-US"/>
              <a:t>             = 25mg/lit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BOD5 of a waste water is determined to be 150mg/lit at 20 degree C.The value of k is 0.23 per day.determine the ultimate BOD.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err="1" smtClean="0"/>
              <a:t>BOD</a:t>
            </a:r>
            <a:r>
              <a:rPr lang="en-IN" altLang="en-US" baseline="-25000" dirty="0" err="1" smtClean="0"/>
              <a:t>ultimate</a:t>
            </a:r>
            <a:r>
              <a:rPr lang="en-IN" altLang="en-US" dirty="0" smtClean="0"/>
              <a:t> </a:t>
            </a:r>
            <a:r>
              <a:rPr lang="en-IN" altLang="en-US" dirty="0"/>
              <a:t>= BOD</a:t>
            </a:r>
            <a:r>
              <a:rPr lang="en-IN" altLang="en-US" baseline="-25000" dirty="0"/>
              <a:t>5</a:t>
            </a:r>
            <a:r>
              <a:rPr lang="en-IN" altLang="en-US" dirty="0"/>
              <a:t> /(1-e</a:t>
            </a:r>
            <a:r>
              <a:rPr lang="en-IN" altLang="en-US" baseline="30000" dirty="0"/>
              <a:t>-kt</a:t>
            </a:r>
            <a:r>
              <a:rPr lang="en-IN" altLang="en-US" dirty="0"/>
              <a:t> )</a:t>
            </a:r>
          </a:p>
          <a:p>
            <a:pPr marL="0" indent="0">
              <a:buNone/>
            </a:pPr>
            <a:r>
              <a:rPr lang="en-IN" altLang="en-US" dirty="0"/>
              <a:t>               =150/(1-e</a:t>
            </a:r>
            <a:r>
              <a:rPr lang="en-IN" altLang="en-US" baseline="30000" dirty="0"/>
              <a:t>-0.23*5</a:t>
            </a:r>
            <a:r>
              <a:rPr lang="en-IN" altLang="en-US" dirty="0"/>
              <a:t> )</a:t>
            </a:r>
          </a:p>
          <a:p>
            <a:pPr marL="0" indent="0">
              <a:buNone/>
            </a:pPr>
            <a:r>
              <a:rPr lang="en-IN" altLang="en-US" dirty="0"/>
              <a:t>               =220mg/lit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527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Chemical Parameters</vt:lpstr>
      <vt:lpstr>Dilution factor</vt:lpstr>
      <vt:lpstr>PowerPoint Presentation</vt:lpstr>
      <vt:lpstr>Problems</vt:lpstr>
      <vt:lpstr>PowerPoint Presentation</vt:lpstr>
      <vt:lpstr>PowerPoint Presentation</vt:lpstr>
      <vt:lpstr>solution</vt:lpstr>
      <vt:lpstr>PowerPoint Presentation</vt:lpstr>
      <vt:lpstr>PowerPoint Presentation</vt:lpstr>
      <vt:lpstr>Noise</vt:lpstr>
      <vt:lpstr>Problem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Energy  &amp; Environmental Engineering </dc:title>
  <dc:creator>Smaranika</dc:creator>
  <cp:lastModifiedBy>DELL</cp:lastModifiedBy>
  <cp:revision>390</cp:revision>
  <dcterms:created xsi:type="dcterms:W3CDTF">2006-08-16T00:00:00Z</dcterms:created>
  <dcterms:modified xsi:type="dcterms:W3CDTF">2022-03-22T11:46:20Z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7FD75636759A43AD90089FE5C3D8915A</vt:lpwstr>
  </property>
  <property fmtid="{D5CDD505-2E9C-101B-9397-08002B2CF9AE}" pid="3" name="KSOProductBuildVer">
    <vt:lpwstr>1033-11.2.0.10463</vt:lpwstr>
  </property>
</Properties>
</file>