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3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6" r:id="rId25"/>
    <p:sldId id="287" r:id="rId26"/>
    <p:sldId id="288" r:id="rId27"/>
    <p:sldId id="299" r:id="rId28"/>
    <p:sldId id="289" r:id="rId29"/>
    <p:sldId id="290" r:id="rId30"/>
    <p:sldId id="291" r:id="rId31"/>
    <p:sldId id="292" r:id="rId32"/>
    <p:sldId id="294" r:id="rId33"/>
    <p:sldId id="295" r:id="rId34"/>
    <p:sldId id="293" r:id="rId35"/>
    <p:sldId id="296" r:id="rId36"/>
    <p:sldId id="297" r:id="rId37"/>
    <p:sldId id="2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2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F2852-824D-4E77-8F7B-64577378B017}" type="datetimeFigureOut">
              <a:rPr lang="en-IN" smtClean="0"/>
              <a:t>14-02-2021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98659-FF71-4B6A-9DFE-865A82009FBD}" type="slidenum">
              <a:rPr lang="en-IN" smtClean="0"/>
              <a:t>‹#›</a:t>
            </a:fld>
            <a:endParaRPr lang="en-IN"/>
          </a:p>
        </p:txBody>
      </p:sp>
    </p:spTree>
    <p:extLst>
      <p:ext uri="{BB962C8B-B14F-4D97-AF65-F5344CB8AC3E}">
        <p14:creationId xmlns:p14="http://schemas.microsoft.com/office/powerpoint/2010/main" val="274606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9/12/2016</a:t>
            </a:r>
            <a:endParaRPr lang="en-US" dirty="0"/>
          </a:p>
        </p:txBody>
      </p:sp>
      <p:sp>
        <p:nvSpPr>
          <p:cNvPr id="5" name="Footer Placeholder 4"/>
          <p:cNvSpPr>
            <a:spLocks noGrp="1"/>
          </p:cNvSpPr>
          <p:nvPr>
            <p:ph type="ftr" sz="quarter" idx="11"/>
          </p:nvPr>
        </p:nvSpPr>
        <p:spPr/>
        <p:txBody>
          <a:bodyPr/>
          <a:lstStyle/>
          <a:p>
            <a:r>
              <a:rPr lang="en-US"/>
              <a:t>Presynopsis Seminar</a:t>
            </a:r>
            <a:endParaRPr lang="en-US" dirty="0"/>
          </a:p>
        </p:txBody>
      </p:sp>
      <p:sp>
        <p:nvSpPr>
          <p:cNvPr id="6" name="Slide Number Placeholder 5"/>
          <p:cNvSpPr>
            <a:spLocks noGrp="1"/>
          </p:cNvSpPr>
          <p:nvPr>
            <p:ph type="sldNum" sz="quarter" idx="12"/>
          </p:nvPr>
        </p:nvSpPr>
        <p:spPr/>
        <p:txBody>
          <a:bodyPr/>
          <a:lstStyle/>
          <a:p>
            <a:fld id="{AA3EE4BB-C9E6-4E77-A952-812A33863D78}" type="slidenum">
              <a:rPr lang="en-US" smtClean="0"/>
              <a:pPr/>
              <a:t>1</a:t>
            </a:fld>
            <a:endParaRPr lang="en-US" dirty="0"/>
          </a:p>
        </p:txBody>
      </p:sp>
    </p:spTree>
    <p:extLst>
      <p:ext uri="{BB962C8B-B14F-4D97-AF65-F5344CB8AC3E}">
        <p14:creationId xmlns:p14="http://schemas.microsoft.com/office/powerpoint/2010/main" val="58004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898659-FF71-4B6A-9DFE-865A82009FBD}" type="slidenum">
              <a:rPr lang="en-IN" smtClean="0"/>
              <a:t>27</a:t>
            </a:fld>
            <a:endParaRPr lang="en-IN"/>
          </a:p>
        </p:txBody>
      </p:sp>
    </p:spTree>
    <p:extLst>
      <p:ext uri="{BB962C8B-B14F-4D97-AF65-F5344CB8AC3E}">
        <p14:creationId xmlns:p14="http://schemas.microsoft.com/office/powerpoint/2010/main" val="30702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1ED3E8-7867-46AF-9CD4-89AAFEE8DA94}"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148483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D3E8-7867-46AF-9CD4-89AAFEE8DA94}"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307180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D3E8-7867-46AF-9CD4-89AAFEE8DA94}"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14883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D3E8-7867-46AF-9CD4-89AAFEE8DA94}"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31244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ED3E8-7867-46AF-9CD4-89AAFEE8DA94}"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145953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1ED3E8-7867-46AF-9CD4-89AAFEE8DA94}" type="datetimeFigureOut">
              <a:rPr lang="en-IN" smtClean="0"/>
              <a:t>14-02-2021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169102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1ED3E8-7867-46AF-9CD4-89AAFEE8DA94}" type="datetimeFigureOut">
              <a:rPr lang="en-IN" smtClean="0"/>
              <a:t>14-02-2021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2826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1ED3E8-7867-46AF-9CD4-89AAFEE8DA94}" type="datetimeFigureOut">
              <a:rPr lang="en-IN" smtClean="0"/>
              <a:t>14-02-2021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371212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ED3E8-7867-46AF-9CD4-89AAFEE8DA94}" type="datetimeFigureOut">
              <a:rPr lang="en-IN" smtClean="0"/>
              <a:t>14-02-2021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77405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1ED3E8-7867-46AF-9CD4-89AAFEE8DA94}" type="datetimeFigureOut">
              <a:rPr lang="en-IN" smtClean="0"/>
              <a:t>14-02-2021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193769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1ED3E8-7867-46AF-9CD4-89AAFEE8DA94}" type="datetimeFigureOut">
              <a:rPr lang="en-IN" smtClean="0"/>
              <a:t>14-02-2021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3058E-55B7-472F-A766-7A5DEFF9193F}" type="slidenum">
              <a:rPr lang="en-IN" smtClean="0"/>
              <a:t>‹#›</a:t>
            </a:fld>
            <a:endParaRPr lang="en-IN"/>
          </a:p>
        </p:txBody>
      </p:sp>
    </p:spTree>
    <p:extLst>
      <p:ext uri="{BB962C8B-B14F-4D97-AF65-F5344CB8AC3E}">
        <p14:creationId xmlns:p14="http://schemas.microsoft.com/office/powerpoint/2010/main" val="214883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31ED3E8-7867-46AF-9CD4-89AAFEE8DA94}" type="datetimeFigureOut">
              <a:rPr lang="en-IN" smtClean="0"/>
              <a:t>14-02-2021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3058E-55B7-472F-A766-7A5DEFF9193F}" type="slidenum">
              <a:rPr lang="en-IN" smtClean="0"/>
              <a:t>‹#›</a:t>
            </a:fld>
            <a:endParaRPr lang="en-IN"/>
          </a:p>
        </p:txBody>
      </p:sp>
    </p:spTree>
    <p:extLst>
      <p:ext uri="{BB962C8B-B14F-4D97-AF65-F5344CB8AC3E}">
        <p14:creationId xmlns:p14="http://schemas.microsoft.com/office/powerpoint/2010/main" val="317278907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877" y="923330"/>
            <a:ext cx="9690652" cy="923330"/>
          </a:xfrm>
          <a:prstGeom prst="rect">
            <a:avLst/>
          </a:prstGeom>
          <a:ln>
            <a:noFill/>
          </a:ln>
          <a:effectLst>
            <a:glow rad="63500">
              <a:srgbClr val="D34817">
                <a:satMod val="175000"/>
                <a:alpha val="40000"/>
              </a:srgbClr>
            </a:glow>
          </a:effectLst>
        </p:spPr>
        <p:txBody>
          <a:bodyPr wrap="square">
            <a:spAutoFit/>
          </a:bodyPr>
          <a:lstStyle/>
          <a:p>
            <a:pPr algn="ctr">
              <a:defRPr/>
            </a:pPr>
            <a:r>
              <a:rPr lang="en-US" sz="5400" b="1" dirty="0">
                <a:solidFill>
                  <a:srgbClr val="002060"/>
                </a:solidFill>
                <a:latin typeface="Times New Roman" panose="02020603050405020304" pitchFamily="18" charset="0"/>
                <a:cs typeface="Times New Roman" panose="02020603050405020304" pitchFamily="18" charset="0"/>
              </a:rPr>
              <a:t>Electrical Networks</a:t>
            </a:r>
            <a:endParaRPr lang="en-US" sz="5400" b="1" kern="0" dirty="0">
              <a:ln w="12700">
                <a:solidFill>
                  <a:srgbClr val="696464">
                    <a:satMod val="155000"/>
                  </a:srgbClr>
                </a:solidFill>
                <a:prstDash val="solid"/>
              </a:ln>
              <a:solidFill>
                <a:srgbClr val="00206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0611" y="0"/>
            <a:ext cx="1224732" cy="1224732"/>
          </a:xfrm>
          <a:prstGeom prst="rect">
            <a:avLst/>
          </a:prstGeom>
        </p:spPr>
      </p:pic>
    </p:spTree>
    <p:extLst>
      <p:ext uri="{BB962C8B-B14F-4D97-AF65-F5344CB8AC3E}">
        <p14:creationId xmlns:p14="http://schemas.microsoft.com/office/powerpoint/2010/main" val="32968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4094" y="255631"/>
            <a:ext cx="4572000" cy="461665"/>
          </a:xfrm>
          <a:prstGeom prst="rect">
            <a:avLst/>
          </a:prstGeom>
        </p:spPr>
        <p:txBody>
          <a:bodyPr>
            <a:spAutoFit/>
          </a:bodyPr>
          <a:lstStyle/>
          <a:p>
            <a:r>
              <a:rPr lang="en-IN" sz="2400" dirty="0">
                <a:solidFill>
                  <a:srgbClr val="03419A"/>
                </a:solidFill>
              </a:rPr>
              <a:t>INDUCED VOLTAGE</a:t>
            </a:r>
            <a:endParaRPr lang="en-IN" sz="2400" dirty="0"/>
          </a:p>
        </p:txBody>
      </p:sp>
      <p:sp>
        <p:nvSpPr>
          <p:cNvPr id="3" name="Rectangle 2"/>
          <p:cNvSpPr/>
          <p:nvPr/>
        </p:nvSpPr>
        <p:spPr>
          <a:xfrm>
            <a:off x="330740" y="949085"/>
            <a:ext cx="8540886" cy="83099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rPr>
              <a:t>The inductance of a coil is also a measure of the change in flux linking a coil due to a change in current through the coil; that is,</a:t>
            </a:r>
            <a:endParaRPr lang="en-IN" sz="2400" dirty="0"/>
          </a:p>
        </p:txBody>
      </p:sp>
      <p:pic>
        <p:nvPicPr>
          <p:cNvPr id="4" name="Picture 3"/>
          <p:cNvPicPr>
            <a:picLocks noChangeAspect="1"/>
          </p:cNvPicPr>
          <p:nvPr/>
        </p:nvPicPr>
        <p:blipFill>
          <a:blip r:embed="rId2"/>
          <a:stretch>
            <a:fillRect/>
          </a:stretch>
        </p:blipFill>
        <p:spPr>
          <a:xfrm>
            <a:off x="2354094" y="2011871"/>
            <a:ext cx="2667768" cy="873087"/>
          </a:xfrm>
          <a:prstGeom prst="rect">
            <a:avLst/>
          </a:prstGeom>
        </p:spPr>
      </p:pic>
      <p:sp>
        <p:nvSpPr>
          <p:cNvPr id="5" name="Rectangle 4"/>
          <p:cNvSpPr/>
          <p:nvPr/>
        </p:nvSpPr>
        <p:spPr>
          <a:xfrm>
            <a:off x="330740" y="2884958"/>
            <a:ext cx="8638161" cy="830997"/>
          </a:xfrm>
          <a:prstGeom prst="rect">
            <a:avLst/>
          </a:prstGeom>
        </p:spPr>
        <p:txBody>
          <a:bodyPr wrap="square">
            <a:spAutoFit/>
          </a:bodyPr>
          <a:lstStyle/>
          <a:p>
            <a:r>
              <a:rPr lang="en-US" sz="2400" dirty="0">
                <a:solidFill>
                  <a:srgbClr val="000000"/>
                </a:solidFill>
                <a:latin typeface="+mj-lt"/>
              </a:rPr>
              <a:t>where </a:t>
            </a:r>
            <a:r>
              <a:rPr lang="en-US" sz="2400" i="1" dirty="0">
                <a:solidFill>
                  <a:srgbClr val="000000"/>
                </a:solidFill>
                <a:latin typeface="+mj-lt"/>
              </a:rPr>
              <a:t>N </a:t>
            </a:r>
            <a:r>
              <a:rPr lang="en-US" sz="2400" dirty="0">
                <a:solidFill>
                  <a:srgbClr val="000000"/>
                </a:solidFill>
                <a:latin typeface="+mj-lt"/>
              </a:rPr>
              <a:t>is the number of turns,</a:t>
            </a:r>
            <a:r>
              <a:rPr lang="el-GR" sz="2400" dirty="0">
                <a:solidFill>
                  <a:srgbClr val="000000"/>
                </a:solidFill>
                <a:latin typeface="+mj-lt"/>
                <a:cs typeface="Calibri" panose="020F0502020204030204" pitchFamily="34" charset="0"/>
              </a:rPr>
              <a:t>ϕ</a:t>
            </a:r>
            <a:r>
              <a:rPr lang="en-IN" sz="2400" dirty="0">
                <a:solidFill>
                  <a:srgbClr val="000000"/>
                </a:solidFill>
                <a:latin typeface="+mj-lt"/>
                <a:cs typeface="Calibri" panose="020F0502020204030204" pitchFamily="34" charset="0"/>
              </a:rPr>
              <a:t> </a:t>
            </a:r>
            <a:r>
              <a:rPr lang="en-US" sz="2400" dirty="0">
                <a:solidFill>
                  <a:srgbClr val="000000"/>
                </a:solidFill>
                <a:latin typeface="+mj-lt"/>
              </a:rPr>
              <a:t>is the flux in </a:t>
            </a:r>
            <a:r>
              <a:rPr lang="en-US" sz="2400" dirty="0" err="1">
                <a:solidFill>
                  <a:srgbClr val="000000"/>
                </a:solidFill>
                <a:latin typeface="+mj-lt"/>
              </a:rPr>
              <a:t>webers</a:t>
            </a:r>
            <a:r>
              <a:rPr lang="en-US" sz="2400" dirty="0">
                <a:solidFill>
                  <a:srgbClr val="000000"/>
                </a:solidFill>
                <a:latin typeface="+mj-lt"/>
              </a:rPr>
              <a:t>, and </a:t>
            </a:r>
            <a:r>
              <a:rPr lang="en-US" sz="2400" i="1" dirty="0" err="1">
                <a:solidFill>
                  <a:srgbClr val="000000"/>
                </a:solidFill>
                <a:latin typeface="+mj-lt"/>
              </a:rPr>
              <a:t>i</a:t>
            </a:r>
            <a:r>
              <a:rPr lang="en-US" sz="2400" i="1" dirty="0">
                <a:solidFill>
                  <a:srgbClr val="000000"/>
                </a:solidFill>
                <a:latin typeface="+mj-lt"/>
              </a:rPr>
              <a:t> </a:t>
            </a:r>
            <a:r>
              <a:rPr lang="en-US" sz="2400" dirty="0">
                <a:solidFill>
                  <a:srgbClr val="000000"/>
                </a:solidFill>
                <a:latin typeface="+mj-lt"/>
              </a:rPr>
              <a:t>is the current through the coil.</a:t>
            </a:r>
            <a:endParaRPr lang="en-IN" sz="2400" dirty="0">
              <a:latin typeface="+mj-lt"/>
            </a:endParaRPr>
          </a:p>
        </p:txBody>
      </p:sp>
      <p:sp>
        <p:nvSpPr>
          <p:cNvPr id="6" name="Rectangle 5"/>
          <p:cNvSpPr/>
          <p:nvPr/>
        </p:nvSpPr>
        <p:spPr>
          <a:xfrm>
            <a:off x="330740" y="3804212"/>
            <a:ext cx="8519039" cy="1569660"/>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rPr>
              <a:t>The above Equation also reveals that the larger the inductance of a coil (with </a:t>
            </a:r>
            <a:r>
              <a:rPr lang="en-US" sz="2400" i="1" dirty="0">
                <a:solidFill>
                  <a:srgbClr val="000000"/>
                </a:solidFill>
              </a:rPr>
              <a:t>N </a:t>
            </a:r>
            <a:r>
              <a:rPr lang="en-US" sz="2400" dirty="0">
                <a:solidFill>
                  <a:srgbClr val="000000"/>
                </a:solidFill>
              </a:rPr>
              <a:t>fixed), </a:t>
            </a:r>
            <a:r>
              <a:rPr lang="en-US" sz="2400" b="1" dirty="0">
                <a:solidFill>
                  <a:srgbClr val="000000"/>
                </a:solidFill>
              </a:rPr>
              <a:t>the larger will be the instantaneous change in flux linking the coil due to an instantaneous change in current through the coil.</a:t>
            </a:r>
            <a:endParaRPr lang="en-IN" sz="2400" b="1" dirty="0"/>
          </a:p>
        </p:txBody>
      </p:sp>
      <p:pic>
        <p:nvPicPr>
          <p:cNvPr id="7" name="Picture 6"/>
          <p:cNvPicPr>
            <a:picLocks noChangeAspect="1"/>
          </p:cNvPicPr>
          <p:nvPr/>
        </p:nvPicPr>
        <p:blipFill>
          <a:blip r:embed="rId3"/>
          <a:stretch>
            <a:fillRect/>
          </a:stretch>
        </p:blipFill>
        <p:spPr>
          <a:xfrm>
            <a:off x="1498492" y="5539243"/>
            <a:ext cx="4007364" cy="1014059"/>
          </a:xfrm>
          <a:prstGeom prst="rect">
            <a:avLst/>
          </a:prstGeom>
        </p:spPr>
      </p:pic>
    </p:spTree>
    <p:extLst>
      <p:ext uri="{BB962C8B-B14F-4D97-AF65-F5344CB8AC3E}">
        <p14:creationId xmlns:p14="http://schemas.microsoft.com/office/powerpoint/2010/main" val="1361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196" y="859224"/>
            <a:ext cx="8336603"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The magnitude of the voltage across an inductor is directly related to the inductance </a:t>
            </a:r>
            <a:r>
              <a:rPr lang="en-US" sz="2400" i="1" dirty="0">
                <a:solidFill>
                  <a:srgbClr val="000000"/>
                </a:solidFill>
              </a:rPr>
              <a:t>L </a:t>
            </a:r>
            <a:r>
              <a:rPr lang="en-US" sz="2400" dirty="0">
                <a:solidFill>
                  <a:srgbClr val="000000"/>
                </a:solidFill>
              </a:rPr>
              <a:t>and the instantaneous rate of change of current through the coil.</a:t>
            </a:r>
          </a:p>
        </p:txBody>
      </p:sp>
      <p:pic>
        <p:nvPicPr>
          <p:cNvPr id="4" name="Picture 3"/>
          <p:cNvPicPr>
            <a:picLocks noChangeAspect="1"/>
          </p:cNvPicPr>
          <p:nvPr/>
        </p:nvPicPr>
        <p:blipFill>
          <a:blip r:embed="rId2"/>
          <a:stretch>
            <a:fillRect/>
          </a:stretch>
        </p:blipFill>
        <p:spPr>
          <a:xfrm>
            <a:off x="2548647" y="2191754"/>
            <a:ext cx="2344365" cy="1018260"/>
          </a:xfrm>
          <a:prstGeom prst="rect">
            <a:avLst/>
          </a:prstGeom>
        </p:spPr>
      </p:pic>
      <p:sp>
        <p:nvSpPr>
          <p:cNvPr id="5" name="Rectangle 4"/>
          <p:cNvSpPr/>
          <p:nvPr/>
        </p:nvSpPr>
        <p:spPr>
          <a:xfrm>
            <a:off x="393969" y="3449220"/>
            <a:ext cx="8249055"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rPr>
              <a:t>If the current through the coil fails to change at a particular instant, the induced voltage across the coil will be zero.</a:t>
            </a:r>
            <a:endParaRPr lang="en-IN" sz="2400" dirty="0"/>
          </a:p>
        </p:txBody>
      </p:sp>
      <p:sp>
        <p:nvSpPr>
          <p:cNvPr id="6" name="Rectangle 5"/>
          <p:cNvSpPr/>
          <p:nvPr/>
        </p:nvSpPr>
        <p:spPr>
          <a:xfrm>
            <a:off x="350196" y="4519423"/>
            <a:ext cx="8686800"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For dc applications, after the transient effect has passed, </a:t>
            </a:r>
            <a:r>
              <a:rPr lang="en-US" sz="2400" i="1" dirty="0">
                <a:solidFill>
                  <a:srgbClr val="000000"/>
                </a:solidFill>
                <a:latin typeface="+mj-lt"/>
              </a:rPr>
              <a:t>di</a:t>
            </a:r>
            <a:r>
              <a:rPr lang="en-US" sz="2400" dirty="0">
                <a:solidFill>
                  <a:srgbClr val="000000"/>
                </a:solidFill>
                <a:latin typeface="+mj-lt"/>
              </a:rPr>
              <a:t>/</a:t>
            </a:r>
            <a:r>
              <a:rPr lang="en-US" sz="2400" i="1" dirty="0" err="1">
                <a:solidFill>
                  <a:srgbClr val="000000"/>
                </a:solidFill>
                <a:latin typeface="+mj-lt"/>
              </a:rPr>
              <a:t>dt</a:t>
            </a:r>
            <a:r>
              <a:rPr lang="en-US" sz="2400" i="1" dirty="0">
                <a:solidFill>
                  <a:srgbClr val="000000"/>
                </a:solidFill>
                <a:latin typeface="+mj-lt"/>
              </a:rPr>
              <a:t> </a:t>
            </a:r>
            <a:r>
              <a:rPr lang="en-US" sz="2400" dirty="0">
                <a:solidFill>
                  <a:srgbClr val="000000"/>
                </a:solidFill>
                <a:latin typeface="+mj-lt"/>
              </a:rPr>
              <a:t>=0 , and the induced voltage is</a:t>
            </a:r>
            <a:endParaRPr lang="en-IN" dirty="0"/>
          </a:p>
        </p:txBody>
      </p:sp>
      <p:pic>
        <p:nvPicPr>
          <p:cNvPr id="7" name="Picture 6"/>
          <p:cNvPicPr>
            <a:picLocks noChangeAspect="1"/>
          </p:cNvPicPr>
          <p:nvPr/>
        </p:nvPicPr>
        <p:blipFill>
          <a:blip r:embed="rId3"/>
          <a:stretch>
            <a:fillRect/>
          </a:stretch>
        </p:blipFill>
        <p:spPr>
          <a:xfrm>
            <a:off x="2548647" y="5589626"/>
            <a:ext cx="3116228" cy="776362"/>
          </a:xfrm>
          <a:prstGeom prst="rect">
            <a:avLst/>
          </a:prstGeom>
        </p:spPr>
      </p:pic>
      <p:sp>
        <p:nvSpPr>
          <p:cNvPr id="9" name="Rectangle 8"/>
          <p:cNvSpPr/>
          <p:nvPr/>
        </p:nvSpPr>
        <p:spPr>
          <a:xfrm>
            <a:off x="2354094" y="255631"/>
            <a:ext cx="4572000" cy="461665"/>
          </a:xfrm>
          <a:prstGeom prst="rect">
            <a:avLst/>
          </a:prstGeom>
        </p:spPr>
        <p:txBody>
          <a:bodyPr>
            <a:spAutoFit/>
          </a:bodyPr>
          <a:lstStyle/>
          <a:p>
            <a:r>
              <a:rPr lang="en-IN" sz="2400" dirty="0">
                <a:solidFill>
                  <a:srgbClr val="03419A"/>
                </a:solidFill>
              </a:rPr>
              <a:t>INDUCED VOLTAGE</a:t>
            </a:r>
            <a:endParaRPr lang="en-IN" sz="2400" dirty="0"/>
          </a:p>
        </p:txBody>
      </p:sp>
    </p:spTree>
    <p:extLst>
      <p:ext uri="{BB962C8B-B14F-4D97-AF65-F5344CB8AC3E}">
        <p14:creationId xmlns:p14="http://schemas.microsoft.com/office/powerpoint/2010/main" val="50578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562" y="1012075"/>
            <a:ext cx="8219872"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The average voltage across the coil is defined by the equation</a:t>
            </a:r>
            <a:endParaRPr lang="en-IN" sz="2400" dirty="0"/>
          </a:p>
        </p:txBody>
      </p:sp>
      <p:sp>
        <p:nvSpPr>
          <p:cNvPr id="4" name="Rectangle 3"/>
          <p:cNvSpPr/>
          <p:nvPr/>
        </p:nvSpPr>
        <p:spPr>
          <a:xfrm>
            <a:off x="2354094" y="255631"/>
            <a:ext cx="4572000" cy="461665"/>
          </a:xfrm>
          <a:prstGeom prst="rect">
            <a:avLst/>
          </a:prstGeom>
        </p:spPr>
        <p:txBody>
          <a:bodyPr>
            <a:spAutoFit/>
          </a:bodyPr>
          <a:lstStyle/>
          <a:p>
            <a:r>
              <a:rPr lang="en-IN" sz="2400" dirty="0">
                <a:solidFill>
                  <a:srgbClr val="03419A"/>
                </a:solidFill>
              </a:rPr>
              <a:t>INDUCED VOLTAGE</a:t>
            </a:r>
            <a:endParaRPr lang="en-IN" sz="2400" dirty="0"/>
          </a:p>
        </p:txBody>
      </p:sp>
      <p:pic>
        <p:nvPicPr>
          <p:cNvPr id="5" name="Picture 4"/>
          <p:cNvPicPr>
            <a:picLocks noChangeAspect="1"/>
          </p:cNvPicPr>
          <p:nvPr/>
        </p:nvPicPr>
        <p:blipFill>
          <a:blip r:embed="rId2"/>
          <a:stretch>
            <a:fillRect/>
          </a:stretch>
        </p:blipFill>
        <p:spPr>
          <a:xfrm>
            <a:off x="2722996" y="1610873"/>
            <a:ext cx="2316681" cy="640135"/>
          </a:xfrm>
          <a:prstGeom prst="rect">
            <a:avLst/>
          </a:prstGeom>
        </p:spPr>
      </p:pic>
      <p:sp>
        <p:nvSpPr>
          <p:cNvPr id="6" name="Rectangle 5"/>
          <p:cNvSpPr/>
          <p:nvPr/>
        </p:nvSpPr>
        <p:spPr>
          <a:xfrm>
            <a:off x="252919" y="2650788"/>
            <a:ext cx="8375515" cy="1200329"/>
          </a:xfrm>
          <a:prstGeom prst="rect">
            <a:avLst/>
          </a:prstGeom>
        </p:spPr>
        <p:txBody>
          <a:bodyPr wrap="square">
            <a:spAutoFit/>
          </a:bodyPr>
          <a:lstStyle/>
          <a:p>
            <a:r>
              <a:rPr lang="en-US" sz="2400" dirty="0">
                <a:solidFill>
                  <a:srgbClr val="000000"/>
                </a:solidFill>
              </a:rPr>
              <a:t>Find the waveform for the average voltage across the coil if the current through a 4-mH coil is as shown in Fig. </a:t>
            </a:r>
            <a:br>
              <a:rPr lang="en-US" sz="2400" dirty="0">
                <a:solidFill>
                  <a:srgbClr val="000000"/>
                </a:solidFill>
              </a:rPr>
            </a:br>
            <a:endParaRPr lang="en-IN" sz="2400" dirty="0"/>
          </a:p>
        </p:txBody>
      </p:sp>
      <p:sp>
        <p:nvSpPr>
          <p:cNvPr id="7" name="Rectangle 6"/>
          <p:cNvSpPr/>
          <p:nvPr/>
        </p:nvSpPr>
        <p:spPr>
          <a:xfrm>
            <a:off x="252919" y="2251008"/>
            <a:ext cx="1708904" cy="461665"/>
          </a:xfrm>
          <a:prstGeom prst="rect">
            <a:avLst/>
          </a:prstGeom>
        </p:spPr>
        <p:txBody>
          <a:bodyPr wrap="square">
            <a:spAutoFit/>
          </a:bodyPr>
          <a:lstStyle/>
          <a:p>
            <a:r>
              <a:rPr lang="en-IN" sz="2400" dirty="0">
                <a:solidFill>
                  <a:srgbClr val="03419A"/>
                </a:solidFill>
              </a:rPr>
              <a:t>EXAMPLE.3</a:t>
            </a:r>
            <a:endParaRPr lang="en-IN" sz="2400" dirty="0"/>
          </a:p>
        </p:txBody>
      </p:sp>
      <p:pic>
        <p:nvPicPr>
          <p:cNvPr id="8" name="Picture 7"/>
          <p:cNvPicPr>
            <a:picLocks noChangeAspect="1"/>
          </p:cNvPicPr>
          <p:nvPr/>
        </p:nvPicPr>
        <p:blipFill>
          <a:blip r:embed="rId3"/>
          <a:stretch>
            <a:fillRect/>
          </a:stretch>
        </p:blipFill>
        <p:spPr>
          <a:xfrm>
            <a:off x="722474" y="3712637"/>
            <a:ext cx="4839119" cy="1981372"/>
          </a:xfrm>
          <a:prstGeom prst="rect">
            <a:avLst/>
          </a:prstGeom>
        </p:spPr>
      </p:pic>
    </p:spTree>
    <p:extLst>
      <p:ext uri="{BB962C8B-B14F-4D97-AF65-F5344CB8AC3E}">
        <p14:creationId xmlns:p14="http://schemas.microsoft.com/office/powerpoint/2010/main" val="246501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035" y="1213326"/>
            <a:ext cx="4572000" cy="1200329"/>
          </a:xfrm>
          <a:prstGeom prst="rect">
            <a:avLst/>
          </a:prstGeom>
        </p:spPr>
        <p:txBody>
          <a:bodyPr>
            <a:spAutoFit/>
          </a:bodyPr>
          <a:lstStyle/>
          <a:p>
            <a:pPr marL="342900" indent="-342900">
              <a:buAutoNum type="alphaLcParenBoth"/>
            </a:pPr>
            <a:r>
              <a:rPr lang="en-IN" i="1" dirty="0">
                <a:solidFill>
                  <a:srgbClr val="000000"/>
                </a:solidFill>
              </a:rPr>
              <a:t>0 to 2 </a:t>
            </a:r>
            <a:r>
              <a:rPr lang="en-IN" i="1" dirty="0" err="1">
                <a:solidFill>
                  <a:srgbClr val="000000"/>
                </a:solidFill>
              </a:rPr>
              <a:t>ms</a:t>
            </a:r>
            <a:r>
              <a:rPr lang="en-IN" i="1" dirty="0">
                <a:solidFill>
                  <a:srgbClr val="000000"/>
                </a:solidFill>
              </a:rPr>
              <a:t>: V</a:t>
            </a:r>
            <a:r>
              <a:rPr lang="en-IN" i="1" baseline="-25000" dirty="0">
                <a:solidFill>
                  <a:srgbClr val="000000"/>
                </a:solidFill>
              </a:rPr>
              <a:t>L</a:t>
            </a:r>
            <a:r>
              <a:rPr lang="en-IN" i="1" dirty="0">
                <a:solidFill>
                  <a:srgbClr val="000000"/>
                </a:solidFill>
              </a:rPr>
              <a:t>=0</a:t>
            </a:r>
          </a:p>
          <a:p>
            <a:pPr marL="342900" indent="-342900">
              <a:buFontTx/>
              <a:buAutoNum type="alphaLcParenBoth"/>
            </a:pPr>
            <a:r>
              <a:rPr lang="en-US" i="1" dirty="0"/>
              <a:t>2 </a:t>
            </a:r>
            <a:r>
              <a:rPr lang="en-US" i="1" dirty="0" err="1"/>
              <a:t>ms</a:t>
            </a:r>
            <a:r>
              <a:rPr lang="en-US" i="1" dirty="0"/>
              <a:t> to 4 </a:t>
            </a:r>
            <a:r>
              <a:rPr lang="en-US" i="1" dirty="0" err="1"/>
              <a:t>ms</a:t>
            </a:r>
            <a:r>
              <a:rPr lang="en-US" i="1" dirty="0"/>
              <a:t>: </a:t>
            </a:r>
            <a:r>
              <a:rPr lang="en-IN" i="1" dirty="0">
                <a:solidFill>
                  <a:srgbClr val="000000"/>
                </a:solidFill>
              </a:rPr>
              <a:t>V</a:t>
            </a:r>
            <a:r>
              <a:rPr lang="en-IN" i="1" baseline="-25000" dirty="0">
                <a:solidFill>
                  <a:srgbClr val="000000"/>
                </a:solidFill>
              </a:rPr>
              <a:t>L</a:t>
            </a:r>
            <a:r>
              <a:rPr lang="en-IN" i="1" dirty="0">
                <a:solidFill>
                  <a:srgbClr val="000000"/>
                </a:solidFill>
              </a:rPr>
              <a:t>=</a:t>
            </a:r>
            <a:r>
              <a:rPr lang="en-IN" b="1" dirty="0"/>
              <a:t>20 mV</a:t>
            </a:r>
            <a:endParaRPr lang="en-IN" i="1" dirty="0">
              <a:solidFill>
                <a:srgbClr val="000000"/>
              </a:solidFill>
            </a:endParaRPr>
          </a:p>
          <a:p>
            <a:pPr marL="342900" indent="-342900">
              <a:buFontTx/>
              <a:buAutoNum type="alphaLcParenBoth"/>
            </a:pPr>
            <a:r>
              <a:rPr lang="en-US" i="1" dirty="0"/>
              <a:t>4 </a:t>
            </a:r>
            <a:r>
              <a:rPr lang="en-US" i="1" dirty="0" err="1"/>
              <a:t>ms</a:t>
            </a:r>
            <a:r>
              <a:rPr lang="en-US" i="1" dirty="0"/>
              <a:t> to 9 </a:t>
            </a:r>
            <a:r>
              <a:rPr lang="en-US" i="1" dirty="0" err="1"/>
              <a:t>ms</a:t>
            </a:r>
            <a:r>
              <a:rPr lang="en-US" i="1" dirty="0"/>
              <a:t>:</a:t>
            </a:r>
            <a:r>
              <a:rPr lang="en-IN" i="1" dirty="0">
                <a:solidFill>
                  <a:srgbClr val="000000"/>
                </a:solidFill>
              </a:rPr>
              <a:t>V</a:t>
            </a:r>
            <a:r>
              <a:rPr lang="en-IN" i="1" baseline="-25000" dirty="0">
                <a:solidFill>
                  <a:srgbClr val="000000"/>
                </a:solidFill>
              </a:rPr>
              <a:t>L</a:t>
            </a:r>
            <a:r>
              <a:rPr lang="en-IN" i="1" dirty="0">
                <a:solidFill>
                  <a:srgbClr val="000000"/>
                </a:solidFill>
              </a:rPr>
              <a:t>= </a:t>
            </a:r>
            <a:r>
              <a:rPr lang="en-IN" b="1" dirty="0"/>
              <a:t>- 8 mV</a:t>
            </a:r>
            <a:endParaRPr lang="en-IN" i="1" dirty="0">
              <a:solidFill>
                <a:srgbClr val="000000"/>
              </a:solidFill>
            </a:endParaRPr>
          </a:p>
          <a:p>
            <a:pPr marL="342900" indent="-342900">
              <a:buFontTx/>
              <a:buAutoNum type="alphaLcParenBoth"/>
            </a:pPr>
            <a:r>
              <a:rPr lang="en-IN" i="1" dirty="0"/>
              <a:t>9 </a:t>
            </a:r>
            <a:r>
              <a:rPr lang="en-IN" i="1" dirty="0" err="1"/>
              <a:t>ms</a:t>
            </a:r>
            <a:r>
              <a:rPr lang="en-IN" i="1" dirty="0"/>
              <a:t> to </a:t>
            </a:r>
            <a:r>
              <a:rPr lang="en-IN" dirty="0"/>
              <a:t>∞</a:t>
            </a:r>
            <a:r>
              <a:rPr lang="en-IN" i="1" dirty="0"/>
              <a:t>:</a:t>
            </a:r>
            <a:r>
              <a:rPr lang="en-IN" i="1" dirty="0">
                <a:solidFill>
                  <a:srgbClr val="000000"/>
                </a:solidFill>
              </a:rPr>
              <a:t>V</a:t>
            </a:r>
            <a:r>
              <a:rPr lang="en-IN" i="1" baseline="-25000" dirty="0">
                <a:solidFill>
                  <a:srgbClr val="000000"/>
                </a:solidFill>
              </a:rPr>
              <a:t>L</a:t>
            </a:r>
            <a:r>
              <a:rPr lang="en-IN" i="1" dirty="0">
                <a:solidFill>
                  <a:srgbClr val="000000"/>
                </a:solidFill>
              </a:rPr>
              <a:t>=0</a:t>
            </a:r>
            <a:endParaRPr lang="en-IN" dirty="0"/>
          </a:p>
        </p:txBody>
      </p:sp>
      <p:sp>
        <p:nvSpPr>
          <p:cNvPr id="3" name="Rectangle 2"/>
          <p:cNvSpPr/>
          <p:nvPr/>
        </p:nvSpPr>
        <p:spPr>
          <a:xfrm>
            <a:off x="291831" y="634929"/>
            <a:ext cx="1298753" cy="461665"/>
          </a:xfrm>
          <a:prstGeom prst="rect">
            <a:avLst/>
          </a:prstGeom>
        </p:spPr>
        <p:txBody>
          <a:bodyPr wrap="none">
            <a:spAutoFit/>
          </a:bodyPr>
          <a:lstStyle/>
          <a:p>
            <a:r>
              <a:rPr lang="en-IN" sz="2400" dirty="0">
                <a:solidFill>
                  <a:srgbClr val="03419A"/>
                </a:solidFill>
              </a:rPr>
              <a:t>Solution:</a:t>
            </a:r>
            <a:endParaRPr lang="en-IN" sz="2400" dirty="0"/>
          </a:p>
        </p:txBody>
      </p:sp>
      <p:sp>
        <p:nvSpPr>
          <p:cNvPr id="4" name="Rectangle 3"/>
          <p:cNvSpPr/>
          <p:nvPr/>
        </p:nvSpPr>
        <p:spPr>
          <a:xfrm>
            <a:off x="291831" y="2390412"/>
            <a:ext cx="8628433" cy="461665"/>
          </a:xfrm>
          <a:prstGeom prst="rect">
            <a:avLst/>
          </a:prstGeom>
        </p:spPr>
        <p:txBody>
          <a:bodyPr wrap="square">
            <a:spAutoFit/>
          </a:bodyPr>
          <a:lstStyle/>
          <a:p>
            <a:pPr algn="just"/>
            <a:r>
              <a:rPr lang="en-US" sz="2400" dirty="0">
                <a:solidFill>
                  <a:srgbClr val="000000"/>
                </a:solidFill>
              </a:rPr>
              <a:t>The waveform for the average voltage across the coil is shown in Fig.</a:t>
            </a:r>
            <a:endParaRPr lang="en-IN" sz="2400" dirty="0"/>
          </a:p>
        </p:txBody>
      </p:sp>
      <p:pic>
        <p:nvPicPr>
          <p:cNvPr id="5" name="Picture 4"/>
          <p:cNvPicPr>
            <a:picLocks noChangeAspect="1"/>
          </p:cNvPicPr>
          <p:nvPr/>
        </p:nvPicPr>
        <p:blipFill>
          <a:blip r:embed="rId2"/>
          <a:stretch>
            <a:fillRect/>
          </a:stretch>
        </p:blipFill>
        <p:spPr>
          <a:xfrm>
            <a:off x="1590584" y="2852077"/>
            <a:ext cx="4526672" cy="2080440"/>
          </a:xfrm>
          <a:prstGeom prst="rect">
            <a:avLst/>
          </a:prstGeom>
        </p:spPr>
      </p:pic>
      <p:sp>
        <p:nvSpPr>
          <p:cNvPr id="6" name="Rectangle 5"/>
          <p:cNvSpPr/>
          <p:nvPr/>
        </p:nvSpPr>
        <p:spPr>
          <a:xfrm>
            <a:off x="121596" y="5370939"/>
            <a:ext cx="8968902" cy="1200329"/>
          </a:xfrm>
          <a:prstGeom prst="rect">
            <a:avLst/>
          </a:prstGeom>
        </p:spPr>
        <p:txBody>
          <a:bodyPr wrap="square">
            <a:spAutoFit/>
          </a:bodyPr>
          <a:lstStyle/>
          <a:p>
            <a:pPr algn="just"/>
            <a:r>
              <a:rPr lang="en-US" sz="2400" b="1" i="1" dirty="0">
                <a:solidFill>
                  <a:srgbClr val="03419A"/>
                </a:solidFill>
              </a:rPr>
              <a:t>The voltage across the coil is not determined solely by the magnitude</a:t>
            </a:r>
            <a:br>
              <a:rPr lang="en-US" sz="2400" b="1" dirty="0">
                <a:solidFill>
                  <a:srgbClr val="03419A"/>
                </a:solidFill>
              </a:rPr>
            </a:br>
            <a:r>
              <a:rPr lang="en-US" sz="2400" b="1" i="1" dirty="0">
                <a:solidFill>
                  <a:srgbClr val="03419A"/>
                </a:solidFill>
              </a:rPr>
              <a:t>of the change in current through the coil (</a:t>
            </a:r>
            <a:r>
              <a:rPr lang="en-US" sz="2400" b="1" dirty="0">
                <a:solidFill>
                  <a:srgbClr val="03419A"/>
                </a:solidFill>
                <a:latin typeface="MathTechnicalP12"/>
              </a:rPr>
              <a:t>d</a:t>
            </a:r>
            <a:r>
              <a:rPr lang="en-US" sz="2400" b="1" i="1" dirty="0">
                <a:solidFill>
                  <a:srgbClr val="03419A"/>
                </a:solidFill>
                <a:latin typeface="MathTechnicalP12"/>
              </a:rPr>
              <a:t>i), but also by the rate of change of current through the coil (di/</a:t>
            </a:r>
            <a:r>
              <a:rPr lang="en-US" sz="2400" b="1" dirty="0" err="1">
                <a:solidFill>
                  <a:srgbClr val="03419A"/>
                </a:solidFill>
                <a:latin typeface="MathTechnicalP12"/>
              </a:rPr>
              <a:t>d</a:t>
            </a:r>
            <a:r>
              <a:rPr lang="en-US" sz="2400" b="1" i="1" dirty="0" err="1">
                <a:solidFill>
                  <a:srgbClr val="03419A"/>
                </a:solidFill>
                <a:latin typeface="MathTechnicalP12"/>
              </a:rPr>
              <a:t>t</a:t>
            </a:r>
            <a:r>
              <a:rPr lang="en-US" sz="2400" b="1" i="1" dirty="0">
                <a:solidFill>
                  <a:srgbClr val="03419A"/>
                </a:solidFill>
                <a:latin typeface="MathTechnicalP12"/>
              </a:rPr>
              <a:t>).</a:t>
            </a:r>
            <a:endParaRPr lang="en-IN" sz="2400" dirty="0"/>
          </a:p>
        </p:txBody>
      </p:sp>
      <p:sp>
        <p:nvSpPr>
          <p:cNvPr id="7" name="Rectangle 6"/>
          <p:cNvSpPr/>
          <p:nvPr/>
        </p:nvSpPr>
        <p:spPr>
          <a:xfrm>
            <a:off x="2354094" y="255631"/>
            <a:ext cx="4572000" cy="461665"/>
          </a:xfrm>
          <a:prstGeom prst="rect">
            <a:avLst/>
          </a:prstGeom>
        </p:spPr>
        <p:txBody>
          <a:bodyPr>
            <a:spAutoFit/>
          </a:bodyPr>
          <a:lstStyle/>
          <a:p>
            <a:r>
              <a:rPr lang="en-IN" sz="2400" dirty="0">
                <a:solidFill>
                  <a:srgbClr val="03419A"/>
                </a:solidFill>
              </a:rPr>
              <a:t>INDUCED VOLTAGE</a:t>
            </a:r>
            <a:endParaRPr lang="en-IN" sz="2400" dirty="0"/>
          </a:p>
        </p:txBody>
      </p:sp>
    </p:spTree>
    <p:extLst>
      <p:ext uri="{BB962C8B-B14F-4D97-AF65-F5344CB8AC3E}">
        <p14:creationId xmlns:p14="http://schemas.microsoft.com/office/powerpoint/2010/main" val="243975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816" y="401545"/>
            <a:ext cx="5846323" cy="461665"/>
          </a:xfrm>
          <a:prstGeom prst="rect">
            <a:avLst/>
          </a:prstGeom>
        </p:spPr>
        <p:txBody>
          <a:bodyPr wrap="square">
            <a:spAutoFit/>
          </a:bodyPr>
          <a:lstStyle/>
          <a:p>
            <a:r>
              <a:rPr lang="en-US" sz="2400" dirty="0">
                <a:solidFill>
                  <a:srgbClr val="03419A"/>
                </a:solidFill>
              </a:rPr>
              <a:t>INDUCTORS IN SERIES AND PARALLEL</a:t>
            </a:r>
            <a:endParaRPr lang="en-IN" sz="2400" dirty="0"/>
          </a:p>
        </p:txBody>
      </p:sp>
      <p:sp>
        <p:nvSpPr>
          <p:cNvPr id="3" name="Rectangle 2"/>
          <p:cNvSpPr/>
          <p:nvPr/>
        </p:nvSpPr>
        <p:spPr>
          <a:xfrm>
            <a:off x="272375" y="1172821"/>
            <a:ext cx="8793804"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rPr>
              <a:t>For inductors in series, the total inductance is found in the same manner as the total resistance of resistors in series.</a:t>
            </a:r>
            <a:endParaRPr lang="en-IN" sz="2400" dirty="0"/>
          </a:p>
        </p:txBody>
      </p:sp>
      <p:pic>
        <p:nvPicPr>
          <p:cNvPr id="4" name="Picture 3"/>
          <p:cNvPicPr>
            <a:picLocks noChangeAspect="1"/>
          </p:cNvPicPr>
          <p:nvPr/>
        </p:nvPicPr>
        <p:blipFill>
          <a:blip r:embed="rId2"/>
          <a:stretch>
            <a:fillRect/>
          </a:stretch>
        </p:blipFill>
        <p:spPr>
          <a:xfrm>
            <a:off x="2020949" y="3202157"/>
            <a:ext cx="4329652" cy="535848"/>
          </a:xfrm>
          <a:prstGeom prst="rect">
            <a:avLst/>
          </a:prstGeom>
        </p:spPr>
      </p:pic>
      <p:pic>
        <p:nvPicPr>
          <p:cNvPr id="5" name="Picture 4"/>
          <p:cNvPicPr>
            <a:picLocks noChangeAspect="1"/>
          </p:cNvPicPr>
          <p:nvPr/>
        </p:nvPicPr>
        <p:blipFill>
          <a:blip r:embed="rId3"/>
          <a:stretch>
            <a:fillRect/>
          </a:stretch>
        </p:blipFill>
        <p:spPr>
          <a:xfrm>
            <a:off x="1399456" y="2119882"/>
            <a:ext cx="4785775" cy="845893"/>
          </a:xfrm>
          <a:prstGeom prst="rect">
            <a:avLst/>
          </a:prstGeom>
        </p:spPr>
      </p:pic>
      <p:sp>
        <p:nvSpPr>
          <p:cNvPr id="6" name="Rectangle 5"/>
          <p:cNvSpPr/>
          <p:nvPr/>
        </p:nvSpPr>
        <p:spPr>
          <a:xfrm>
            <a:off x="272375" y="3714324"/>
            <a:ext cx="8628434"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For inductors in parallel, the total inductance is found in the same manner as the total resistance of resistors in parallel.</a:t>
            </a:r>
          </a:p>
        </p:txBody>
      </p:sp>
      <p:pic>
        <p:nvPicPr>
          <p:cNvPr id="7" name="Picture 6"/>
          <p:cNvPicPr>
            <a:picLocks noChangeAspect="1"/>
          </p:cNvPicPr>
          <p:nvPr/>
        </p:nvPicPr>
        <p:blipFill>
          <a:blip r:embed="rId4"/>
          <a:stretch>
            <a:fillRect/>
          </a:stretch>
        </p:blipFill>
        <p:spPr>
          <a:xfrm>
            <a:off x="287513" y="4572135"/>
            <a:ext cx="4892464" cy="876376"/>
          </a:xfrm>
          <a:prstGeom prst="rect">
            <a:avLst/>
          </a:prstGeom>
        </p:spPr>
      </p:pic>
      <p:pic>
        <p:nvPicPr>
          <p:cNvPr id="8" name="Picture 7"/>
          <p:cNvPicPr>
            <a:picLocks noChangeAspect="1"/>
          </p:cNvPicPr>
          <p:nvPr/>
        </p:nvPicPr>
        <p:blipFill>
          <a:blip r:embed="rId5"/>
          <a:stretch>
            <a:fillRect/>
          </a:stretch>
        </p:blipFill>
        <p:spPr>
          <a:xfrm>
            <a:off x="5358134" y="4733610"/>
            <a:ext cx="3414056" cy="647756"/>
          </a:xfrm>
          <a:prstGeom prst="rect">
            <a:avLst/>
          </a:prstGeom>
        </p:spPr>
      </p:pic>
      <p:sp>
        <p:nvSpPr>
          <p:cNvPr id="9" name="Rectangle 8"/>
          <p:cNvSpPr/>
          <p:nvPr/>
        </p:nvSpPr>
        <p:spPr>
          <a:xfrm>
            <a:off x="447745" y="6047454"/>
            <a:ext cx="3949157" cy="461665"/>
          </a:xfrm>
          <a:prstGeom prst="rect">
            <a:avLst/>
          </a:prstGeom>
        </p:spPr>
        <p:txBody>
          <a:bodyPr wrap="square">
            <a:spAutoFit/>
          </a:bodyPr>
          <a:lstStyle/>
          <a:p>
            <a:r>
              <a:rPr lang="en-US" sz="2400" dirty="0">
                <a:solidFill>
                  <a:srgbClr val="000000"/>
                </a:solidFill>
              </a:rPr>
              <a:t>For two inductors in parallel,</a:t>
            </a:r>
            <a:endParaRPr lang="en-IN" sz="2400" dirty="0"/>
          </a:p>
        </p:txBody>
      </p:sp>
      <p:pic>
        <p:nvPicPr>
          <p:cNvPr id="10" name="Picture 9"/>
          <p:cNvPicPr>
            <a:picLocks noChangeAspect="1"/>
          </p:cNvPicPr>
          <p:nvPr/>
        </p:nvPicPr>
        <p:blipFill>
          <a:blip r:embed="rId6"/>
          <a:stretch>
            <a:fillRect/>
          </a:stretch>
        </p:blipFill>
        <p:spPr>
          <a:xfrm>
            <a:off x="4416357" y="5846122"/>
            <a:ext cx="1668925" cy="662997"/>
          </a:xfrm>
          <a:prstGeom prst="rect">
            <a:avLst/>
          </a:prstGeom>
        </p:spPr>
      </p:pic>
    </p:spTree>
    <p:extLst>
      <p:ext uri="{BB962C8B-B14F-4D97-AF65-F5344CB8AC3E}">
        <p14:creationId xmlns:p14="http://schemas.microsoft.com/office/powerpoint/2010/main" val="399674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927" y="698479"/>
            <a:ext cx="6760724" cy="461665"/>
          </a:xfrm>
          <a:prstGeom prst="rect">
            <a:avLst/>
          </a:prstGeom>
        </p:spPr>
        <p:txBody>
          <a:bodyPr wrap="square">
            <a:spAutoFit/>
          </a:bodyPr>
          <a:lstStyle/>
          <a:p>
            <a:r>
              <a:rPr lang="en-US" sz="2400" dirty="0">
                <a:solidFill>
                  <a:srgbClr val="000000"/>
                </a:solidFill>
              </a:rPr>
              <a:t>Reduce the network of Fig. to its simplest form.</a:t>
            </a:r>
            <a:endParaRPr lang="en-IN" sz="2400" dirty="0"/>
          </a:p>
        </p:txBody>
      </p:sp>
      <p:sp>
        <p:nvSpPr>
          <p:cNvPr id="3" name="Rectangle 2"/>
          <p:cNvSpPr/>
          <p:nvPr/>
        </p:nvSpPr>
        <p:spPr>
          <a:xfrm>
            <a:off x="311285" y="334659"/>
            <a:ext cx="1708904" cy="461665"/>
          </a:xfrm>
          <a:prstGeom prst="rect">
            <a:avLst/>
          </a:prstGeom>
        </p:spPr>
        <p:txBody>
          <a:bodyPr wrap="square">
            <a:spAutoFit/>
          </a:bodyPr>
          <a:lstStyle/>
          <a:p>
            <a:r>
              <a:rPr lang="en-IN" sz="2400" dirty="0">
                <a:solidFill>
                  <a:srgbClr val="03419A"/>
                </a:solidFill>
              </a:rPr>
              <a:t>EXAMPLE.3</a:t>
            </a:r>
            <a:endParaRPr lang="en-IN" sz="2400" dirty="0"/>
          </a:p>
        </p:txBody>
      </p:sp>
      <p:pic>
        <p:nvPicPr>
          <p:cNvPr id="4" name="Picture 3"/>
          <p:cNvPicPr>
            <a:picLocks noChangeAspect="1"/>
          </p:cNvPicPr>
          <p:nvPr/>
        </p:nvPicPr>
        <p:blipFill>
          <a:blip r:embed="rId2"/>
          <a:stretch>
            <a:fillRect/>
          </a:stretch>
        </p:blipFill>
        <p:spPr>
          <a:xfrm>
            <a:off x="2441277" y="1086169"/>
            <a:ext cx="2812024" cy="1981372"/>
          </a:xfrm>
          <a:prstGeom prst="rect">
            <a:avLst/>
          </a:prstGeom>
        </p:spPr>
      </p:pic>
      <p:sp>
        <p:nvSpPr>
          <p:cNvPr id="5" name="Rectangle 4"/>
          <p:cNvSpPr/>
          <p:nvPr/>
        </p:nvSpPr>
        <p:spPr>
          <a:xfrm>
            <a:off x="466927" y="3220531"/>
            <a:ext cx="1708904" cy="461665"/>
          </a:xfrm>
          <a:prstGeom prst="rect">
            <a:avLst/>
          </a:prstGeom>
        </p:spPr>
        <p:txBody>
          <a:bodyPr wrap="square">
            <a:spAutoFit/>
          </a:bodyPr>
          <a:lstStyle/>
          <a:p>
            <a:r>
              <a:rPr lang="en-IN" sz="2400" dirty="0">
                <a:solidFill>
                  <a:srgbClr val="03419A"/>
                </a:solidFill>
              </a:rPr>
              <a:t>SOLUTION:</a:t>
            </a:r>
            <a:endParaRPr lang="en-IN" sz="2400" dirty="0"/>
          </a:p>
        </p:txBody>
      </p:sp>
      <p:pic>
        <p:nvPicPr>
          <p:cNvPr id="6" name="Picture 5"/>
          <p:cNvPicPr>
            <a:picLocks noChangeAspect="1"/>
          </p:cNvPicPr>
          <p:nvPr/>
        </p:nvPicPr>
        <p:blipFill>
          <a:blip r:embed="rId3"/>
          <a:stretch>
            <a:fillRect/>
          </a:stretch>
        </p:blipFill>
        <p:spPr>
          <a:xfrm>
            <a:off x="2780396" y="4426798"/>
            <a:ext cx="2133785" cy="1775614"/>
          </a:xfrm>
          <a:prstGeom prst="rect">
            <a:avLst/>
          </a:prstGeom>
        </p:spPr>
      </p:pic>
      <p:sp>
        <p:nvSpPr>
          <p:cNvPr id="7" name="Rectangle 6"/>
          <p:cNvSpPr/>
          <p:nvPr/>
        </p:nvSpPr>
        <p:spPr>
          <a:xfrm>
            <a:off x="1026267" y="3991052"/>
            <a:ext cx="4858967" cy="461665"/>
          </a:xfrm>
          <a:prstGeom prst="rect">
            <a:avLst/>
          </a:prstGeom>
        </p:spPr>
        <p:txBody>
          <a:bodyPr wrap="square">
            <a:spAutoFit/>
          </a:bodyPr>
          <a:lstStyle/>
          <a:p>
            <a:r>
              <a:rPr lang="en-IN" sz="2400" dirty="0">
                <a:solidFill>
                  <a:srgbClr val="000000"/>
                </a:solidFill>
              </a:rPr>
              <a:t>The reduced equivalent network</a:t>
            </a:r>
            <a:endParaRPr lang="en-IN" sz="2400" dirty="0"/>
          </a:p>
        </p:txBody>
      </p:sp>
    </p:spTree>
    <p:extLst>
      <p:ext uri="{BB962C8B-B14F-4D97-AF65-F5344CB8AC3E}">
        <p14:creationId xmlns:p14="http://schemas.microsoft.com/office/powerpoint/2010/main" val="253151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556" y="851809"/>
            <a:ext cx="8433881" cy="830997"/>
          </a:xfrm>
          <a:prstGeom prst="rect">
            <a:avLst/>
          </a:prstGeom>
        </p:spPr>
        <p:txBody>
          <a:bodyPr wrap="square">
            <a:spAutoFit/>
          </a:bodyPr>
          <a:lstStyle/>
          <a:p>
            <a:r>
              <a:rPr lang="en-US" sz="2400" dirty="0">
                <a:solidFill>
                  <a:srgbClr val="007870"/>
                </a:solidFill>
                <a:latin typeface="+mj-lt"/>
              </a:rPr>
              <a:t>Mutual inductance </a:t>
            </a:r>
            <a:r>
              <a:rPr lang="en-US" sz="2400" dirty="0">
                <a:solidFill>
                  <a:srgbClr val="000000"/>
                </a:solidFill>
                <a:latin typeface="+mj-lt"/>
              </a:rPr>
              <a:t>is the ability of one inductor to induced voltage across a neighboring inductor, measured in henrys (H).</a:t>
            </a:r>
            <a:endParaRPr lang="en-IN" sz="2400" dirty="0">
              <a:latin typeface="+mj-lt"/>
            </a:endParaRPr>
          </a:p>
        </p:txBody>
      </p:sp>
      <p:sp>
        <p:nvSpPr>
          <p:cNvPr id="3" name="Rectangle 2"/>
          <p:cNvSpPr/>
          <p:nvPr/>
        </p:nvSpPr>
        <p:spPr>
          <a:xfrm>
            <a:off x="2721861" y="228760"/>
            <a:ext cx="3076035" cy="461665"/>
          </a:xfrm>
          <a:prstGeom prst="rect">
            <a:avLst/>
          </a:prstGeom>
        </p:spPr>
        <p:txBody>
          <a:bodyPr wrap="none">
            <a:spAutoFit/>
          </a:bodyPr>
          <a:lstStyle/>
          <a:p>
            <a:r>
              <a:rPr lang="en-US" sz="2400" dirty="0">
                <a:solidFill>
                  <a:srgbClr val="007870"/>
                </a:solidFill>
              </a:rPr>
              <a:t>MUTUAL INDUCTANCE </a:t>
            </a:r>
            <a:endParaRPr lang="en-IN" sz="2400" dirty="0"/>
          </a:p>
        </p:txBody>
      </p:sp>
      <p:sp>
        <p:nvSpPr>
          <p:cNvPr id="4" name="Rectangle 3"/>
          <p:cNvSpPr/>
          <p:nvPr/>
        </p:nvSpPr>
        <p:spPr>
          <a:xfrm>
            <a:off x="301556" y="1844190"/>
            <a:ext cx="8696528"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Now consider two coils with self-inductances L</a:t>
            </a:r>
            <a:r>
              <a:rPr lang="en-US" sz="2400" baseline="-25000" dirty="0">
                <a:solidFill>
                  <a:srgbClr val="000000"/>
                </a:solidFill>
                <a:latin typeface="+mj-lt"/>
              </a:rPr>
              <a:t>1 </a:t>
            </a:r>
            <a:r>
              <a:rPr lang="en-US" sz="2400" dirty="0">
                <a:solidFill>
                  <a:srgbClr val="000000"/>
                </a:solidFill>
                <a:latin typeface="+mj-lt"/>
              </a:rPr>
              <a:t>and L</a:t>
            </a:r>
            <a:r>
              <a:rPr lang="en-US" sz="2400" baseline="-25000" dirty="0">
                <a:solidFill>
                  <a:srgbClr val="000000"/>
                </a:solidFill>
                <a:latin typeface="+mj-lt"/>
              </a:rPr>
              <a:t>2</a:t>
            </a:r>
            <a:r>
              <a:rPr lang="en-US" sz="2400" dirty="0">
                <a:solidFill>
                  <a:srgbClr val="000000"/>
                </a:solidFill>
                <a:latin typeface="+mj-lt"/>
              </a:rPr>
              <a:t> that are in</a:t>
            </a:r>
            <a:br>
              <a:rPr lang="en-US" sz="2400" dirty="0">
                <a:solidFill>
                  <a:srgbClr val="000000"/>
                </a:solidFill>
                <a:latin typeface="+mj-lt"/>
              </a:rPr>
            </a:br>
            <a:r>
              <a:rPr lang="en-US" sz="2400" dirty="0">
                <a:solidFill>
                  <a:srgbClr val="000000"/>
                </a:solidFill>
                <a:latin typeface="+mj-lt"/>
              </a:rPr>
              <a:t>close proximity with each other.</a:t>
            </a:r>
          </a:p>
        </p:txBody>
      </p:sp>
      <p:pic>
        <p:nvPicPr>
          <p:cNvPr id="5" name="Picture 4"/>
          <p:cNvPicPr>
            <a:picLocks noChangeAspect="1"/>
          </p:cNvPicPr>
          <p:nvPr/>
        </p:nvPicPr>
        <p:blipFill>
          <a:blip r:embed="rId2"/>
          <a:stretch>
            <a:fillRect/>
          </a:stretch>
        </p:blipFill>
        <p:spPr>
          <a:xfrm>
            <a:off x="2016691" y="2601693"/>
            <a:ext cx="4018169" cy="2208098"/>
          </a:xfrm>
          <a:prstGeom prst="rect">
            <a:avLst/>
          </a:prstGeom>
        </p:spPr>
      </p:pic>
      <p:pic>
        <p:nvPicPr>
          <p:cNvPr id="6" name="Picture 5"/>
          <p:cNvPicPr>
            <a:picLocks noChangeAspect="1"/>
          </p:cNvPicPr>
          <p:nvPr/>
        </p:nvPicPr>
        <p:blipFill rotWithShape="1">
          <a:blip r:embed="rId3"/>
          <a:srcRect l="-494" t="11648" r="494" b="21630"/>
          <a:stretch/>
        </p:blipFill>
        <p:spPr>
          <a:xfrm>
            <a:off x="2791888" y="6273374"/>
            <a:ext cx="1969267" cy="390074"/>
          </a:xfrm>
          <a:prstGeom prst="rect">
            <a:avLst/>
          </a:prstGeom>
        </p:spPr>
      </p:pic>
      <p:sp>
        <p:nvSpPr>
          <p:cNvPr id="7" name="Rectangle 6"/>
          <p:cNvSpPr/>
          <p:nvPr/>
        </p:nvSpPr>
        <p:spPr>
          <a:xfrm>
            <a:off x="323442" y="4809791"/>
            <a:ext cx="8652755" cy="83099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rPr>
              <a:t>For the sake of simplicity, assume that the second inductor carries no current.</a:t>
            </a:r>
            <a:endParaRPr lang="en-IN" sz="2400" dirty="0"/>
          </a:p>
        </p:txBody>
      </p:sp>
      <p:sp>
        <p:nvSpPr>
          <p:cNvPr id="8" name="Rectangle 7"/>
          <p:cNvSpPr/>
          <p:nvPr/>
        </p:nvSpPr>
        <p:spPr>
          <a:xfrm>
            <a:off x="183759" y="5675153"/>
            <a:ext cx="9154793"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The magnetic flux </a:t>
            </a:r>
            <a:r>
              <a:rPr lang="en-US" sz="2400" i="1" dirty="0">
                <a:solidFill>
                  <a:srgbClr val="000000"/>
                </a:solidFill>
                <a:latin typeface="MTMI"/>
              </a:rPr>
              <a:t>φ</a:t>
            </a:r>
            <a:r>
              <a:rPr lang="en-US" sz="2400" dirty="0">
                <a:solidFill>
                  <a:srgbClr val="000000"/>
                </a:solidFill>
                <a:latin typeface="MTMI"/>
              </a:rPr>
              <a:t>1 emanating from coil 1 has two components: </a:t>
            </a:r>
            <a:endParaRPr lang="en-IN" sz="2400" dirty="0"/>
          </a:p>
        </p:txBody>
      </p:sp>
    </p:spTree>
    <p:extLst>
      <p:ext uri="{BB962C8B-B14F-4D97-AF65-F5344CB8AC3E}">
        <p14:creationId xmlns:p14="http://schemas.microsoft.com/office/powerpoint/2010/main" val="392970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826" y="679016"/>
            <a:ext cx="8852170"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Although the two coils are physically separated, they are said to be </a:t>
            </a:r>
            <a:r>
              <a:rPr lang="en-US" sz="2400" i="1" dirty="0">
                <a:solidFill>
                  <a:srgbClr val="000000"/>
                </a:solidFill>
              </a:rPr>
              <a:t>magnetically coupled.</a:t>
            </a:r>
            <a:endParaRPr lang="en-IN" sz="2400" dirty="0"/>
          </a:p>
        </p:txBody>
      </p:sp>
      <p:sp>
        <p:nvSpPr>
          <p:cNvPr id="3" name="Rectangle 2"/>
          <p:cNvSpPr/>
          <p:nvPr/>
        </p:nvSpPr>
        <p:spPr>
          <a:xfrm>
            <a:off x="2668253" y="39618"/>
            <a:ext cx="3076035" cy="461665"/>
          </a:xfrm>
          <a:prstGeom prst="rect">
            <a:avLst/>
          </a:prstGeom>
        </p:spPr>
        <p:txBody>
          <a:bodyPr wrap="none">
            <a:spAutoFit/>
          </a:bodyPr>
          <a:lstStyle/>
          <a:p>
            <a:r>
              <a:rPr lang="en-US" sz="2400" dirty="0">
                <a:solidFill>
                  <a:srgbClr val="007870"/>
                </a:solidFill>
              </a:rPr>
              <a:t>MUTUAL INDUCTANCE </a:t>
            </a:r>
            <a:endParaRPr lang="en-IN" sz="2400" dirty="0"/>
          </a:p>
        </p:txBody>
      </p:sp>
      <p:sp>
        <p:nvSpPr>
          <p:cNvPr id="4" name="Rectangle 3"/>
          <p:cNvSpPr/>
          <p:nvPr/>
        </p:nvSpPr>
        <p:spPr>
          <a:xfrm>
            <a:off x="377495" y="1496147"/>
            <a:ext cx="8241211" cy="461665"/>
          </a:xfrm>
          <a:prstGeom prst="rect">
            <a:avLst/>
          </a:prstGeom>
        </p:spPr>
        <p:txBody>
          <a:bodyPr wrap="square">
            <a:spAutoFit/>
          </a:bodyPr>
          <a:lstStyle/>
          <a:p>
            <a:r>
              <a:rPr lang="en-US" sz="2400" b="1" dirty="0">
                <a:solidFill>
                  <a:srgbClr val="000000"/>
                </a:solidFill>
              </a:rPr>
              <a:t>Since the entire flux </a:t>
            </a:r>
            <a:r>
              <a:rPr lang="en-US" sz="2400" b="1" i="1" dirty="0">
                <a:solidFill>
                  <a:srgbClr val="000000"/>
                </a:solidFill>
                <a:latin typeface="+mj-lt"/>
              </a:rPr>
              <a:t>φ</a:t>
            </a:r>
            <a:r>
              <a:rPr lang="en-US" sz="2400" b="1" baseline="-25000" dirty="0">
                <a:solidFill>
                  <a:srgbClr val="000000"/>
                </a:solidFill>
                <a:latin typeface="+mj-lt"/>
              </a:rPr>
              <a:t>1</a:t>
            </a:r>
            <a:r>
              <a:rPr lang="en-US" sz="2400" b="1" dirty="0">
                <a:solidFill>
                  <a:srgbClr val="000000"/>
                </a:solidFill>
                <a:latin typeface="+mj-lt"/>
              </a:rPr>
              <a:t> links coil 1, the voltage induced in coil 1 is</a:t>
            </a:r>
            <a:endParaRPr lang="en-IN" sz="2400" b="1" dirty="0">
              <a:latin typeface="+mj-lt"/>
            </a:endParaRPr>
          </a:p>
        </p:txBody>
      </p:sp>
      <p:pic>
        <p:nvPicPr>
          <p:cNvPr id="5" name="Picture 4"/>
          <p:cNvPicPr>
            <a:picLocks noChangeAspect="1"/>
          </p:cNvPicPr>
          <p:nvPr/>
        </p:nvPicPr>
        <p:blipFill rotWithShape="1">
          <a:blip r:embed="rId2"/>
          <a:srcRect t="20230"/>
          <a:stretch/>
        </p:blipFill>
        <p:spPr>
          <a:xfrm>
            <a:off x="2959187" y="2031483"/>
            <a:ext cx="1440772" cy="642026"/>
          </a:xfrm>
          <a:prstGeom prst="rect">
            <a:avLst/>
          </a:prstGeom>
        </p:spPr>
      </p:pic>
      <p:sp>
        <p:nvSpPr>
          <p:cNvPr id="6" name="Rectangle 5"/>
          <p:cNvSpPr/>
          <p:nvPr/>
        </p:nvSpPr>
        <p:spPr>
          <a:xfrm>
            <a:off x="377495" y="2646204"/>
            <a:ext cx="7657552" cy="461665"/>
          </a:xfrm>
          <a:prstGeom prst="rect">
            <a:avLst/>
          </a:prstGeom>
        </p:spPr>
        <p:txBody>
          <a:bodyPr wrap="square">
            <a:spAutoFit/>
          </a:bodyPr>
          <a:lstStyle/>
          <a:p>
            <a:r>
              <a:rPr lang="en-US" sz="2400" dirty="0">
                <a:solidFill>
                  <a:srgbClr val="000000"/>
                </a:solidFill>
                <a:latin typeface="+mj-lt"/>
              </a:rPr>
              <a:t>Only flux </a:t>
            </a:r>
            <a:r>
              <a:rPr lang="en-US" sz="2400" i="1" dirty="0">
                <a:solidFill>
                  <a:srgbClr val="000000"/>
                </a:solidFill>
                <a:latin typeface="+mj-lt"/>
              </a:rPr>
              <a:t>φ</a:t>
            </a:r>
            <a:r>
              <a:rPr lang="en-US" sz="2400" baseline="-25000" dirty="0">
                <a:solidFill>
                  <a:srgbClr val="000000"/>
                </a:solidFill>
                <a:latin typeface="+mj-lt"/>
              </a:rPr>
              <a:t>12</a:t>
            </a:r>
            <a:r>
              <a:rPr lang="en-US" sz="2400" dirty="0">
                <a:solidFill>
                  <a:srgbClr val="000000"/>
                </a:solidFill>
                <a:latin typeface="+mj-lt"/>
              </a:rPr>
              <a:t> links coil 2, so the voltage induced in coil 2 is</a:t>
            </a:r>
            <a:endParaRPr lang="en-IN" sz="2400" dirty="0">
              <a:latin typeface="+mj-lt"/>
            </a:endParaRPr>
          </a:p>
        </p:txBody>
      </p:sp>
      <p:pic>
        <p:nvPicPr>
          <p:cNvPr id="7" name="Picture 6"/>
          <p:cNvPicPr>
            <a:picLocks noChangeAspect="1"/>
          </p:cNvPicPr>
          <p:nvPr/>
        </p:nvPicPr>
        <p:blipFill>
          <a:blip r:embed="rId3"/>
          <a:stretch>
            <a:fillRect/>
          </a:stretch>
        </p:blipFill>
        <p:spPr>
          <a:xfrm>
            <a:off x="2909981" y="3030049"/>
            <a:ext cx="1603654" cy="711621"/>
          </a:xfrm>
          <a:prstGeom prst="rect">
            <a:avLst/>
          </a:prstGeom>
        </p:spPr>
      </p:pic>
      <p:sp>
        <p:nvSpPr>
          <p:cNvPr id="8" name="Rectangle 7"/>
          <p:cNvSpPr/>
          <p:nvPr/>
        </p:nvSpPr>
        <p:spPr>
          <a:xfrm>
            <a:off x="327573" y="3811726"/>
            <a:ext cx="8144771" cy="461665"/>
          </a:xfrm>
          <a:prstGeom prst="rect">
            <a:avLst/>
          </a:prstGeom>
        </p:spPr>
        <p:txBody>
          <a:bodyPr wrap="square">
            <a:spAutoFit/>
          </a:bodyPr>
          <a:lstStyle/>
          <a:p>
            <a:r>
              <a:rPr lang="en-US" sz="2400" dirty="0">
                <a:solidFill>
                  <a:srgbClr val="000000"/>
                </a:solidFill>
                <a:latin typeface="+mj-lt"/>
              </a:rPr>
              <a:t>Again, as the fluxes are caused by current </a:t>
            </a:r>
            <a:r>
              <a:rPr lang="en-US" sz="2400" i="1" dirty="0">
                <a:solidFill>
                  <a:srgbClr val="000000"/>
                </a:solidFill>
                <a:latin typeface="+mj-lt"/>
              </a:rPr>
              <a:t>i</a:t>
            </a:r>
            <a:r>
              <a:rPr lang="en-US" sz="2400" baseline="-25000" dirty="0">
                <a:solidFill>
                  <a:srgbClr val="000000"/>
                </a:solidFill>
                <a:latin typeface="+mj-lt"/>
              </a:rPr>
              <a:t>1 </a:t>
            </a:r>
            <a:r>
              <a:rPr lang="en-US" sz="2400" dirty="0">
                <a:solidFill>
                  <a:srgbClr val="000000"/>
                </a:solidFill>
                <a:latin typeface="+mj-lt"/>
              </a:rPr>
              <a:t>flowing in coil 1</a:t>
            </a:r>
            <a:endParaRPr lang="en-IN" sz="2400" dirty="0">
              <a:latin typeface="+mj-lt"/>
            </a:endParaRPr>
          </a:p>
        </p:txBody>
      </p:sp>
      <p:pic>
        <p:nvPicPr>
          <p:cNvPr id="9" name="Picture 8"/>
          <p:cNvPicPr>
            <a:picLocks noChangeAspect="1"/>
          </p:cNvPicPr>
          <p:nvPr/>
        </p:nvPicPr>
        <p:blipFill>
          <a:blip r:embed="rId4"/>
          <a:stretch>
            <a:fillRect/>
          </a:stretch>
        </p:blipFill>
        <p:spPr>
          <a:xfrm>
            <a:off x="2392346" y="4341488"/>
            <a:ext cx="2724404" cy="730253"/>
          </a:xfrm>
          <a:prstGeom prst="rect">
            <a:avLst/>
          </a:prstGeom>
        </p:spPr>
      </p:pic>
      <p:sp>
        <p:nvSpPr>
          <p:cNvPr id="10" name="Rectangle 9"/>
          <p:cNvSpPr/>
          <p:nvPr/>
        </p:nvSpPr>
        <p:spPr>
          <a:xfrm>
            <a:off x="480570" y="5510513"/>
            <a:ext cx="1713952" cy="461665"/>
          </a:xfrm>
          <a:prstGeom prst="rect">
            <a:avLst/>
          </a:prstGeom>
        </p:spPr>
        <p:txBody>
          <a:bodyPr wrap="square">
            <a:spAutoFit/>
          </a:bodyPr>
          <a:lstStyle/>
          <a:p>
            <a:r>
              <a:rPr lang="en-IN" sz="2400" dirty="0">
                <a:solidFill>
                  <a:srgbClr val="000000"/>
                </a:solidFill>
                <a:latin typeface="+mj-lt"/>
              </a:rPr>
              <a:t>Similarly,</a:t>
            </a:r>
            <a:endParaRPr lang="en-IN" sz="2400" dirty="0">
              <a:latin typeface="+mj-lt"/>
            </a:endParaRPr>
          </a:p>
        </p:txBody>
      </p:sp>
      <p:pic>
        <p:nvPicPr>
          <p:cNvPr id="11" name="Picture 10"/>
          <p:cNvPicPr>
            <a:picLocks noChangeAspect="1"/>
          </p:cNvPicPr>
          <p:nvPr/>
        </p:nvPicPr>
        <p:blipFill>
          <a:blip r:embed="rId5"/>
          <a:stretch>
            <a:fillRect/>
          </a:stretch>
        </p:blipFill>
        <p:spPr>
          <a:xfrm>
            <a:off x="1926076" y="5818931"/>
            <a:ext cx="3469326" cy="765138"/>
          </a:xfrm>
          <a:prstGeom prst="rect">
            <a:avLst/>
          </a:prstGeom>
        </p:spPr>
      </p:pic>
      <p:pic>
        <p:nvPicPr>
          <p:cNvPr id="12" name="Picture 11"/>
          <p:cNvPicPr>
            <a:picLocks noChangeAspect="1"/>
          </p:cNvPicPr>
          <p:nvPr/>
        </p:nvPicPr>
        <p:blipFill>
          <a:blip r:embed="rId6"/>
          <a:stretch>
            <a:fillRect/>
          </a:stretch>
        </p:blipFill>
        <p:spPr>
          <a:xfrm>
            <a:off x="2484136" y="5042313"/>
            <a:ext cx="6134570" cy="313297"/>
          </a:xfrm>
          <a:prstGeom prst="rect">
            <a:avLst/>
          </a:prstGeom>
        </p:spPr>
      </p:pic>
      <p:pic>
        <p:nvPicPr>
          <p:cNvPr id="13" name="Picture 12"/>
          <p:cNvPicPr>
            <a:picLocks noChangeAspect="1"/>
          </p:cNvPicPr>
          <p:nvPr/>
        </p:nvPicPr>
        <p:blipFill>
          <a:blip r:embed="rId7"/>
          <a:stretch>
            <a:fillRect/>
          </a:stretch>
        </p:blipFill>
        <p:spPr>
          <a:xfrm>
            <a:off x="6794227" y="5766423"/>
            <a:ext cx="1532650" cy="734583"/>
          </a:xfrm>
          <a:prstGeom prst="rect">
            <a:avLst/>
          </a:prstGeom>
          <a:ln>
            <a:solidFill>
              <a:schemeClr val="accent2"/>
            </a:solidFill>
          </a:ln>
        </p:spPr>
      </p:pic>
      <p:sp>
        <p:nvSpPr>
          <p:cNvPr id="14" name="Rectangle 13"/>
          <p:cNvSpPr/>
          <p:nvPr/>
        </p:nvSpPr>
        <p:spPr>
          <a:xfrm>
            <a:off x="5830135" y="5939866"/>
            <a:ext cx="828112" cy="369332"/>
          </a:xfrm>
          <a:prstGeom prst="rect">
            <a:avLst/>
          </a:prstGeom>
        </p:spPr>
        <p:txBody>
          <a:bodyPr wrap="none">
            <a:spAutoFit/>
          </a:bodyPr>
          <a:lstStyle/>
          <a:p>
            <a:r>
              <a:rPr lang="en-IN" b="1" dirty="0">
                <a:solidFill>
                  <a:srgbClr val="000000"/>
                </a:solidFill>
              </a:rPr>
              <a:t>Where</a:t>
            </a:r>
            <a:endParaRPr lang="en-IN" b="1" dirty="0"/>
          </a:p>
        </p:txBody>
      </p:sp>
    </p:spTree>
    <p:extLst>
      <p:ext uri="{BB962C8B-B14F-4D97-AF65-F5344CB8AC3E}">
        <p14:creationId xmlns:p14="http://schemas.microsoft.com/office/powerpoint/2010/main" val="19749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459" y="768884"/>
            <a:ext cx="9095361" cy="461665"/>
          </a:xfrm>
          <a:prstGeom prst="rect">
            <a:avLst/>
          </a:prstGeom>
        </p:spPr>
        <p:txBody>
          <a:bodyPr wrap="square">
            <a:spAutoFit/>
          </a:bodyPr>
          <a:lstStyle/>
          <a:p>
            <a:pPr marL="342900" indent="-342900">
              <a:buFont typeface="Arial" panose="020B0604020202020204" pitchFamily="34" charset="0"/>
              <a:buChar char="•"/>
            </a:pPr>
            <a:r>
              <a:rPr lang="en-US" sz="2400" i="1" dirty="0">
                <a:solidFill>
                  <a:srgbClr val="000000"/>
                </a:solidFill>
                <a:latin typeface="+mj-lt"/>
              </a:rPr>
              <a:t>M</a:t>
            </a:r>
            <a:r>
              <a:rPr lang="en-US" sz="2400" baseline="-25000" dirty="0">
                <a:solidFill>
                  <a:srgbClr val="000000"/>
                </a:solidFill>
                <a:latin typeface="+mj-lt"/>
              </a:rPr>
              <a:t>21</a:t>
            </a:r>
            <a:r>
              <a:rPr lang="en-US" sz="2400" dirty="0">
                <a:solidFill>
                  <a:srgbClr val="000000"/>
                </a:solidFill>
                <a:latin typeface="+mj-lt"/>
              </a:rPr>
              <a:t> is known as the </a:t>
            </a:r>
            <a:r>
              <a:rPr lang="en-US" sz="2400" i="1" dirty="0">
                <a:solidFill>
                  <a:srgbClr val="000000"/>
                </a:solidFill>
                <a:latin typeface="+mj-lt"/>
              </a:rPr>
              <a:t>mutual inductance </a:t>
            </a:r>
            <a:r>
              <a:rPr lang="en-US" sz="2400" dirty="0">
                <a:solidFill>
                  <a:srgbClr val="000000"/>
                </a:solidFill>
                <a:latin typeface="+mj-lt"/>
              </a:rPr>
              <a:t>of coil 2 with respect to coil 1.</a:t>
            </a:r>
            <a:endParaRPr lang="en-IN" sz="2400" dirty="0">
              <a:latin typeface="+mj-lt"/>
            </a:endParaRPr>
          </a:p>
        </p:txBody>
      </p:sp>
      <p:sp>
        <p:nvSpPr>
          <p:cNvPr id="3" name="Rectangle 2"/>
          <p:cNvSpPr/>
          <p:nvPr/>
        </p:nvSpPr>
        <p:spPr>
          <a:xfrm>
            <a:off x="2668253" y="39618"/>
            <a:ext cx="3076035" cy="461665"/>
          </a:xfrm>
          <a:prstGeom prst="rect">
            <a:avLst/>
          </a:prstGeom>
        </p:spPr>
        <p:txBody>
          <a:bodyPr wrap="none">
            <a:spAutoFit/>
          </a:bodyPr>
          <a:lstStyle/>
          <a:p>
            <a:r>
              <a:rPr lang="en-US" sz="2400" dirty="0">
                <a:solidFill>
                  <a:srgbClr val="007870"/>
                </a:solidFill>
              </a:rPr>
              <a:t>MUTUAL INDUCTANCE </a:t>
            </a:r>
            <a:endParaRPr lang="en-IN" sz="2400" dirty="0"/>
          </a:p>
        </p:txBody>
      </p:sp>
      <p:sp>
        <p:nvSpPr>
          <p:cNvPr id="4" name="Rectangle 3"/>
          <p:cNvSpPr/>
          <p:nvPr/>
        </p:nvSpPr>
        <p:spPr>
          <a:xfrm>
            <a:off x="126459" y="1498150"/>
            <a:ext cx="9017541"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Subscript 21 indicates that the inductance </a:t>
            </a:r>
            <a:r>
              <a:rPr lang="en-US" sz="2400" i="1" dirty="0">
                <a:solidFill>
                  <a:srgbClr val="000000"/>
                </a:solidFill>
                <a:latin typeface="+mj-lt"/>
              </a:rPr>
              <a:t>M</a:t>
            </a:r>
            <a:r>
              <a:rPr lang="en-US" sz="2400" baseline="-25000" dirty="0">
                <a:solidFill>
                  <a:srgbClr val="000000"/>
                </a:solidFill>
                <a:latin typeface="+mj-lt"/>
              </a:rPr>
              <a:t>21</a:t>
            </a:r>
            <a:r>
              <a:rPr lang="en-US" sz="2400" dirty="0">
                <a:solidFill>
                  <a:srgbClr val="000000"/>
                </a:solidFill>
                <a:latin typeface="+mj-lt"/>
              </a:rPr>
              <a:t> relates the voltage induced in coil 2 to the current in coil 1.</a:t>
            </a:r>
          </a:p>
        </p:txBody>
      </p:sp>
      <p:pic>
        <p:nvPicPr>
          <p:cNvPr id="5" name="Picture 4"/>
          <p:cNvPicPr>
            <a:picLocks noChangeAspect="1"/>
          </p:cNvPicPr>
          <p:nvPr/>
        </p:nvPicPr>
        <p:blipFill>
          <a:blip r:embed="rId2"/>
          <a:stretch>
            <a:fillRect/>
          </a:stretch>
        </p:blipFill>
        <p:spPr>
          <a:xfrm>
            <a:off x="2437280" y="2721709"/>
            <a:ext cx="2197949" cy="386574"/>
          </a:xfrm>
          <a:prstGeom prst="rect">
            <a:avLst/>
          </a:prstGeom>
        </p:spPr>
      </p:pic>
      <p:sp>
        <p:nvSpPr>
          <p:cNvPr id="6" name="Rectangle 5"/>
          <p:cNvSpPr/>
          <p:nvPr/>
        </p:nvSpPr>
        <p:spPr>
          <a:xfrm>
            <a:off x="498985" y="3270012"/>
            <a:ext cx="7876530" cy="461665"/>
          </a:xfrm>
          <a:prstGeom prst="rect">
            <a:avLst/>
          </a:prstGeom>
        </p:spPr>
        <p:txBody>
          <a:bodyPr wrap="square">
            <a:spAutoFit/>
          </a:bodyPr>
          <a:lstStyle/>
          <a:p>
            <a:r>
              <a:rPr lang="en-US" sz="2400" dirty="0">
                <a:solidFill>
                  <a:srgbClr val="000000"/>
                </a:solidFill>
                <a:latin typeface="+mj-lt"/>
              </a:rPr>
              <a:t>we refer to </a:t>
            </a:r>
            <a:r>
              <a:rPr lang="en-US" sz="2400" i="1" dirty="0">
                <a:solidFill>
                  <a:srgbClr val="000000"/>
                </a:solidFill>
                <a:latin typeface="+mj-lt"/>
              </a:rPr>
              <a:t>M </a:t>
            </a:r>
            <a:r>
              <a:rPr lang="en-US" sz="2400" dirty="0">
                <a:solidFill>
                  <a:srgbClr val="000000"/>
                </a:solidFill>
                <a:latin typeface="+mj-lt"/>
              </a:rPr>
              <a:t>as the mutual inductance between the two coils</a:t>
            </a:r>
            <a:endParaRPr lang="en-IN" sz="2400" dirty="0">
              <a:latin typeface="+mj-lt"/>
            </a:endParaRPr>
          </a:p>
        </p:txBody>
      </p:sp>
      <p:sp>
        <p:nvSpPr>
          <p:cNvPr id="7" name="Rectangle 6"/>
          <p:cNvSpPr/>
          <p:nvPr/>
        </p:nvSpPr>
        <p:spPr>
          <a:xfrm>
            <a:off x="214008" y="4166628"/>
            <a:ext cx="8696528" cy="1200329"/>
          </a:xfrm>
          <a:prstGeom prst="rect">
            <a:avLst/>
          </a:prstGeom>
          <a:ln>
            <a:solidFill>
              <a:srgbClr val="C00000"/>
            </a:solidFill>
          </a:ln>
        </p:spPr>
        <p:txBody>
          <a:bodyPr wrap="square">
            <a:spAutoFit/>
          </a:bodyPr>
          <a:lstStyle/>
          <a:p>
            <a:pPr algn="just"/>
            <a:r>
              <a:rPr lang="en-US" sz="2400" dirty="0">
                <a:solidFill>
                  <a:srgbClr val="000000"/>
                </a:solidFill>
              </a:rPr>
              <a:t>Keep in mind that mutual coupling only exists when the inductors or coils are in close proximity, and the circuits are driven by time-varying sources.</a:t>
            </a:r>
            <a:endParaRPr lang="en-IN" sz="2400" dirty="0"/>
          </a:p>
        </p:txBody>
      </p:sp>
    </p:spTree>
    <p:extLst>
      <p:ext uri="{BB962C8B-B14F-4D97-AF65-F5344CB8AC3E}">
        <p14:creationId xmlns:p14="http://schemas.microsoft.com/office/powerpoint/2010/main" val="294684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097" y="577589"/>
            <a:ext cx="8803531"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Although </a:t>
            </a:r>
            <a:r>
              <a:rPr lang="en-US" sz="2400" b="1" dirty="0">
                <a:solidFill>
                  <a:srgbClr val="000000"/>
                </a:solidFill>
                <a:latin typeface="+mj-lt"/>
              </a:rPr>
              <a:t>mutual inductance </a:t>
            </a:r>
            <a:r>
              <a:rPr lang="en-US" sz="2400" b="1" i="1" dirty="0">
                <a:solidFill>
                  <a:srgbClr val="000000"/>
                </a:solidFill>
                <a:latin typeface="+mj-lt"/>
              </a:rPr>
              <a:t>M </a:t>
            </a:r>
            <a:r>
              <a:rPr lang="en-US" sz="2400" b="1" dirty="0">
                <a:solidFill>
                  <a:srgbClr val="000000"/>
                </a:solidFill>
                <a:latin typeface="+mj-lt"/>
              </a:rPr>
              <a:t>is always a positive quantity</a:t>
            </a:r>
            <a:r>
              <a:rPr lang="en-US" sz="2400" dirty="0">
                <a:solidFill>
                  <a:srgbClr val="000000"/>
                </a:solidFill>
                <a:latin typeface="+mj-lt"/>
              </a:rPr>
              <a:t>, </a:t>
            </a:r>
            <a:r>
              <a:rPr lang="en-US" sz="2400" b="1" dirty="0">
                <a:solidFill>
                  <a:srgbClr val="FF0000"/>
                </a:solidFill>
                <a:latin typeface="+mj-lt"/>
              </a:rPr>
              <a:t>the mutual voltage</a:t>
            </a:r>
            <a:r>
              <a:rPr lang="en-US" sz="2400" b="1" dirty="0">
                <a:solidFill>
                  <a:srgbClr val="000000"/>
                </a:solidFill>
                <a:latin typeface="+mj-lt"/>
              </a:rPr>
              <a:t> </a:t>
            </a:r>
            <a:r>
              <a:rPr lang="en-US" sz="2400" b="1" i="1" dirty="0">
                <a:solidFill>
                  <a:srgbClr val="000000"/>
                </a:solidFill>
                <a:latin typeface="+mj-lt"/>
              </a:rPr>
              <a:t>M di/</a:t>
            </a:r>
            <a:r>
              <a:rPr lang="en-US" sz="2400" b="1" i="1" dirty="0" err="1">
                <a:solidFill>
                  <a:srgbClr val="000000"/>
                </a:solidFill>
                <a:latin typeface="+mj-lt"/>
              </a:rPr>
              <a:t>dt</a:t>
            </a:r>
            <a:r>
              <a:rPr lang="en-US" sz="2400" b="1" i="1" dirty="0">
                <a:solidFill>
                  <a:srgbClr val="000000"/>
                </a:solidFill>
                <a:latin typeface="+mj-lt"/>
              </a:rPr>
              <a:t> </a:t>
            </a:r>
            <a:r>
              <a:rPr lang="en-US" sz="2400" b="1" dirty="0">
                <a:solidFill>
                  <a:srgbClr val="000000"/>
                </a:solidFill>
                <a:latin typeface="+mj-lt"/>
              </a:rPr>
              <a:t>may be negative or positive</a:t>
            </a:r>
            <a:r>
              <a:rPr lang="en-US" sz="2400" dirty="0">
                <a:solidFill>
                  <a:srgbClr val="000000"/>
                </a:solidFill>
                <a:latin typeface="+mj-lt"/>
              </a:rPr>
              <a:t>, just like the self induced voltage </a:t>
            </a:r>
            <a:r>
              <a:rPr lang="en-US" sz="2400" i="1" dirty="0">
                <a:solidFill>
                  <a:srgbClr val="000000"/>
                </a:solidFill>
                <a:latin typeface="+mj-lt"/>
              </a:rPr>
              <a:t>L di/</a:t>
            </a:r>
            <a:r>
              <a:rPr lang="en-US" sz="2400" i="1" dirty="0" err="1">
                <a:solidFill>
                  <a:srgbClr val="000000"/>
                </a:solidFill>
                <a:latin typeface="+mj-lt"/>
              </a:rPr>
              <a:t>dt</a:t>
            </a:r>
            <a:r>
              <a:rPr lang="en-US" sz="2400" dirty="0" err="1">
                <a:solidFill>
                  <a:srgbClr val="000000"/>
                </a:solidFill>
                <a:latin typeface="+mj-lt"/>
              </a:rPr>
              <a:t>.</a:t>
            </a:r>
            <a:endParaRPr lang="en-IN" sz="2400" dirty="0">
              <a:latin typeface="+mj-lt"/>
            </a:endParaRPr>
          </a:p>
        </p:txBody>
      </p:sp>
      <p:sp>
        <p:nvSpPr>
          <p:cNvPr id="4" name="Rectangle 3"/>
          <p:cNvSpPr/>
          <p:nvPr/>
        </p:nvSpPr>
        <p:spPr>
          <a:xfrm>
            <a:off x="175097" y="2136490"/>
            <a:ext cx="8715982"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latin typeface="+mj-lt"/>
              </a:rPr>
              <a:t>The polarity of mutual voltage </a:t>
            </a:r>
            <a:r>
              <a:rPr lang="en-US" sz="2400" i="1" dirty="0">
                <a:solidFill>
                  <a:srgbClr val="000000"/>
                </a:solidFill>
                <a:latin typeface="+mj-lt"/>
              </a:rPr>
              <a:t>M di/</a:t>
            </a:r>
            <a:r>
              <a:rPr lang="en-US" sz="2400" i="1" dirty="0" err="1">
                <a:solidFill>
                  <a:srgbClr val="000000"/>
                </a:solidFill>
                <a:latin typeface="+mj-lt"/>
              </a:rPr>
              <a:t>dt</a:t>
            </a:r>
            <a:r>
              <a:rPr lang="en-US" sz="2400" i="1" dirty="0">
                <a:solidFill>
                  <a:srgbClr val="000000"/>
                </a:solidFill>
                <a:latin typeface="+mj-lt"/>
              </a:rPr>
              <a:t> </a:t>
            </a:r>
            <a:r>
              <a:rPr lang="en-US" sz="2400" dirty="0">
                <a:solidFill>
                  <a:srgbClr val="000000"/>
                </a:solidFill>
                <a:latin typeface="+mj-lt"/>
              </a:rPr>
              <a:t>is not easy to determine, because </a:t>
            </a:r>
            <a:r>
              <a:rPr lang="en-US" sz="2400" b="1" dirty="0">
                <a:solidFill>
                  <a:srgbClr val="000000"/>
                </a:solidFill>
                <a:latin typeface="+mj-lt"/>
              </a:rPr>
              <a:t>four terminals are involved</a:t>
            </a:r>
            <a:r>
              <a:rPr lang="en-US" sz="2400" dirty="0">
                <a:solidFill>
                  <a:srgbClr val="000000"/>
                </a:solidFill>
                <a:latin typeface="+mj-lt"/>
              </a:rPr>
              <a:t>.</a:t>
            </a:r>
            <a:endParaRPr lang="en-IN" sz="2400" dirty="0">
              <a:latin typeface="+mj-lt"/>
            </a:endParaRPr>
          </a:p>
        </p:txBody>
      </p:sp>
      <p:sp>
        <p:nvSpPr>
          <p:cNvPr id="6" name="Rectangle 5"/>
          <p:cNvSpPr/>
          <p:nvPr/>
        </p:nvSpPr>
        <p:spPr>
          <a:xfrm>
            <a:off x="2668253" y="39618"/>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sp>
        <p:nvSpPr>
          <p:cNvPr id="7" name="Rectangle 6"/>
          <p:cNvSpPr/>
          <p:nvPr/>
        </p:nvSpPr>
        <p:spPr>
          <a:xfrm>
            <a:off x="175097" y="3326059"/>
            <a:ext cx="8628435"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It is made by examining the orientation or particular way in which both coils are physically wound and applying Lenz’s law in conjunction with the right-hand rule. </a:t>
            </a:r>
            <a:endParaRPr lang="en-IN" sz="2400" dirty="0">
              <a:latin typeface="+mj-lt"/>
            </a:endParaRPr>
          </a:p>
        </p:txBody>
      </p:sp>
      <p:sp>
        <p:nvSpPr>
          <p:cNvPr id="8" name="Rectangle 7"/>
          <p:cNvSpPr/>
          <p:nvPr/>
        </p:nvSpPr>
        <p:spPr>
          <a:xfrm>
            <a:off x="175097" y="4971552"/>
            <a:ext cx="8375516" cy="120032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rPr>
              <a:t>Since it is inconvenient to show the construction details of coils on a circuit schematic, we apply the </a:t>
            </a:r>
            <a:r>
              <a:rPr lang="en-US" sz="2400" i="1" dirty="0">
                <a:solidFill>
                  <a:srgbClr val="FF0000"/>
                </a:solidFill>
              </a:rPr>
              <a:t>dot convention </a:t>
            </a:r>
            <a:r>
              <a:rPr lang="en-US" sz="2400" dirty="0">
                <a:solidFill>
                  <a:srgbClr val="000000"/>
                </a:solidFill>
              </a:rPr>
              <a:t>in circuit analysis.</a:t>
            </a:r>
            <a:endParaRPr lang="en-IN" sz="2400" dirty="0"/>
          </a:p>
        </p:txBody>
      </p:sp>
    </p:spTree>
    <p:extLst>
      <p:ext uri="{BB962C8B-B14F-4D97-AF65-F5344CB8AC3E}">
        <p14:creationId xmlns:p14="http://schemas.microsoft.com/office/powerpoint/2010/main" val="41594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6496" y="64944"/>
            <a:ext cx="6532775" cy="584775"/>
          </a:xfrm>
          <a:prstGeom prst="rect">
            <a:avLst/>
          </a:prstGeom>
          <a:noFill/>
        </p:spPr>
        <p:txBody>
          <a:bodyPr wrap="square" rtlCol="0">
            <a:spAutoFit/>
          </a:bodyPr>
          <a:lstStyle/>
          <a:p>
            <a:pPr algn="ctr"/>
            <a:r>
              <a:rPr lang="en-IN" sz="3200" b="1" u="sng" dirty="0">
                <a:solidFill>
                  <a:srgbClr val="0070C0"/>
                </a:solidFill>
              </a:rPr>
              <a:t>CONTENTS</a:t>
            </a:r>
          </a:p>
        </p:txBody>
      </p:sp>
      <p:sp>
        <p:nvSpPr>
          <p:cNvPr id="21" name="TextBox 20"/>
          <p:cNvSpPr txBox="1"/>
          <p:nvPr/>
        </p:nvSpPr>
        <p:spPr>
          <a:xfrm>
            <a:off x="0" y="820391"/>
            <a:ext cx="8968902"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3419A"/>
                </a:solidFill>
              </a:rPr>
              <a:t>FARADAY’S LAW OF ELECTROMAGNETIC INDUCTION</a:t>
            </a:r>
            <a:endParaRPr lang="en-IN" sz="2400" dirty="0">
              <a:solidFill>
                <a:srgbClr val="03419A"/>
              </a:solidFill>
            </a:endParaRPr>
          </a:p>
        </p:txBody>
      </p:sp>
      <p:sp>
        <p:nvSpPr>
          <p:cNvPr id="3" name="Rectangle 2"/>
          <p:cNvSpPr/>
          <p:nvPr/>
        </p:nvSpPr>
        <p:spPr>
          <a:xfrm>
            <a:off x="0" y="1452728"/>
            <a:ext cx="4572000" cy="461665"/>
          </a:xfrm>
          <a:prstGeom prst="rect">
            <a:avLst/>
          </a:prstGeom>
        </p:spPr>
        <p:txBody>
          <a:bodyPr>
            <a:spAutoFit/>
          </a:bodyPr>
          <a:lstStyle/>
          <a:p>
            <a:pPr marL="342900" indent="-342900">
              <a:buFont typeface="Wingdings" panose="05000000000000000000" pitchFamily="2" charset="2"/>
              <a:buChar char="Ø"/>
            </a:pPr>
            <a:r>
              <a:rPr lang="en-IN" sz="2400" dirty="0">
                <a:solidFill>
                  <a:srgbClr val="03419A"/>
                </a:solidFill>
              </a:rPr>
              <a:t>LENZ’S LAW</a:t>
            </a:r>
            <a:endParaRPr lang="en-IN" sz="2400" dirty="0"/>
          </a:p>
        </p:txBody>
      </p:sp>
      <p:sp>
        <p:nvSpPr>
          <p:cNvPr id="5" name="Rectangle 4"/>
          <p:cNvSpPr/>
          <p:nvPr/>
        </p:nvSpPr>
        <p:spPr>
          <a:xfrm>
            <a:off x="0" y="5954619"/>
            <a:ext cx="4703755" cy="461665"/>
          </a:xfrm>
          <a:prstGeom prst="rect">
            <a:avLst/>
          </a:prstGeom>
        </p:spPr>
        <p:txBody>
          <a:bodyPr wrap="square">
            <a:spAutoFit/>
          </a:bodyPr>
          <a:lstStyle/>
          <a:p>
            <a:pPr marL="342900" indent="-342900">
              <a:buFont typeface="Wingdings" panose="05000000000000000000" pitchFamily="2" charset="2"/>
              <a:buChar char="Ø"/>
            </a:pPr>
            <a:r>
              <a:rPr lang="en-IN" sz="2400" dirty="0">
                <a:solidFill>
                  <a:srgbClr val="03419A"/>
                </a:solidFill>
              </a:rPr>
              <a:t>COUPLING COEFFICIENT</a:t>
            </a:r>
          </a:p>
        </p:txBody>
      </p:sp>
      <p:sp>
        <p:nvSpPr>
          <p:cNvPr id="6" name="Rectangle 5"/>
          <p:cNvSpPr/>
          <p:nvPr/>
        </p:nvSpPr>
        <p:spPr>
          <a:xfrm>
            <a:off x="0" y="5322282"/>
            <a:ext cx="4572000" cy="461665"/>
          </a:xfrm>
          <a:prstGeom prst="rect">
            <a:avLst/>
          </a:prstGeom>
        </p:spPr>
        <p:txBody>
          <a:bodyPr>
            <a:spAutoFit/>
          </a:bodyPr>
          <a:lstStyle/>
          <a:p>
            <a:pPr marL="342900" indent="-342900">
              <a:buFont typeface="Wingdings" panose="05000000000000000000" pitchFamily="2" charset="2"/>
              <a:buChar char="Ø"/>
            </a:pPr>
            <a:r>
              <a:rPr lang="en-US" sz="2400" dirty="0">
                <a:solidFill>
                  <a:srgbClr val="03419A"/>
                </a:solidFill>
              </a:rPr>
              <a:t>ENERGY IN A COUPLED CIRCUIT</a:t>
            </a:r>
            <a:endParaRPr lang="en-IN" sz="2400" dirty="0">
              <a:solidFill>
                <a:srgbClr val="03419A"/>
              </a:solidFill>
            </a:endParaRPr>
          </a:p>
        </p:txBody>
      </p:sp>
      <p:sp>
        <p:nvSpPr>
          <p:cNvPr id="7" name="Rectangle 6"/>
          <p:cNvSpPr/>
          <p:nvPr/>
        </p:nvSpPr>
        <p:spPr>
          <a:xfrm>
            <a:off x="0" y="4837468"/>
            <a:ext cx="2921249" cy="461665"/>
          </a:xfrm>
          <a:prstGeom prst="rect">
            <a:avLst/>
          </a:prstGeom>
        </p:spPr>
        <p:txBody>
          <a:bodyPr wrap="none">
            <a:spAutoFit/>
          </a:bodyPr>
          <a:lstStyle/>
          <a:p>
            <a:pPr marL="342900" indent="-342900">
              <a:buFont typeface="Wingdings" panose="05000000000000000000" pitchFamily="2" charset="2"/>
              <a:buChar char="Ø"/>
            </a:pPr>
            <a:r>
              <a:rPr lang="en-US" sz="2400" dirty="0">
                <a:solidFill>
                  <a:srgbClr val="03419A"/>
                </a:solidFill>
              </a:rPr>
              <a:t>DOT CONVENTION </a:t>
            </a:r>
            <a:endParaRPr lang="en-IN" sz="2400" dirty="0">
              <a:solidFill>
                <a:srgbClr val="03419A"/>
              </a:solidFill>
            </a:endParaRPr>
          </a:p>
        </p:txBody>
      </p:sp>
      <p:sp>
        <p:nvSpPr>
          <p:cNvPr id="8" name="Rectangle 7"/>
          <p:cNvSpPr/>
          <p:nvPr/>
        </p:nvSpPr>
        <p:spPr>
          <a:xfrm>
            <a:off x="18478" y="4133396"/>
            <a:ext cx="3422284" cy="461665"/>
          </a:xfrm>
          <a:prstGeom prst="rect">
            <a:avLst/>
          </a:prstGeom>
        </p:spPr>
        <p:txBody>
          <a:bodyPr wrap="none">
            <a:spAutoFit/>
          </a:bodyPr>
          <a:lstStyle/>
          <a:p>
            <a:pPr marL="342900" indent="-342900">
              <a:buFont typeface="Wingdings" panose="05000000000000000000" pitchFamily="2" charset="2"/>
              <a:buChar char="Ø"/>
            </a:pPr>
            <a:r>
              <a:rPr lang="en-US" sz="2400" dirty="0">
                <a:solidFill>
                  <a:srgbClr val="03419A"/>
                </a:solidFill>
              </a:rPr>
              <a:t>MUTUAL INDUCTANCE </a:t>
            </a:r>
            <a:endParaRPr lang="en-IN" sz="2400" dirty="0">
              <a:solidFill>
                <a:srgbClr val="03419A"/>
              </a:solidFill>
            </a:endParaRPr>
          </a:p>
        </p:txBody>
      </p:sp>
      <p:sp>
        <p:nvSpPr>
          <p:cNvPr id="9" name="Rectangle 8"/>
          <p:cNvSpPr/>
          <p:nvPr/>
        </p:nvSpPr>
        <p:spPr>
          <a:xfrm>
            <a:off x="18478" y="3538953"/>
            <a:ext cx="5846323" cy="461665"/>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3419A"/>
                </a:solidFill>
              </a:rPr>
              <a:t>INDUCTORS IN SERIES AND PARALLEL</a:t>
            </a:r>
            <a:endParaRPr lang="en-IN" sz="2400" dirty="0"/>
          </a:p>
        </p:txBody>
      </p:sp>
      <p:sp>
        <p:nvSpPr>
          <p:cNvPr id="10" name="Rectangle 9"/>
          <p:cNvSpPr/>
          <p:nvPr/>
        </p:nvSpPr>
        <p:spPr>
          <a:xfrm>
            <a:off x="0" y="2889696"/>
            <a:ext cx="4572000" cy="461665"/>
          </a:xfrm>
          <a:prstGeom prst="rect">
            <a:avLst/>
          </a:prstGeom>
        </p:spPr>
        <p:txBody>
          <a:bodyPr>
            <a:spAutoFit/>
          </a:bodyPr>
          <a:lstStyle/>
          <a:p>
            <a:pPr marL="342900" indent="-342900">
              <a:buFont typeface="Wingdings" panose="05000000000000000000" pitchFamily="2" charset="2"/>
              <a:buChar char="Ø"/>
            </a:pPr>
            <a:r>
              <a:rPr lang="en-IN" sz="2400" dirty="0">
                <a:solidFill>
                  <a:srgbClr val="03419A"/>
                </a:solidFill>
              </a:rPr>
              <a:t>INDUCED VOLTAGE</a:t>
            </a:r>
            <a:endParaRPr lang="en-IN" sz="2400" dirty="0"/>
          </a:p>
        </p:txBody>
      </p:sp>
      <p:sp>
        <p:nvSpPr>
          <p:cNvPr id="12" name="Rectangle 11"/>
          <p:cNvSpPr/>
          <p:nvPr/>
        </p:nvSpPr>
        <p:spPr>
          <a:xfrm>
            <a:off x="0" y="2130810"/>
            <a:ext cx="3419949" cy="461665"/>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3419A"/>
                </a:solidFill>
              </a:rPr>
              <a:t>SELF-INDUCTANCE</a:t>
            </a:r>
            <a:endParaRPr lang="en-IN" sz="2400" dirty="0"/>
          </a:p>
        </p:txBody>
      </p:sp>
    </p:spTree>
    <p:extLst>
      <p:ext uri="{BB962C8B-B14F-4D97-AF65-F5344CB8AC3E}">
        <p14:creationId xmlns:p14="http://schemas.microsoft.com/office/powerpoint/2010/main" val="300022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53" y="474740"/>
            <a:ext cx="8745166"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a current </a:t>
            </a:r>
            <a:r>
              <a:rPr lang="en-US" sz="2400" dirty="0">
                <a:solidFill>
                  <a:srgbClr val="007870"/>
                </a:solidFill>
                <a:latin typeface="+mj-lt"/>
              </a:rPr>
              <a:t>enters </a:t>
            </a:r>
            <a:r>
              <a:rPr lang="en-US" sz="2400" dirty="0">
                <a:solidFill>
                  <a:srgbClr val="000000"/>
                </a:solidFill>
                <a:latin typeface="+mj-lt"/>
              </a:rPr>
              <a:t>the dotted terminal of one coil, the reference polarity of the mutual voltage in the second coil is </a:t>
            </a:r>
            <a:r>
              <a:rPr lang="en-US" sz="2400" dirty="0">
                <a:solidFill>
                  <a:srgbClr val="007870"/>
                </a:solidFill>
                <a:latin typeface="+mj-lt"/>
              </a:rPr>
              <a:t>positive</a:t>
            </a:r>
            <a:r>
              <a:rPr lang="en-US" sz="2400" dirty="0">
                <a:solidFill>
                  <a:srgbClr val="000000"/>
                </a:solidFill>
                <a:latin typeface="+mj-lt"/>
              </a:rPr>
              <a:t> at the dotted terminal of the second coil.</a:t>
            </a:r>
            <a:endParaRPr lang="en-IN" sz="2400" dirty="0">
              <a:latin typeface="+mj-lt"/>
            </a:endParaRPr>
          </a:p>
        </p:txBody>
      </p:sp>
      <p:sp>
        <p:nvSpPr>
          <p:cNvPr id="5" name="Rectangle 4"/>
          <p:cNvSpPr/>
          <p:nvPr/>
        </p:nvSpPr>
        <p:spPr>
          <a:xfrm>
            <a:off x="194553" y="2273719"/>
            <a:ext cx="8822987"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a current </a:t>
            </a:r>
            <a:r>
              <a:rPr lang="en-US" sz="2400" dirty="0">
                <a:solidFill>
                  <a:srgbClr val="007870"/>
                </a:solidFill>
                <a:latin typeface="+mj-lt"/>
              </a:rPr>
              <a:t>leaves </a:t>
            </a:r>
            <a:r>
              <a:rPr lang="en-US" sz="2400" dirty="0">
                <a:solidFill>
                  <a:srgbClr val="000000"/>
                </a:solidFill>
                <a:latin typeface="+mj-lt"/>
              </a:rPr>
              <a:t>the dotted terminal of one coil, the reference polarity of the mutual voltage in the second coil is </a:t>
            </a:r>
            <a:r>
              <a:rPr lang="en-US" sz="2400" dirty="0">
                <a:solidFill>
                  <a:srgbClr val="007870"/>
                </a:solidFill>
                <a:latin typeface="+mj-lt"/>
              </a:rPr>
              <a:t>negative</a:t>
            </a:r>
            <a:r>
              <a:rPr lang="en-US" sz="2400" dirty="0">
                <a:solidFill>
                  <a:srgbClr val="000000"/>
                </a:solidFill>
                <a:latin typeface="+mj-lt"/>
              </a:rPr>
              <a:t> at the dotted terminal of the second coil.</a:t>
            </a:r>
            <a:endParaRPr lang="en-IN" sz="2400" dirty="0">
              <a:latin typeface="+mj-lt"/>
            </a:endParaRPr>
          </a:p>
        </p:txBody>
      </p:sp>
      <p:sp>
        <p:nvSpPr>
          <p:cNvPr id="6" name="Rectangle 5"/>
          <p:cNvSpPr/>
          <p:nvPr/>
        </p:nvSpPr>
        <p:spPr>
          <a:xfrm>
            <a:off x="2668253" y="39618"/>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sp>
        <p:nvSpPr>
          <p:cNvPr id="7" name="Rectangle 6"/>
          <p:cNvSpPr/>
          <p:nvPr/>
        </p:nvSpPr>
        <p:spPr>
          <a:xfrm>
            <a:off x="3701356" y="1816973"/>
            <a:ext cx="461986" cy="369332"/>
          </a:xfrm>
          <a:prstGeom prst="rect">
            <a:avLst/>
          </a:prstGeom>
        </p:spPr>
        <p:txBody>
          <a:bodyPr wrap="none">
            <a:spAutoFit/>
          </a:bodyPr>
          <a:lstStyle/>
          <a:p>
            <a:r>
              <a:rPr lang="en-US" dirty="0">
                <a:solidFill>
                  <a:srgbClr val="007870"/>
                </a:solidFill>
              </a:rPr>
              <a:t>OR</a:t>
            </a:r>
            <a:endParaRPr lang="en-IN" dirty="0"/>
          </a:p>
        </p:txBody>
      </p:sp>
      <p:sp>
        <p:nvSpPr>
          <p:cNvPr id="13" name="Rectangle 12"/>
          <p:cNvSpPr/>
          <p:nvPr/>
        </p:nvSpPr>
        <p:spPr>
          <a:xfrm>
            <a:off x="330740" y="4373221"/>
            <a:ext cx="8608979" cy="1200329"/>
          </a:xfrm>
          <a:prstGeom prst="rect">
            <a:avLst/>
          </a:prstGeom>
        </p:spPr>
        <p:txBody>
          <a:bodyPr wrap="square">
            <a:spAutoFit/>
          </a:bodyPr>
          <a:lstStyle/>
          <a:p>
            <a:pPr algn="just"/>
            <a:r>
              <a:rPr lang="en-US" sz="2400" dirty="0">
                <a:solidFill>
                  <a:srgbClr val="000000"/>
                </a:solidFill>
              </a:rPr>
              <a:t>Thus, the reference polarity of the mutual voltage depends on the reference direction of the inducing current and the dots on the coupled coils.</a:t>
            </a:r>
            <a:endParaRPr lang="en-IN" sz="2400" dirty="0"/>
          </a:p>
        </p:txBody>
      </p:sp>
    </p:spTree>
    <p:extLst>
      <p:ext uri="{BB962C8B-B14F-4D97-AF65-F5344CB8AC3E}">
        <p14:creationId xmlns:p14="http://schemas.microsoft.com/office/powerpoint/2010/main" val="56095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8253" y="0"/>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pic>
        <p:nvPicPr>
          <p:cNvPr id="4" name="Picture 3"/>
          <p:cNvPicPr>
            <a:picLocks noChangeAspect="1"/>
          </p:cNvPicPr>
          <p:nvPr/>
        </p:nvPicPr>
        <p:blipFill>
          <a:blip r:embed="rId2"/>
          <a:stretch>
            <a:fillRect/>
          </a:stretch>
        </p:blipFill>
        <p:spPr>
          <a:xfrm>
            <a:off x="194552" y="1590669"/>
            <a:ext cx="1996613" cy="2095682"/>
          </a:xfrm>
          <a:prstGeom prst="rect">
            <a:avLst/>
          </a:prstGeom>
        </p:spPr>
      </p:pic>
      <p:pic>
        <p:nvPicPr>
          <p:cNvPr id="5" name="Picture 4"/>
          <p:cNvPicPr>
            <a:picLocks noChangeAspect="1"/>
          </p:cNvPicPr>
          <p:nvPr/>
        </p:nvPicPr>
        <p:blipFill>
          <a:blip r:embed="rId3"/>
          <a:stretch>
            <a:fillRect/>
          </a:stretch>
        </p:blipFill>
        <p:spPr>
          <a:xfrm>
            <a:off x="2517984" y="1510839"/>
            <a:ext cx="2088061" cy="2065199"/>
          </a:xfrm>
          <a:prstGeom prst="rect">
            <a:avLst/>
          </a:prstGeom>
        </p:spPr>
      </p:pic>
      <p:pic>
        <p:nvPicPr>
          <p:cNvPr id="6" name="Picture 5"/>
          <p:cNvPicPr>
            <a:picLocks noChangeAspect="1"/>
          </p:cNvPicPr>
          <p:nvPr/>
        </p:nvPicPr>
        <p:blipFill>
          <a:blip r:embed="rId4"/>
          <a:stretch>
            <a:fillRect/>
          </a:stretch>
        </p:blipFill>
        <p:spPr>
          <a:xfrm>
            <a:off x="4757129" y="1502833"/>
            <a:ext cx="2057578" cy="2065199"/>
          </a:xfrm>
          <a:prstGeom prst="rect">
            <a:avLst/>
          </a:prstGeom>
        </p:spPr>
      </p:pic>
      <p:pic>
        <p:nvPicPr>
          <p:cNvPr id="7" name="Picture 6"/>
          <p:cNvPicPr>
            <a:picLocks noChangeAspect="1"/>
          </p:cNvPicPr>
          <p:nvPr/>
        </p:nvPicPr>
        <p:blipFill>
          <a:blip r:embed="rId5"/>
          <a:stretch>
            <a:fillRect/>
          </a:stretch>
        </p:blipFill>
        <p:spPr>
          <a:xfrm>
            <a:off x="6965791" y="1590667"/>
            <a:ext cx="1973751" cy="1973751"/>
          </a:xfrm>
          <a:prstGeom prst="rect">
            <a:avLst/>
          </a:prstGeom>
        </p:spPr>
      </p:pic>
      <p:sp>
        <p:nvSpPr>
          <p:cNvPr id="9" name="Rectangle 8"/>
          <p:cNvSpPr/>
          <p:nvPr/>
        </p:nvSpPr>
        <p:spPr>
          <a:xfrm>
            <a:off x="-1" y="726376"/>
            <a:ext cx="9017539" cy="830997"/>
          </a:xfrm>
          <a:prstGeom prst="rect">
            <a:avLst/>
          </a:prstGeom>
        </p:spPr>
        <p:txBody>
          <a:bodyPr wrap="square">
            <a:spAutoFit/>
          </a:bodyPr>
          <a:lstStyle/>
          <a:p>
            <a:pPr algn="just"/>
            <a:r>
              <a:rPr lang="en-US" sz="2400" dirty="0">
                <a:solidFill>
                  <a:srgbClr val="000000"/>
                </a:solidFill>
              </a:rPr>
              <a:t>Application of the dot convention is illustrated in the four pairs of mutually coupled coils as follows.</a:t>
            </a:r>
          </a:p>
        </p:txBody>
      </p:sp>
      <p:graphicFrame>
        <p:nvGraphicFramePr>
          <p:cNvPr id="11" name="Table 10"/>
          <p:cNvGraphicFramePr>
            <a:graphicFrameLocks noGrp="1"/>
          </p:cNvGraphicFramePr>
          <p:nvPr>
            <p:extLst>
              <p:ext uri="{D42A27DB-BD31-4B8C-83A1-F6EECF244321}">
                <p14:modId xmlns:p14="http://schemas.microsoft.com/office/powerpoint/2010/main" val="294769977"/>
              </p:ext>
            </p:extLst>
          </p:nvPr>
        </p:nvGraphicFramePr>
        <p:xfrm>
          <a:off x="97273" y="4268077"/>
          <a:ext cx="8920263" cy="2194560"/>
        </p:xfrm>
        <a:graphic>
          <a:graphicData uri="http://schemas.openxmlformats.org/drawingml/2006/table">
            <a:tbl>
              <a:tblPr firstRow="1" bandRow="1">
                <a:tableStyleId>{5940675A-B579-460E-94D1-54222C63F5DA}</a:tableStyleId>
              </a:tblPr>
              <a:tblGrid>
                <a:gridCol w="2594987">
                  <a:extLst>
                    <a:ext uri="{9D8B030D-6E8A-4147-A177-3AD203B41FA5}">
                      <a16:colId xmlns:a16="http://schemas.microsoft.com/office/drawing/2014/main" val="20000"/>
                    </a:ext>
                  </a:extLst>
                </a:gridCol>
                <a:gridCol w="1581319">
                  <a:extLst>
                    <a:ext uri="{9D8B030D-6E8A-4147-A177-3AD203B41FA5}">
                      <a16:colId xmlns:a16="http://schemas.microsoft.com/office/drawing/2014/main" val="20001"/>
                    </a:ext>
                  </a:extLst>
                </a:gridCol>
                <a:gridCol w="1581319">
                  <a:extLst>
                    <a:ext uri="{9D8B030D-6E8A-4147-A177-3AD203B41FA5}">
                      <a16:colId xmlns:a16="http://schemas.microsoft.com/office/drawing/2014/main" val="20002"/>
                    </a:ext>
                  </a:extLst>
                </a:gridCol>
                <a:gridCol w="1581319">
                  <a:extLst>
                    <a:ext uri="{9D8B030D-6E8A-4147-A177-3AD203B41FA5}">
                      <a16:colId xmlns:a16="http://schemas.microsoft.com/office/drawing/2014/main" val="20003"/>
                    </a:ext>
                  </a:extLst>
                </a:gridCol>
                <a:gridCol w="1581319">
                  <a:extLst>
                    <a:ext uri="{9D8B030D-6E8A-4147-A177-3AD203B41FA5}">
                      <a16:colId xmlns:a16="http://schemas.microsoft.com/office/drawing/2014/main" val="20004"/>
                    </a:ext>
                  </a:extLst>
                </a:gridCol>
              </a:tblGrid>
              <a:tr h="370840">
                <a:tc>
                  <a:txBody>
                    <a:bodyPr/>
                    <a:lstStyle/>
                    <a:p>
                      <a:endParaRPr lang="en-IN" sz="2000" dirty="0"/>
                    </a:p>
                  </a:txBody>
                  <a:tcPr/>
                </a:tc>
                <a:tc>
                  <a:txBody>
                    <a:bodyPr/>
                    <a:lstStyle/>
                    <a:p>
                      <a:r>
                        <a:rPr lang="en-IN" sz="2000" dirty="0"/>
                        <a:t>In Fig a</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2000" dirty="0"/>
                        <a:t>In Fig b</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2000" dirty="0"/>
                        <a:t>In Fig c</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2000" dirty="0"/>
                        <a:t>In Fig d</a:t>
                      </a:r>
                    </a:p>
                  </a:txBody>
                  <a:tcPr/>
                </a:tc>
                <a:extLst>
                  <a:ext uri="{0D108BD9-81ED-4DB2-BD59-A6C34878D82A}">
                    <a16:rowId xmlns:a16="http://schemas.microsoft.com/office/drawing/2014/main" val="10000"/>
                  </a:ext>
                </a:extLst>
              </a:tr>
              <a:tr h="370840">
                <a:tc>
                  <a:txBody>
                    <a:bodyPr/>
                    <a:lstStyle/>
                    <a:p>
                      <a:r>
                        <a:rPr lang="en-IN" sz="2000" kern="1200" dirty="0">
                          <a:solidFill>
                            <a:srgbClr val="000000"/>
                          </a:solidFill>
                          <a:latin typeface="+mn-lt"/>
                          <a:ea typeface="+mn-ea"/>
                          <a:cs typeface="+mn-cs"/>
                        </a:rPr>
                        <a:t>At dotted terminal of the coil 1</a:t>
                      </a:r>
                    </a:p>
                  </a:txBody>
                  <a:tcPr/>
                </a:tc>
                <a:tc>
                  <a:txBody>
                    <a:bodyPr/>
                    <a:lstStyle/>
                    <a:p>
                      <a:r>
                        <a:rPr lang="en-US" sz="2000" i="1" kern="1200" dirty="0">
                          <a:solidFill>
                            <a:srgbClr val="00B050"/>
                          </a:solidFill>
                          <a:latin typeface="+mn-lt"/>
                          <a:ea typeface="+mn-ea"/>
                          <a:cs typeface="+mn-cs"/>
                        </a:rPr>
                        <a:t>i</a:t>
                      </a:r>
                      <a:r>
                        <a:rPr lang="en-US" sz="2000" kern="1200" baseline="-25000" dirty="0">
                          <a:solidFill>
                            <a:srgbClr val="00B050"/>
                          </a:solidFill>
                          <a:latin typeface="+mn-lt"/>
                          <a:ea typeface="+mn-ea"/>
                          <a:cs typeface="+mn-cs"/>
                        </a:rPr>
                        <a:t>1</a:t>
                      </a:r>
                      <a:r>
                        <a:rPr lang="en-US" sz="2000" kern="1200" dirty="0">
                          <a:solidFill>
                            <a:srgbClr val="00B050"/>
                          </a:solidFill>
                          <a:latin typeface="+mn-lt"/>
                          <a:ea typeface="+mn-ea"/>
                          <a:cs typeface="+mn-cs"/>
                        </a:rPr>
                        <a:t> enters</a:t>
                      </a:r>
                      <a:endParaRPr lang="en-IN" sz="2000" dirty="0">
                        <a:solidFill>
                          <a:srgbClr val="00B050"/>
                        </a:solidFill>
                      </a:endParaRPr>
                    </a:p>
                  </a:txBody>
                  <a:tcPr/>
                </a:tc>
                <a:tc>
                  <a:txBody>
                    <a:bodyPr/>
                    <a:lstStyle/>
                    <a:p>
                      <a:r>
                        <a:rPr lang="en-US" sz="2000" i="1" kern="1200" dirty="0">
                          <a:solidFill>
                            <a:srgbClr val="00B050"/>
                          </a:solidFill>
                          <a:latin typeface="+mn-lt"/>
                          <a:ea typeface="+mn-ea"/>
                          <a:cs typeface="+mn-cs"/>
                        </a:rPr>
                        <a:t>i</a:t>
                      </a:r>
                      <a:r>
                        <a:rPr lang="en-US" sz="2000" kern="1200" baseline="-25000" dirty="0">
                          <a:solidFill>
                            <a:srgbClr val="00B050"/>
                          </a:solidFill>
                          <a:latin typeface="+mn-lt"/>
                          <a:ea typeface="+mn-ea"/>
                          <a:cs typeface="+mn-cs"/>
                        </a:rPr>
                        <a:t>1</a:t>
                      </a:r>
                      <a:r>
                        <a:rPr lang="en-US" sz="2000" kern="1200" dirty="0">
                          <a:solidFill>
                            <a:srgbClr val="00B050"/>
                          </a:solidFill>
                          <a:latin typeface="+mn-lt"/>
                          <a:ea typeface="+mn-ea"/>
                          <a:cs typeface="+mn-cs"/>
                        </a:rPr>
                        <a:t> enters</a:t>
                      </a:r>
                      <a:endParaRPr lang="en-IN" sz="2000" dirty="0">
                        <a:solidFill>
                          <a:srgbClr val="00B05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i="1" kern="1200" dirty="0">
                          <a:solidFill>
                            <a:srgbClr val="000000"/>
                          </a:solidFill>
                          <a:latin typeface="+mn-lt"/>
                          <a:ea typeface="+mn-ea"/>
                          <a:cs typeface="+mn-cs"/>
                        </a:rPr>
                        <a:t>v</a:t>
                      </a:r>
                      <a:r>
                        <a:rPr lang="en-US" sz="2000" kern="1200" baseline="-25000" dirty="0">
                          <a:solidFill>
                            <a:srgbClr val="000000"/>
                          </a:solidFill>
                          <a:latin typeface="+mn-lt"/>
                          <a:ea typeface="+mn-ea"/>
                          <a:cs typeface="+mn-cs"/>
                        </a:rPr>
                        <a:t>1</a:t>
                      </a:r>
                      <a:r>
                        <a:rPr lang="en-US" sz="2000" kern="1200" dirty="0">
                          <a:solidFill>
                            <a:srgbClr val="000000"/>
                          </a:solidFill>
                          <a:latin typeface="+mn-lt"/>
                          <a:ea typeface="+mn-ea"/>
                          <a:cs typeface="+mn-cs"/>
                        </a:rPr>
                        <a:t> is </a:t>
                      </a:r>
                      <a:r>
                        <a:rPr lang="en-IN" sz="2000" kern="1200" dirty="0">
                          <a:solidFill>
                            <a:srgbClr val="000000"/>
                          </a:solidFill>
                          <a:latin typeface="+mn-lt"/>
                          <a:ea typeface="+mn-ea"/>
                          <a:cs typeface="+mn-cs"/>
                        </a:rPr>
                        <a:t>positive</a:t>
                      </a:r>
                      <a:endParaRPr lang="en-IN"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i="1" kern="1200" dirty="0">
                          <a:solidFill>
                            <a:srgbClr val="000000"/>
                          </a:solidFill>
                          <a:latin typeface="+mn-lt"/>
                          <a:ea typeface="+mn-ea"/>
                          <a:cs typeface="+mn-cs"/>
                        </a:rPr>
                        <a:t>v</a:t>
                      </a:r>
                      <a:r>
                        <a:rPr lang="en-US" sz="2000" kern="1200" baseline="-25000" dirty="0">
                          <a:solidFill>
                            <a:srgbClr val="000000"/>
                          </a:solidFill>
                          <a:latin typeface="+mn-lt"/>
                          <a:ea typeface="+mn-ea"/>
                          <a:cs typeface="+mn-cs"/>
                        </a:rPr>
                        <a:t>1</a:t>
                      </a:r>
                      <a:r>
                        <a:rPr lang="en-US" sz="2000" kern="1200" dirty="0">
                          <a:solidFill>
                            <a:srgbClr val="000000"/>
                          </a:solidFill>
                          <a:latin typeface="+mn-lt"/>
                          <a:ea typeface="+mn-ea"/>
                          <a:cs typeface="+mn-cs"/>
                        </a:rPr>
                        <a:t> is </a:t>
                      </a:r>
                      <a:r>
                        <a:rPr lang="en-IN" sz="2000" kern="1200" dirty="0">
                          <a:solidFill>
                            <a:srgbClr val="000000"/>
                          </a:solidFill>
                          <a:latin typeface="+mn-lt"/>
                          <a:ea typeface="+mn-ea"/>
                          <a:cs typeface="+mn-cs"/>
                        </a:rPr>
                        <a:t>negative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2000" kern="1200" dirty="0">
                          <a:solidFill>
                            <a:srgbClr val="000000"/>
                          </a:solidFill>
                          <a:latin typeface="+mn-lt"/>
                          <a:ea typeface="+mn-ea"/>
                          <a:cs typeface="+mn-cs"/>
                        </a:rPr>
                        <a:t>At dotted terminal of the coil 2</a:t>
                      </a:r>
                    </a:p>
                  </a:txBody>
                  <a:tcPr/>
                </a:tc>
                <a:tc>
                  <a:txBody>
                    <a:bodyPr/>
                    <a:lstStyle/>
                    <a:p>
                      <a:r>
                        <a:rPr lang="en-US" sz="2000" kern="1200" dirty="0">
                          <a:solidFill>
                            <a:srgbClr val="000000"/>
                          </a:solidFill>
                          <a:latin typeface="+mn-lt"/>
                          <a:ea typeface="+mn-ea"/>
                          <a:cs typeface="+mn-cs"/>
                        </a:rPr>
                        <a:t>v</a:t>
                      </a:r>
                      <a:r>
                        <a:rPr lang="en-US" sz="2000" kern="1200" baseline="-25000" dirty="0">
                          <a:solidFill>
                            <a:srgbClr val="000000"/>
                          </a:solidFill>
                          <a:latin typeface="+mn-lt"/>
                          <a:ea typeface="+mn-ea"/>
                          <a:cs typeface="+mn-cs"/>
                        </a:rPr>
                        <a:t>2 </a:t>
                      </a:r>
                      <a:r>
                        <a:rPr lang="en-US" sz="2000" kern="1200" dirty="0">
                          <a:solidFill>
                            <a:srgbClr val="000000"/>
                          </a:solidFill>
                          <a:latin typeface="+mn-lt"/>
                          <a:ea typeface="+mn-ea"/>
                          <a:cs typeface="+mn-cs"/>
                        </a:rPr>
                        <a:t>is positive</a:t>
                      </a:r>
                      <a:endParaRPr lang="en-IN" sz="2000" dirty="0"/>
                    </a:p>
                  </a:txBody>
                  <a:tcPr/>
                </a:tc>
                <a:tc>
                  <a:txBody>
                    <a:bodyPr/>
                    <a:lstStyle/>
                    <a:p>
                      <a:r>
                        <a:rPr lang="en-US" sz="2000" i="1" kern="1200" dirty="0">
                          <a:solidFill>
                            <a:srgbClr val="000000"/>
                          </a:solidFill>
                          <a:latin typeface="+mn-lt"/>
                          <a:ea typeface="+mn-ea"/>
                          <a:cs typeface="+mn-cs"/>
                        </a:rPr>
                        <a:t>v</a:t>
                      </a:r>
                      <a:r>
                        <a:rPr lang="en-US" sz="2000" kern="1200" baseline="-25000" dirty="0">
                          <a:solidFill>
                            <a:srgbClr val="000000"/>
                          </a:solidFill>
                          <a:latin typeface="+mn-lt"/>
                          <a:ea typeface="+mn-ea"/>
                          <a:cs typeface="+mn-cs"/>
                        </a:rPr>
                        <a:t>2</a:t>
                      </a:r>
                      <a:r>
                        <a:rPr lang="en-US" sz="2000" kern="1200" dirty="0">
                          <a:solidFill>
                            <a:srgbClr val="000000"/>
                          </a:solidFill>
                          <a:latin typeface="+mn-lt"/>
                          <a:ea typeface="+mn-ea"/>
                          <a:cs typeface="+mn-cs"/>
                        </a:rPr>
                        <a:t> is negative</a:t>
                      </a:r>
                      <a:endParaRPr lang="en-IN"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i="1" kern="1200" dirty="0">
                          <a:solidFill>
                            <a:srgbClr val="00B050"/>
                          </a:solidFill>
                          <a:latin typeface="+mn-lt"/>
                          <a:ea typeface="+mn-ea"/>
                          <a:cs typeface="+mn-cs"/>
                        </a:rPr>
                        <a:t>i</a:t>
                      </a:r>
                      <a:r>
                        <a:rPr lang="en-US" sz="2000" kern="1200" baseline="-25000" dirty="0">
                          <a:solidFill>
                            <a:srgbClr val="00B050"/>
                          </a:solidFill>
                          <a:latin typeface="+mn-lt"/>
                          <a:ea typeface="+mn-ea"/>
                          <a:cs typeface="+mn-cs"/>
                        </a:rPr>
                        <a:t>2</a:t>
                      </a:r>
                      <a:r>
                        <a:rPr lang="en-US" sz="2000" kern="1200" dirty="0">
                          <a:solidFill>
                            <a:srgbClr val="00B050"/>
                          </a:solidFill>
                          <a:latin typeface="+mn-lt"/>
                          <a:ea typeface="+mn-ea"/>
                          <a:cs typeface="+mn-cs"/>
                        </a:rPr>
                        <a:t> </a:t>
                      </a:r>
                      <a:r>
                        <a:rPr lang="en-IN" sz="2000" kern="1200" dirty="0">
                          <a:solidFill>
                            <a:srgbClr val="00B050"/>
                          </a:solidFill>
                          <a:latin typeface="+mn-lt"/>
                          <a:ea typeface="+mn-ea"/>
                          <a:cs typeface="+mn-cs"/>
                        </a:rPr>
                        <a:t>leaves</a:t>
                      </a:r>
                      <a:endParaRPr lang="en-IN" sz="2000" dirty="0">
                        <a:solidFill>
                          <a:srgbClr val="00B05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i="1" kern="1200" dirty="0">
                          <a:solidFill>
                            <a:srgbClr val="00B050"/>
                          </a:solidFill>
                          <a:latin typeface="+mn-lt"/>
                          <a:ea typeface="+mn-ea"/>
                          <a:cs typeface="+mn-cs"/>
                        </a:rPr>
                        <a:t>i</a:t>
                      </a:r>
                      <a:r>
                        <a:rPr lang="en-US" sz="2000" kern="1200" baseline="-25000" dirty="0">
                          <a:solidFill>
                            <a:srgbClr val="00B050"/>
                          </a:solidFill>
                          <a:latin typeface="+mn-lt"/>
                          <a:ea typeface="+mn-ea"/>
                          <a:cs typeface="+mn-cs"/>
                        </a:rPr>
                        <a:t>2</a:t>
                      </a:r>
                      <a:r>
                        <a:rPr lang="en-US" sz="2000" kern="1200" dirty="0">
                          <a:solidFill>
                            <a:srgbClr val="00B050"/>
                          </a:solidFill>
                          <a:latin typeface="+mn-lt"/>
                          <a:ea typeface="+mn-ea"/>
                          <a:cs typeface="+mn-cs"/>
                        </a:rPr>
                        <a:t> </a:t>
                      </a:r>
                      <a:r>
                        <a:rPr lang="en-IN" sz="2000" kern="1200" dirty="0">
                          <a:solidFill>
                            <a:srgbClr val="00B050"/>
                          </a:solidFill>
                          <a:latin typeface="+mn-lt"/>
                          <a:ea typeface="+mn-ea"/>
                          <a:cs typeface="+mn-cs"/>
                        </a:rPr>
                        <a:t>leaves</a:t>
                      </a:r>
                      <a:endParaRPr lang="en-IN" sz="2000" dirty="0">
                        <a:solidFill>
                          <a:srgbClr val="00B050"/>
                        </a:solidFill>
                      </a:endParaRPr>
                    </a:p>
                  </a:txBody>
                  <a:tcPr/>
                </a:tc>
                <a:extLst>
                  <a:ext uri="{0D108BD9-81ED-4DB2-BD59-A6C34878D82A}">
                    <a16:rowId xmlns:a16="http://schemas.microsoft.com/office/drawing/2014/main" val="10002"/>
                  </a:ext>
                </a:extLst>
              </a:tr>
              <a:tr h="370840">
                <a:tc>
                  <a:txBody>
                    <a:bodyPr/>
                    <a:lstStyle/>
                    <a:p>
                      <a:r>
                        <a:rPr lang="en-IN" sz="2000" kern="1200" dirty="0">
                          <a:solidFill>
                            <a:srgbClr val="000000"/>
                          </a:solidFill>
                          <a:latin typeface="+mn-lt"/>
                          <a:ea typeface="+mn-ea"/>
                          <a:cs typeface="+mn-cs"/>
                        </a:rPr>
                        <a:t>The mutual voltage</a:t>
                      </a:r>
                    </a:p>
                  </a:txBody>
                  <a:tcPr/>
                </a:tc>
                <a:tc>
                  <a:txBody>
                    <a:bodyPr/>
                    <a:lstStyle/>
                    <a:p>
                      <a:r>
                        <a:rPr lang="en-US" sz="2000" kern="1200" dirty="0">
                          <a:solidFill>
                            <a:schemeClr val="tx1"/>
                          </a:solidFill>
                          <a:latin typeface="+mn-lt"/>
                          <a:ea typeface="+mn-ea"/>
                          <a:cs typeface="+mn-cs"/>
                        </a:rPr>
                        <a:t>+Mdi</a:t>
                      </a:r>
                      <a:r>
                        <a:rPr lang="en-US" sz="2000" kern="1200" baseline="-25000" dirty="0">
                          <a:solidFill>
                            <a:schemeClr val="tx1"/>
                          </a:solidFill>
                          <a:latin typeface="+mn-lt"/>
                          <a:ea typeface="+mn-ea"/>
                          <a:cs typeface="+mn-cs"/>
                        </a:rPr>
                        <a:t>1</a:t>
                      </a:r>
                      <a:r>
                        <a:rPr lang="en-US" sz="2000" kern="1200" dirty="0">
                          <a:solidFill>
                            <a:schemeClr val="tx1"/>
                          </a:solidFill>
                          <a:latin typeface="+mn-lt"/>
                          <a:ea typeface="+mn-ea"/>
                          <a:cs typeface="+mn-cs"/>
                        </a:rPr>
                        <a:t>/</a:t>
                      </a:r>
                      <a:r>
                        <a:rPr lang="en-US" sz="2000" kern="1200" dirty="0" err="1">
                          <a:solidFill>
                            <a:schemeClr val="tx1"/>
                          </a:solidFill>
                          <a:latin typeface="+mn-lt"/>
                          <a:ea typeface="+mn-ea"/>
                          <a:cs typeface="+mn-cs"/>
                        </a:rPr>
                        <a:t>dt</a:t>
                      </a:r>
                      <a:endParaRPr lang="en-IN" sz="2000" dirty="0">
                        <a:solidFill>
                          <a:schemeClr val="tx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t>
                      </a:r>
                      <a:r>
                        <a:rPr lang="en-US" sz="2000" i="1" kern="1200" dirty="0">
                          <a:solidFill>
                            <a:schemeClr val="tx1"/>
                          </a:solidFill>
                          <a:latin typeface="+mn-lt"/>
                          <a:ea typeface="+mn-ea"/>
                          <a:cs typeface="+mn-cs"/>
                        </a:rPr>
                        <a:t>M di</a:t>
                      </a:r>
                      <a:r>
                        <a:rPr lang="en-US" sz="2000" kern="1200" baseline="-25000" dirty="0">
                          <a:solidFill>
                            <a:schemeClr val="tx1"/>
                          </a:solidFill>
                          <a:latin typeface="+mn-lt"/>
                          <a:ea typeface="+mn-ea"/>
                          <a:cs typeface="+mn-cs"/>
                        </a:rPr>
                        <a:t>1</a:t>
                      </a:r>
                      <a:r>
                        <a:rPr lang="en-US" sz="2000" i="1" kern="1200" dirty="0">
                          <a:solidFill>
                            <a:schemeClr val="tx1"/>
                          </a:solidFill>
                          <a:latin typeface="+mn-lt"/>
                          <a:ea typeface="+mn-ea"/>
                          <a:cs typeface="+mn-cs"/>
                        </a:rPr>
                        <a:t>/</a:t>
                      </a:r>
                      <a:r>
                        <a:rPr lang="en-US" sz="2000" i="1" kern="1200" dirty="0" err="1">
                          <a:solidFill>
                            <a:schemeClr val="tx1"/>
                          </a:solidFill>
                          <a:latin typeface="+mn-lt"/>
                          <a:ea typeface="+mn-ea"/>
                          <a:cs typeface="+mn-cs"/>
                        </a:rPr>
                        <a:t>dt</a:t>
                      </a:r>
                      <a:r>
                        <a:rPr lang="en-US" sz="2000" kern="1200" dirty="0" err="1">
                          <a:solidFill>
                            <a:schemeClr val="tx1"/>
                          </a:solidFill>
                          <a:latin typeface="+mn-lt"/>
                          <a:ea typeface="+mn-ea"/>
                          <a:cs typeface="+mn-cs"/>
                        </a:rPr>
                        <a:t>.</a:t>
                      </a:r>
                      <a:endParaRPr lang="en-IN" sz="2000" dirty="0">
                        <a:solidFill>
                          <a:schemeClr val="tx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t>
                      </a:r>
                      <a:r>
                        <a:rPr lang="en-US" sz="2000" i="1" kern="1200" dirty="0">
                          <a:solidFill>
                            <a:schemeClr val="tx1"/>
                          </a:solidFill>
                          <a:latin typeface="+mn-lt"/>
                          <a:ea typeface="+mn-ea"/>
                          <a:cs typeface="+mn-cs"/>
                        </a:rPr>
                        <a:t>M di</a:t>
                      </a:r>
                      <a:r>
                        <a:rPr lang="en-US" sz="2000" i="0" kern="1200" baseline="-25000" dirty="0">
                          <a:solidFill>
                            <a:schemeClr val="tx1"/>
                          </a:solidFill>
                          <a:latin typeface="+mn-lt"/>
                          <a:ea typeface="+mn-ea"/>
                          <a:cs typeface="+mn-cs"/>
                        </a:rPr>
                        <a:t>2</a:t>
                      </a:r>
                      <a:r>
                        <a:rPr lang="en-US" sz="2000" i="1" kern="1200" dirty="0">
                          <a:solidFill>
                            <a:schemeClr val="tx1"/>
                          </a:solidFill>
                          <a:latin typeface="+mn-lt"/>
                          <a:ea typeface="+mn-ea"/>
                          <a:cs typeface="+mn-cs"/>
                        </a:rPr>
                        <a:t>/</a:t>
                      </a:r>
                      <a:r>
                        <a:rPr lang="en-US" sz="2000" i="1" kern="1200" dirty="0" err="1">
                          <a:solidFill>
                            <a:schemeClr val="tx1"/>
                          </a:solidFill>
                          <a:latin typeface="+mn-lt"/>
                          <a:ea typeface="+mn-ea"/>
                          <a:cs typeface="+mn-cs"/>
                        </a:rPr>
                        <a:t>dt</a:t>
                      </a:r>
                      <a:r>
                        <a:rPr lang="en-US" sz="2000" kern="1200" dirty="0" err="1">
                          <a:solidFill>
                            <a:schemeClr val="tx1"/>
                          </a:solidFill>
                          <a:latin typeface="+mn-lt"/>
                          <a:ea typeface="+mn-ea"/>
                          <a:cs typeface="+mn-cs"/>
                        </a:rPr>
                        <a:t>.</a:t>
                      </a:r>
                      <a:endParaRPr lang="en-IN" sz="2000" dirty="0">
                        <a:solidFill>
                          <a:schemeClr val="tx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+Mdi</a:t>
                      </a:r>
                      <a:r>
                        <a:rPr lang="en-US" sz="2000" kern="1200" baseline="-25000" dirty="0">
                          <a:solidFill>
                            <a:schemeClr val="tx1"/>
                          </a:solidFill>
                          <a:latin typeface="+mn-lt"/>
                          <a:ea typeface="+mn-ea"/>
                          <a:cs typeface="+mn-cs"/>
                        </a:rPr>
                        <a:t>2</a:t>
                      </a:r>
                      <a:r>
                        <a:rPr lang="en-US" sz="2000" kern="1200" dirty="0">
                          <a:solidFill>
                            <a:schemeClr val="tx1"/>
                          </a:solidFill>
                          <a:latin typeface="+mn-lt"/>
                          <a:ea typeface="+mn-ea"/>
                          <a:cs typeface="+mn-cs"/>
                        </a:rPr>
                        <a:t>/</a:t>
                      </a:r>
                      <a:r>
                        <a:rPr lang="en-US" sz="2000" kern="1200" dirty="0" err="1">
                          <a:solidFill>
                            <a:schemeClr val="tx1"/>
                          </a:solidFill>
                          <a:latin typeface="+mn-lt"/>
                          <a:ea typeface="+mn-ea"/>
                          <a:cs typeface="+mn-cs"/>
                        </a:rPr>
                        <a:t>dt</a:t>
                      </a:r>
                      <a:endParaRPr lang="en-IN" sz="2000" dirty="0">
                        <a:solidFill>
                          <a:schemeClr val="tx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115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3995"/>
            <a:ext cx="6789906"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C00000"/>
                </a:solidFill>
              </a:rPr>
              <a:t>The dot convention for coupled coils in series.</a:t>
            </a:r>
            <a:endParaRPr lang="en-IN" sz="2400" dirty="0">
              <a:solidFill>
                <a:srgbClr val="C00000"/>
              </a:solidFill>
            </a:endParaRPr>
          </a:p>
        </p:txBody>
      </p:sp>
      <p:pic>
        <p:nvPicPr>
          <p:cNvPr id="3" name="Picture 2"/>
          <p:cNvPicPr>
            <a:picLocks noChangeAspect="1"/>
          </p:cNvPicPr>
          <p:nvPr/>
        </p:nvPicPr>
        <p:blipFill>
          <a:blip r:embed="rId2"/>
          <a:stretch>
            <a:fillRect/>
          </a:stretch>
        </p:blipFill>
        <p:spPr>
          <a:xfrm>
            <a:off x="0" y="1307453"/>
            <a:ext cx="3581710" cy="1729890"/>
          </a:xfrm>
          <a:prstGeom prst="rect">
            <a:avLst/>
          </a:prstGeom>
        </p:spPr>
      </p:pic>
      <p:pic>
        <p:nvPicPr>
          <p:cNvPr id="4" name="Picture 3"/>
          <p:cNvPicPr>
            <a:picLocks noChangeAspect="1"/>
          </p:cNvPicPr>
          <p:nvPr/>
        </p:nvPicPr>
        <p:blipFill>
          <a:blip r:embed="rId3"/>
          <a:stretch>
            <a:fillRect/>
          </a:stretch>
        </p:blipFill>
        <p:spPr>
          <a:xfrm>
            <a:off x="68586" y="3273302"/>
            <a:ext cx="3513124" cy="1828958"/>
          </a:xfrm>
          <a:prstGeom prst="rect">
            <a:avLst/>
          </a:prstGeom>
        </p:spPr>
      </p:pic>
      <p:sp>
        <p:nvSpPr>
          <p:cNvPr id="5" name="Rectangle 4"/>
          <p:cNvSpPr/>
          <p:nvPr/>
        </p:nvSpPr>
        <p:spPr>
          <a:xfrm>
            <a:off x="68586" y="5412718"/>
            <a:ext cx="8774348" cy="830997"/>
          </a:xfrm>
          <a:prstGeom prst="rect">
            <a:avLst/>
          </a:prstGeom>
        </p:spPr>
        <p:txBody>
          <a:bodyPr wrap="square">
            <a:spAutoFit/>
          </a:bodyPr>
          <a:lstStyle/>
          <a:p>
            <a:pPr algn="just"/>
            <a:r>
              <a:rPr lang="en-US" sz="2400" dirty="0">
                <a:solidFill>
                  <a:srgbClr val="000000"/>
                </a:solidFill>
              </a:rPr>
              <a:t>Fig: the sign indicates the polarity of the mutual voltage: (a) series-aiding connection, (b) series-opposing connection.</a:t>
            </a:r>
            <a:endParaRPr lang="en-IN" sz="2400" dirty="0"/>
          </a:p>
        </p:txBody>
      </p:sp>
      <p:sp>
        <p:nvSpPr>
          <p:cNvPr id="6" name="Rectangle 5"/>
          <p:cNvSpPr/>
          <p:nvPr/>
        </p:nvSpPr>
        <p:spPr>
          <a:xfrm>
            <a:off x="3686783" y="1503892"/>
            <a:ext cx="3990271" cy="461665"/>
          </a:xfrm>
          <a:prstGeom prst="rect">
            <a:avLst/>
          </a:prstGeom>
        </p:spPr>
        <p:txBody>
          <a:bodyPr wrap="square">
            <a:spAutoFit/>
          </a:bodyPr>
          <a:lstStyle/>
          <a:p>
            <a:r>
              <a:rPr lang="en-IN" sz="2400" dirty="0">
                <a:solidFill>
                  <a:srgbClr val="000000"/>
                </a:solidFill>
              </a:rPr>
              <a:t>the total inductance is</a:t>
            </a:r>
            <a:endParaRPr lang="en-IN" sz="2400" dirty="0"/>
          </a:p>
        </p:txBody>
      </p:sp>
      <p:pic>
        <p:nvPicPr>
          <p:cNvPr id="7" name="Picture 6"/>
          <p:cNvPicPr>
            <a:picLocks noChangeAspect="1"/>
          </p:cNvPicPr>
          <p:nvPr/>
        </p:nvPicPr>
        <p:blipFill>
          <a:blip r:embed="rId4"/>
          <a:stretch>
            <a:fillRect/>
          </a:stretch>
        </p:blipFill>
        <p:spPr>
          <a:xfrm>
            <a:off x="3775297" y="2166645"/>
            <a:ext cx="4750750" cy="602032"/>
          </a:xfrm>
          <a:prstGeom prst="rect">
            <a:avLst/>
          </a:prstGeom>
        </p:spPr>
      </p:pic>
      <p:pic>
        <p:nvPicPr>
          <p:cNvPr id="8" name="Picture 7"/>
          <p:cNvPicPr>
            <a:picLocks noChangeAspect="1"/>
          </p:cNvPicPr>
          <p:nvPr/>
        </p:nvPicPr>
        <p:blipFill>
          <a:blip r:embed="rId5"/>
          <a:stretch>
            <a:fillRect/>
          </a:stretch>
        </p:blipFill>
        <p:spPr>
          <a:xfrm>
            <a:off x="3803515" y="3782061"/>
            <a:ext cx="5204298" cy="617273"/>
          </a:xfrm>
          <a:prstGeom prst="rect">
            <a:avLst/>
          </a:prstGeom>
        </p:spPr>
      </p:pic>
      <p:sp>
        <p:nvSpPr>
          <p:cNvPr id="9" name="Rectangle 8"/>
          <p:cNvSpPr/>
          <p:nvPr/>
        </p:nvSpPr>
        <p:spPr>
          <a:xfrm>
            <a:off x="2668253" y="0"/>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spTree>
    <p:extLst>
      <p:ext uri="{BB962C8B-B14F-4D97-AF65-F5344CB8AC3E}">
        <p14:creationId xmlns:p14="http://schemas.microsoft.com/office/powerpoint/2010/main" val="278863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290" y="712831"/>
            <a:ext cx="2169267" cy="461665"/>
          </a:xfrm>
          <a:prstGeom prst="rect">
            <a:avLst/>
          </a:prstGeom>
        </p:spPr>
        <p:txBody>
          <a:bodyPr wrap="square">
            <a:spAutoFit/>
          </a:bodyPr>
          <a:lstStyle/>
          <a:p>
            <a:r>
              <a:rPr lang="en-IN" sz="2400" dirty="0">
                <a:solidFill>
                  <a:srgbClr val="000000"/>
                </a:solidFill>
              </a:rPr>
              <a:t>EXAMPLE:(a)</a:t>
            </a:r>
            <a:endParaRPr lang="en-IN" sz="2400" dirty="0"/>
          </a:p>
        </p:txBody>
      </p:sp>
      <p:sp>
        <p:nvSpPr>
          <p:cNvPr id="4" name="Rectangle 3"/>
          <p:cNvSpPr/>
          <p:nvPr/>
        </p:nvSpPr>
        <p:spPr>
          <a:xfrm>
            <a:off x="2668253" y="0"/>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pic>
        <p:nvPicPr>
          <p:cNvPr id="5" name="Picture 4"/>
          <p:cNvPicPr>
            <a:picLocks noChangeAspect="1"/>
          </p:cNvPicPr>
          <p:nvPr/>
        </p:nvPicPr>
        <p:blipFill>
          <a:blip r:embed="rId2"/>
          <a:stretch>
            <a:fillRect/>
          </a:stretch>
        </p:blipFill>
        <p:spPr>
          <a:xfrm>
            <a:off x="1472487" y="1067492"/>
            <a:ext cx="5432947" cy="1977266"/>
          </a:xfrm>
          <a:prstGeom prst="rect">
            <a:avLst/>
          </a:prstGeom>
        </p:spPr>
      </p:pic>
      <p:sp>
        <p:nvSpPr>
          <p:cNvPr id="6" name="Rectangle 5"/>
          <p:cNvSpPr/>
          <p:nvPr/>
        </p:nvSpPr>
        <p:spPr>
          <a:xfrm>
            <a:off x="1427854" y="3275591"/>
            <a:ext cx="6108621" cy="369332"/>
          </a:xfrm>
          <a:prstGeom prst="rect">
            <a:avLst/>
          </a:prstGeom>
        </p:spPr>
        <p:txBody>
          <a:bodyPr wrap="square">
            <a:spAutoFit/>
          </a:bodyPr>
          <a:lstStyle/>
          <a:p>
            <a:pPr algn="just"/>
            <a:r>
              <a:rPr lang="en-US" dirty="0">
                <a:solidFill>
                  <a:srgbClr val="000000"/>
                </a:solidFill>
              </a:rPr>
              <a:t>Fig: Time-domain analysis of a circuit containing coupled coils.</a:t>
            </a:r>
            <a:endParaRPr lang="en-IN" dirty="0"/>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72745954"/>
                  </p:ext>
                </p:extLst>
              </p:nvPr>
            </p:nvGraphicFramePr>
            <p:xfrm>
              <a:off x="133974" y="3875756"/>
              <a:ext cx="8834928" cy="2076780"/>
            </p:xfrm>
            <a:graphic>
              <a:graphicData uri="http://schemas.openxmlformats.org/drawingml/2006/table">
                <a:tbl>
                  <a:tblPr firstRow="1" bandRow="1">
                    <a:tableStyleId>{5940675A-B579-460E-94D1-54222C63F5DA}</a:tableStyleId>
                  </a:tblPr>
                  <a:tblGrid>
                    <a:gridCol w="1733737">
                      <a:extLst>
                        <a:ext uri="{9D8B030D-6E8A-4147-A177-3AD203B41FA5}">
                          <a16:colId xmlns:a16="http://schemas.microsoft.com/office/drawing/2014/main" val="20000"/>
                        </a:ext>
                      </a:extLst>
                    </a:gridCol>
                    <a:gridCol w="3054485">
                      <a:extLst>
                        <a:ext uri="{9D8B030D-6E8A-4147-A177-3AD203B41FA5}">
                          <a16:colId xmlns:a16="http://schemas.microsoft.com/office/drawing/2014/main" val="20001"/>
                        </a:ext>
                      </a:extLst>
                    </a:gridCol>
                    <a:gridCol w="4046706">
                      <a:extLst>
                        <a:ext uri="{9D8B030D-6E8A-4147-A177-3AD203B41FA5}">
                          <a16:colId xmlns:a16="http://schemas.microsoft.com/office/drawing/2014/main" val="20002"/>
                        </a:ext>
                      </a:extLst>
                    </a:gridCol>
                  </a:tblGrid>
                  <a:tr h="404414">
                    <a:tc>
                      <a:txBody>
                        <a:bodyPr/>
                        <a:lstStyle/>
                        <a:p>
                          <a:pPr algn="just"/>
                          <a:endParaRPr lang="en-IN" dirty="0"/>
                        </a:p>
                      </a:txBody>
                      <a:tcPr/>
                    </a:tc>
                    <a:tc>
                      <a:txBody>
                        <a:bodyPr/>
                        <a:lstStyle/>
                        <a:p>
                          <a:pPr algn="just"/>
                          <a:r>
                            <a:rPr lang="en-IN" sz="2000" kern="1200" dirty="0">
                              <a:solidFill>
                                <a:srgbClr val="000000"/>
                              </a:solidFill>
                              <a:latin typeface="+mn-lt"/>
                              <a:ea typeface="+mn-ea"/>
                              <a:cs typeface="+mn-cs"/>
                            </a:rPr>
                            <a:t>Time-domain</a:t>
                          </a:r>
                          <a:r>
                            <a:rPr lang="en-IN" sz="2000" kern="1200" baseline="0" dirty="0">
                              <a:solidFill>
                                <a:srgbClr val="000000"/>
                              </a:solidFill>
                              <a:latin typeface="+mn-lt"/>
                              <a:ea typeface="+mn-ea"/>
                              <a:cs typeface="+mn-cs"/>
                            </a:rPr>
                            <a:t> </a:t>
                          </a:r>
                          <a:r>
                            <a:rPr lang="en-IN" sz="2000" kern="1200" dirty="0">
                              <a:solidFill>
                                <a:srgbClr val="000000"/>
                              </a:solidFill>
                              <a:latin typeface="+mn-lt"/>
                              <a:ea typeface="+mn-ea"/>
                              <a:cs typeface="+mn-cs"/>
                            </a:rPr>
                            <a:t>analysis</a:t>
                          </a:r>
                        </a:p>
                      </a:txBody>
                      <a:tcPr/>
                    </a:tc>
                    <a:tc>
                      <a:txBody>
                        <a:bodyPr/>
                        <a:lstStyle/>
                        <a:p>
                          <a:pPr algn="just"/>
                          <a:r>
                            <a:rPr lang="en-IN" sz="1800" dirty="0"/>
                            <a:t>Frequency-domain analysis</a:t>
                          </a:r>
                        </a:p>
                        <a:p>
                          <a:pPr algn="just"/>
                          <a:endParaRPr lang="en-IN" dirty="0"/>
                        </a:p>
                      </a:txBody>
                      <a:tcPr/>
                    </a:tc>
                    <a:extLst>
                      <a:ext uri="{0D108BD9-81ED-4DB2-BD59-A6C34878D82A}">
                        <a16:rowId xmlns:a16="http://schemas.microsoft.com/office/drawing/2014/main" val="10000"/>
                      </a:ext>
                    </a:extLst>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For coil 1,KVL</a:t>
                          </a:r>
                          <a:endParaRPr lang="en-IN" sz="2000" dirty="0"/>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𝑣</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1</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𝑅</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𝐿</m:t>
                                    </m:r>
                                  </m:e>
                                  <m:sub>
                                    <m:r>
                                      <a:rPr lang="en-IN" sz="1800" b="0" i="1" smtClean="0">
                                        <a:latin typeface="Cambria Math" panose="02040503050406030204" pitchFamily="18" charset="0"/>
                                      </a:rPr>
                                      <m:t>1</m:t>
                                    </m:r>
                                  </m:sub>
                                </m:sSub>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𝑑</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1</m:t>
                                        </m:r>
                                      </m:sub>
                                    </m:sSub>
                                  </m:num>
                                  <m:den>
                                    <m:r>
                                      <a:rPr lang="en-IN" sz="1800" b="0" i="1" smtClean="0">
                                        <a:latin typeface="Cambria Math" panose="02040503050406030204" pitchFamily="18" charset="0"/>
                                      </a:rPr>
                                      <m:t>𝑑𝑡</m:t>
                                    </m:r>
                                  </m:den>
                                </m:f>
                                <m:r>
                                  <a:rPr lang="en-IN" sz="1800" b="0" i="1" smtClean="0">
                                    <a:latin typeface="Cambria Math" panose="02040503050406030204" pitchFamily="18" charset="0"/>
                                  </a:rPr>
                                  <m:t>+</m:t>
                                </m:r>
                                <m:r>
                                  <a:rPr lang="en-IN" sz="1800" b="0" i="1" smtClean="0">
                                    <a:latin typeface="Cambria Math" panose="02040503050406030204" pitchFamily="18" charset="0"/>
                                  </a:rPr>
                                  <m:t>𝑀</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𝑑</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2</m:t>
                                        </m:r>
                                      </m:sub>
                                    </m:sSub>
                                  </m:num>
                                  <m:den>
                                    <m:r>
                                      <a:rPr lang="en-IN" sz="1800" b="0" i="1" smtClean="0">
                                        <a:latin typeface="Cambria Math" panose="02040503050406030204" pitchFamily="18" charset="0"/>
                                      </a:rPr>
                                      <m:t>𝑑𝑡</m:t>
                                    </m:r>
                                  </m:den>
                                </m:f>
                              </m:oMath>
                            </m:oMathPara>
                          </a14:m>
                          <a:endParaRPr lang="en-IN" sz="2400" dirty="0"/>
                        </a:p>
                      </a:txBody>
                      <a:tcPr/>
                    </a:tc>
                    <a:tc>
                      <a:txBody>
                        <a:bodyPr/>
                        <a:lstStyle/>
                        <a:p>
                          <a:pPr algn="just"/>
                          <a:endParaRPr kumimoji="0" lang="en-IN" sz="1800" b="0" i="1" u="none" strike="noStrike" kern="1200" cap="none" spc="0" normalizeH="0" baseline="0" noProof="0" dirty="0">
                            <a:ln>
                              <a:noFill/>
                            </a:ln>
                            <a:solidFill>
                              <a:prstClr val="black"/>
                            </a:solidFill>
                            <a:effectLst/>
                            <a:uLnTx/>
                            <a:uFillTx/>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𝑣</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𝑅</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𝐿</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𝑖</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𝑀</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𝑖</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lang="en-IN" dirty="0"/>
                        </a:p>
                      </a:txBody>
                      <a:tcPr/>
                    </a:tc>
                    <a:extLst>
                      <a:ext uri="{0D108BD9-81ED-4DB2-BD59-A6C34878D82A}">
                        <a16:rowId xmlns:a16="http://schemas.microsoft.com/office/drawing/2014/main" val="10001"/>
                      </a:ext>
                    </a:extLst>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For coil 2, KVL</a:t>
                          </a:r>
                          <a:endParaRPr lang="en-IN" sz="2000" dirty="0"/>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𝑣</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2</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𝑅</m:t>
                                    </m:r>
                                  </m:e>
                                  <m:sub>
                                    <m:r>
                                      <a:rPr lang="en-IN" sz="1800" b="0" i="1" smtClean="0">
                                        <a:latin typeface="Cambria Math" panose="02040503050406030204" pitchFamily="18" charset="0"/>
                                      </a:rPr>
                                      <m:t>2</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𝐿</m:t>
                                    </m:r>
                                  </m:e>
                                  <m:sub>
                                    <m:r>
                                      <a:rPr lang="en-IN" sz="1800" b="0" i="1" smtClean="0">
                                        <a:latin typeface="Cambria Math" panose="02040503050406030204" pitchFamily="18" charset="0"/>
                                      </a:rPr>
                                      <m:t>2</m:t>
                                    </m:r>
                                  </m:sub>
                                </m:sSub>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𝑑</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2</m:t>
                                        </m:r>
                                      </m:sub>
                                    </m:sSub>
                                  </m:num>
                                  <m:den>
                                    <m:r>
                                      <a:rPr lang="en-IN" sz="1800" b="0" i="1" smtClean="0">
                                        <a:latin typeface="Cambria Math" panose="02040503050406030204" pitchFamily="18" charset="0"/>
                                      </a:rPr>
                                      <m:t>𝑑𝑡</m:t>
                                    </m:r>
                                  </m:den>
                                </m:f>
                                <m:r>
                                  <a:rPr lang="en-IN" sz="1800" b="0" i="1" smtClean="0">
                                    <a:latin typeface="Cambria Math" panose="02040503050406030204" pitchFamily="18" charset="0"/>
                                  </a:rPr>
                                  <m:t>+</m:t>
                                </m:r>
                                <m:r>
                                  <a:rPr lang="en-IN" sz="1800" b="0" i="1" smtClean="0">
                                    <a:latin typeface="Cambria Math" panose="02040503050406030204" pitchFamily="18" charset="0"/>
                                  </a:rPr>
                                  <m:t>𝑀</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𝑑</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𝑖</m:t>
                                        </m:r>
                                      </m:e>
                                      <m:sub>
                                        <m:r>
                                          <a:rPr lang="en-IN" sz="1800" b="0" i="1" smtClean="0">
                                            <a:latin typeface="Cambria Math" panose="02040503050406030204" pitchFamily="18" charset="0"/>
                                          </a:rPr>
                                          <m:t>1</m:t>
                                        </m:r>
                                      </m:sub>
                                    </m:sSub>
                                  </m:num>
                                  <m:den>
                                    <m:r>
                                      <a:rPr lang="en-IN" sz="1800" b="0" i="1" smtClean="0">
                                        <a:latin typeface="Cambria Math" panose="02040503050406030204" pitchFamily="18" charset="0"/>
                                      </a:rPr>
                                      <m:t>𝑑𝑡</m:t>
                                    </m:r>
                                  </m:den>
                                </m:f>
                              </m:oMath>
                            </m:oMathPara>
                          </a14:m>
                          <a:endParaRPr lang="en-IN" dirty="0"/>
                        </a:p>
                      </a:txBody>
                      <a:tcPr/>
                    </a:tc>
                    <a:tc>
                      <a:txBody>
                        <a:bodyPr/>
                        <a:lstStyle/>
                        <a:p>
                          <a:pPr algn="just"/>
                          <a:endParaRPr kumimoji="0" lang="en-IN" sz="1800" b="0" i="1" u="none" strike="noStrike" kern="1200" cap="none" spc="0" normalizeH="0" baseline="0" noProof="0" dirty="0">
                            <a:ln>
                              <a:noFill/>
                            </a:ln>
                            <a:solidFill>
                              <a:prstClr val="black"/>
                            </a:solidFill>
                            <a:effectLst/>
                            <a:uLnTx/>
                            <a:uFillTx/>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𝑣</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𝑀</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𝑖</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m:rPr>
                                        <m:nor/>
                                      </m:rPr>
                                      <a:rPr lang="en-IN" sz="1800" dirty="0"/>
                                      <m:t> </m:t>
                                    </m:r>
                                    <m:r>
                                      <a:rPr lang="en-IN" sz="1800" b="0" i="1" dirty="0" smtClean="0">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𝑅</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𝐿</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𝑖</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lang="en-IN" dirty="0"/>
                        </a:p>
                      </a:txBody>
                      <a:tcPr/>
                    </a:tc>
                    <a:extLst>
                      <a:ext uri="{0D108BD9-81ED-4DB2-BD59-A6C34878D82A}">
                        <a16:rowId xmlns:a16="http://schemas.microsoft.com/office/drawing/2014/main" val="10002"/>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72745954"/>
                  </p:ext>
                </p:extLst>
              </p:nvPr>
            </p:nvGraphicFramePr>
            <p:xfrm>
              <a:off x="133974" y="3875756"/>
              <a:ext cx="8834928" cy="2076780"/>
            </p:xfrm>
            <a:graphic>
              <a:graphicData uri="http://schemas.openxmlformats.org/drawingml/2006/table">
                <a:tbl>
                  <a:tblPr firstRow="1" bandRow="1">
                    <a:tableStyleId>{5940675A-B579-460E-94D1-54222C63F5DA}</a:tableStyleId>
                  </a:tblPr>
                  <a:tblGrid>
                    <a:gridCol w="1733737"/>
                    <a:gridCol w="3054485"/>
                    <a:gridCol w="4046706"/>
                  </a:tblGrid>
                  <a:tr h="571500">
                    <a:tc>
                      <a:txBody>
                        <a:bodyPr/>
                        <a:lstStyle/>
                        <a:p>
                          <a:pPr algn="just"/>
                          <a:endParaRPr lang="en-IN" dirty="0"/>
                        </a:p>
                      </a:txBody>
                      <a:tcPr/>
                    </a:tc>
                    <a:tc>
                      <a:txBody>
                        <a:bodyPr/>
                        <a:lstStyle/>
                        <a:p>
                          <a:pPr algn="just"/>
                          <a:r>
                            <a:rPr lang="en-IN" sz="2000" kern="1200" dirty="0" smtClean="0">
                              <a:solidFill>
                                <a:srgbClr val="000000"/>
                              </a:solidFill>
                              <a:latin typeface="+mn-lt"/>
                              <a:ea typeface="+mn-ea"/>
                              <a:cs typeface="+mn-cs"/>
                            </a:rPr>
                            <a:t>Time-domain</a:t>
                          </a:r>
                          <a:r>
                            <a:rPr lang="en-IN" sz="2000" kern="1200" baseline="0" dirty="0" smtClean="0">
                              <a:solidFill>
                                <a:srgbClr val="000000"/>
                              </a:solidFill>
                              <a:latin typeface="+mn-lt"/>
                              <a:ea typeface="+mn-ea"/>
                              <a:cs typeface="+mn-cs"/>
                            </a:rPr>
                            <a:t> </a:t>
                          </a:r>
                          <a:r>
                            <a:rPr lang="en-IN" sz="2000" kern="1200" dirty="0" smtClean="0">
                              <a:solidFill>
                                <a:srgbClr val="000000"/>
                              </a:solidFill>
                              <a:latin typeface="+mn-lt"/>
                              <a:ea typeface="+mn-ea"/>
                              <a:cs typeface="+mn-cs"/>
                            </a:rPr>
                            <a:t>analysis</a:t>
                          </a:r>
                          <a:endParaRPr lang="en-IN" sz="2000" kern="1200" dirty="0">
                            <a:solidFill>
                              <a:srgbClr val="000000"/>
                            </a:solidFill>
                            <a:latin typeface="+mn-lt"/>
                            <a:ea typeface="+mn-ea"/>
                            <a:cs typeface="+mn-cs"/>
                          </a:endParaRPr>
                        </a:p>
                      </a:txBody>
                      <a:tcPr/>
                    </a:tc>
                    <a:tc>
                      <a:txBody>
                        <a:bodyPr/>
                        <a:lstStyle/>
                        <a:p>
                          <a:pPr algn="just"/>
                          <a:r>
                            <a:rPr lang="en-IN" sz="1800" dirty="0" smtClean="0"/>
                            <a:t>Frequency-domain analysis</a:t>
                          </a:r>
                        </a:p>
                        <a:p>
                          <a:pPr algn="just"/>
                          <a:endParaRPr lang="en-IN" dirty="0"/>
                        </a:p>
                      </a:txBody>
                      <a:tcPr/>
                    </a:tc>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rPr>
                            <a:t>For coil 1,KVL</a:t>
                          </a:r>
                          <a:endParaRPr lang="en-IN" sz="2000" dirty="0"/>
                        </a:p>
                      </a:txBody>
                      <a:tcPr/>
                    </a:tc>
                    <a:tc>
                      <a:txBody>
                        <a:bodyPr/>
                        <a:lstStyle/>
                        <a:p>
                          <a:endParaRPr lang="en-US"/>
                        </a:p>
                      </a:txBody>
                      <a:tcPr>
                        <a:blipFill rotWithShape="0">
                          <a:blip r:embed="rId3"/>
                          <a:stretch>
                            <a:fillRect l="-57086" t="-79839" r="-133134" b="-101613"/>
                          </a:stretch>
                        </a:blipFill>
                      </a:tcPr>
                    </a:tc>
                    <a:tc>
                      <a:txBody>
                        <a:bodyPr/>
                        <a:lstStyle/>
                        <a:p>
                          <a:endParaRPr lang="en-US"/>
                        </a:p>
                      </a:txBody>
                      <a:tcPr>
                        <a:blipFill rotWithShape="0">
                          <a:blip r:embed="rId3"/>
                          <a:stretch>
                            <a:fillRect l="-118346" t="-79839" r="-301" b="-101613"/>
                          </a:stretch>
                        </a:blipFill>
                      </a:tcPr>
                    </a:tc>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rPr>
                            <a:t>For coil 2, KVL</a:t>
                          </a:r>
                          <a:endParaRPr lang="en-IN" sz="2000" dirty="0"/>
                        </a:p>
                      </a:txBody>
                      <a:tcPr/>
                    </a:tc>
                    <a:tc>
                      <a:txBody>
                        <a:bodyPr/>
                        <a:lstStyle/>
                        <a:p>
                          <a:endParaRPr lang="en-US"/>
                        </a:p>
                      </a:txBody>
                      <a:tcPr>
                        <a:blipFill rotWithShape="0">
                          <a:blip r:embed="rId3"/>
                          <a:stretch>
                            <a:fillRect l="-57086" t="-179839" r="-133134" b="-1613"/>
                          </a:stretch>
                        </a:blipFill>
                      </a:tcPr>
                    </a:tc>
                    <a:tc>
                      <a:txBody>
                        <a:bodyPr/>
                        <a:lstStyle/>
                        <a:p>
                          <a:endParaRPr lang="en-US"/>
                        </a:p>
                      </a:txBody>
                      <a:tcPr>
                        <a:blipFill rotWithShape="0">
                          <a:blip r:embed="rId3"/>
                          <a:stretch>
                            <a:fillRect l="-118346" t="-179839" r="-301" b="-1613"/>
                          </a:stretch>
                        </a:blipFill>
                      </a:tcPr>
                    </a:tc>
                  </a:tr>
                </a:tbl>
              </a:graphicData>
            </a:graphic>
          </p:graphicFrame>
        </mc:Fallback>
      </mc:AlternateContent>
    </p:spTree>
    <p:extLst>
      <p:ext uri="{BB962C8B-B14F-4D97-AF65-F5344CB8AC3E}">
        <p14:creationId xmlns:p14="http://schemas.microsoft.com/office/powerpoint/2010/main" val="13651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290" y="712831"/>
            <a:ext cx="2249963" cy="461665"/>
          </a:xfrm>
          <a:prstGeom prst="rect">
            <a:avLst/>
          </a:prstGeom>
        </p:spPr>
        <p:txBody>
          <a:bodyPr wrap="square">
            <a:spAutoFit/>
          </a:bodyPr>
          <a:lstStyle/>
          <a:p>
            <a:r>
              <a:rPr lang="en-IN" sz="2400" dirty="0">
                <a:solidFill>
                  <a:srgbClr val="000000"/>
                </a:solidFill>
              </a:rPr>
              <a:t>EXAMPLE (b)</a:t>
            </a:r>
            <a:endParaRPr lang="en-IN" sz="2400" dirty="0"/>
          </a:p>
        </p:txBody>
      </p:sp>
      <p:sp>
        <p:nvSpPr>
          <p:cNvPr id="3" name="Rectangle 2"/>
          <p:cNvSpPr/>
          <p:nvPr/>
        </p:nvSpPr>
        <p:spPr>
          <a:xfrm>
            <a:off x="2668253" y="0"/>
            <a:ext cx="2575000" cy="461665"/>
          </a:xfrm>
          <a:prstGeom prst="rect">
            <a:avLst/>
          </a:prstGeom>
        </p:spPr>
        <p:txBody>
          <a:bodyPr wrap="none">
            <a:spAutoFit/>
          </a:bodyPr>
          <a:lstStyle/>
          <a:p>
            <a:r>
              <a:rPr lang="en-US" sz="2400" dirty="0">
                <a:solidFill>
                  <a:srgbClr val="007870"/>
                </a:solidFill>
              </a:rPr>
              <a:t>DOT CONVENTION </a:t>
            </a:r>
            <a:endParaRPr lang="en-IN" sz="2400" dirty="0"/>
          </a:p>
        </p:txBody>
      </p:sp>
      <p:pic>
        <p:nvPicPr>
          <p:cNvPr id="4" name="Picture 3"/>
          <p:cNvPicPr>
            <a:picLocks noChangeAspect="1"/>
          </p:cNvPicPr>
          <p:nvPr/>
        </p:nvPicPr>
        <p:blipFill>
          <a:blip r:embed="rId2"/>
          <a:stretch>
            <a:fillRect/>
          </a:stretch>
        </p:blipFill>
        <p:spPr>
          <a:xfrm>
            <a:off x="1756155" y="1243378"/>
            <a:ext cx="5443587" cy="1908384"/>
          </a:xfrm>
          <a:prstGeom prst="rect">
            <a:avLst/>
          </a:prstGeom>
        </p:spPr>
      </p:pic>
      <p:sp>
        <p:nvSpPr>
          <p:cNvPr id="5" name="Rectangle 4"/>
          <p:cNvSpPr/>
          <p:nvPr/>
        </p:nvSpPr>
        <p:spPr>
          <a:xfrm>
            <a:off x="1400783" y="3471810"/>
            <a:ext cx="7266562" cy="369332"/>
          </a:xfrm>
          <a:prstGeom prst="rect">
            <a:avLst/>
          </a:prstGeom>
        </p:spPr>
        <p:txBody>
          <a:bodyPr wrap="square">
            <a:spAutoFit/>
          </a:bodyPr>
          <a:lstStyle/>
          <a:p>
            <a:r>
              <a:rPr lang="en-US" dirty="0">
                <a:solidFill>
                  <a:srgbClr val="000000"/>
                </a:solidFill>
              </a:rPr>
              <a:t>Fig: Frequency-domain analysis of a circuit containing coupled coils</a:t>
            </a:r>
            <a:endParaRPr lang="en-IN" dirty="0"/>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686559793"/>
                  </p:ext>
                </p:extLst>
              </p:nvPr>
            </p:nvGraphicFramePr>
            <p:xfrm>
              <a:off x="0" y="4255134"/>
              <a:ext cx="8834928" cy="2076780"/>
            </p:xfrm>
            <a:graphic>
              <a:graphicData uri="http://schemas.openxmlformats.org/drawingml/2006/table">
                <a:tbl>
                  <a:tblPr firstRow="1" bandRow="1">
                    <a:tableStyleId>{5940675A-B579-460E-94D1-54222C63F5DA}</a:tableStyleId>
                  </a:tblPr>
                  <a:tblGrid>
                    <a:gridCol w="1733737">
                      <a:extLst>
                        <a:ext uri="{9D8B030D-6E8A-4147-A177-3AD203B41FA5}">
                          <a16:colId xmlns:a16="http://schemas.microsoft.com/office/drawing/2014/main" val="20000"/>
                        </a:ext>
                      </a:extLst>
                    </a:gridCol>
                    <a:gridCol w="3054485">
                      <a:extLst>
                        <a:ext uri="{9D8B030D-6E8A-4147-A177-3AD203B41FA5}">
                          <a16:colId xmlns:a16="http://schemas.microsoft.com/office/drawing/2014/main" val="20001"/>
                        </a:ext>
                      </a:extLst>
                    </a:gridCol>
                    <a:gridCol w="4046706">
                      <a:extLst>
                        <a:ext uri="{9D8B030D-6E8A-4147-A177-3AD203B41FA5}">
                          <a16:colId xmlns:a16="http://schemas.microsoft.com/office/drawing/2014/main" val="20002"/>
                        </a:ext>
                      </a:extLst>
                    </a:gridCol>
                  </a:tblGrid>
                  <a:tr h="404414">
                    <a:tc>
                      <a:txBody>
                        <a:bodyPr/>
                        <a:lstStyle/>
                        <a:p>
                          <a:pPr algn="just"/>
                          <a:endParaRPr lang="en-IN" dirty="0"/>
                        </a:p>
                      </a:txBody>
                      <a:tcPr/>
                    </a:tc>
                    <a:tc>
                      <a:txBody>
                        <a:bodyPr/>
                        <a:lstStyle/>
                        <a:p>
                          <a:pPr algn="just"/>
                          <a:r>
                            <a:rPr lang="en-IN" sz="2000" kern="1200" dirty="0">
                              <a:solidFill>
                                <a:srgbClr val="000000"/>
                              </a:solidFill>
                              <a:latin typeface="+mn-lt"/>
                              <a:ea typeface="+mn-ea"/>
                              <a:cs typeface="+mn-cs"/>
                            </a:rPr>
                            <a:t>Time-domain</a:t>
                          </a:r>
                          <a:r>
                            <a:rPr lang="en-IN" sz="2000" kern="1200" baseline="0" dirty="0">
                              <a:solidFill>
                                <a:srgbClr val="000000"/>
                              </a:solidFill>
                              <a:latin typeface="+mn-lt"/>
                              <a:ea typeface="+mn-ea"/>
                              <a:cs typeface="+mn-cs"/>
                            </a:rPr>
                            <a:t> </a:t>
                          </a:r>
                          <a:r>
                            <a:rPr lang="en-IN" sz="2000" kern="1200" dirty="0">
                              <a:solidFill>
                                <a:srgbClr val="000000"/>
                              </a:solidFill>
                              <a:latin typeface="+mn-lt"/>
                              <a:ea typeface="+mn-ea"/>
                              <a:cs typeface="+mn-cs"/>
                            </a:rPr>
                            <a:t>analysis</a:t>
                          </a:r>
                        </a:p>
                      </a:txBody>
                      <a:tcPr/>
                    </a:tc>
                    <a:tc>
                      <a:txBody>
                        <a:bodyPr/>
                        <a:lstStyle/>
                        <a:p>
                          <a:pPr algn="just"/>
                          <a:r>
                            <a:rPr lang="en-IN" sz="1800" dirty="0"/>
                            <a:t>Frequency-domain analysis</a:t>
                          </a:r>
                        </a:p>
                        <a:p>
                          <a:pPr algn="just"/>
                          <a:endParaRPr lang="en-IN" dirty="0"/>
                        </a:p>
                      </a:txBody>
                      <a:tcPr/>
                    </a:tc>
                    <a:extLst>
                      <a:ext uri="{0D108BD9-81ED-4DB2-BD59-A6C34878D82A}">
                        <a16:rowId xmlns:a16="http://schemas.microsoft.com/office/drawing/2014/main" val="10000"/>
                      </a:ext>
                    </a:extLst>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For coil 1,KVL</a:t>
                          </a:r>
                          <a:endParaRPr lang="en-IN" sz="2000" dirty="0"/>
                        </a:p>
                      </a:txBody>
                      <a:tcPr/>
                    </a:tc>
                    <a:tc>
                      <a:txBody>
                        <a:bodyPr/>
                        <a:lstStyle/>
                        <a:p>
                          <a:pPr algn="just"/>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rPr>
                                  <m:t>−</m:t>
                                </m:r>
                              </m:oMath>
                            </m:oMathPara>
                          </a14:m>
                          <a:endParaRPr lang="en-IN" sz="2400" dirty="0"/>
                        </a:p>
                      </a:txBody>
                      <a:tcPr/>
                    </a:tc>
                    <a:tc>
                      <a:txBody>
                        <a:bodyPr/>
                        <a:lstStyle/>
                        <a:p>
                          <a:pPr algn="just"/>
                          <a:endParaRPr kumimoji="0" lang="en-IN" sz="1800" b="0" i="1" u="none" strike="noStrike" kern="1200" cap="none" spc="0" normalizeH="0" baseline="0" noProof="0" dirty="0">
                            <a:ln>
                              <a:noFill/>
                            </a:ln>
                            <a:solidFill>
                              <a:prstClr val="black"/>
                            </a:solidFill>
                            <a:effectLst/>
                            <a:uLnTx/>
                            <a:uFillTx/>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𝑣</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𝑍</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𝐿</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𝐼</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𝑀</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𝐼</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lang="en-IN" dirty="0"/>
                        </a:p>
                      </a:txBody>
                      <a:tcPr/>
                    </a:tc>
                    <a:extLst>
                      <a:ext uri="{0D108BD9-81ED-4DB2-BD59-A6C34878D82A}">
                        <a16:rowId xmlns:a16="http://schemas.microsoft.com/office/drawing/2014/main" val="10001"/>
                      </a:ext>
                    </a:extLst>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For coil 2, KVL</a:t>
                          </a:r>
                          <a:endParaRPr lang="en-IN" sz="2000" dirty="0"/>
                        </a:p>
                      </a:txBody>
                      <a:tcPr/>
                    </a:tc>
                    <a:tc>
                      <a:txBody>
                        <a:bodyPr/>
                        <a:lstStyle/>
                        <a:p>
                          <a:pPr algn="just"/>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rPr>
                                  <m:t>−</m:t>
                                </m:r>
                              </m:oMath>
                            </m:oMathPara>
                          </a14:m>
                          <a:endParaRPr lang="en-IN" dirty="0"/>
                        </a:p>
                      </a:txBody>
                      <a:tcPr/>
                    </a:tc>
                    <a:tc>
                      <a:txBody>
                        <a:bodyPr/>
                        <a:lstStyle/>
                        <a:p>
                          <a:pPr algn="just"/>
                          <a:endParaRPr kumimoji="0" lang="en-IN" sz="1800" b="0" i="1" u="none" strike="noStrike" kern="1200" cap="none" spc="0" normalizeH="0" baseline="0" noProof="0" dirty="0">
                            <a:ln>
                              <a:noFill/>
                            </a:ln>
                            <a:solidFill>
                              <a:prstClr val="black"/>
                            </a:solidFill>
                            <a:effectLst/>
                            <a:uLnTx/>
                            <a:uFillTx/>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0=−</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𝑀</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𝐼</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1</m:t>
                                        </m:r>
                                      </m:sub>
                                    </m:sSub>
                                    <m:r>
                                      <m:rPr>
                                        <m:nor/>
                                      </m:rPr>
                                      <a:rPr lang="en-IN" sz="1800" dirty="0"/>
                                      <m:t> </m:t>
                                    </m:r>
                                    <m:r>
                                      <a:rPr lang="en-IN" sz="1800" b="0" i="1" dirty="0" smtClean="0">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𝑍</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𝐿</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𝑗</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𝜔</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𝐿</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𝐼</m:t>
                                    </m:r>
                                  </m:e>
                                  <m:sub>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rPr>
                                      <m:t>2</m:t>
                                    </m:r>
                                  </m:sub>
                                </m:sSub>
                              </m:oMath>
                            </m:oMathPara>
                          </a14:m>
                          <a:endParaRPr lang="en-IN" dirty="0"/>
                        </a:p>
                      </a:txBody>
                      <a:tcPr/>
                    </a:tc>
                    <a:extLst>
                      <a:ext uri="{0D108BD9-81ED-4DB2-BD59-A6C34878D82A}">
                        <a16:rowId xmlns:a16="http://schemas.microsoft.com/office/drawing/2014/main" val="10002"/>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686559793"/>
                  </p:ext>
                </p:extLst>
              </p:nvPr>
            </p:nvGraphicFramePr>
            <p:xfrm>
              <a:off x="0" y="4255134"/>
              <a:ext cx="8834928" cy="2076780"/>
            </p:xfrm>
            <a:graphic>
              <a:graphicData uri="http://schemas.openxmlformats.org/drawingml/2006/table">
                <a:tbl>
                  <a:tblPr firstRow="1" bandRow="1">
                    <a:tableStyleId>{5940675A-B579-460E-94D1-54222C63F5DA}</a:tableStyleId>
                  </a:tblPr>
                  <a:tblGrid>
                    <a:gridCol w="1733737"/>
                    <a:gridCol w="3054485"/>
                    <a:gridCol w="4046706"/>
                  </a:tblGrid>
                  <a:tr h="571500">
                    <a:tc>
                      <a:txBody>
                        <a:bodyPr/>
                        <a:lstStyle/>
                        <a:p>
                          <a:pPr algn="just"/>
                          <a:endParaRPr lang="en-IN" dirty="0"/>
                        </a:p>
                      </a:txBody>
                      <a:tcPr/>
                    </a:tc>
                    <a:tc>
                      <a:txBody>
                        <a:bodyPr/>
                        <a:lstStyle/>
                        <a:p>
                          <a:pPr algn="just"/>
                          <a:r>
                            <a:rPr lang="en-IN" sz="2000" kern="1200" dirty="0" smtClean="0">
                              <a:solidFill>
                                <a:srgbClr val="000000"/>
                              </a:solidFill>
                              <a:latin typeface="+mn-lt"/>
                              <a:ea typeface="+mn-ea"/>
                              <a:cs typeface="+mn-cs"/>
                            </a:rPr>
                            <a:t>Time-domain</a:t>
                          </a:r>
                          <a:r>
                            <a:rPr lang="en-IN" sz="2000" kern="1200" baseline="0" dirty="0" smtClean="0">
                              <a:solidFill>
                                <a:srgbClr val="000000"/>
                              </a:solidFill>
                              <a:latin typeface="+mn-lt"/>
                              <a:ea typeface="+mn-ea"/>
                              <a:cs typeface="+mn-cs"/>
                            </a:rPr>
                            <a:t> </a:t>
                          </a:r>
                          <a:r>
                            <a:rPr lang="en-IN" sz="2000" kern="1200" dirty="0" smtClean="0">
                              <a:solidFill>
                                <a:srgbClr val="000000"/>
                              </a:solidFill>
                              <a:latin typeface="+mn-lt"/>
                              <a:ea typeface="+mn-ea"/>
                              <a:cs typeface="+mn-cs"/>
                            </a:rPr>
                            <a:t>analysis</a:t>
                          </a:r>
                          <a:endParaRPr lang="en-IN" sz="2000" kern="1200" dirty="0">
                            <a:solidFill>
                              <a:srgbClr val="000000"/>
                            </a:solidFill>
                            <a:latin typeface="+mn-lt"/>
                            <a:ea typeface="+mn-ea"/>
                            <a:cs typeface="+mn-cs"/>
                          </a:endParaRPr>
                        </a:p>
                      </a:txBody>
                      <a:tcPr/>
                    </a:tc>
                    <a:tc>
                      <a:txBody>
                        <a:bodyPr/>
                        <a:lstStyle/>
                        <a:p>
                          <a:pPr algn="just"/>
                          <a:r>
                            <a:rPr lang="en-IN" sz="1800" dirty="0" smtClean="0"/>
                            <a:t>Frequency-domain analysis</a:t>
                          </a:r>
                        </a:p>
                        <a:p>
                          <a:pPr algn="just"/>
                          <a:endParaRPr lang="en-IN" dirty="0"/>
                        </a:p>
                      </a:txBody>
                      <a:tcPr/>
                    </a:tc>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rPr>
                            <a:t>For coil 1,KVL</a:t>
                          </a:r>
                          <a:endParaRPr lang="en-IN" sz="2000" dirty="0"/>
                        </a:p>
                      </a:txBody>
                      <a:tcPr/>
                    </a:tc>
                    <a:tc>
                      <a:txBody>
                        <a:bodyPr/>
                        <a:lstStyle/>
                        <a:p>
                          <a:endParaRPr lang="en-US"/>
                        </a:p>
                      </a:txBody>
                      <a:tcPr>
                        <a:blipFill rotWithShape="0">
                          <a:blip r:embed="rId3"/>
                          <a:stretch>
                            <a:fillRect l="-57285" t="-80488" r="-132934" b="-102439"/>
                          </a:stretch>
                        </a:blipFill>
                      </a:tcPr>
                    </a:tc>
                    <a:tc>
                      <a:txBody>
                        <a:bodyPr/>
                        <a:lstStyle/>
                        <a:p>
                          <a:endParaRPr lang="en-US"/>
                        </a:p>
                      </a:txBody>
                      <a:tcPr>
                        <a:blipFill rotWithShape="0">
                          <a:blip r:embed="rId3"/>
                          <a:stretch>
                            <a:fillRect l="-118675" t="-80488" r="-301" b="-102439"/>
                          </a:stretch>
                        </a:blipFill>
                      </a:tcPr>
                    </a:tc>
                  </a:tr>
                  <a:tr h="752640">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rPr>
                            <a:t>For coil 2, KVL</a:t>
                          </a:r>
                          <a:endParaRPr lang="en-IN" sz="2000" dirty="0"/>
                        </a:p>
                      </a:txBody>
                      <a:tcPr/>
                    </a:tc>
                    <a:tc>
                      <a:txBody>
                        <a:bodyPr/>
                        <a:lstStyle/>
                        <a:p>
                          <a:endParaRPr lang="en-US"/>
                        </a:p>
                      </a:txBody>
                      <a:tcPr>
                        <a:blipFill rotWithShape="0">
                          <a:blip r:embed="rId3"/>
                          <a:stretch>
                            <a:fillRect l="-57285" t="-179032" r="-132934" b="-1613"/>
                          </a:stretch>
                        </a:blipFill>
                      </a:tcPr>
                    </a:tc>
                    <a:tc>
                      <a:txBody>
                        <a:bodyPr/>
                        <a:lstStyle/>
                        <a:p>
                          <a:endParaRPr lang="en-US"/>
                        </a:p>
                      </a:txBody>
                      <a:tcPr>
                        <a:blipFill rotWithShape="0">
                          <a:blip r:embed="rId3"/>
                          <a:stretch>
                            <a:fillRect l="-118675" t="-179032" r="-301" b="-1613"/>
                          </a:stretch>
                        </a:blipFill>
                      </a:tcPr>
                    </a:tc>
                  </a:tr>
                </a:tbl>
              </a:graphicData>
            </a:graphic>
          </p:graphicFrame>
        </mc:Fallback>
      </mc:AlternateContent>
    </p:spTree>
    <p:extLst>
      <p:ext uri="{BB962C8B-B14F-4D97-AF65-F5344CB8AC3E}">
        <p14:creationId xmlns:p14="http://schemas.microsoft.com/office/powerpoint/2010/main" val="274250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6736" y="1292876"/>
            <a:ext cx="5314856" cy="1644877"/>
          </a:xfrm>
          <a:prstGeom prst="rect">
            <a:avLst/>
          </a:prstGeom>
        </p:spPr>
      </p:pic>
      <p:sp>
        <p:nvSpPr>
          <p:cNvPr id="3" name="Rectangle 2"/>
          <p:cNvSpPr/>
          <p:nvPr/>
        </p:nvSpPr>
        <p:spPr>
          <a:xfrm>
            <a:off x="282103" y="341368"/>
            <a:ext cx="2169267" cy="461665"/>
          </a:xfrm>
          <a:prstGeom prst="rect">
            <a:avLst/>
          </a:prstGeom>
        </p:spPr>
        <p:txBody>
          <a:bodyPr wrap="square">
            <a:spAutoFit/>
          </a:bodyPr>
          <a:lstStyle/>
          <a:p>
            <a:r>
              <a:rPr lang="en-IN" sz="2400" dirty="0">
                <a:solidFill>
                  <a:srgbClr val="000000"/>
                </a:solidFill>
              </a:rPr>
              <a:t>PROBLEM:</a:t>
            </a:r>
            <a:endParaRPr lang="en-IN" sz="2400" dirty="0"/>
          </a:p>
        </p:txBody>
      </p:sp>
      <p:sp>
        <p:nvSpPr>
          <p:cNvPr id="4" name="Rectangle 3"/>
          <p:cNvSpPr/>
          <p:nvPr/>
        </p:nvSpPr>
        <p:spPr>
          <a:xfrm>
            <a:off x="147028" y="864241"/>
            <a:ext cx="7754272" cy="461665"/>
          </a:xfrm>
          <a:prstGeom prst="rect">
            <a:avLst/>
          </a:prstGeom>
        </p:spPr>
        <p:txBody>
          <a:bodyPr wrap="square">
            <a:spAutoFit/>
          </a:bodyPr>
          <a:lstStyle/>
          <a:p>
            <a:r>
              <a:rPr lang="en-US" sz="2400" dirty="0">
                <a:solidFill>
                  <a:srgbClr val="000000"/>
                </a:solidFill>
              </a:rPr>
              <a:t>Calculate the </a:t>
            </a:r>
            <a:r>
              <a:rPr lang="en-US" sz="2400" dirty="0" err="1">
                <a:solidFill>
                  <a:srgbClr val="000000"/>
                </a:solidFill>
              </a:rPr>
              <a:t>phasor</a:t>
            </a:r>
            <a:r>
              <a:rPr lang="en-US" sz="2400" dirty="0">
                <a:solidFill>
                  <a:srgbClr val="000000"/>
                </a:solidFill>
              </a:rPr>
              <a:t> currents </a:t>
            </a:r>
            <a:r>
              <a:rPr lang="en-US" sz="2400" b="1" dirty="0">
                <a:solidFill>
                  <a:srgbClr val="000000"/>
                </a:solidFill>
              </a:rPr>
              <a:t>I</a:t>
            </a:r>
            <a:r>
              <a:rPr lang="en-US" sz="2400" baseline="-25000" dirty="0">
                <a:solidFill>
                  <a:srgbClr val="000000"/>
                </a:solidFill>
              </a:rPr>
              <a:t>1</a:t>
            </a:r>
            <a:r>
              <a:rPr lang="en-US" sz="2400" dirty="0">
                <a:solidFill>
                  <a:srgbClr val="000000"/>
                </a:solidFill>
              </a:rPr>
              <a:t> and </a:t>
            </a:r>
            <a:r>
              <a:rPr lang="en-US" sz="2400" b="1" dirty="0">
                <a:solidFill>
                  <a:srgbClr val="000000"/>
                </a:solidFill>
              </a:rPr>
              <a:t>I</a:t>
            </a:r>
            <a:r>
              <a:rPr lang="en-US" sz="2400" baseline="-25000" dirty="0">
                <a:solidFill>
                  <a:srgbClr val="000000"/>
                </a:solidFill>
              </a:rPr>
              <a:t>2</a:t>
            </a:r>
            <a:r>
              <a:rPr lang="en-US" sz="2400" dirty="0">
                <a:solidFill>
                  <a:srgbClr val="000000"/>
                </a:solidFill>
              </a:rPr>
              <a:t> in the circuit of Fig.</a:t>
            </a:r>
            <a:endParaRPr lang="en-IN" sz="2400" dirty="0"/>
          </a:p>
        </p:txBody>
      </p:sp>
      <p:sp>
        <p:nvSpPr>
          <p:cNvPr id="5" name="Rectangle 4"/>
          <p:cNvSpPr/>
          <p:nvPr/>
        </p:nvSpPr>
        <p:spPr>
          <a:xfrm>
            <a:off x="0" y="3614741"/>
            <a:ext cx="1896893" cy="461665"/>
          </a:xfrm>
          <a:prstGeom prst="rect">
            <a:avLst/>
          </a:prstGeom>
        </p:spPr>
        <p:txBody>
          <a:bodyPr wrap="square">
            <a:spAutoFit/>
          </a:bodyPr>
          <a:lstStyle/>
          <a:p>
            <a:r>
              <a:rPr lang="en-IN" sz="2400" dirty="0">
                <a:solidFill>
                  <a:srgbClr val="000000"/>
                </a:solidFill>
              </a:rPr>
              <a:t>For coil 1</a:t>
            </a:r>
            <a:endParaRPr lang="en-IN" sz="2400" dirty="0"/>
          </a:p>
        </p:txBody>
      </p:sp>
      <p:sp>
        <p:nvSpPr>
          <p:cNvPr id="6" name="Rectangle 5"/>
          <p:cNvSpPr/>
          <p:nvPr/>
        </p:nvSpPr>
        <p:spPr>
          <a:xfrm>
            <a:off x="0" y="2990132"/>
            <a:ext cx="2169267" cy="461665"/>
          </a:xfrm>
          <a:prstGeom prst="rect">
            <a:avLst/>
          </a:prstGeom>
        </p:spPr>
        <p:txBody>
          <a:bodyPr wrap="square">
            <a:spAutoFit/>
          </a:bodyPr>
          <a:lstStyle/>
          <a:p>
            <a:r>
              <a:rPr lang="en-IN" sz="2400" dirty="0">
                <a:solidFill>
                  <a:srgbClr val="000000"/>
                </a:solidFill>
              </a:rPr>
              <a:t>SOLUTION</a:t>
            </a:r>
            <a:endParaRPr lang="en-IN" sz="2400" dirty="0"/>
          </a:p>
        </p:txBody>
      </p:sp>
      <p:pic>
        <p:nvPicPr>
          <p:cNvPr id="7" name="Picture 6"/>
          <p:cNvPicPr>
            <a:picLocks noChangeAspect="1"/>
          </p:cNvPicPr>
          <p:nvPr/>
        </p:nvPicPr>
        <p:blipFill>
          <a:blip r:embed="rId3"/>
          <a:stretch>
            <a:fillRect/>
          </a:stretch>
        </p:blipFill>
        <p:spPr>
          <a:xfrm>
            <a:off x="309681" y="4218926"/>
            <a:ext cx="2888230" cy="381033"/>
          </a:xfrm>
          <a:prstGeom prst="rect">
            <a:avLst/>
          </a:prstGeom>
        </p:spPr>
      </p:pic>
      <p:pic>
        <p:nvPicPr>
          <p:cNvPr id="8" name="Picture 7"/>
          <p:cNvPicPr>
            <a:picLocks noChangeAspect="1"/>
          </p:cNvPicPr>
          <p:nvPr/>
        </p:nvPicPr>
        <p:blipFill>
          <a:blip r:embed="rId4"/>
          <a:stretch>
            <a:fillRect/>
          </a:stretch>
        </p:blipFill>
        <p:spPr>
          <a:xfrm>
            <a:off x="479913" y="4645014"/>
            <a:ext cx="1501270" cy="350550"/>
          </a:xfrm>
          <a:prstGeom prst="rect">
            <a:avLst/>
          </a:prstGeom>
          <a:ln>
            <a:solidFill>
              <a:schemeClr val="accent2"/>
            </a:solidFill>
          </a:ln>
        </p:spPr>
      </p:pic>
      <p:sp>
        <p:nvSpPr>
          <p:cNvPr id="9" name="Rectangle 8"/>
          <p:cNvSpPr/>
          <p:nvPr/>
        </p:nvSpPr>
        <p:spPr>
          <a:xfrm>
            <a:off x="4143945" y="2820768"/>
            <a:ext cx="510076" cy="369332"/>
          </a:xfrm>
          <a:prstGeom prst="rect">
            <a:avLst/>
          </a:prstGeom>
        </p:spPr>
        <p:txBody>
          <a:bodyPr wrap="none">
            <a:spAutoFit/>
          </a:bodyPr>
          <a:lstStyle/>
          <a:p>
            <a:r>
              <a:rPr lang="en-US" dirty="0">
                <a:solidFill>
                  <a:srgbClr val="000000"/>
                </a:solidFill>
              </a:rPr>
              <a:t>Fig.</a:t>
            </a:r>
            <a:endParaRPr lang="en-IN" dirty="0"/>
          </a:p>
        </p:txBody>
      </p:sp>
      <p:sp>
        <p:nvSpPr>
          <p:cNvPr id="10" name="Rectangle 9"/>
          <p:cNvSpPr/>
          <p:nvPr/>
        </p:nvSpPr>
        <p:spPr>
          <a:xfrm>
            <a:off x="-76070" y="5210887"/>
            <a:ext cx="1896893" cy="461665"/>
          </a:xfrm>
          <a:prstGeom prst="rect">
            <a:avLst/>
          </a:prstGeom>
        </p:spPr>
        <p:txBody>
          <a:bodyPr wrap="square">
            <a:spAutoFit/>
          </a:bodyPr>
          <a:lstStyle/>
          <a:p>
            <a:r>
              <a:rPr lang="en-IN" sz="2400" dirty="0">
                <a:solidFill>
                  <a:srgbClr val="000000"/>
                </a:solidFill>
              </a:rPr>
              <a:t>For coil 2</a:t>
            </a:r>
            <a:endParaRPr lang="en-IN" sz="2400" dirty="0"/>
          </a:p>
        </p:txBody>
      </p:sp>
      <p:pic>
        <p:nvPicPr>
          <p:cNvPr id="11" name="Picture 10"/>
          <p:cNvPicPr>
            <a:picLocks noChangeAspect="1"/>
          </p:cNvPicPr>
          <p:nvPr/>
        </p:nvPicPr>
        <p:blipFill>
          <a:blip r:embed="rId5"/>
          <a:stretch>
            <a:fillRect/>
          </a:stretch>
        </p:blipFill>
        <p:spPr>
          <a:xfrm>
            <a:off x="872377" y="5672552"/>
            <a:ext cx="2217612" cy="281964"/>
          </a:xfrm>
          <a:prstGeom prst="rect">
            <a:avLst/>
          </a:prstGeom>
        </p:spPr>
      </p:pic>
      <p:pic>
        <p:nvPicPr>
          <p:cNvPr id="12" name="Picture 11"/>
          <p:cNvPicPr>
            <a:picLocks noChangeAspect="1"/>
          </p:cNvPicPr>
          <p:nvPr/>
        </p:nvPicPr>
        <p:blipFill>
          <a:blip r:embed="rId6"/>
          <a:stretch>
            <a:fillRect/>
          </a:stretch>
        </p:blipFill>
        <p:spPr>
          <a:xfrm>
            <a:off x="369413" y="6068157"/>
            <a:ext cx="2720576" cy="632515"/>
          </a:xfrm>
          <a:prstGeom prst="rect">
            <a:avLst/>
          </a:prstGeom>
          <a:ln>
            <a:solidFill>
              <a:schemeClr val="accent4"/>
            </a:solidFill>
          </a:ln>
        </p:spPr>
      </p:pic>
      <p:cxnSp>
        <p:nvCxnSpPr>
          <p:cNvPr id="14" name="Straight Connector 13"/>
          <p:cNvCxnSpPr/>
          <p:nvPr/>
        </p:nvCxnSpPr>
        <p:spPr>
          <a:xfrm>
            <a:off x="3635058" y="3299369"/>
            <a:ext cx="0" cy="33923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11128" y="3430075"/>
            <a:ext cx="4572000" cy="461665"/>
          </a:xfrm>
          <a:prstGeom prst="rect">
            <a:avLst/>
          </a:prstGeom>
        </p:spPr>
        <p:txBody>
          <a:bodyPr>
            <a:spAutoFit/>
          </a:bodyPr>
          <a:lstStyle/>
          <a:p>
            <a:r>
              <a:rPr lang="en-IN" sz="2400" dirty="0">
                <a:solidFill>
                  <a:srgbClr val="000000"/>
                </a:solidFill>
              </a:rPr>
              <a:t>By using Substitution method,</a:t>
            </a:r>
            <a:endParaRPr lang="en-IN" sz="2400" dirty="0"/>
          </a:p>
        </p:txBody>
      </p:sp>
      <p:pic>
        <p:nvPicPr>
          <p:cNvPr id="16" name="Picture 15"/>
          <p:cNvPicPr>
            <a:picLocks noChangeAspect="1"/>
          </p:cNvPicPr>
          <p:nvPr/>
        </p:nvPicPr>
        <p:blipFill>
          <a:blip r:embed="rId7"/>
          <a:stretch>
            <a:fillRect/>
          </a:stretch>
        </p:blipFill>
        <p:spPr>
          <a:xfrm>
            <a:off x="4180128" y="3998353"/>
            <a:ext cx="2987299" cy="266723"/>
          </a:xfrm>
          <a:prstGeom prst="rect">
            <a:avLst/>
          </a:prstGeom>
        </p:spPr>
      </p:pic>
      <p:pic>
        <p:nvPicPr>
          <p:cNvPr id="17" name="Picture 16"/>
          <p:cNvPicPr>
            <a:picLocks noChangeAspect="1"/>
          </p:cNvPicPr>
          <p:nvPr/>
        </p:nvPicPr>
        <p:blipFill>
          <a:blip r:embed="rId8"/>
          <a:stretch>
            <a:fillRect/>
          </a:stretch>
        </p:blipFill>
        <p:spPr>
          <a:xfrm>
            <a:off x="4180128" y="4427824"/>
            <a:ext cx="2659610" cy="594412"/>
          </a:xfrm>
          <a:prstGeom prst="rect">
            <a:avLst/>
          </a:prstGeom>
        </p:spPr>
      </p:pic>
      <p:pic>
        <p:nvPicPr>
          <p:cNvPr id="18" name="Picture 17"/>
          <p:cNvPicPr>
            <a:picLocks noChangeAspect="1"/>
          </p:cNvPicPr>
          <p:nvPr/>
        </p:nvPicPr>
        <p:blipFill>
          <a:blip r:embed="rId9"/>
          <a:stretch>
            <a:fillRect/>
          </a:stretch>
        </p:blipFill>
        <p:spPr>
          <a:xfrm>
            <a:off x="4103553" y="5446064"/>
            <a:ext cx="4427604" cy="617273"/>
          </a:xfrm>
          <a:prstGeom prst="rect">
            <a:avLst/>
          </a:prstGeom>
        </p:spPr>
      </p:pic>
    </p:spTree>
    <p:extLst>
      <p:ext uri="{BB962C8B-B14F-4D97-AF65-F5344CB8AC3E}">
        <p14:creationId xmlns:p14="http://schemas.microsoft.com/office/powerpoint/2010/main" val="285503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6173" y="2026269"/>
            <a:ext cx="6681633" cy="1986699"/>
          </a:xfrm>
          <a:prstGeom prst="rect">
            <a:avLst/>
          </a:prstGeom>
        </p:spPr>
      </p:pic>
      <p:sp>
        <p:nvSpPr>
          <p:cNvPr id="3" name="Rectangle 2"/>
          <p:cNvSpPr/>
          <p:nvPr/>
        </p:nvSpPr>
        <p:spPr>
          <a:xfrm>
            <a:off x="282103" y="341368"/>
            <a:ext cx="3570050" cy="461665"/>
          </a:xfrm>
          <a:prstGeom prst="rect">
            <a:avLst/>
          </a:prstGeom>
        </p:spPr>
        <p:txBody>
          <a:bodyPr wrap="square">
            <a:spAutoFit/>
          </a:bodyPr>
          <a:lstStyle/>
          <a:p>
            <a:r>
              <a:rPr lang="en-IN" sz="2400" dirty="0">
                <a:solidFill>
                  <a:srgbClr val="000000"/>
                </a:solidFill>
              </a:rPr>
              <a:t>PRACTICE PROBLEM.1:</a:t>
            </a:r>
            <a:endParaRPr lang="en-IN" sz="2400" dirty="0"/>
          </a:p>
        </p:txBody>
      </p:sp>
      <p:sp>
        <p:nvSpPr>
          <p:cNvPr id="4" name="Rectangle 3"/>
          <p:cNvSpPr/>
          <p:nvPr/>
        </p:nvSpPr>
        <p:spPr>
          <a:xfrm>
            <a:off x="1235413" y="1072755"/>
            <a:ext cx="6614808" cy="461665"/>
          </a:xfrm>
          <a:prstGeom prst="rect">
            <a:avLst/>
          </a:prstGeom>
        </p:spPr>
        <p:txBody>
          <a:bodyPr wrap="square">
            <a:spAutoFit/>
          </a:bodyPr>
          <a:lstStyle/>
          <a:p>
            <a:r>
              <a:rPr lang="en-US" sz="2400" dirty="0">
                <a:solidFill>
                  <a:srgbClr val="000000"/>
                </a:solidFill>
                <a:latin typeface="+mj-lt"/>
              </a:rPr>
              <a:t>Determine the voltage </a:t>
            </a:r>
            <a:r>
              <a:rPr lang="en-US" sz="2400" b="1" dirty="0">
                <a:solidFill>
                  <a:srgbClr val="000000"/>
                </a:solidFill>
                <a:latin typeface="+mj-lt"/>
              </a:rPr>
              <a:t>V</a:t>
            </a:r>
            <a:r>
              <a:rPr lang="en-US" sz="2400" i="1" dirty="0">
                <a:solidFill>
                  <a:srgbClr val="000000"/>
                </a:solidFill>
                <a:latin typeface="+mj-lt"/>
              </a:rPr>
              <a:t>o </a:t>
            </a:r>
            <a:r>
              <a:rPr lang="en-US" sz="2400" dirty="0">
                <a:solidFill>
                  <a:srgbClr val="000000"/>
                </a:solidFill>
                <a:latin typeface="+mj-lt"/>
              </a:rPr>
              <a:t>in the circuit of Fig</a:t>
            </a:r>
            <a:endParaRPr lang="en-IN" sz="2400" dirty="0">
              <a:latin typeface="+mj-lt"/>
            </a:endParaRPr>
          </a:p>
        </p:txBody>
      </p:sp>
      <p:sp>
        <p:nvSpPr>
          <p:cNvPr id="5" name="Rectangle 4"/>
          <p:cNvSpPr/>
          <p:nvPr/>
        </p:nvSpPr>
        <p:spPr>
          <a:xfrm>
            <a:off x="4040805" y="4163439"/>
            <a:ext cx="452368" cy="369332"/>
          </a:xfrm>
          <a:prstGeom prst="rect">
            <a:avLst/>
          </a:prstGeom>
        </p:spPr>
        <p:txBody>
          <a:bodyPr wrap="none">
            <a:spAutoFit/>
          </a:bodyPr>
          <a:lstStyle/>
          <a:p>
            <a:r>
              <a:rPr lang="en-US" dirty="0">
                <a:solidFill>
                  <a:srgbClr val="000000"/>
                </a:solidFill>
              </a:rPr>
              <a:t>Fig</a:t>
            </a:r>
            <a:endParaRPr lang="en-IN" dirty="0"/>
          </a:p>
        </p:txBody>
      </p:sp>
    </p:spTree>
    <p:extLst>
      <p:ext uri="{BB962C8B-B14F-4D97-AF65-F5344CB8AC3E}">
        <p14:creationId xmlns:p14="http://schemas.microsoft.com/office/powerpoint/2010/main" val="64930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923" y="1033967"/>
            <a:ext cx="8652077" cy="461665"/>
          </a:xfrm>
          <a:prstGeom prst="rect">
            <a:avLst/>
          </a:prstGeom>
        </p:spPr>
        <p:txBody>
          <a:bodyPr wrap="square">
            <a:spAutoFit/>
          </a:bodyPr>
          <a:lstStyle/>
          <a:p>
            <a:pPr algn="just"/>
            <a:r>
              <a:rPr lang="en-US" sz="2400" dirty="0">
                <a:solidFill>
                  <a:srgbClr val="000000"/>
                </a:solidFill>
              </a:rPr>
              <a:t>Calculate the mesh currents in the circuit of following fig.</a:t>
            </a:r>
            <a:endParaRPr lang="en-IN" sz="2400" dirty="0"/>
          </a:p>
        </p:txBody>
      </p:sp>
      <p:pic>
        <p:nvPicPr>
          <p:cNvPr id="3" name="Picture 2"/>
          <p:cNvPicPr>
            <a:picLocks noChangeAspect="1"/>
          </p:cNvPicPr>
          <p:nvPr/>
        </p:nvPicPr>
        <p:blipFill>
          <a:blip r:embed="rId3"/>
          <a:stretch>
            <a:fillRect/>
          </a:stretch>
        </p:blipFill>
        <p:spPr>
          <a:xfrm>
            <a:off x="1394749" y="1627799"/>
            <a:ext cx="4724809" cy="1935648"/>
          </a:xfrm>
          <a:prstGeom prst="rect">
            <a:avLst/>
          </a:prstGeom>
        </p:spPr>
      </p:pic>
      <p:sp>
        <p:nvSpPr>
          <p:cNvPr id="4" name="Rectangle 3"/>
          <p:cNvSpPr/>
          <p:nvPr/>
        </p:nvSpPr>
        <p:spPr>
          <a:xfrm>
            <a:off x="282103" y="341368"/>
            <a:ext cx="3570050" cy="461665"/>
          </a:xfrm>
          <a:prstGeom prst="rect">
            <a:avLst/>
          </a:prstGeom>
        </p:spPr>
        <p:txBody>
          <a:bodyPr wrap="square">
            <a:spAutoFit/>
          </a:bodyPr>
          <a:lstStyle/>
          <a:p>
            <a:r>
              <a:rPr lang="en-IN" sz="2400" dirty="0">
                <a:solidFill>
                  <a:srgbClr val="000000"/>
                </a:solidFill>
              </a:rPr>
              <a:t>PRACTICE PROBLEM.2:</a:t>
            </a:r>
            <a:endParaRPr lang="en-IN" sz="2400" dirty="0"/>
          </a:p>
        </p:txBody>
      </p:sp>
      <p:pic>
        <p:nvPicPr>
          <p:cNvPr id="5" name="Picture 4"/>
          <p:cNvPicPr>
            <a:picLocks noChangeAspect="1"/>
          </p:cNvPicPr>
          <p:nvPr/>
        </p:nvPicPr>
        <p:blipFill>
          <a:blip r:embed="rId4"/>
          <a:stretch>
            <a:fillRect/>
          </a:stretch>
        </p:blipFill>
        <p:spPr>
          <a:xfrm>
            <a:off x="1091609" y="4163439"/>
            <a:ext cx="2949196" cy="2370025"/>
          </a:xfrm>
          <a:prstGeom prst="rect">
            <a:avLst/>
          </a:prstGeom>
        </p:spPr>
      </p:pic>
      <p:sp>
        <p:nvSpPr>
          <p:cNvPr id="6" name="Rectangle 5"/>
          <p:cNvSpPr/>
          <p:nvPr/>
        </p:nvSpPr>
        <p:spPr>
          <a:xfrm>
            <a:off x="282103" y="3978773"/>
            <a:ext cx="2624245" cy="369332"/>
          </a:xfrm>
          <a:prstGeom prst="rect">
            <a:avLst/>
          </a:prstGeom>
        </p:spPr>
        <p:txBody>
          <a:bodyPr wrap="none">
            <a:spAutoFit/>
          </a:bodyPr>
          <a:lstStyle/>
          <a:p>
            <a:r>
              <a:rPr lang="en-US" dirty="0">
                <a:solidFill>
                  <a:srgbClr val="000000"/>
                </a:solidFill>
              </a:rPr>
              <a:t>Clue to solve this problem</a:t>
            </a:r>
            <a:endParaRPr lang="en-IN" dirty="0"/>
          </a:p>
        </p:txBody>
      </p:sp>
      <p:pic>
        <p:nvPicPr>
          <p:cNvPr id="7" name="Picture 6"/>
          <p:cNvPicPr>
            <a:picLocks noChangeAspect="1"/>
          </p:cNvPicPr>
          <p:nvPr/>
        </p:nvPicPr>
        <p:blipFill>
          <a:blip r:embed="rId5"/>
          <a:stretch>
            <a:fillRect/>
          </a:stretch>
        </p:blipFill>
        <p:spPr>
          <a:xfrm>
            <a:off x="4850311" y="3978773"/>
            <a:ext cx="2987299" cy="2446232"/>
          </a:xfrm>
          <a:prstGeom prst="rect">
            <a:avLst/>
          </a:prstGeom>
        </p:spPr>
      </p:pic>
    </p:spTree>
    <p:extLst>
      <p:ext uri="{BB962C8B-B14F-4D97-AF65-F5344CB8AC3E}">
        <p14:creationId xmlns:p14="http://schemas.microsoft.com/office/powerpoint/2010/main" val="265468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175" y="264481"/>
            <a:ext cx="4572000" cy="461665"/>
          </a:xfrm>
          <a:prstGeom prst="rect">
            <a:avLst/>
          </a:prstGeom>
        </p:spPr>
        <p:txBody>
          <a:bodyPr>
            <a:spAutoFit/>
          </a:bodyPr>
          <a:lstStyle/>
          <a:p>
            <a:r>
              <a:rPr lang="en-US" sz="2400" b="1" dirty="0">
                <a:solidFill>
                  <a:srgbClr val="0000FF"/>
                </a:solidFill>
                <a:latin typeface="+mj-lt"/>
              </a:rPr>
              <a:t>ENERGY IN A COUPLED CIRCUIT</a:t>
            </a:r>
            <a:endParaRPr lang="en-IN" sz="2400" dirty="0">
              <a:latin typeface="+mj-lt"/>
            </a:endParaRPr>
          </a:p>
        </p:txBody>
      </p:sp>
      <p:pic>
        <p:nvPicPr>
          <p:cNvPr id="3" name="Picture 2"/>
          <p:cNvPicPr>
            <a:picLocks noChangeAspect="1"/>
          </p:cNvPicPr>
          <p:nvPr/>
        </p:nvPicPr>
        <p:blipFill>
          <a:blip r:embed="rId2"/>
          <a:stretch>
            <a:fillRect/>
          </a:stretch>
        </p:blipFill>
        <p:spPr>
          <a:xfrm>
            <a:off x="5681100" y="976744"/>
            <a:ext cx="2899562" cy="2291750"/>
          </a:xfrm>
          <a:prstGeom prst="rect">
            <a:avLst/>
          </a:prstGeom>
        </p:spPr>
      </p:pic>
      <p:sp>
        <p:nvSpPr>
          <p:cNvPr id="4" name="Rectangle 3"/>
          <p:cNvSpPr/>
          <p:nvPr/>
        </p:nvSpPr>
        <p:spPr>
          <a:xfrm>
            <a:off x="5934019" y="3308026"/>
            <a:ext cx="2840477" cy="923330"/>
          </a:xfrm>
          <a:prstGeom prst="rect">
            <a:avLst/>
          </a:prstGeom>
        </p:spPr>
        <p:txBody>
          <a:bodyPr wrap="square">
            <a:spAutoFit/>
          </a:bodyPr>
          <a:lstStyle/>
          <a:p>
            <a:pPr algn="just"/>
            <a:r>
              <a:rPr lang="en-US" dirty="0">
                <a:solidFill>
                  <a:srgbClr val="000000"/>
                </a:solidFill>
              </a:rPr>
              <a:t>Fig: The circuit for deriving energy stored in a coupled circuit</a:t>
            </a:r>
            <a:endParaRPr lang="en-IN" dirty="0"/>
          </a:p>
        </p:txBody>
      </p:sp>
      <p:sp>
        <p:nvSpPr>
          <p:cNvPr id="5" name="Rectangle 4"/>
          <p:cNvSpPr/>
          <p:nvPr/>
        </p:nvSpPr>
        <p:spPr>
          <a:xfrm>
            <a:off x="-1654" y="792391"/>
            <a:ext cx="6040876" cy="461665"/>
          </a:xfrm>
          <a:prstGeom prst="rect">
            <a:avLst/>
          </a:prstGeom>
        </p:spPr>
        <p:txBody>
          <a:bodyPr wrap="square">
            <a:spAutoFit/>
          </a:bodyPr>
          <a:lstStyle/>
          <a:p>
            <a:r>
              <a:rPr lang="en-US" sz="2400" dirty="0">
                <a:solidFill>
                  <a:srgbClr val="000000"/>
                </a:solidFill>
              </a:rPr>
              <a:t>The energy stored in an inductor is given by</a:t>
            </a:r>
            <a:endParaRPr lang="en-IN" sz="2400" dirty="0"/>
          </a:p>
        </p:txBody>
      </p:sp>
      <p:pic>
        <p:nvPicPr>
          <p:cNvPr id="6" name="Picture 5"/>
          <p:cNvPicPr>
            <a:picLocks noChangeAspect="1"/>
          </p:cNvPicPr>
          <p:nvPr/>
        </p:nvPicPr>
        <p:blipFill rotWithShape="1">
          <a:blip r:embed="rId3"/>
          <a:srcRect t="8299"/>
          <a:stretch/>
        </p:blipFill>
        <p:spPr>
          <a:xfrm>
            <a:off x="2022170" y="1225315"/>
            <a:ext cx="1343600" cy="728847"/>
          </a:xfrm>
          <a:prstGeom prst="rect">
            <a:avLst/>
          </a:prstGeom>
        </p:spPr>
      </p:pic>
      <p:sp>
        <p:nvSpPr>
          <p:cNvPr id="7" name="Rectangle 6"/>
          <p:cNvSpPr/>
          <p:nvPr/>
        </p:nvSpPr>
        <p:spPr>
          <a:xfrm>
            <a:off x="0" y="1952985"/>
            <a:ext cx="5522003"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We assume that currents </a:t>
            </a:r>
            <a:r>
              <a:rPr lang="en-US" sz="2400" i="1" dirty="0">
                <a:solidFill>
                  <a:srgbClr val="000000"/>
                </a:solidFill>
                <a:latin typeface="+mj-lt"/>
              </a:rPr>
              <a:t>i</a:t>
            </a:r>
            <a:r>
              <a:rPr lang="en-US" sz="2400" baseline="-25000" dirty="0">
                <a:solidFill>
                  <a:srgbClr val="000000"/>
                </a:solidFill>
                <a:latin typeface="+mj-lt"/>
              </a:rPr>
              <a:t>1</a:t>
            </a:r>
            <a:r>
              <a:rPr lang="en-US" sz="2400" dirty="0">
                <a:solidFill>
                  <a:srgbClr val="000000"/>
                </a:solidFill>
                <a:latin typeface="+mj-lt"/>
              </a:rPr>
              <a:t> and</a:t>
            </a:r>
            <a:br>
              <a:rPr lang="en-US" sz="2400" dirty="0">
                <a:solidFill>
                  <a:srgbClr val="000000"/>
                </a:solidFill>
                <a:latin typeface="+mj-lt"/>
              </a:rPr>
            </a:br>
            <a:r>
              <a:rPr lang="en-US" sz="2400" i="1" dirty="0">
                <a:solidFill>
                  <a:srgbClr val="000000"/>
                </a:solidFill>
                <a:latin typeface="+mj-lt"/>
              </a:rPr>
              <a:t>i</a:t>
            </a:r>
            <a:r>
              <a:rPr lang="en-US" sz="2400" baseline="-25000" dirty="0">
                <a:solidFill>
                  <a:srgbClr val="000000"/>
                </a:solidFill>
                <a:latin typeface="+mj-lt"/>
              </a:rPr>
              <a:t>2</a:t>
            </a:r>
            <a:r>
              <a:rPr lang="en-US" sz="2400" dirty="0">
                <a:solidFill>
                  <a:srgbClr val="000000"/>
                </a:solidFill>
                <a:latin typeface="+mj-lt"/>
              </a:rPr>
              <a:t> are zero initially, so that the energy stored in the coils is zero.</a:t>
            </a:r>
            <a:endParaRPr lang="en-IN" sz="2400" dirty="0">
              <a:latin typeface="+mj-lt"/>
            </a:endParaRPr>
          </a:p>
        </p:txBody>
      </p:sp>
      <p:sp>
        <p:nvSpPr>
          <p:cNvPr id="8" name="Rectangle 7"/>
          <p:cNvSpPr/>
          <p:nvPr/>
        </p:nvSpPr>
        <p:spPr>
          <a:xfrm>
            <a:off x="0" y="3631191"/>
            <a:ext cx="5093987"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we let </a:t>
            </a:r>
            <a:r>
              <a:rPr lang="en-US" sz="2400" i="1" dirty="0">
                <a:solidFill>
                  <a:srgbClr val="000000"/>
                </a:solidFill>
                <a:latin typeface="+mj-lt"/>
              </a:rPr>
              <a:t>i</a:t>
            </a:r>
            <a:r>
              <a:rPr lang="en-US" sz="2400" baseline="-25000" dirty="0">
                <a:solidFill>
                  <a:srgbClr val="000000"/>
                </a:solidFill>
                <a:latin typeface="+mj-lt"/>
              </a:rPr>
              <a:t>1</a:t>
            </a:r>
            <a:r>
              <a:rPr lang="en-US" sz="2400" dirty="0">
                <a:solidFill>
                  <a:srgbClr val="000000"/>
                </a:solidFill>
                <a:latin typeface="+mj-lt"/>
              </a:rPr>
              <a:t> increase from zero to </a:t>
            </a:r>
            <a:r>
              <a:rPr lang="en-US" sz="2400" i="1" dirty="0">
                <a:solidFill>
                  <a:srgbClr val="000000"/>
                </a:solidFill>
                <a:latin typeface="+mj-lt"/>
              </a:rPr>
              <a:t>I</a:t>
            </a:r>
            <a:r>
              <a:rPr lang="en-US" sz="2400" baseline="-25000" dirty="0">
                <a:solidFill>
                  <a:srgbClr val="000000"/>
                </a:solidFill>
                <a:latin typeface="+mj-lt"/>
              </a:rPr>
              <a:t>1</a:t>
            </a:r>
            <a:r>
              <a:rPr lang="en-US" sz="2400" dirty="0">
                <a:solidFill>
                  <a:srgbClr val="000000"/>
                </a:solidFill>
                <a:latin typeface="+mj-lt"/>
              </a:rPr>
              <a:t> while maintaining </a:t>
            </a:r>
            <a:r>
              <a:rPr lang="en-US" sz="2400" i="1" dirty="0">
                <a:solidFill>
                  <a:srgbClr val="000000"/>
                </a:solidFill>
                <a:latin typeface="+mj-lt"/>
              </a:rPr>
              <a:t>i</a:t>
            </a:r>
            <a:r>
              <a:rPr lang="en-US" sz="2400" baseline="-25000" dirty="0">
                <a:solidFill>
                  <a:srgbClr val="000000"/>
                </a:solidFill>
                <a:latin typeface="+mj-lt"/>
              </a:rPr>
              <a:t>2</a:t>
            </a:r>
            <a:r>
              <a:rPr lang="en-US" sz="2400" dirty="0">
                <a:solidFill>
                  <a:srgbClr val="000000"/>
                </a:solidFill>
                <a:latin typeface="+mj-lt"/>
              </a:rPr>
              <a:t> = 0, the power in coil 1 is</a:t>
            </a:r>
            <a:endParaRPr lang="en-IN" sz="2400" dirty="0">
              <a:latin typeface="+mj-lt"/>
            </a:endParaRPr>
          </a:p>
        </p:txBody>
      </p:sp>
      <p:pic>
        <p:nvPicPr>
          <p:cNvPr id="9" name="Picture 8"/>
          <p:cNvPicPr>
            <a:picLocks noChangeAspect="1"/>
          </p:cNvPicPr>
          <p:nvPr/>
        </p:nvPicPr>
        <p:blipFill>
          <a:blip r:embed="rId4"/>
          <a:stretch>
            <a:fillRect/>
          </a:stretch>
        </p:blipFill>
        <p:spPr>
          <a:xfrm>
            <a:off x="1261008" y="4726689"/>
            <a:ext cx="2865925" cy="808338"/>
          </a:xfrm>
          <a:prstGeom prst="rect">
            <a:avLst/>
          </a:prstGeom>
        </p:spPr>
      </p:pic>
      <p:sp>
        <p:nvSpPr>
          <p:cNvPr id="10" name="Rectangle 9"/>
          <p:cNvSpPr/>
          <p:nvPr/>
        </p:nvSpPr>
        <p:spPr>
          <a:xfrm>
            <a:off x="0" y="5518306"/>
            <a:ext cx="4668193"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rPr>
              <a:t>The energy stored in the circuit is</a:t>
            </a:r>
            <a:endParaRPr lang="en-IN" sz="2400" dirty="0"/>
          </a:p>
        </p:txBody>
      </p:sp>
      <p:pic>
        <p:nvPicPr>
          <p:cNvPr id="11" name="Picture 10"/>
          <p:cNvPicPr>
            <a:picLocks noChangeAspect="1"/>
          </p:cNvPicPr>
          <p:nvPr/>
        </p:nvPicPr>
        <p:blipFill rotWithShape="1">
          <a:blip r:embed="rId5"/>
          <a:srcRect t="6958" b="18298"/>
          <a:stretch/>
        </p:blipFill>
        <p:spPr>
          <a:xfrm>
            <a:off x="985269" y="6050604"/>
            <a:ext cx="4761003" cy="758758"/>
          </a:xfrm>
          <a:prstGeom prst="rect">
            <a:avLst/>
          </a:prstGeom>
          <a:ln>
            <a:solidFill>
              <a:srgbClr val="FFC000"/>
            </a:solidFill>
          </a:ln>
        </p:spPr>
      </p:pic>
      <p:sp>
        <p:nvSpPr>
          <p:cNvPr id="12" name="Rectangle 11"/>
          <p:cNvSpPr/>
          <p:nvPr/>
        </p:nvSpPr>
        <p:spPr>
          <a:xfrm>
            <a:off x="120952" y="3169526"/>
            <a:ext cx="1140056" cy="461665"/>
          </a:xfrm>
          <a:prstGeom prst="rect">
            <a:avLst/>
          </a:prstGeom>
        </p:spPr>
        <p:txBody>
          <a:bodyPr wrap="none">
            <a:spAutoFit/>
          </a:bodyPr>
          <a:lstStyle/>
          <a:p>
            <a:r>
              <a:rPr lang="en-US" sz="2400" b="1" dirty="0"/>
              <a:t>CASE 1:</a:t>
            </a:r>
            <a:endParaRPr lang="en-IN" sz="2400" b="1" dirty="0"/>
          </a:p>
        </p:txBody>
      </p:sp>
    </p:spTree>
    <p:extLst>
      <p:ext uri="{BB962C8B-B14F-4D97-AF65-F5344CB8AC3E}">
        <p14:creationId xmlns:p14="http://schemas.microsoft.com/office/powerpoint/2010/main" val="281533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8" y="700790"/>
            <a:ext cx="8249056" cy="1569660"/>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we now </a:t>
            </a:r>
            <a:r>
              <a:rPr lang="en-US" sz="2400" dirty="0">
                <a:solidFill>
                  <a:srgbClr val="0070C0"/>
                </a:solidFill>
                <a:latin typeface="+mj-lt"/>
              </a:rPr>
              <a:t>maintain </a:t>
            </a:r>
            <a:r>
              <a:rPr lang="en-US" sz="2400" i="1" dirty="0">
                <a:solidFill>
                  <a:srgbClr val="0070C0"/>
                </a:solidFill>
                <a:latin typeface="+mj-lt"/>
              </a:rPr>
              <a:t>i</a:t>
            </a:r>
            <a:r>
              <a:rPr lang="en-US" sz="2400" baseline="-25000" dirty="0">
                <a:solidFill>
                  <a:srgbClr val="0070C0"/>
                </a:solidFill>
                <a:latin typeface="+mj-lt"/>
              </a:rPr>
              <a:t>1 </a:t>
            </a:r>
            <a:r>
              <a:rPr lang="en-US" sz="2400" dirty="0">
                <a:solidFill>
                  <a:srgbClr val="0070C0"/>
                </a:solidFill>
                <a:latin typeface="+mj-lt"/>
              </a:rPr>
              <a:t>= </a:t>
            </a:r>
            <a:r>
              <a:rPr lang="en-US" sz="2400" i="1" dirty="0">
                <a:solidFill>
                  <a:srgbClr val="0070C0"/>
                </a:solidFill>
                <a:latin typeface="+mj-lt"/>
              </a:rPr>
              <a:t>I</a:t>
            </a:r>
            <a:r>
              <a:rPr lang="en-US" sz="2400" baseline="-25000" dirty="0">
                <a:solidFill>
                  <a:srgbClr val="0070C0"/>
                </a:solidFill>
                <a:latin typeface="+mj-lt"/>
              </a:rPr>
              <a:t>1</a:t>
            </a:r>
            <a:r>
              <a:rPr lang="en-US" sz="2400" baseline="-25000" dirty="0">
                <a:solidFill>
                  <a:srgbClr val="000000"/>
                </a:solidFill>
                <a:latin typeface="+mj-lt"/>
              </a:rPr>
              <a:t> </a:t>
            </a:r>
            <a:r>
              <a:rPr lang="en-US" sz="2400" dirty="0">
                <a:solidFill>
                  <a:srgbClr val="000000"/>
                </a:solidFill>
                <a:latin typeface="+mj-lt"/>
              </a:rPr>
              <a:t>and </a:t>
            </a:r>
            <a:r>
              <a:rPr lang="en-US" sz="2400" dirty="0">
                <a:solidFill>
                  <a:srgbClr val="0070C0"/>
                </a:solidFill>
                <a:latin typeface="+mj-lt"/>
              </a:rPr>
              <a:t>increase </a:t>
            </a:r>
            <a:r>
              <a:rPr lang="en-US" sz="2400" i="1" dirty="0">
                <a:solidFill>
                  <a:srgbClr val="0070C0"/>
                </a:solidFill>
                <a:latin typeface="+mj-lt"/>
              </a:rPr>
              <a:t>i</a:t>
            </a:r>
            <a:r>
              <a:rPr lang="en-US" sz="2400" baseline="-25000" dirty="0">
                <a:solidFill>
                  <a:srgbClr val="0070C0"/>
                </a:solidFill>
                <a:latin typeface="+mj-lt"/>
              </a:rPr>
              <a:t>2</a:t>
            </a:r>
            <a:r>
              <a:rPr lang="en-US" sz="2400" dirty="0">
                <a:solidFill>
                  <a:srgbClr val="0070C0"/>
                </a:solidFill>
                <a:latin typeface="+mj-lt"/>
              </a:rPr>
              <a:t> from zero to </a:t>
            </a:r>
            <a:r>
              <a:rPr lang="en-US" sz="2400" i="1" dirty="0">
                <a:solidFill>
                  <a:srgbClr val="0070C0"/>
                </a:solidFill>
                <a:latin typeface="+mj-lt"/>
              </a:rPr>
              <a:t>I</a:t>
            </a:r>
            <a:r>
              <a:rPr lang="en-US" sz="2400" baseline="-25000" dirty="0">
                <a:solidFill>
                  <a:srgbClr val="0070C0"/>
                </a:solidFill>
                <a:latin typeface="+mj-lt"/>
              </a:rPr>
              <a:t>2</a:t>
            </a:r>
            <a:r>
              <a:rPr lang="en-US" sz="2400" dirty="0">
                <a:solidFill>
                  <a:srgbClr val="000000"/>
                </a:solidFill>
                <a:latin typeface="+mj-lt"/>
              </a:rPr>
              <a:t>, The mutual voltage induced in </a:t>
            </a:r>
            <a:r>
              <a:rPr lang="en-US" sz="2400" dirty="0">
                <a:solidFill>
                  <a:srgbClr val="7030A0"/>
                </a:solidFill>
                <a:latin typeface="+mj-lt"/>
              </a:rPr>
              <a:t>coil 1 is </a:t>
            </a:r>
            <a:r>
              <a:rPr lang="en-US" sz="2400" i="1" dirty="0">
                <a:solidFill>
                  <a:srgbClr val="7030A0"/>
                </a:solidFill>
                <a:latin typeface="+mj-lt"/>
              </a:rPr>
              <a:t>M</a:t>
            </a:r>
            <a:r>
              <a:rPr lang="en-US" sz="2400" baseline="-25000" dirty="0">
                <a:solidFill>
                  <a:srgbClr val="7030A0"/>
                </a:solidFill>
                <a:latin typeface="+mj-lt"/>
              </a:rPr>
              <a:t>12</a:t>
            </a:r>
            <a:r>
              <a:rPr lang="en-US" sz="2400" dirty="0">
                <a:solidFill>
                  <a:srgbClr val="7030A0"/>
                </a:solidFill>
                <a:latin typeface="+mj-lt"/>
              </a:rPr>
              <a:t> =</a:t>
            </a:r>
            <a:r>
              <a:rPr lang="en-US" sz="2400" i="1" dirty="0">
                <a:solidFill>
                  <a:srgbClr val="7030A0"/>
                </a:solidFill>
                <a:latin typeface="+mj-lt"/>
              </a:rPr>
              <a:t>di</a:t>
            </a:r>
            <a:r>
              <a:rPr lang="en-US" sz="2400" baseline="-25000" dirty="0">
                <a:solidFill>
                  <a:srgbClr val="7030A0"/>
                </a:solidFill>
                <a:latin typeface="+mj-lt"/>
              </a:rPr>
              <a:t>2</a:t>
            </a:r>
            <a:r>
              <a:rPr lang="en-US" sz="2400" i="1" dirty="0">
                <a:solidFill>
                  <a:srgbClr val="7030A0"/>
                </a:solidFill>
                <a:latin typeface="+mj-lt"/>
              </a:rPr>
              <a:t>/</a:t>
            </a:r>
            <a:r>
              <a:rPr lang="en-US" sz="2400" i="1" dirty="0" err="1">
                <a:solidFill>
                  <a:srgbClr val="7030A0"/>
                </a:solidFill>
                <a:latin typeface="+mj-lt"/>
              </a:rPr>
              <a:t>dt</a:t>
            </a:r>
            <a:r>
              <a:rPr lang="en-US" sz="2400" dirty="0">
                <a:solidFill>
                  <a:srgbClr val="000000"/>
                </a:solidFill>
                <a:latin typeface="+mj-lt"/>
              </a:rPr>
              <a:t>, </a:t>
            </a:r>
            <a:r>
              <a:rPr lang="en-US" sz="2400" dirty="0">
                <a:latin typeface="+mj-lt"/>
              </a:rPr>
              <a:t>while the mutual voltage induced in </a:t>
            </a:r>
            <a:r>
              <a:rPr lang="en-US" sz="2400" dirty="0">
                <a:solidFill>
                  <a:srgbClr val="7030A0"/>
                </a:solidFill>
                <a:latin typeface="+mj-lt"/>
              </a:rPr>
              <a:t>coil 2 is zero</a:t>
            </a:r>
            <a:r>
              <a:rPr lang="en-US" sz="2400" dirty="0">
                <a:latin typeface="+mj-lt"/>
              </a:rPr>
              <a:t>, </a:t>
            </a:r>
            <a:r>
              <a:rPr lang="en-US" sz="2400" dirty="0">
                <a:solidFill>
                  <a:srgbClr val="92D050"/>
                </a:solidFill>
                <a:latin typeface="+mj-lt"/>
              </a:rPr>
              <a:t>since </a:t>
            </a:r>
            <a:r>
              <a:rPr lang="en-US" sz="2400" i="1" dirty="0">
                <a:solidFill>
                  <a:srgbClr val="92D050"/>
                </a:solidFill>
                <a:latin typeface="+mj-lt"/>
              </a:rPr>
              <a:t>i</a:t>
            </a:r>
            <a:r>
              <a:rPr lang="en-US" sz="2400" baseline="-25000" dirty="0">
                <a:solidFill>
                  <a:srgbClr val="92D050"/>
                </a:solidFill>
                <a:latin typeface="+mj-lt"/>
              </a:rPr>
              <a:t>1 </a:t>
            </a:r>
            <a:r>
              <a:rPr lang="en-US" sz="2400" dirty="0">
                <a:solidFill>
                  <a:srgbClr val="92D050"/>
                </a:solidFill>
                <a:latin typeface="+mj-lt"/>
              </a:rPr>
              <a:t>does not change(M di/</a:t>
            </a:r>
            <a:r>
              <a:rPr lang="en-US" sz="2400" dirty="0" err="1">
                <a:solidFill>
                  <a:srgbClr val="92D050"/>
                </a:solidFill>
                <a:latin typeface="+mj-lt"/>
              </a:rPr>
              <a:t>dt</a:t>
            </a:r>
            <a:r>
              <a:rPr lang="en-US" sz="2400" dirty="0">
                <a:solidFill>
                  <a:srgbClr val="92D050"/>
                </a:solidFill>
                <a:latin typeface="+mj-lt"/>
              </a:rPr>
              <a:t> =0).</a:t>
            </a:r>
            <a:endParaRPr lang="en-IN" sz="2400" dirty="0">
              <a:solidFill>
                <a:srgbClr val="92D050"/>
              </a:solidFill>
              <a:latin typeface="+mj-lt"/>
            </a:endParaRPr>
          </a:p>
        </p:txBody>
      </p:sp>
      <p:sp>
        <p:nvSpPr>
          <p:cNvPr id="4" name="Rectangle 3"/>
          <p:cNvSpPr/>
          <p:nvPr/>
        </p:nvSpPr>
        <p:spPr>
          <a:xfrm>
            <a:off x="252918" y="239125"/>
            <a:ext cx="1140056" cy="461665"/>
          </a:xfrm>
          <a:prstGeom prst="rect">
            <a:avLst/>
          </a:prstGeom>
        </p:spPr>
        <p:txBody>
          <a:bodyPr wrap="none">
            <a:spAutoFit/>
          </a:bodyPr>
          <a:lstStyle/>
          <a:p>
            <a:r>
              <a:rPr lang="en-US" sz="2400" b="1" dirty="0"/>
              <a:t>CASE 2:</a:t>
            </a:r>
            <a:endParaRPr lang="en-IN" sz="2400" b="1" dirty="0"/>
          </a:p>
        </p:txBody>
      </p:sp>
      <p:sp>
        <p:nvSpPr>
          <p:cNvPr id="5" name="Rectangle 4"/>
          <p:cNvSpPr/>
          <p:nvPr/>
        </p:nvSpPr>
        <p:spPr>
          <a:xfrm>
            <a:off x="321013" y="2395716"/>
            <a:ext cx="4572000" cy="461665"/>
          </a:xfrm>
          <a:prstGeom prst="rect">
            <a:avLst/>
          </a:prstGeom>
        </p:spPr>
        <p:txBody>
          <a:bodyPr>
            <a:spAutoFit/>
          </a:bodyPr>
          <a:lstStyle/>
          <a:p>
            <a:pPr marL="342900" indent="-342900">
              <a:buFont typeface="Arial" panose="020B0604020202020204" pitchFamily="34" charset="0"/>
              <a:buChar char="•"/>
            </a:pPr>
            <a:r>
              <a:rPr lang="en-US" sz="2400" dirty="0">
                <a:solidFill>
                  <a:srgbClr val="000000"/>
                </a:solidFill>
                <a:latin typeface="+mj-lt"/>
              </a:rPr>
              <a:t>The power in the coils is now</a:t>
            </a:r>
            <a:endParaRPr lang="en-IN" sz="2400" dirty="0">
              <a:latin typeface="+mj-lt"/>
            </a:endParaRPr>
          </a:p>
        </p:txBody>
      </p:sp>
      <p:pic>
        <p:nvPicPr>
          <p:cNvPr id="6" name="Picture 5"/>
          <p:cNvPicPr>
            <a:picLocks noChangeAspect="1"/>
          </p:cNvPicPr>
          <p:nvPr/>
        </p:nvPicPr>
        <p:blipFill>
          <a:blip r:embed="rId2"/>
          <a:stretch>
            <a:fillRect/>
          </a:stretch>
        </p:blipFill>
        <p:spPr>
          <a:xfrm>
            <a:off x="1392974" y="2982647"/>
            <a:ext cx="5989257" cy="739005"/>
          </a:xfrm>
          <a:prstGeom prst="rect">
            <a:avLst/>
          </a:prstGeom>
        </p:spPr>
      </p:pic>
      <p:sp>
        <p:nvSpPr>
          <p:cNvPr id="7" name="Rectangle 6"/>
          <p:cNvSpPr/>
          <p:nvPr/>
        </p:nvSpPr>
        <p:spPr>
          <a:xfrm>
            <a:off x="321013" y="3721652"/>
            <a:ext cx="5379396"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mj-lt"/>
              </a:rPr>
              <a:t>The energy stored in the circuit is</a:t>
            </a:r>
            <a:endParaRPr lang="en-IN" sz="2400" dirty="0">
              <a:latin typeface="+mj-lt"/>
            </a:endParaRPr>
          </a:p>
        </p:txBody>
      </p:sp>
      <p:pic>
        <p:nvPicPr>
          <p:cNvPr id="8" name="Picture 7"/>
          <p:cNvPicPr>
            <a:picLocks noChangeAspect="1"/>
          </p:cNvPicPr>
          <p:nvPr/>
        </p:nvPicPr>
        <p:blipFill rotWithShape="1">
          <a:blip r:embed="rId3"/>
          <a:srcRect b="43221"/>
          <a:stretch/>
        </p:blipFill>
        <p:spPr>
          <a:xfrm>
            <a:off x="673128" y="4153067"/>
            <a:ext cx="5431182" cy="894521"/>
          </a:xfrm>
          <a:prstGeom prst="rect">
            <a:avLst/>
          </a:prstGeom>
        </p:spPr>
      </p:pic>
      <p:pic>
        <p:nvPicPr>
          <p:cNvPr id="10" name="Picture 9"/>
          <p:cNvPicPr>
            <a:picLocks noChangeAspect="1"/>
          </p:cNvPicPr>
          <p:nvPr/>
        </p:nvPicPr>
        <p:blipFill rotWithShape="1">
          <a:blip r:embed="rId3"/>
          <a:srcRect l="29552" t="58914" r="26209"/>
          <a:stretch/>
        </p:blipFill>
        <p:spPr>
          <a:xfrm>
            <a:off x="6250224" y="4265774"/>
            <a:ext cx="2402732" cy="647288"/>
          </a:xfrm>
          <a:prstGeom prst="rect">
            <a:avLst/>
          </a:prstGeom>
          <a:ln>
            <a:solidFill>
              <a:srgbClr val="FFC000"/>
            </a:solidFill>
          </a:ln>
        </p:spPr>
      </p:pic>
      <p:sp>
        <p:nvSpPr>
          <p:cNvPr id="11" name="Rectangle 10"/>
          <p:cNvSpPr/>
          <p:nvPr/>
        </p:nvSpPr>
        <p:spPr>
          <a:xfrm>
            <a:off x="321012" y="5051083"/>
            <a:ext cx="8180961"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The total energy stored in the coils when both </a:t>
            </a:r>
            <a:r>
              <a:rPr lang="en-US" sz="2400" i="1" dirty="0">
                <a:solidFill>
                  <a:srgbClr val="000000"/>
                </a:solidFill>
                <a:latin typeface="+mj-lt"/>
              </a:rPr>
              <a:t>i</a:t>
            </a:r>
            <a:r>
              <a:rPr lang="en-US" sz="2400" baseline="-25000" dirty="0">
                <a:solidFill>
                  <a:srgbClr val="000000"/>
                </a:solidFill>
                <a:latin typeface="+mj-lt"/>
              </a:rPr>
              <a:t>1</a:t>
            </a:r>
            <a:r>
              <a:rPr lang="en-US" sz="2400" dirty="0">
                <a:solidFill>
                  <a:srgbClr val="000000"/>
                </a:solidFill>
                <a:latin typeface="+mj-lt"/>
              </a:rPr>
              <a:t> and </a:t>
            </a:r>
            <a:r>
              <a:rPr lang="en-US" sz="2400" i="1" dirty="0">
                <a:solidFill>
                  <a:srgbClr val="000000"/>
                </a:solidFill>
                <a:latin typeface="+mj-lt"/>
              </a:rPr>
              <a:t>i</a:t>
            </a:r>
            <a:r>
              <a:rPr lang="en-US" sz="2400" baseline="-25000" dirty="0">
                <a:solidFill>
                  <a:srgbClr val="000000"/>
                </a:solidFill>
                <a:latin typeface="+mj-lt"/>
              </a:rPr>
              <a:t>2</a:t>
            </a:r>
            <a:r>
              <a:rPr lang="en-US" sz="2400" dirty="0">
                <a:solidFill>
                  <a:srgbClr val="000000"/>
                </a:solidFill>
                <a:latin typeface="+mj-lt"/>
              </a:rPr>
              <a:t> have reached constant values is</a:t>
            </a:r>
            <a:endParaRPr lang="en-IN" sz="2400" dirty="0">
              <a:latin typeface="+mj-lt"/>
            </a:endParaRPr>
          </a:p>
        </p:txBody>
      </p:sp>
      <p:pic>
        <p:nvPicPr>
          <p:cNvPr id="12" name="Picture 11"/>
          <p:cNvPicPr>
            <a:picLocks noChangeAspect="1"/>
          </p:cNvPicPr>
          <p:nvPr/>
        </p:nvPicPr>
        <p:blipFill>
          <a:blip r:embed="rId4"/>
          <a:stretch>
            <a:fillRect/>
          </a:stretch>
        </p:blipFill>
        <p:spPr>
          <a:xfrm>
            <a:off x="1392974" y="6009192"/>
            <a:ext cx="5735435" cy="663982"/>
          </a:xfrm>
          <a:prstGeom prst="rect">
            <a:avLst/>
          </a:prstGeom>
          <a:ln>
            <a:solidFill>
              <a:srgbClr val="FF0000"/>
            </a:solidFill>
          </a:ln>
        </p:spPr>
      </p:pic>
      <p:sp>
        <p:nvSpPr>
          <p:cNvPr id="13" name="Rectangle 12"/>
          <p:cNvSpPr/>
          <p:nvPr/>
        </p:nvSpPr>
        <p:spPr>
          <a:xfrm>
            <a:off x="2101602" y="-23522"/>
            <a:ext cx="4572000" cy="461665"/>
          </a:xfrm>
          <a:prstGeom prst="rect">
            <a:avLst/>
          </a:prstGeom>
        </p:spPr>
        <p:txBody>
          <a:bodyPr>
            <a:spAutoFit/>
          </a:bodyPr>
          <a:lstStyle/>
          <a:p>
            <a:r>
              <a:rPr lang="en-US" sz="2400" b="1" dirty="0">
                <a:solidFill>
                  <a:srgbClr val="0000FF"/>
                </a:solidFill>
                <a:latin typeface="+mj-lt"/>
              </a:rPr>
              <a:t>ENERGY IN A COUPLED CIRCUIT</a:t>
            </a:r>
            <a:endParaRPr lang="en-IN" sz="2400" dirty="0">
              <a:latin typeface="+mj-lt"/>
            </a:endParaRPr>
          </a:p>
        </p:txBody>
      </p:sp>
    </p:spTree>
    <p:extLst>
      <p:ext uri="{BB962C8B-B14F-4D97-AF65-F5344CB8AC3E}">
        <p14:creationId xmlns:p14="http://schemas.microsoft.com/office/powerpoint/2010/main" val="45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4128" y="168082"/>
            <a:ext cx="6906638" cy="461665"/>
          </a:xfrm>
          <a:prstGeom prst="rect">
            <a:avLst/>
          </a:prstGeom>
        </p:spPr>
        <p:txBody>
          <a:bodyPr wrap="square">
            <a:spAutoFit/>
          </a:bodyPr>
          <a:lstStyle/>
          <a:p>
            <a:pPr algn="ctr"/>
            <a:r>
              <a:rPr lang="en-US" sz="2400" dirty="0">
                <a:solidFill>
                  <a:srgbClr val="03419A"/>
                </a:solidFill>
              </a:rPr>
              <a:t>FARADAY’S LAW OF ELECTROMAGNETIC INDUCTION</a:t>
            </a:r>
            <a:endParaRPr lang="en-IN" sz="2400" dirty="0">
              <a:solidFill>
                <a:srgbClr val="03419A"/>
              </a:solidFill>
            </a:endParaRPr>
          </a:p>
        </p:txBody>
      </p:sp>
      <p:pic>
        <p:nvPicPr>
          <p:cNvPr id="3" name="Picture 2"/>
          <p:cNvPicPr>
            <a:picLocks noChangeAspect="1"/>
          </p:cNvPicPr>
          <p:nvPr/>
        </p:nvPicPr>
        <p:blipFill>
          <a:blip r:embed="rId2"/>
          <a:stretch>
            <a:fillRect/>
          </a:stretch>
        </p:blipFill>
        <p:spPr>
          <a:xfrm>
            <a:off x="2174131" y="1640026"/>
            <a:ext cx="3429297" cy="2545301"/>
          </a:xfrm>
          <a:prstGeom prst="rect">
            <a:avLst/>
          </a:prstGeom>
        </p:spPr>
      </p:pic>
      <p:sp>
        <p:nvSpPr>
          <p:cNvPr id="5" name="Rectangle 4"/>
          <p:cNvSpPr/>
          <p:nvPr/>
        </p:nvSpPr>
        <p:spPr>
          <a:xfrm>
            <a:off x="340468" y="724721"/>
            <a:ext cx="8686800" cy="1200329"/>
          </a:xfrm>
          <a:prstGeom prst="rect">
            <a:avLst/>
          </a:prstGeom>
        </p:spPr>
        <p:txBody>
          <a:bodyPr wrap="square">
            <a:spAutoFit/>
          </a:bodyPr>
          <a:lstStyle/>
          <a:p>
            <a:pPr algn="just"/>
            <a:r>
              <a:rPr lang="en-US" sz="2400" dirty="0">
                <a:solidFill>
                  <a:srgbClr val="000000"/>
                </a:solidFill>
              </a:rPr>
              <a:t>If a conductor is moved through a magnetic field so that it cuts magnetic lines of flux, a voltage will be induced across the conductor.</a:t>
            </a:r>
            <a:endParaRPr lang="en-IN" sz="2400" dirty="0"/>
          </a:p>
        </p:txBody>
      </p:sp>
      <p:sp>
        <p:nvSpPr>
          <p:cNvPr id="6" name="Rectangle 5"/>
          <p:cNvSpPr/>
          <p:nvPr/>
        </p:nvSpPr>
        <p:spPr>
          <a:xfrm>
            <a:off x="126459" y="4321334"/>
            <a:ext cx="8900809"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The greater the number of flux lines cut per unit time (or) the stronger the magnetic field strength, </a:t>
            </a:r>
            <a:r>
              <a:rPr lang="en-US" sz="2400" dirty="0"/>
              <a:t>the greater will be the induced voltage across the conductor.</a:t>
            </a:r>
            <a:endParaRPr lang="en-IN" sz="2400" dirty="0"/>
          </a:p>
        </p:txBody>
      </p:sp>
      <p:sp>
        <p:nvSpPr>
          <p:cNvPr id="7" name="Rectangle 6"/>
          <p:cNvSpPr/>
          <p:nvPr/>
        </p:nvSpPr>
        <p:spPr>
          <a:xfrm>
            <a:off x="121594" y="5521663"/>
            <a:ext cx="8905674"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If the conductor is held fixed and the magnetic field is moved so</a:t>
            </a:r>
            <a:br>
              <a:rPr lang="en-US" sz="2400" dirty="0">
                <a:solidFill>
                  <a:srgbClr val="000000"/>
                </a:solidFill>
              </a:rPr>
            </a:br>
            <a:r>
              <a:rPr lang="en-US" sz="2400" dirty="0">
                <a:solidFill>
                  <a:srgbClr val="000000"/>
                </a:solidFill>
              </a:rPr>
              <a:t>that its flux lines cut the conductor, the same effect will be produced.</a:t>
            </a:r>
            <a:endParaRPr lang="en-IN" sz="2400" dirty="0"/>
          </a:p>
        </p:txBody>
      </p:sp>
    </p:spTree>
    <p:extLst>
      <p:ext uri="{BB962C8B-B14F-4D97-AF65-F5344CB8AC3E}">
        <p14:creationId xmlns:p14="http://schemas.microsoft.com/office/powerpoint/2010/main" val="157840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651" y="798067"/>
            <a:ext cx="8161506" cy="1200329"/>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mj-lt"/>
              </a:rPr>
              <a:t>If we reverse the order by which the currents reach their final values, then </a:t>
            </a:r>
            <a:r>
              <a:rPr lang="en-US" sz="2400" dirty="0">
                <a:solidFill>
                  <a:srgbClr val="92D050"/>
                </a:solidFill>
                <a:latin typeface="+mj-lt"/>
              </a:rPr>
              <a:t>M</a:t>
            </a:r>
            <a:r>
              <a:rPr lang="en-US" sz="2400" baseline="-25000" dirty="0">
                <a:solidFill>
                  <a:srgbClr val="92D050"/>
                </a:solidFill>
                <a:latin typeface="+mj-lt"/>
              </a:rPr>
              <a:t>12</a:t>
            </a:r>
            <a:r>
              <a:rPr lang="en-US" sz="2400" dirty="0">
                <a:solidFill>
                  <a:srgbClr val="92D050"/>
                </a:solidFill>
                <a:latin typeface="+mj-lt"/>
              </a:rPr>
              <a:t> become M</a:t>
            </a:r>
            <a:r>
              <a:rPr lang="en-US" sz="2400" baseline="-25000" dirty="0">
                <a:solidFill>
                  <a:srgbClr val="92D050"/>
                </a:solidFill>
                <a:latin typeface="+mj-lt"/>
              </a:rPr>
              <a:t>21</a:t>
            </a:r>
            <a:r>
              <a:rPr lang="en-US" sz="2400" baseline="-25000" dirty="0">
                <a:solidFill>
                  <a:srgbClr val="000000"/>
                </a:solidFill>
                <a:latin typeface="+mj-lt"/>
              </a:rPr>
              <a:t>, </a:t>
            </a:r>
            <a:r>
              <a:rPr lang="en-US" sz="2400" dirty="0">
                <a:solidFill>
                  <a:srgbClr val="000000"/>
                </a:solidFill>
                <a:latin typeface="+mj-lt"/>
              </a:rPr>
              <a:t>the total energy stored in the coils is</a:t>
            </a:r>
            <a:endParaRPr lang="en-IN" sz="2400" dirty="0">
              <a:latin typeface="+mj-lt"/>
            </a:endParaRPr>
          </a:p>
        </p:txBody>
      </p:sp>
      <p:sp>
        <p:nvSpPr>
          <p:cNvPr id="3" name="Rectangle 2"/>
          <p:cNvSpPr/>
          <p:nvPr/>
        </p:nvSpPr>
        <p:spPr>
          <a:xfrm>
            <a:off x="2101175" y="264481"/>
            <a:ext cx="4572000" cy="461665"/>
          </a:xfrm>
          <a:prstGeom prst="rect">
            <a:avLst/>
          </a:prstGeom>
        </p:spPr>
        <p:txBody>
          <a:bodyPr>
            <a:spAutoFit/>
          </a:bodyPr>
          <a:lstStyle/>
          <a:p>
            <a:r>
              <a:rPr lang="en-US" sz="2400" b="1" dirty="0">
                <a:solidFill>
                  <a:srgbClr val="0000FF"/>
                </a:solidFill>
                <a:latin typeface="+mj-lt"/>
              </a:rPr>
              <a:t>ENERGY IN A COUPLED CIRCUIT</a:t>
            </a:r>
            <a:endParaRPr lang="en-IN" sz="2400" dirty="0">
              <a:latin typeface="+mj-lt"/>
            </a:endParaRPr>
          </a:p>
        </p:txBody>
      </p:sp>
      <p:pic>
        <p:nvPicPr>
          <p:cNvPr id="4" name="Picture 3"/>
          <p:cNvPicPr>
            <a:picLocks noChangeAspect="1"/>
          </p:cNvPicPr>
          <p:nvPr/>
        </p:nvPicPr>
        <p:blipFill>
          <a:blip r:embed="rId2"/>
          <a:stretch>
            <a:fillRect/>
          </a:stretch>
        </p:blipFill>
        <p:spPr>
          <a:xfrm>
            <a:off x="2286000" y="1813570"/>
            <a:ext cx="4482399" cy="886892"/>
          </a:xfrm>
          <a:prstGeom prst="rect">
            <a:avLst/>
          </a:prstGeom>
        </p:spPr>
      </p:pic>
      <p:sp>
        <p:nvSpPr>
          <p:cNvPr id="5" name="Rectangle 4"/>
          <p:cNvSpPr/>
          <p:nvPr/>
        </p:nvSpPr>
        <p:spPr>
          <a:xfrm>
            <a:off x="466927" y="2838564"/>
            <a:ext cx="8142051"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The total energy stored should be the same regardless of how we reach the final conditions. Therefore</a:t>
            </a:r>
            <a:endParaRPr lang="en-IN" sz="2400" dirty="0">
              <a:latin typeface="+mj-lt"/>
            </a:endParaRPr>
          </a:p>
        </p:txBody>
      </p:sp>
      <p:pic>
        <p:nvPicPr>
          <p:cNvPr id="6" name="Picture 5"/>
          <p:cNvPicPr>
            <a:picLocks noChangeAspect="1"/>
          </p:cNvPicPr>
          <p:nvPr/>
        </p:nvPicPr>
        <p:blipFill>
          <a:blip r:embed="rId3"/>
          <a:stretch>
            <a:fillRect/>
          </a:stretch>
        </p:blipFill>
        <p:spPr>
          <a:xfrm>
            <a:off x="2687041" y="4001408"/>
            <a:ext cx="2264338" cy="508321"/>
          </a:xfrm>
          <a:prstGeom prst="rect">
            <a:avLst/>
          </a:prstGeom>
          <a:ln>
            <a:solidFill>
              <a:schemeClr val="accent2"/>
            </a:solidFill>
          </a:ln>
        </p:spPr>
      </p:pic>
      <p:pic>
        <p:nvPicPr>
          <p:cNvPr id="7" name="Picture 6"/>
          <p:cNvPicPr>
            <a:picLocks noChangeAspect="1"/>
          </p:cNvPicPr>
          <p:nvPr/>
        </p:nvPicPr>
        <p:blipFill rotWithShape="1">
          <a:blip r:embed="rId4"/>
          <a:srcRect t="19923"/>
          <a:stretch/>
        </p:blipFill>
        <p:spPr>
          <a:xfrm>
            <a:off x="2101175" y="4841576"/>
            <a:ext cx="3984563" cy="797682"/>
          </a:xfrm>
          <a:prstGeom prst="rect">
            <a:avLst/>
          </a:prstGeom>
          <a:ln>
            <a:solidFill>
              <a:srgbClr val="C00000"/>
            </a:solidFill>
          </a:ln>
        </p:spPr>
      </p:pic>
      <p:sp>
        <p:nvSpPr>
          <p:cNvPr id="8" name="Rectangle 7"/>
          <p:cNvSpPr/>
          <p:nvPr/>
        </p:nvSpPr>
        <p:spPr>
          <a:xfrm>
            <a:off x="369651" y="5834918"/>
            <a:ext cx="8424153"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This equation was derived based on the assumption that the coil currents both entered the dotted terminals.</a:t>
            </a:r>
            <a:endParaRPr lang="en-IN" sz="2400" dirty="0">
              <a:latin typeface="+mj-lt"/>
            </a:endParaRPr>
          </a:p>
        </p:txBody>
      </p:sp>
    </p:spTree>
    <p:extLst>
      <p:ext uri="{BB962C8B-B14F-4D97-AF65-F5344CB8AC3E}">
        <p14:creationId xmlns:p14="http://schemas.microsoft.com/office/powerpoint/2010/main" val="2397096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53" y="803170"/>
            <a:ext cx="8735438"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a:t>
            </a:r>
            <a:r>
              <a:rPr lang="en-US" sz="2400" dirty="0">
                <a:solidFill>
                  <a:srgbClr val="92D050"/>
                </a:solidFill>
                <a:latin typeface="+mj-lt"/>
              </a:rPr>
              <a:t>one current enters one dotted terminal </a:t>
            </a:r>
            <a:r>
              <a:rPr lang="en-US" sz="2400" dirty="0">
                <a:solidFill>
                  <a:srgbClr val="000000"/>
                </a:solidFill>
                <a:latin typeface="+mj-lt"/>
              </a:rPr>
              <a:t>while the </a:t>
            </a:r>
            <a:r>
              <a:rPr lang="en-US" sz="2400" dirty="0">
                <a:solidFill>
                  <a:srgbClr val="00B050"/>
                </a:solidFill>
                <a:latin typeface="+mj-lt"/>
              </a:rPr>
              <a:t>other current leaves the other dotted terminal</a:t>
            </a:r>
            <a:r>
              <a:rPr lang="en-US" sz="2400" dirty="0">
                <a:solidFill>
                  <a:srgbClr val="000000"/>
                </a:solidFill>
                <a:latin typeface="+mj-lt"/>
              </a:rPr>
              <a:t>, </a:t>
            </a:r>
            <a:r>
              <a:rPr lang="en-US" sz="2400" dirty="0">
                <a:solidFill>
                  <a:srgbClr val="7030A0"/>
                </a:solidFill>
                <a:latin typeface="+mj-lt"/>
              </a:rPr>
              <a:t>the mutual voltage is negative</a:t>
            </a:r>
            <a:r>
              <a:rPr lang="en-US" sz="2400" dirty="0">
                <a:solidFill>
                  <a:srgbClr val="000000"/>
                </a:solidFill>
                <a:latin typeface="+mj-lt"/>
              </a:rPr>
              <a:t>,</a:t>
            </a:r>
            <a:r>
              <a:rPr lang="en-US" dirty="0">
                <a:solidFill>
                  <a:srgbClr val="000000"/>
                </a:solidFill>
              </a:rPr>
              <a:t> </a:t>
            </a:r>
            <a:r>
              <a:rPr lang="en-US" sz="2400" dirty="0">
                <a:solidFill>
                  <a:srgbClr val="000000"/>
                </a:solidFill>
                <a:latin typeface="+mj-lt"/>
              </a:rPr>
              <a:t>so</a:t>
            </a:r>
            <a:r>
              <a:rPr lang="en-US" dirty="0">
                <a:solidFill>
                  <a:srgbClr val="000000"/>
                </a:solidFill>
              </a:rPr>
              <a:t> </a:t>
            </a:r>
            <a:r>
              <a:rPr lang="en-US" sz="2400" dirty="0">
                <a:solidFill>
                  <a:srgbClr val="000000"/>
                </a:solidFill>
                <a:latin typeface="+mj-lt"/>
              </a:rPr>
              <a:t>that the </a:t>
            </a:r>
            <a:r>
              <a:rPr lang="en-US" sz="2400" dirty="0">
                <a:solidFill>
                  <a:srgbClr val="7030A0"/>
                </a:solidFill>
                <a:latin typeface="+mj-lt"/>
              </a:rPr>
              <a:t>mutual energy </a:t>
            </a:r>
            <a:r>
              <a:rPr lang="en-US" sz="2400" i="1" dirty="0">
                <a:solidFill>
                  <a:srgbClr val="7030A0"/>
                </a:solidFill>
                <a:latin typeface="+mj-lt"/>
              </a:rPr>
              <a:t>MI</a:t>
            </a:r>
            <a:r>
              <a:rPr lang="en-US" sz="2400" baseline="-25000" dirty="0">
                <a:solidFill>
                  <a:srgbClr val="7030A0"/>
                </a:solidFill>
                <a:latin typeface="+mj-lt"/>
              </a:rPr>
              <a:t>1</a:t>
            </a:r>
            <a:r>
              <a:rPr lang="en-US" sz="2400" i="1" dirty="0">
                <a:solidFill>
                  <a:srgbClr val="7030A0"/>
                </a:solidFill>
                <a:latin typeface="+mj-lt"/>
              </a:rPr>
              <a:t>I</a:t>
            </a:r>
            <a:r>
              <a:rPr lang="en-US" sz="2400" baseline="-25000" dirty="0">
                <a:solidFill>
                  <a:srgbClr val="7030A0"/>
                </a:solidFill>
                <a:latin typeface="+mj-lt"/>
              </a:rPr>
              <a:t>2</a:t>
            </a:r>
            <a:r>
              <a:rPr lang="en-US" sz="2400" dirty="0">
                <a:solidFill>
                  <a:srgbClr val="7030A0"/>
                </a:solidFill>
                <a:latin typeface="+mj-lt"/>
              </a:rPr>
              <a:t> is also negative</a:t>
            </a:r>
            <a:r>
              <a:rPr lang="en-US" sz="2400" dirty="0">
                <a:solidFill>
                  <a:srgbClr val="000000"/>
                </a:solidFill>
                <a:latin typeface="+mj-lt"/>
              </a:rPr>
              <a:t>.</a:t>
            </a:r>
            <a:endParaRPr lang="en-IN" sz="2400" dirty="0">
              <a:latin typeface="+mj-lt"/>
            </a:endParaRPr>
          </a:p>
        </p:txBody>
      </p:sp>
      <p:pic>
        <p:nvPicPr>
          <p:cNvPr id="4" name="Picture 3"/>
          <p:cNvPicPr>
            <a:picLocks noChangeAspect="1"/>
          </p:cNvPicPr>
          <p:nvPr/>
        </p:nvPicPr>
        <p:blipFill>
          <a:blip r:embed="rId2"/>
          <a:stretch>
            <a:fillRect/>
          </a:stretch>
        </p:blipFill>
        <p:spPr>
          <a:xfrm>
            <a:off x="2372130" y="2190491"/>
            <a:ext cx="4651240" cy="872108"/>
          </a:xfrm>
          <a:prstGeom prst="rect">
            <a:avLst/>
          </a:prstGeom>
        </p:spPr>
      </p:pic>
      <p:sp>
        <p:nvSpPr>
          <p:cNvPr id="5" name="Rectangle 4"/>
          <p:cNvSpPr/>
          <p:nvPr/>
        </p:nvSpPr>
        <p:spPr>
          <a:xfrm>
            <a:off x="573933" y="2198318"/>
            <a:ext cx="1974714" cy="461665"/>
          </a:xfrm>
          <a:prstGeom prst="rect">
            <a:avLst/>
          </a:prstGeom>
        </p:spPr>
        <p:txBody>
          <a:bodyPr wrap="square">
            <a:spAutoFit/>
          </a:bodyPr>
          <a:lstStyle/>
          <a:p>
            <a:r>
              <a:rPr lang="en-IN" sz="2400" dirty="0">
                <a:solidFill>
                  <a:srgbClr val="000000"/>
                </a:solidFill>
                <a:latin typeface="+mj-lt"/>
              </a:rPr>
              <a:t>In that case,</a:t>
            </a:r>
            <a:endParaRPr lang="en-IN" sz="2400" dirty="0">
              <a:latin typeface="+mj-lt"/>
            </a:endParaRPr>
          </a:p>
        </p:txBody>
      </p:sp>
      <p:sp>
        <p:nvSpPr>
          <p:cNvPr id="6" name="Rectangle 5"/>
          <p:cNvSpPr/>
          <p:nvPr/>
        </p:nvSpPr>
        <p:spPr>
          <a:xfrm>
            <a:off x="2101175" y="264481"/>
            <a:ext cx="4572000" cy="461665"/>
          </a:xfrm>
          <a:prstGeom prst="rect">
            <a:avLst/>
          </a:prstGeom>
        </p:spPr>
        <p:txBody>
          <a:bodyPr>
            <a:spAutoFit/>
          </a:bodyPr>
          <a:lstStyle/>
          <a:p>
            <a:r>
              <a:rPr lang="en-US" sz="2400" b="1" dirty="0">
                <a:solidFill>
                  <a:srgbClr val="0000FF"/>
                </a:solidFill>
                <a:latin typeface="+mj-lt"/>
              </a:rPr>
              <a:t>ENERGY IN A COUPLED CIRCUIT</a:t>
            </a:r>
            <a:endParaRPr lang="en-IN" sz="2400" dirty="0">
              <a:latin typeface="+mj-lt"/>
            </a:endParaRPr>
          </a:p>
        </p:txBody>
      </p:sp>
      <p:sp>
        <p:nvSpPr>
          <p:cNvPr id="7" name="Rectangle 6"/>
          <p:cNvSpPr/>
          <p:nvPr/>
        </p:nvSpPr>
        <p:spPr>
          <a:xfrm>
            <a:off x="194553" y="3356442"/>
            <a:ext cx="8735438" cy="830997"/>
          </a:xfrm>
          <a:prstGeom prst="rect">
            <a:avLst/>
          </a:prstGeom>
        </p:spPr>
        <p:txBody>
          <a:bodyPr wrap="square">
            <a:spAutoFit/>
          </a:bodyPr>
          <a:lstStyle/>
          <a:p>
            <a:pPr marL="285750" indent="-285750" algn="just">
              <a:buFont typeface="Arial" panose="020B0604020202020204" pitchFamily="34" charset="0"/>
              <a:buChar char="•"/>
            </a:pPr>
            <a:r>
              <a:rPr lang="en-IN" sz="2400" dirty="0">
                <a:solidFill>
                  <a:srgbClr val="000000"/>
                </a:solidFill>
                <a:latin typeface="+mj-lt"/>
              </a:rPr>
              <a:t>The general expression for </a:t>
            </a:r>
            <a:r>
              <a:rPr lang="en-US" sz="2400" dirty="0"/>
              <a:t>the instantaneous energy stored in the circuit is</a:t>
            </a:r>
            <a:endParaRPr lang="en-IN" sz="2400" dirty="0">
              <a:latin typeface="+mj-lt"/>
            </a:endParaRPr>
          </a:p>
        </p:txBody>
      </p:sp>
      <p:pic>
        <p:nvPicPr>
          <p:cNvPr id="8" name="Picture 7"/>
          <p:cNvPicPr>
            <a:picLocks noChangeAspect="1"/>
          </p:cNvPicPr>
          <p:nvPr/>
        </p:nvPicPr>
        <p:blipFill>
          <a:blip r:embed="rId3"/>
          <a:stretch>
            <a:fillRect/>
          </a:stretch>
        </p:blipFill>
        <p:spPr>
          <a:xfrm>
            <a:off x="2232132" y="4415542"/>
            <a:ext cx="4007659" cy="1075225"/>
          </a:xfrm>
          <a:prstGeom prst="rect">
            <a:avLst/>
          </a:prstGeom>
        </p:spPr>
      </p:pic>
    </p:spTree>
    <p:extLst>
      <p:ext uri="{BB962C8B-B14F-4D97-AF65-F5344CB8AC3E}">
        <p14:creationId xmlns:p14="http://schemas.microsoft.com/office/powerpoint/2010/main" val="3719452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073" y="284813"/>
            <a:ext cx="6439710" cy="461665"/>
          </a:xfrm>
          <a:prstGeom prst="rect">
            <a:avLst/>
          </a:prstGeom>
        </p:spPr>
        <p:txBody>
          <a:bodyPr wrap="square">
            <a:spAutoFit/>
          </a:bodyPr>
          <a:lstStyle/>
          <a:p>
            <a:r>
              <a:rPr lang="en-US" sz="2400" dirty="0">
                <a:solidFill>
                  <a:schemeClr val="accent1"/>
                </a:solidFill>
                <a:latin typeface="+mj-lt"/>
              </a:rPr>
              <a:t>UPPER LIMIT FOR THE MUTUAL INDUCTANCE </a:t>
            </a:r>
            <a:r>
              <a:rPr lang="en-US" sz="2400" i="1" dirty="0">
                <a:solidFill>
                  <a:schemeClr val="accent1"/>
                </a:solidFill>
                <a:latin typeface="+mj-lt"/>
              </a:rPr>
              <a:t>M</a:t>
            </a:r>
            <a:endParaRPr lang="en-IN" sz="2400" dirty="0">
              <a:solidFill>
                <a:schemeClr val="accent1"/>
              </a:solidFill>
              <a:latin typeface="+mj-lt"/>
            </a:endParaRPr>
          </a:p>
        </p:txBody>
      </p:sp>
      <p:sp>
        <p:nvSpPr>
          <p:cNvPr id="3" name="Rectangle 2"/>
          <p:cNvSpPr/>
          <p:nvPr/>
        </p:nvSpPr>
        <p:spPr>
          <a:xfrm>
            <a:off x="252917" y="905071"/>
            <a:ext cx="8579797"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The energy stored in the circuit cannot be negative because the circuit is </a:t>
            </a:r>
            <a:r>
              <a:rPr lang="en-IN" sz="2400" dirty="0">
                <a:latin typeface="+mj-lt"/>
              </a:rPr>
              <a:t>passive. </a:t>
            </a:r>
          </a:p>
        </p:txBody>
      </p:sp>
      <p:sp>
        <p:nvSpPr>
          <p:cNvPr id="4" name="Rectangle 3"/>
          <p:cNvSpPr/>
          <p:nvPr/>
        </p:nvSpPr>
        <p:spPr>
          <a:xfrm>
            <a:off x="252917" y="1894661"/>
            <a:ext cx="4572000" cy="461665"/>
          </a:xfrm>
          <a:prstGeom prst="rect">
            <a:avLst/>
          </a:prstGeom>
        </p:spPr>
        <p:txBody>
          <a:bodyPr>
            <a:spAutoFit/>
          </a:bodyPr>
          <a:lstStyle/>
          <a:p>
            <a:pPr marL="342900" indent="-342900">
              <a:buFont typeface="Arial" panose="020B0604020202020204" pitchFamily="34" charset="0"/>
              <a:buChar char="•"/>
            </a:pPr>
            <a:r>
              <a:rPr lang="en-US" sz="2400" dirty="0">
                <a:solidFill>
                  <a:srgbClr val="000000"/>
                </a:solidFill>
                <a:latin typeface="+mj-lt"/>
              </a:rPr>
              <a:t>This means that the quantity</a:t>
            </a:r>
            <a:endParaRPr lang="en-IN" sz="2400" dirty="0">
              <a:latin typeface="+mj-lt"/>
            </a:endParaRPr>
          </a:p>
        </p:txBody>
      </p:sp>
      <p:pic>
        <p:nvPicPr>
          <p:cNvPr id="5" name="Picture 4"/>
          <p:cNvPicPr>
            <a:picLocks noChangeAspect="1"/>
          </p:cNvPicPr>
          <p:nvPr/>
        </p:nvPicPr>
        <p:blipFill>
          <a:blip r:embed="rId2"/>
          <a:stretch>
            <a:fillRect/>
          </a:stretch>
        </p:blipFill>
        <p:spPr>
          <a:xfrm>
            <a:off x="4824917" y="1661117"/>
            <a:ext cx="3341156" cy="695209"/>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917" y="2556135"/>
                <a:ext cx="8579797" cy="900375"/>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To complete the square, we both add and subtract the term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1</m:t>
                        </m:r>
                      </m:sub>
                    </m:sSub>
                    <m:sSub>
                      <m:sSubPr>
                        <m:ctrlPr>
                          <a:rPr lang="en-US"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2</m:t>
                        </m:r>
                      </m:sub>
                    </m:sSub>
                    <m:rad>
                      <m:radPr>
                        <m:degHide m:val="on"/>
                        <m:ctrlPr>
                          <a:rPr lang="en-US" sz="2400" i="1" smtClean="0">
                            <a:solidFill>
                              <a:srgbClr val="000000"/>
                            </a:solidFill>
                            <a:latin typeface="Cambria Math" panose="02040503050406030204" pitchFamily="18" charset="0"/>
                          </a:rPr>
                        </m:ctrlPr>
                      </m:radPr>
                      <m:deg/>
                      <m:e>
                        <m:sSub>
                          <m:sSubPr>
                            <m:ctrlPr>
                              <a:rPr lang="en-US"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𝐿</m:t>
                            </m:r>
                          </m:e>
                          <m:sub>
                            <m:r>
                              <a:rPr lang="en-IN" sz="2400" b="0" i="1" smtClean="0">
                                <a:solidFill>
                                  <a:srgbClr val="000000"/>
                                </a:solidFill>
                                <a:latin typeface="Cambria Math" panose="02040503050406030204" pitchFamily="18" charset="0"/>
                              </a:rPr>
                              <m:t>1</m:t>
                            </m:r>
                          </m:sub>
                        </m:sSub>
                        <m:sSub>
                          <m:sSubPr>
                            <m:ctrlPr>
                              <a:rPr lang="en-US"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𝐿</m:t>
                            </m:r>
                          </m:e>
                          <m:sub>
                            <m:r>
                              <a:rPr lang="en-IN" sz="2400" b="0" i="1" smtClean="0">
                                <a:solidFill>
                                  <a:srgbClr val="000000"/>
                                </a:solidFill>
                                <a:latin typeface="Cambria Math" panose="02040503050406030204" pitchFamily="18" charset="0"/>
                              </a:rPr>
                              <m:t>2</m:t>
                            </m:r>
                          </m:sub>
                        </m:sSub>
                      </m:e>
                    </m:rad>
                    <m:r>
                      <a:rPr lang="en-IN" sz="2400" b="0" i="0" smtClean="0">
                        <a:solidFill>
                          <a:srgbClr val="000000"/>
                        </a:solidFill>
                        <a:latin typeface="Cambria Math" panose="02040503050406030204" pitchFamily="18" charset="0"/>
                      </a:rPr>
                      <m:t>,</m:t>
                    </m:r>
                  </m:oMath>
                </a14:m>
                <a:r>
                  <a:rPr lang="en-IN" sz="2400" dirty="0">
                    <a:latin typeface="+mj-lt"/>
                  </a:rPr>
                  <a:t>  and obtain</a:t>
                </a:r>
              </a:p>
            </p:txBody>
          </p:sp>
        </mc:Choice>
        <mc:Fallback xmlns="">
          <p:sp>
            <p:nvSpPr>
              <p:cNvPr id="6" name="Rectangle 5"/>
              <p:cNvSpPr>
                <a:spLocks noRot="1" noChangeAspect="1" noMove="1" noResize="1" noEditPoints="1" noAdjustHandles="1" noChangeArrowheads="1" noChangeShapeType="1" noTextEdit="1"/>
              </p:cNvSpPr>
              <p:nvPr/>
            </p:nvSpPr>
            <p:spPr>
              <a:xfrm>
                <a:off x="252917" y="2556135"/>
                <a:ext cx="8579797" cy="900375"/>
              </a:xfrm>
              <a:prstGeom prst="rect">
                <a:avLst/>
              </a:prstGeom>
              <a:blipFill rotWithShape="0">
                <a:blip r:embed="rId3"/>
                <a:stretch>
                  <a:fillRect l="-923" t="-5405" r="-1065" b="-12838"/>
                </a:stretch>
              </a:blipFill>
            </p:spPr>
            <p:txBody>
              <a:bodyPr/>
              <a:lstStyle/>
              <a:p>
                <a:r>
                  <a:rPr lang="en-IN">
                    <a:noFill/>
                  </a:rPr>
                  <a:t> </a:t>
                </a:r>
              </a:p>
            </p:txBody>
          </p:sp>
        </mc:Fallback>
      </mc:AlternateContent>
      <p:pic>
        <p:nvPicPr>
          <p:cNvPr id="7" name="Picture 6"/>
          <p:cNvPicPr>
            <a:picLocks noChangeAspect="1"/>
          </p:cNvPicPr>
          <p:nvPr/>
        </p:nvPicPr>
        <p:blipFill>
          <a:blip r:embed="rId4"/>
          <a:stretch>
            <a:fillRect/>
          </a:stretch>
        </p:blipFill>
        <p:spPr>
          <a:xfrm>
            <a:off x="1615829" y="3656319"/>
            <a:ext cx="6057854" cy="798322"/>
          </a:xfrm>
          <a:prstGeom prst="rect">
            <a:avLst/>
          </a:prstGeom>
        </p:spPr>
      </p:pic>
      <p:sp>
        <p:nvSpPr>
          <p:cNvPr id="8" name="Rectangle 7"/>
          <p:cNvSpPr/>
          <p:nvPr/>
        </p:nvSpPr>
        <p:spPr>
          <a:xfrm>
            <a:off x="321012" y="4552943"/>
            <a:ext cx="8822988"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The squared term is never negative; </a:t>
            </a:r>
            <a:r>
              <a:rPr lang="en-US" sz="2400" dirty="0">
                <a:latin typeface="+mj-lt"/>
              </a:rPr>
              <a:t>Therefore, the second term on the right-hand side of above Eq.  must be greater than zero; that is,</a:t>
            </a:r>
            <a:endParaRPr lang="en-IN" sz="2400" dirty="0">
              <a:latin typeface="+mj-lt"/>
            </a:endParaRPr>
          </a:p>
        </p:txBody>
      </p:sp>
      <p:pic>
        <p:nvPicPr>
          <p:cNvPr id="9" name="Picture 8"/>
          <p:cNvPicPr>
            <a:picLocks noChangeAspect="1"/>
          </p:cNvPicPr>
          <p:nvPr/>
        </p:nvPicPr>
        <p:blipFill>
          <a:blip r:embed="rId5"/>
          <a:stretch>
            <a:fillRect/>
          </a:stretch>
        </p:blipFill>
        <p:spPr>
          <a:xfrm>
            <a:off x="3037814" y="5383940"/>
            <a:ext cx="1573093" cy="446555"/>
          </a:xfrm>
          <a:prstGeom prst="rect">
            <a:avLst/>
          </a:prstGeom>
          <a:ln>
            <a:solidFill>
              <a:schemeClr val="accent2"/>
            </a:solidFill>
          </a:ln>
        </p:spPr>
      </p:pic>
      <p:sp>
        <p:nvSpPr>
          <p:cNvPr id="10" name="Rectangle 9"/>
          <p:cNvSpPr/>
          <p:nvPr/>
        </p:nvSpPr>
        <p:spPr>
          <a:xfrm>
            <a:off x="466928" y="5880208"/>
            <a:ext cx="8511702"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Thus, the mutual inductance cannot be greater than the geometric mean of the self-inductances of the coils.</a:t>
            </a:r>
            <a:endParaRPr lang="en-IN" sz="2400" dirty="0">
              <a:latin typeface="+mj-lt"/>
            </a:endParaRPr>
          </a:p>
        </p:txBody>
      </p:sp>
    </p:spTree>
    <p:extLst>
      <p:ext uri="{BB962C8B-B14F-4D97-AF65-F5344CB8AC3E}">
        <p14:creationId xmlns:p14="http://schemas.microsoft.com/office/powerpoint/2010/main" val="231562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958" y="367738"/>
            <a:ext cx="8608979"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231F20"/>
                </a:solidFill>
                <a:latin typeface="+mj-lt"/>
              </a:rPr>
              <a:t>The degree to which </a:t>
            </a:r>
            <a:r>
              <a:rPr lang="en-US" sz="2400" i="1" dirty="0">
                <a:solidFill>
                  <a:srgbClr val="231F20"/>
                </a:solidFill>
                <a:latin typeface="+mj-lt"/>
              </a:rPr>
              <a:t>M </a:t>
            </a:r>
            <a:r>
              <a:rPr lang="en-US" sz="2400" dirty="0">
                <a:solidFill>
                  <a:srgbClr val="231F20"/>
                </a:solidFill>
                <a:latin typeface="+mj-lt"/>
              </a:rPr>
              <a:t>approaches its maximum value is described by the </a:t>
            </a:r>
            <a:r>
              <a:rPr lang="en-US" sz="2400" b="1" i="1" dirty="0">
                <a:solidFill>
                  <a:srgbClr val="231F20"/>
                </a:solidFill>
                <a:latin typeface="+mj-lt"/>
              </a:rPr>
              <a:t>coupling coefficient.</a:t>
            </a:r>
            <a:endParaRPr lang="en-IN" sz="2400" dirty="0">
              <a:latin typeface="+mj-lt"/>
            </a:endParaRPr>
          </a:p>
        </p:txBody>
      </p:sp>
      <p:pic>
        <p:nvPicPr>
          <p:cNvPr id="4" name="Picture 3"/>
          <p:cNvPicPr>
            <a:picLocks noChangeAspect="1"/>
          </p:cNvPicPr>
          <p:nvPr/>
        </p:nvPicPr>
        <p:blipFill>
          <a:blip r:embed="rId2"/>
          <a:stretch>
            <a:fillRect/>
          </a:stretch>
        </p:blipFill>
        <p:spPr>
          <a:xfrm>
            <a:off x="887770" y="1346841"/>
            <a:ext cx="1278222" cy="725145"/>
          </a:xfrm>
          <a:prstGeom prst="rect">
            <a:avLst/>
          </a:prstGeom>
          <a:ln>
            <a:solidFill>
              <a:schemeClr val="accent2"/>
            </a:solidFill>
          </a:ln>
        </p:spPr>
      </p:pic>
      <p:pic>
        <p:nvPicPr>
          <p:cNvPr id="5" name="Picture 4"/>
          <p:cNvPicPr>
            <a:picLocks noChangeAspect="1"/>
          </p:cNvPicPr>
          <p:nvPr/>
        </p:nvPicPr>
        <p:blipFill>
          <a:blip r:embed="rId3"/>
          <a:stretch>
            <a:fillRect/>
          </a:stretch>
        </p:blipFill>
        <p:spPr>
          <a:xfrm>
            <a:off x="638823" y="2261238"/>
            <a:ext cx="6051501" cy="297128"/>
          </a:xfrm>
          <a:prstGeom prst="rect">
            <a:avLst/>
          </a:prstGeom>
        </p:spPr>
      </p:pic>
      <p:pic>
        <p:nvPicPr>
          <p:cNvPr id="6" name="Picture 5"/>
          <p:cNvPicPr>
            <a:picLocks noChangeAspect="1"/>
          </p:cNvPicPr>
          <p:nvPr/>
        </p:nvPicPr>
        <p:blipFill>
          <a:blip r:embed="rId4"/>
          <a:stretch>
            <a:fillRect/>
          </a:stretch>
        </p:blipFill>
        <p:spPr>
          <a:xfrm>
            <a:off x="3760886" y="1397712"/>
            <a:ext cx="1486029" cy="586791"/>
          </a:xfrm>
          <a:prstGeom prst="rect">
            <a:avLst/>
          </a:prstGeom>
        </p:spPr>
      </p:pic>
      <p:sp>
        <p:nvSpPr>
          <p:cNvPr id="7" name="Rectangle 6"/>
          <p:cNvSpPr/>
          <p:nvPr/>
        </p:nvSpPr>
        <p:spPr>
          <a:xfrm>
            <a:off x="2719448" y="1506441"/>
            <a:ext cx="461986" cy="369332"/>
          </a:xfrm>
          <a:prstGeom prst="rect">
            <a:avLst/>
          </a:prstGeom>
        </p:spPr>
        <p:txBody>
          <a:bodyPr wrap="none">
            <a:spAutoFit/>
          </a:bodyPr>
          <a:lstStyle/>
          <a:p>
            <a:r>
              <a:rPr lang="en-US" dirty="0">
                <a:solidFill>
                  <a:srgbClr val="231F20"/>
                </a:solidFill>
              </a:rPr>
              <a:t>OR</a:t>
            </a:r>
            <a:endParaRPr lang="en-IN" dirty="0"/>
          </a:p>
        </p:txBody>
      </p:sp>
      <p:sp>
        <p:nvSpPr>
          <p:cNvPr id="8" name="Rectangle 7"/>
          <p:cNvSpPr/>
          <p:nvPr/>
        </p:nvSpPr>
        <p:spPr>
          <a:xfrm>
            <a:off x="72958" y="2682571"/>
            <a:ext cx="7126797"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231F20"/>
                </a:solidFill>
                <a:latin typeface="+mj-lt"/>
              </a:rPr>
              <a:t>If k&gt;0.5 then we can say the coils which are physically closer  as shown in Fig(a) and if k&lt;0.5 then the coils are loosely coupled as shown in Fig(b).</a:t>
            </a:r>
            <a:endParaRPr lang="en-IN" sz="2400" dirty="0">
              <a:latin typeface="+mj-lt"/>
            </a:endParaRPr>
          </a:p>
        </p:txBody>
      </p:sp>
      <p:pic>
        <p:nvPicPr>
          <p:cNvPr id="9" name="Picture 8"/>
          <p:cNvPicPr>
            <a:picLocks noChangeAspect="1"/>
          </p:cNvPicPr>
          <p:nvPr/>
        </p:nvPicPr>
        <p:blipFill>
          <a:blip r:embed="rId5"/>
          <a:stretch>
            <a:fillRect/>
          </a:stretch>
        </p:blipFill>
        <p:spPr>
          <a:xfrm>
            <a:off x="7515106" y="1025821"/>
            <a:ext cx="1417443" cy="2141406"/>
          </a:xfrm>
          <a:prstGeom prst="rect">
            <a:avLst/>
          </a:prstGeom>
        </p:spPr>
      </p:pic>
      <p:sp>
        <p:nvSpPr>
          <p:cNvPr id="10" name="Rectangle 9"/>
          <p:cNvSpPr/>
          <p:nvPr/>
        </p:nvSpPr>
        <p:spPr>
          <a:xfrm>
            <a:off x="7281643" y="3167227"/>
            <a:ext cx="2013625" cy="369332"/>
          </a:xfrm>
          <a:prstGeom prst="rect">
            <a:avLst/>
          </a:prstGeom>
        </p:spPr>
        <p:txBody>
          <a:bodyPr wrap="square">
            <a:spAutoFit/>
          </a:bodyPr>
          <a:lstStyle/>
          <a:p>
            <a:r>
              <a:rPr lang="en-IN" dirty="0">
                <a:solidFill>
                  <a:srgbClr val="000000"/>
                </a:solidFill>
              </a:rPr>
              <a:t>(a)Tightly coupled</a:t>
            </a:r>
            <a:endParaRPr lang="en-IN" dirty="0"/>
          </a:p>
        </p:txBody>
      </p:sp>
      <p:sp>
        <p:nvSpPr>
          <p:cNvPr id="11" name="Rectangle 10"/>
          <p:cNvSpPr/>
          <p:nvPr/>
        </p:nvSpPr>
        <p:spPr>
          <a:xfrm>
            <a:off x="27904" y="4056718"/>
            <a:ext cx="6849551"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If the entire flux produced by one coil links another coil, then </a:t>
            </a:r>
            <a:r>
              <a:rPr lang="en-US" sz="2400" i="1" dirty="0">
                <a:solidFill>
                  <a:srgbClr val="000000"/>
                </a:solidFill>
                <a:latin typeface="+mj-lt"/>
              </a:rPr>
              <a:t>k </a:t>
            </a:r>
            <a:r>
              <a:rPr lang="en-US" sz="2400" dirty="0">
                <a:solidFill>
                  <a:srgbClr val="000000"/>
                </a:solidFill>
                <a:latin typeface="+mj-lt"/>
              </a:rPr>
              <a:t>= 1(100 percent coupling or </a:t>
            </a:r>
            <a:r>
              <a:rPr lang="en-US" sz="2400" i="1" dirty="0">
                <a:solidFill>
                  <a:srgbClr val="000000"/>
                </a:solidFill>
                <a:latin typeface="+mj-lt"/>
              </a:rPr>
              <a:t>perfectly coupled)</a:t>
            </a:r>
            <a:endParaRPr lang="en-IN" sz="2400" dirty="0">
              <a:latin typeface="+mj-lt"/>
            </a:endParaRPr>
          </a:p>
        </p:txBody>
      </p:sp>
      <p:sp>
        <p:nvSpPr>
          <p:cNvPr id="12" name="Rectangle 11"/>
          <p:cNvSpPr/>
          <p:nvPr/>
        </p:nvSpPr>
        <p:spPr>
          <a:xfrm>
            <a:off x="27905" y="5175057"/>
            <a:ext cx="7287296"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mj-lt"/>
              </a:rPr>
              <a:t>So, the coupling coefficient is the fraction of the total flux emanating from one coil that links the other coil.</a:t>
            </a:r>
            <a:endParaRPr lang="en-IN" sz="2400" dirty="0">
              <a:latin typeface="+mj-lt"/>
            </a:endParaRPr>
          </a:p>
        </p:txBody>
      </p:sp>
      <p:pic>
        <p:nvPicPr>
          <p:cNvPr id="13" name="Picture 12"/>
          <p:cNvPicPr>
            <a:picLocks noChangeAspect="1"/>
          </p:cNvPicPr>
          <p:nvPr/>
        </p:nvPicPr>
        <p:blipFill>
          <a:blip r:embed="rId6"/>
          <a:stretch>
            <a:fillRect/>
          </a:stretch>
        </p:blipFill>
        <p:spPr>
          <a:xfrm>
            <a:off x="952334" y="6036714"/>
            <a:ext cx="1928027" cy="678239"/>
          </a:xfrm>
          <a:prstGeom prst="rect">
            <a:avLst/>
          </a:prstGeom>
        </p:spPr>
      </p:pic>
      <p:pic>
        <p:nvPicPr>
          <p:cNvPr id="14" name="Picture 13"/>
          <p:cNvPicPr>
            <a:picLocks noChangeAspect="1"/>
          </p:cNvPicPr>
          <p:nvPr/>
        </p:nvPicPr>
        <p:blipFill>
          <a:blip r:embed="rId7"/>
          <a:stretch>
            <a:fillRect/>
          </a:stretch>
        </p:blipFill>
        <p:spPr>
          <a:xfrm>
            <a:off x="4286941" y="6077806"/>
            <a:ext cx="1897544" cy="655377"/>
          </a:xfrm>
          <a:prstGeom prst="rect">
            <a:avLst/>
          </a:prstGeom>
        </p:spPr>
      </p:pic>
      <p:sp>
        <p:nvSpPr>
          <p:cNvPr id="15" name="Rectangle 14"/>
          <p:cNvSpPr/>
          <p:nvPr/>
        </p:nvSpPr>
        <p:spPr>
          <a:xfrm>
            <a:off x="3245809" y="6191167"/>
            <a:ext cx="461986" cy="369332"/>
          </a:xfrm>
          <a:prstGeom prst="rect">
            <a:avLst/>
          </a:prstGeom>
        </p:spPr>
        <p:txBody>
          <a:bodyPr wrap="none">
            <a:spAutoFit/>
          </a:bodyPr>
          <a:lstStyle/>
          <a:p>
            <a:r>
              <a:rPr lang="en-US" dirty="0">
                <a:solidFill>
                  <a:srgbClr val="231F20"/>
                </a:solidFill>
              </a:rPr>
              <a:t>OR</a:t>
            </a:r>
            <a:endParaRPr lang="en-IN" dirty="0"/>
          </a:p>
        </p:txBody>
      </p:sp>
      <p:sp>
        <p:nvSpPr>
          <p:cNvPr id="16" name="Rectangle 15"/>
          <p:cNvSpPr/>
          <p:nvPr/>
        </p:nvSpPr>
        <p:spPr>
          <a:xfrm>
            <a:off x="2675105" y="64896"/>
            <a:ext cx="3404681" cy="461665"/>
          </a:xfrm>
          <a:prstGeom prst="rect">
            <a:avLst/>
          </a:prstGeom>
        </p:spPr>
        <p:txBody>
          <a:bodyPr wrap="square">
            <a:spAutoFit/>
          </a:bodyPr>
          <a:lstStyle/>
          <a:p>
            <a:r>
              <a:rPr lang="en-IN" sz="2400" dirty="0">
                <a:solidFill>
                  <a:schemeClr val="accent1"/>
                </a:solidFill>
                <a:latin typeface="+mj-lt"/>
              </a:rPr>
              <a:t>COUPLING COEFFICIENT</a:t>
            </a:r>
          </a:p>
        </p:txBody>
      </p:sp>
      <p:pic>
        <p:nvPicPr>
          <p:cNvPr id="17" name="Picture 16"/>
          <p:cNvPicPr>
            <a:picLocks noChangeAspect="1"/>
          </p:cNvPicPr>
          <p:nvPr/>
        </p:nvPicPr>
        <p:blipFill>
          <a:blip r:embed="rId8"/>
          <a:stretch>
            <a:fillRect/>
          </a:stretch>
        </p:blipFill>
        <p:spPr>
          <a:xfrm>
            <a:off x="7598175" y="3921159"/>
            <a:ext cx="1371719" cy="2156647"/>
          </a:xfrm>
          <a:prstGeom prst="rect">
            <a:avLst/>
          </a:prstGeom>
        </p:spPr>
      </p:pic>
      <p:sp>
        <p:nvSpPr>
          <p:cNvPr id="18" name="Rectangle 17"/>
          <p:cNvSpPr/>
          <p:nvPr/>
        </p:nvSpPr>
        <p:spPr>
          <a:xfrm>
            <a:off x="7151990" y="6277740"/>
            <a:ext cx="2013625" cy="369332"/>
          </a:xfrm>
          <a:prstGeom prst="rect">
            <a:avLst/>
          </a:prstGeom>
        </p:spPr>
        <p:txBody>
          <a:bodyPr wrap="square">
            <a:spAutoFit/>
          </a:bodyPr>
          <a:lstStyle/>
          <a:p>
            <a:r>
              <a:rPr lang="en-IN" dirty="0">
                <a:solidFill>
                  <a:srgbClr val="000000"/>
                </a:solidFill>
              </a:rPr>
              <a:t>(b) Loosely coupled</a:t>
            </a:r>
            <a:endParaRPr lang="en-IN" dirty="0"/>
          </a:p>
        </p:txBody>
      </p:sp>
    </p:spTree>
    <p:extLst>
      <p:ext uri="{BB962C8B-B14F-4D97-AF65-F5344CB8AC3E}">
        <p14:creationId xmlns:p14="http://schemas.microsoft.com/office/powerpoint/2010/main" val="693554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188" y="360824"/>
            <a:ext cx="2169267" cy="461665"/>
          </a:xfrm>
          <a:prstGeom prst="rect">
            <a:avLst/>
          </a:prstGeom>
        </p:spPr>
        <p:txBody>
          <a:bodyPr wrap="square">
            <a:spAutoFit/>
          </a:bodyPr>
          <a:lstStyle/>
          <a:p>
            <a:r>
              <a:rPr lang="en-IN" sz="2400" dirty="0">
                <a:solidFill>
                  <a:srgbClr val="000000"/>
                </a:solidFill>
              </a:rPr>
              <a:t>PROBLEM:</a:t>
            </a:r>
            <a:endParaRPr lang="en-IN" sz="2400" dirty="0"/>
          </a:p>
        </p:txBody>
      </p:sp>
      <p:pic>
        <p:nvPicPr>
          <p:cNvPr id="4" name="Picture 3"/>
          <p:cNvPicPr>
            <a:picLocks noChangeAspect="1"/>
          </p:cNvPicPr>
          <p:nvPr/>
        </p:nvPicPr>
        <p:blipFill>
          <a:blip r:embed="rId2"/>
          <a:stretch>
            <a:fillRect/>
          </a:stretch>
        </p:blipFill>
        <p:spPr>
          <a:xfrm>
            <a:off x="6649247" y="1691254"/>
            <a:ext cx="2149026" cy="1432684"/>
          </a:xfrm>
          <a:prstGeom prst="rect">
            <a:avLst/>
          </a:prstGeom>
        </p:spPr>
      </p:pic>
      <p:sp>
        <p:nvSpPr>
          <p:cNvPr id="5" name="Rectangle 4"/>
          <p:cNvSpPr/>
          <p:nvPr/>
        </p:nvSpPr>
        <p:spPr>
          <a:xfrm>
            <a:off x="136188" y="728141"/>
            <a:ext cx="8891080" cy="1200329"/>
          </a:xfrm>
          <a:prstGeom prst="rect">
            <a:avLst/>
          </a:prstGeom>
        </p:spPr>
        <p:txBody>
          <a:bodyPr wrap="square">
            <a:spAutoFit/>
          </a:bodyPr>
          <a:lstStyle/>
          <a:p>
            <a:pPr algn="just"/>
            <a:r>
              <a:rPr lang="en-US" sz="2400" b="1" dirty="0">
                <a:solidFill>
                  <a:srgbClr val="231F20"/>
                </a:solidFill>
                <a:latin typeface="+mj-lt"/>
              </a:rPr>
              <a:t>In Fig., let </a:t>
            </a:r>
            <a:r>
              <a:rPr lang="en-US" sz="2400" b="1" i="1" dirty="0">
                <a:solidFill>
                  <a:srgbClr val="231F20"/>
                </a:solidFill>
                <a:latin typeface="+mj-lt"/>
              </a:rPr>
              <a:t>L</a:t>
            </a:r>
            <a:r>
              <a:rPr lang="en-US" sz="2400" b="1" baseline="-25000" dirty="0">
                <a:solidFill>
                  <a:srgbClr val="231F20"/>
                </a:solidFill>
                <a:latin typeface="+mj-lt"/>
              </a:rPr>
              <a:t>1</a:t>
            </a:r>
            <a:r>
              <a:rPr lang="en-US" sz="2400" b="1" dirty="0">
                <a:solidFill>
                  <a:srgbClr val="231F20"/>
                </a:solidFill>
                <a:latin typeface="+mj-lt"/>
              </a:rPr>
              <a:t> = 0.4 H, </a:t>
            </a:r>
            <a:r>
              <a:rPr lang="en-US" sz="2400" b="1" i="1" dirty="0">
                <a:solidFill>
                  <a:srgbClr val="231F20"/>
                </a:solidFill>
                <a:latin typeface="+mj-lt"/>
              </a:rPr>
              <a:t>L</a:t>
            </a:r>
            <a:r>
              <a:rPr lang="en-US" sz="2400" b="1" baseline="-25000" dirty="0">
                <a:solidFill>
                  <a:srgbClr val="231F20"/>
                </a:solidFill>
                <a:latin typeface="+mj-lt"/>
              </a:rPr>
              <a:t>2</a:t>
            </a:r>
            <a:r>
              <a:rPr lang="en-US" sz="2400" b="1" dirty="0">
                <a:solidFill>
                  <a:srgbClr val="231F20"/>
                </a:solidFill>
                <a:latin typeface="+mj-lt"/>
              </a:rPr>
              <a:t> = 2.5 H, </a:t>
            </a:r>
            <a:r>
              <a:rPr lang="en-US" sz="2400" b="1" i="1" dirty="0">
                <a:solidFill>
                  <a:srgbClr val="231F20"/>
                </a:solidFill>
                <a:latin typeface="+mj-lt"/>
              </a:rPr>
              <a:t>k </a:t>
            </a:r>
            <a:r>
              <a:rPr lang="en-US" sz="2400" b="1" dirty="0">
                <a:solidFill>
                  <a:srgbClr val="231F20"/>
                </a:solidFill>
                <a:latin typeface="+mj-lt"/>
              </a:rPr>
              <a:t>= 0.6, and </a:t>
            </a:r>
            <a:r>
              <a:rPr lang="en-US" sz="2400" b="1" i="1" dirty="0">
                <a:solidFill>
                  <a:srgbClr val="231F20"/>
                </a:solidFill>
                <a:latin typeface="+mj-lt"/>
              </a:rPr>
              <a:t>i</a:t>
            </a:r>
            <a:r>
              <a:rPr lang="en-US" sz="2400" b="1" baseline="-25000" dirty="0">
                <a:solidFill>
                  <a:srgbClr val="231F20"/>
                </a:solidFill>
                <a:latin typeface="+mj-lt"/>
              </a:rPr>
              <a:t>1</a:t>
            </a:r>
            <a:r>
              <a:rPr lang="en-US" sz="2400" b="1" dirty="0">
                <a:solidFill>
                  <a:srgbClr val="231F20"/>
                </a:solidFill>
                <a:latin typeface="+mj-lt"/>
              </a:rPr>
              <a:t> = 4</a:t>
            </a:r>
            <a:r>
              <a:rPr lang="en-US" sz="2400" b="1" i="1" dirty="0">
                <a:solidFill>
                  <a:srgbClr val="231F20"/>
                </a:solidFill>
                <a:latin typeface="+mj-lt"/>
              </a:rPr>
              <a:t>i</a:t>
            </a:r>
            <a:r>
              <a:rPr lang="en-US" sz="2400" b="1" baseline="-25000" dirty="0">
                <a:solidFill>
                  <a:srgbClr val="231F20"/>
                </a:solidFill>
                <a:latin typeface="+mj-lt"/>
              </a:rPr>
              <a:t>2</a:t>
            </a:r>
            <a:r>
              <a:rPr lang="en-US" sz="2400" b="1" dirty="0">
                <a:solidFill>
                  <a:srgbClr val="231F20"/>
                </a:solidFill>
                <a:latin typeface="+mj-lt"/>
              </a:rPr>
              <a:t> =</a:t>
            </a:r>
            <a:br>
              <a:rPr lang="en-US" sz="2400" b="1" dirty="0">
                <a:solidFill>
                  <a:srgbClr val="231F20"/>
                </a:solidFill>
                <a:latin typeface="+mj-lt"/>
              </a:rPr>
            </a:br>
            <a:r>
              <a:rPr lang="en-US" sz="2400" b="1" dirty="0">
                <a:solidFill>
                  <a:srgbClr val="231F20"/>
                </a:solidFill>
                <a:latin typeface="+mj-lt"/>
              </a:rPr>
              <a:t>20 </a:t>
            </a:r>
            <a:r>
              <a:rPr lang="en-US" sz="2400" b="1" dirty="0" err="1">
                <a:solidFill>
                  <a:srgbClr val="231F20"/>
                </a:solidFill>
                <a:latin typeface="+mj-lt"/>
              </a:rPr>
              <a:t>cos</a:t>
            </a:r>
            <a:r>
              <a:rPr lang="en-US" sz="2400" b="1" dirty="0">
                <a:solidFill>
                  <a:srgbClr val="231F20"/>
                </a:solidFill>
                <a:latin typeface="+mj-lt"/>
              </a:rPr>
              <a:t> (500</a:t>
            </a:r>
            <a:r>
              <a:rPr lang="en-US" sz="2400" b="1" i="1" dirty="0">
                <a:solidFill>
                  <a:srgbClr val="231F20"/>
                </a:solidFill>
                <a:latin typeface="+mj-lt"/>
              </a:rPr>
              <a:t>t </a:t>
            </a:r>
            <a:r>
              <a:rPr lang="en-US" sz="2400" b="1" dirty="0">
                <a:solidFill>
                  <a:srgbClr val="231F20"/>
                </a:solidFill>
                <a:latin typeface="+mj-lt"/>
              </a:rPr>
              <a:t>− 20◦) mA. Determine both </a:t>
            </a:r>
            <a:r>
              <a:rPr lang="en-US" sz="2400" b="1" i="1" dirty="0">
                <a:solidFill>
                  <a:srgbClr val="231F20"/>
                </a:solidFill>
                <a:latin typeface="+mj-lt"/>
              </a:rPr>
              <a:t>v</a:t>
            </a:r>
            <a:r>
              <a:rPr lang="en-US" sz="2400" b="1" baseline="-25000" dirty="0">
                <a:solidFill>
                  <a:srgbClr val="231F20"/>
                </a:solidFill>
                <a:latin typeface="+mj-lt"/>
              </a:rPr>
              <a:t>1</a:t>
            </a:r>
            <a:r>
              <a:rPr lang="en-US" sz="2400" b="1" dirty="0">
                <a:solidFill>
                  <a:srgbClr val="231F20"/>
                </a:solidFill>
                <a:latin typeface="+mj-lt"/>
              </a:rPr>
              <a:t>(0) and the total energy stored in the system at </a:t>
            </a:r>
            <a:r>
              <a:rPr lang="en-US" sz="2400" b="1" i="1" dirty="0">
                <a:solidFill>
                  <a:srgbClr val="231F20"/>
                </a:solidFill>
                <a:latin typeface="+mj-lt"/>
              </a:rPr>
              <a:t>t </a:t>
            </a:r>
            <a:r>
              <a:rPr lang="en-US" sz="2400" b="1" dirty="0">
                <a:solidFill>
                  <a:srgbClr val="231F20"/>
                </a:solidFill>
                <a:latin typeface="+mj-lt"/>
              </a:rPr>
              <a:t>= 0.</a:t>
            </a:r>
            <a:endParaRPr lang="en-IN" sz="2400" dirty="0">
              <a:latin typeface="+mj-lt"/>
            </a:endParaRPr>
          </a:p>
        </p:txBody>
      </p:sp>
      <p:sp>
        <p:nvSpPr>
          <p:cNvPr id="6" name="Rectangle 5"/>
          <p:cNvSpPr/>
          <p:nvPr/>
        </p:nvSpPr>
        <p:spPr>
          <a:xfrm>
            <a:off x="223736" y="2064538"/>
            <a:ext cx="2169267" cy="461665"/>
          </a:xfrm>
          <a:prstGeom prst="rect">
            <a:avLst/>
          </a:prstGeom>
        </p:spPr>
        <p:txBody>
          <a:bodyPr wrap="square">
            <a:spAutoFit/>
          </a:bodyPr>
          <a:lstStyle/>
          <a:p>
            <a:r>
              <a:rPr lang="en-IN" sz="2400" dirty="0">
                <a:solidFill>
                  <a:srgbClr val="000000"/>
                </a:solidFill>
              </a:rPr>
              <a:t>SOLUTION</a:t>
            </a:r>
            <a:endParaRPr lang="en-IN" sz="2400" dirty="0"/>
          </a:p>
        </p:txBody>
      </p:sp>
      <p:sp>
        <p:nvSpPr>
          <p:cNvPr id="7" name="Rectangle 6"/>
          <p:cNvSpPr/>
          <p:nvPr/>
        </p:nvSpPr>
        <p:spPr>
          <a:xfrm>
            <a:off x="296694" y="2662271"/>
            <a:ext cx="6192047" cy="830997"/>
          </a:xfrm>
          <a:prstGeom prst="rect">
            <a:avLst/>
          </a:prstGeom>
        </p:spPr>
        <p:txBody>
          <a:bodyPr wrap="square">
            <a:spAutoFit/>
          </a:bodyPr>
          <a:lstStyle/>
          <a:p>
            <a:r>
              <a:rPr lang="en-US" sz="2400" dirty="0">
                <a:solidFill>
                  <a:srgbClr val="231F20"/>
                </a:solidFill>
                <a:latin typeface="+mj-lt"/>
              </a:rPr>
              <a:t>To determine the value of </a:t>
            </a:r>
            <a:r>
              <a:rPr lang="en-US" sz="2400" i="1" dirty="0">
                <a:solidFill>
                  <a:srgbClr val="231F20"/>
                </a:solidFill>
                <a:latin typeface="+mj-lt"/>
              </a:rPr>
              <a:t>v</a:t>
            </a:r>
            <a:r>
              <a:rPr lang="en-US" sz="2400" baseline="-25000" dirty="0">
                <a:solidFill>
                  <a:srgbClr val="231F20"/>
                </a:solidFill>
                <a:latin typeface="+mj-lt"/>
              </a:rPr>
              <a:t>1</a:t>
            </a:r>
            <a:r>
              <a:rPr lang="en-US" sz="2400" dirty="0">
                <a:solidFill>
                  <a:srgbClr val="231F20"/>
                </a:solidFill>
                <a:latin typeface="+mj-lt"/>
              </a:rPr>
              <a:t>, apply KVL and also </a:t>
            </a:r>
            <a:r>
              <a:rPr lang="en-US" sz="2400" dirty="0"/>
              <a:t>paying attention to the dot convention</a:t>
            </a:r>
            <a:endParaRPr lang="en-IN" sz="2400" dirty="0">
              <a:latin typeface="+mj-lt"/>
            </a:endParaRPr>
          </a:p>
        </p:txBody>
      </p:sp>
      <p:pic>
        <p:nvPicPr>
          <p:cNvPr id="8" name="Picture 7"/>
          <p:cNvPicPr>
            <a:picLocks noChangeAspect="1"/>
          </p:cNvPicPr>
          <p:nvPr/>
        </p:nvPicPr>
        <p:blipFill>
          <a:blip r:embed="rId3"/>
          <a:stretch>
            <a:fillRect/>
          </a:stretch>
        </p:blipFill>
        <p:spPr>
          <a:xfrm>
            <a:off x="2205220" y="3592326"/>
            <a:ext cx="2563550" cy="741375"/>
          </a:xfrm>
          <a:prstGeom prst="rect">
            <a:avLst/>
          </a:prstGeom>
        </p:spPr>
      </p:pic>
      <p:sp>
        <p:nvSpPr>
          <p:cNvPr id="9" name="Rectangle 8"/>
          <p:cNvSpPr/>
          <p:nvPr/>
        </p:nvSpPr>
        <p:spPr>
          <a:xfrm>
            <a:off x="196770" y="4432759"/>
            <a:ext cx="7720314" cy="461665"/>
          </a:xfrm>
          <a:prstGeom prst="rect">
            <a:avLst/>
          </a:prstGeom>
        </p:spPr>
        <p:txBody>
          <a:bodyPr wrap="square">
            <a:spAutoFit/>
          </a:bodyPr>
          <a:lstStyle/>
          <a:p>
            <a:r>
              <a:rPr lang="en-US" sz="2400" dirty="0">
                <a:solidFill>
                  <a:srgbClr val="231F20"/>
                </a:solidFill>
                <a:latin typeface="+mj-lt"/>
              </a:rPr>
              <a:t>To evaluate this quantity, we require a value for </a:t>
            </a:r>
            <a:r>
              <a:rPr lang="en-US" sz="2400" i="1" dirty="0">
                <a:solidFill>
                  <a:srgbClr val="231F20"/>
                </a:solidFill>
                <a:latin typeface="+mj-lt"/>
              </a:rPr>
              <a:t>M</a:t>
            </a:r>
            <a:endParaRPr lang="en-IN" sz="2400" dirty="0">
              <a:latin typeface="+mj-lt"/>
            </a:endParaRPr>
          </a:p>
        </p:txBody>
      </p:sp>
      <p:pic>
        <p:nvPicPr>
          <p:cNvPr id="10" name="Picture 9"/>
          <p:cNvPicPr>
            <a:picLocks noChangeAspect="1"/>
          </p:cNvPicPr>
          <p:nvPr/>
        </p:nvPicPr>
        <p:blipFill>
          <a:blip r:embed="rId4"/>
          <a:stretch>
            <a:fillRect/>
          </a:stretch>
        </p:blipFill>
        <p:spPr>
          <a:xfrm>
            <a:off x="1716916" y="4922642"/>
            <a:ext cx="4771825" cy="477182"/>
          </a:xfrm>
          <a:prstGeom prst="rect">
            <a:avLst/>
          </a:prstGeom>
        </p:spPr>
      </p:pic>
      <p:pic>
        <p:nvPicPr>
          <p:cNvPr id="11" name="Picture 10"/>
          <p:cNvPicPr>
            <a:picLocks noChangeAspect="1"/>
          </p:cNvPicPr>
          <p:nvPr/>
        </p:nvPicPr>
        <p:blipFill>
          <a:blip r:embed="rId5"/>
          <a:stretch>
            <a:fillRect/>
          </a:stretch>
        </p:blipFill>
        <p:spPr>
          <a:xfrm>
            <a:off x="296694" y="5833613"/>
            <a:ext cx="7736413" cy="406644"/>
          </a:xfrm>
          <a:prstGeom prst="rect">
            <a:avLst/>
          </a:prstGeom>
        </p:spPr>
      </p:pic>
    </p:spTree>
    <p:extLst>
      <p:ext uri="{BB962C8B-B14F-4D97-AF65-F5344CB8AC3E}">
        <p14:creationId xmlns:p14="http://schemas.microsoft.com/office/powerpoint/2010/main" val="3117288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280" y="538635"/>
            <a:ext cx="8466881" cy="1569660"/>
          </a:xfrm>
          <a:prstGeom prst="rect">
            <a:avLst/>
          </a:prstGeom>
        </p:spPr>
        <p:txBody>
          <a:bodyPr wrap="square">
            <a:spAutoFit/>
          </a:bodyPr>
          <a:lstStyle/>
          <a:p>
            <a:pPr algn="just"/>
            <a:r>
              <a:rPr lang="en-US" sz="2400" dirty="0">
                <a:solidFill>
                  <a:srgbClr val="231F20"/>
                </a:solidFill>
                <a:latin typeface="+mj-lt"/>
              </a:rPr>
              <a:t>The total energy is found by summing the energy stored in each inductor, which has three separate components since the two coils are known to be magnetically coupled. Since both currents enter a  “dotted’’ terminal,</a:t>
            </a:r>
            <a:endParaRPr lang="en-IN" sz="2400" dirty="0">
              <a:latin typeface="+mj-lt"/>
            </a:endParaRPr>
          </a:p>
        </p:txBody>
      </p:sp>
      <p:pic>
        <p:nvPicPr>
          <p:cNvPr id="3" name="Picture 2"/>
          <p:cNvPicPr>
            <a:picLocks noChangeAspect="1"/>
          </p:cNvPicPr>
          <p:nvPr/>
        </p:nvPicPr>
        <p:blipFill>
          <a:blip r:embed="rId2"/>
          <a:stretch>
            <a:fillRect/>
          </a:stretch>
        </p:blipFill>
        <p:spPr>
          <a:xfrm>
            <a:off x="1233815" y="2326251"/>
            <a:ext cx="6473809" cy="592594"/>
          </a:xfrm>
          <a:prstGeom prst="rect">
            <a:avLst/>
          </a:prstGeom>
        </p:spPr>
      </p:pic>
      <p:pic>
        <p:nvPicPr>
          <p:cNvPr id="4" name="Picture 3"/>
          <p:cNvPicPr>
            <a:picLocks noChangeAspect="1"/>
          </p:cNvPicPr>
          <p:nvPr/>
        </p:nvPicPr>
        <p:blipFill>
          <a:blip r:embed="rId3"/>
          <a:stretch>
            <a:fillRect/>
          </a:stretch>
        </p:blipFill>
        <p:spPr>
          <a:xfrm>
            <a:off x="3837749" y="3576759"/>
            <a:ext cx="4366247" cy="462036"/>
          </a:xfrm>
          <a:prstGeom prst="rect">
            <a:avLst/>
          </a:prstGeom>
        </p:spPr>
      </p:pic>
      <p:grpSp>
        <p:nvGrpSpPr>
          <p:cNvPr id="7" name="Group 6"/>
          <p:cNvGrpSpPr/>
          <p:nvPr/>
        </p:nvGrpSpPr>
        <p:grpSpPr>
          <a:xfrm>
            <a:off x="3837749" y="4762657"/>
            <a:ext cx="4100549" cy="503433"/>
            <a:chOff x="2252018" y="4004676"/>
            <a:chExt cx="4100549" cy="503433"/>
          </a:xfrm>
        </p:grpSpPr>
        <p:pic>
          <p:nvPicPr>
            <p:cNvPr id="5" name="Picture 4"/>
            <p:cNvPicPr>
              <a:picLocks noChangeAspect="1"/>
            </p:cNvPicPr>
            <p:nvPr/>
          </p:nvPicPr>
          <p:blipFill>
            <a:blip r:embed="rId4"/>
            <a:stretch>
              <a:fillRect/>
            </a:stretch>
          </p:blipFill>
          <p:spPr>
            <a:xfrm>
              <a:off x="2252018" y="4013556"/>
              <a:ext cx="2701947" cy="494553"/>
            </a:xfrm>
            <a:prstGeom prst="rect">
              <a:avLst/>
            </a:prstGeom>
          </p:spPr>
        </p:pic>
        <p:pic>
          <p:nvPicPr>
            <p:cNvPr id="6" name="Picture 5"/>
            <p:cNvPicPr>
              <a:picLocks noChangeAspect="1"/>
            </p:cNvPicPr>
            <p:nvPr/>
          </p:nvPicPr>
          <p:blipFill>
            <a:blip r:embed="rId5"/>
            <a:stretch>
              <a:fillRect/>
            </a:stretch>
          </p:blipFill>
          <p:spPr>
            <a:xfrm>
              <a:off x="4799770" y="4004676"/>
              <a:ext cx="1552797" cy="478902"/>
            </a:xfrm>
            <a:prstGeom prst="rect">
              <a:avLst/>
            </a:prstGeom>
          </p:spPr>
        </p:pic>
      </p:grpSp>
      <p:sp>
        <p:nvSpPr>
          <p:cNvPr id="8" name="Rectangle 7"/>
          <p:cNvSpPr/>
          <p:nvPr/>
        </p:nvSpPr>
        <p:spPr>
          <a:xfrm>
            <a:off x="653969" y="5953604"/>
            <a:ext cx="7830274" cy="461665"/>
          </a:xfrm>
          <a:prstGeom prst="rect">
            <a:avLst/>
          </a:prstGeom>
          <a:ln>
            <a:solidFill>
              <a:schemeClr val="accent2"/>
            </a:solidFill>
          </a:ln>
        </p:spPr>
        <p:txBody>
          <a:bodyPr wrap="square">
            <a:spAutoFit/>
          </a:bodyPr>
          <a:lstStyle/>
          <a:p>
            <a:r>
              <a:rPr lang="en-US" sz="2400" dirty="0">
                <a:solidFill>
                  <a:srgbClr val="231F20"/>
                </a:solidFill>
                <a:latin typeface="+mj-lt"/>
              </a:rPr>
              <a:t>The total energy stored in the two coils at </a:t>
            </a:r>
            <a:r>
              <a:rPr lang="en-US" sz="2400" i="1" dirty="0">
                <a:solidFill>
                  <a:srgbClr val="231F20"/>
                </a:solidFill>
                <a:latin typeface="+mj-lt"/>
              </a:rPr>
              <a:t>t </a:t>
            </a:r>
            <a:r>
              <a:rPr lang="en-US" sz="2400" dirty="0">
                <a:solidFill>
                  <a:srgbClr val="231F20"/>
                </a:solidFill>
                <a:latin typeface="+mj-lt"/>
              </a:rPr>
              <a:t>= 0, is 151.2 µJ</a:t>
            </a:r>
            <a:endParaRPr lang="en-IN" sz="2400" dirty="0">
              <a:latin typeface="+mj-lt"/>
            </a:endParaRPr>
          </a:p>
        </p:txBody>
      </p:sp>
      <p:sp>
        <p:nvSpPr>
          <p:cNvPr id="9" name="Rectangle 8"/>
          <p:cNvSpPr/>
          <p:nvPr/>
        </p:nvSpPr>
        <p:spPr>
          <a:xfrm>
            <a:off x="222725" y="3151276"/>
            <a:ext cx="4572000" cy="461665"/>
          </a:xfrm>
          <a:prstGeom prst="rect">
            <a:avLst/>
          </a:prstGeom>
        </p:spPr>
        <p:txBody>
          <a:bodyPr>
            <a:spAutoFit/>
          </a:bodyPr>
          <a:lstStyle/>
          <a:p>
            <a:r>
              <a:rPr lang="en-US" sz="2400" dirty="0">
                <a:solidFill>
                  <a:srgbClr val="231F20"/>
                </a:solidFill>
                <a:latin typeface="+mj-lt"/>
              </a:rPr>
              <a:t>Current through coil 1 at </a:t>
            </a:r>
            <a:r>
              <a:rPr lang="en-US" sz="2400" i="1" dirty="0">
                <a:solidFill>
                  <a:srgbClr val="231F20"/>
                </a:solidFill>
                <a:latin typeface="+mj-lt"/>
              </a:rPr>
              <a:t>t </a:t>
            </a:r>
            <a:r>
              <a:rPr lang="en-US" sz="2400" dirty="0">
                <a:solidFill>
                  <a:srgbClr val="231F20"/>
                </a:solidFill>
                <a:latin typeface="+mj-lt"/>
              </a:rPr>
              <a:t>= 0</a:t>
            </a:r>
            <a:endParaRPr lang="en-IN" sz="2400" dirty="0">
              <a:latin typeface="+mj-lt"/>
            </a:endParaRPr>
          </a:p>
        </p:txBody>
      </p:sp>
      <p:sp>
        <p:nvSpPr>
          <p:cNvPr id="10" name="Rectangle 9"/>
          <p:cNvSpPr/>
          <p:nvPr/>
        </p:nvSpPr>
        <p:spPr>
          <a:xfrm>
            <a:off x="208334" y="4287605"/>
            <a:ext cx="4572000" cy="461665"/>
          </a:xfrm>
          <a:prstGeom prst="rect">
            <a:avLst/>
          </a:prstGeom>
        </p:spPr>
        <p:txBody>
          <a:bodyPr>
            <a:spAutoFit/>
          </a:bodyPr>
          <a:lstStyle/>
          <a:p>
            <a:r>
              <a:rPr lang="en-US" sz="2400" dirty="0">
                <a:solidFill>
                  <a:srgbClr val="231F20"/>
                </a:solidFill>
                <a:latin typeface="+mj-lt"/>
              </a:rPr>
              <a:t>Current through coil 2 at </a:t>
            </a:r>
            <a:r>
              <a:rPr lang="en-US" sz="2400" i="1" dirty="0">
                <a:solidFill>
                  <a:srgbClr val="231F20"/>
                </a:solidFill>
                <a:latin typeface="+mj-lt"/>
              </a:rPr>
              <a:t>t </a:t>
            </a:r>
            <a:r>
              <a:rPr lang="en-US" sz="2400" dirty="0">
                <a:solidFill>
                  <a:srgbClr val="231F20"/>
                </a:solidFill>
                <a:latin typeface="+mj-lt"/>
              </a:rPr>
              <a:t>= 0</a:t>
            </a:r>
            <a:endParaRPr lang="en-IN" sz="2400" dirty="0">
              <a:latin typeface="+mj-lt"/>
            </a:endParaRPr>
          </a:p>
        </p:txBody>
      </p:sp>
    </p:spTree>
    <p:extLst>
      <p:ext uri="{BB962C8B-B14F-4D97-AF65-F5344CB8AC3E}">
        <p14:creationId xmlns:p14="http://schemas.microsoft.com/office/powerpoint/2010/main" val="3970462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188" y="360824"/>
            <a:ext cx="3475113" cy="461665"/>
          </a:xfrm>
          <a:prstGeom prst="rect">
            <a:avLst/>
          </a:prstGeom>
        </p:spPr>
        <p:txBody>
          <a:bodyPr wrap="square">
            <a:spAutoFit/>
          </a:bodyPr>
          <a:lstStyle/>
          <a:p>
            <a:r>
              <a:rPr lang="en-IN" sz="2400" dirty="0">
                <a:solidFill>
                  <a:srgbClr val="000000"/>
                </a:solidFill>
              </a:rPr>
              <a:t>PRACTICE PROBLEM1:</a:t>
            </a:r>
            <a:endParaRPr lang="en-IN" sz="2400" dirty="0"/>
          </a:p>
        </p:txBody>
      </p:sp>
      <p:pic>
        <p:nvPicPr>
          <p:cNvPr id="3" name="Picture 2"/>
          <p:cNvPicPr>
            <a:picLocks noChangeAspect="1"/>
          </p:cNvPicPr>
          <p:nvPr/>
        </p:nvPicPr>
        <p:blipFill>
          <a:blip r:embed="rId2"/>
          <a:stretch>
            <a:fillRect/>
          </a:stretch>
        </p:blipFill>
        <p:spPr>
          <a:xfrm>
            <a:off x="1845082" y="2060952"/>
            <a:ext cx="4243202" cy="2279406"/>
          </a:xfrm>
          <a:prstGeom prst="rect">
            <a:avLst/>
          </a:prstGeom>
        </p:spPr>
      </p:pic>
      <p:sp>
        <p:nvSpPr>
          <p:cNvPr id="5" name="Rectangle 4"/>
          <p:cNvSpPr/>
          <p:nvPr/>
        </p:nvSpPr>
        <p:spPr>
          <a:xfrm>
            <a:off x="136188" y="906790"/>
            <a:ext cx="8799468" cy="1200329"/>
          </a:xfrm>
          <a:prstGeom prst="rect">
            <a:avLst/>
          </a:prstGeom>
        </p:spPr>
        <p:txBody>
          <a:bodyPr wrap="square">
            <a:spAutoFit/>
          </a:bodyPr>
          <a:lstStyle/>
          <a:p>
            <a:pPr algn="just"/>
            <a:r>
              <a:rPr lang="en-US" sz="2400" dirty="0">
                <a:solidFill>
                  <a:srgbClr val="231F20"/>
                </a:solidFill>
                <a:latin typeface="+mj-lt"/>
              </a:rPr>
              <a:t>Let </a:t>
            </a:r>
            <a:r>
              <a:rPr lang="en-US" sz="2400" i="1" dirty="0">
                <a:solidFill>
                  <a:srgbClr val="231F20"/>
                </a:solidFill>
                <a:latin typeface="+mj-lt"/>
              </a:rPr>
              <a:t>I</a:t>
            </a:r>
            <a:r>
              <a:rPr lang="en-US" sz="2400" i="1" baseline="-25000" dirty="0">
                <a:solidFill>
                  <a:srgbClr val="231F20"/>
                </a:solidFill>
                <a:latin typeface="+mj-lt"/>
              </a:rPr>
              <a:t>s</a:t>
            </a:r>
            <a:r>
              <a:rPr lang="en-US" sz="2400" i="1" dirty="0">
                <a:solidFill>
                  <a:srgbClr val="231F20"/>
                </a:solidFill>
                <a:latin typeface="+mj-lt"/>
              </a:rPr>
              <a:t> </a:t>
            </a:r>
            <a:r>
              <a:rPr lang="en-US" sz="2400" dirty="0">
                <a:solidFill>
                  <a:srgbClr val="231F20"/>
                </a:solidFill>
                <a:latin typeface="+mj-lt"/>
              </a:rPr>
              <a:t>= 2cos(10</a:t>
            </a:r>
            <a:r>
              <a:rPr lang="en-US" sz="2400" i="1" dirty="0">
                <a:solidFill>
                  <a:srgbClr val="231F20"/>
                </a:solidFill>
                <a:latin typeface="+mj-lt"/>
              </a:rPr>
              <a:t>t) </a:t>
            </a:r>
            <a:r>
              <a:rPr lang="en-US" sz="2400" dirty="0">
                <a:solidFill>
                  <a:srgbClr val="231F20"/>
                </a:solidFill>
                <a:latin typeface="+mj-lt"/>
              </a:rPr>
              <a:t>A in the circuit of Fig., and find the total energy stored in the passive network at </a:t>
            </a:r>
            <a:r>
              <a:rPr lang="en-US" sz="2400" i="1" dirty="0">
                <a:solidFill>
                  <a:srgbClr val="231F20"/>
                </a:solidFill>
                <a:latin typeface="+mj-lt"/>
              </a:rPr>
              <a:t>t </a:t>
            </a:r>
            <a:r>
              <a:rPr lang="en-US" sz="2400" dirty="0">
                <a:solidFill>
                  <a:srgbClr val="231F20"/>
                </a:solidFill>
                <a:latin typeface="+mj-lt"/>
              </a:rPr>
              <a:t>= 0 if </a:t>
            </a:r>
            <a:r>
              <a:rPr lang="en-US" sz="2400" i="1" dirty="0">
                <a:solidFill>
                  <a:srgbClr val="231F20"/>
                </a:solidFill>
                <a:latin typeface="+mj-lt"/>
              </a:rPr>
              <a:t>k </a:t>
            </a:r>
            <a:r>
              <a:rPr lang="en-US" sz="2400" dirty="0">
                <a:solidFill>
                  <a:srgbClr val="231F20"/>
                </a:solidFill>
                <a:latin typeface="+mj-lt"/>
              </a:rPr>
              <a:t>= 0</a:t>
            </a:r>
            <a:r>
              <a:rPr lang="en-US" sz="2400" i="1" dirty="0">
                <a:solidFill>
                  <a:srgbClr val="231F20"/>
                </a:solidFill>
                <a:latin typeface="+mj-lt"/>
              </a:rPr>
              <a:t>.</a:t>
            </a:r>
            <a:r>
              <a:rPr lang="en-US" sz="2400" dirty="0">
                <a:solidFill>
                  <a:srgbClr val="231F20"/>
                </a:solidFill>
                <a:latin typeface="+mj-lt"/>
              </a:rPr>
              <a:t>6 and terminals </a:t>
            </a:r>
            <a:r>
              <a:rPr lang="en-US" sz="2400" i="1" dirty="0">
                <a:solidFill>
                  <a:srgbClr val="231F20"/>
                </a:solidFill>
                <a:latin typeface="+mj-lt"/>
              </a:rPr>
              <a:t>x </a:t>
            </a:r>
            <a:r>
              <a:rPr lang="en-US" sz="2400" dirty="0">
                <a:solidFill>
                  <a:srgbClr val="231F20"/>
                </a:solidFill>
                <a:latin typeface="+mj-lt"/>
              </a:rPr>
              <a:t>and </a:t>
            </a:r>
            <a:r>
              <a:rPr lang="en-US" sz="2400" i="1" dirty="0">
                <a:solidFill>
                  <a:srgbClr val="231F20"/>
                </a:solidFill>
                <a:latin typeface="+mj-lt"/>
              </a:rPr>
              <a:t>y </a:t>
            </a:r>
            <a:r>
              <a:rPr lang="en-US" sz="2400" dirty="0">
                <a:solidFill>
                  <a:srgbClr val="231F20"/>
                </a:solidFill>
                <a:latin typeface="+mj-lt"/>
              </a:rPr>
              <a:t>are (</a:t>
            </a:r>
            <a:r>
              <a:rPr lang="en-US" sz="2400" i="1" dirty="0">
                <a:solidFill>
                  <a:srgbClr val="231F20"/>
                </a:solidFill>
                <a:latin typeface="+mj-lt"/>
              </a:rPr>
              <a:t>a</a:t>
            </a:r>
            <a:r>
              <a:rPr lang="en-US" sz="2400" dirty="0">
                <a:solidFill>
                  <a:srgbClr val="231F20"/>
                </a:solidFill>
                <a:latin typeface="+mj-lt"/>
              </a:rPr>
              <a:t>) left open-circuited; (</a:t>
            </a:r>
            <a:r>
              <a:rPr lang="en-US" sz="2400" i="1" dirty="0">
                <a:solidFill>
                  <a:srgbClr val="231F20"/>
                </a:solidFill>
                <a:latin typeface="+mj-lt"/>
              </a:rPr>
              <a:t>b</a:t>
            </a:r>
            <a:r>
              <a:rPr lang="en-US" sz="2400" dirty="0">
                <a:solidFill>
                  <a:srgbClr val="231F20"/>
                </a:solidFill>
                <a:latin typeface="+mj-lt"/>
              </a:rPr>
              <a:t>) short-circuited.</a:t>
            </a:r>
            <a:endParaRPr lang="en-IN" sz="2400" dirty="0">
              <a:latin typeface="+mj-lt"/>
            </a:endParaRPr>
          </a:p>
        </p:txBody>
      </p:sp>
      <p:pic>
        <p:nvPicPr>
          <p:cNvPr id="8" name="Picture 7"/>
          <p:cNvPicPr>
            <a:picLocks noChangeAspect="1"/>
          </p:cNvPicPr>
          <p:nvPr/>
        </p:nvPicPr>
        <p:blipFill>
          <a:blip r:embed="rId3"/>
          <a:stretch>
            <a:fillRect/>
          </a:stretch>
        </p:blipFill>
        <p:spPr>
          <a:xfrm>
            <a:off x="7435758" y="6471199"/>
            <a:ext cx="1379340" cy="304826"/>
          </a:xfrm>
          <a:prstGeom prst="rect">
            <a:avLst/>
          </a:prstGeom>
        </p:spPr>
      </p:pic>
    </p:spTree>
    <p:extLst>
      <p:ext uri="{BB962C8B-B14F-4D97-AF65-F5344CB8AC3E}">
        <p14:creationId xmlns:p14="http://schemas.microsoft.com/office/powerpoint/2010/main" val="2552998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580" y="1023185"/>
            <a:ext cx="8686800" cy="830997"/>
          </a:xfrm>
          <a:prstGeom prst="rect">
            <a:avLst/>
          </a:prstGeom>
        </p:spPr>
        <p:txBody>
          <a:bodyPr wrap="square">
            <a:spAutoFit/>
          </a:bodyPr>
          <a:lstStyle/>
          <a:p>
            <a:r>
              <a:rPr lang="en-US" sz="2400" dirty="0">
                <a:solidFill>
                  <a:srgbClr val="000000"/>
                </a:solidFill>
                <a:latin typeface="+mj-lt"/>
              </a:rPr>
              <a:t>For the circuit in Fig., determine the coupling coefficient and the energy stored in the coupled inductors at </a:t>
            </a:r>
            <a:r>
              <a:rPr lang="en-US" sz="2400" i="1" dirty="0">
                <a:solidFill>
                  <a:srgbClr val="000000"/>
                </a:solidFill>
                <a:latin typeface="+mj-lt"/>
              </a:rPr>
              <a:t>t </a:t>
            </a:r>
            <a:r>
              <a:rPr lang="en-US" sz="2400" dirty="0">
                <a:solidFill>
                  <a:srgbClr val="000000"/>
                </a:solidFill>
                <a:latin typeface="+mj-lt"/>
              </a:rPr>
              <a:t>= 1</a:t>
            </a:r>
            <a:r>
              <a:rPr lang="en-US" sz="2400" i="1" dirty="0">
                <a:solidFill>
                  <a:srgbClr val="000000"/>
                </a:solidFill>
                <a:latin typeface="+mj-lt"/>
              </a:rPr>
              <a:t>.</a:t>
            </a:r>
            <a:r>
              <a:rPr lang="en-US" sz="2400" dirty="0">
                <a:solidFill>
                  <a:srgbClr val="000000"/>
                </a:solidFill>
                <a:latin typeface="+mj-lt"/>
              </a:rPr>
              <a:t>5 s.</a:t>
            </a:r>
            <a:endParaRPr lang="en-IN" sz="2400" dirty="0">
              <a:latin typeface="+mj-lt"/>
            </a:endParaRPr>
          </a:p>
        </p:txBody>
      </p:sp>
      <p:sp>
        <p:nvSpPr>
          <p:cNvPr id="3" name="Rectangle 2"/>
          <p:cNvSpPr/>
          <p:nvPr/>
        </p:nvSpPr>
        <p:spPr>
          <a:xfrm>
            <a:off x="136188" y="360824"/>
            <a:ext cx="3475113" cy="461665"/>
          </a:xfrm>
          <a:prstGeom prst="rect">
            <a:avLst/>
          </a:prstGeom>
        </p:spPr>
        <p:txBody>
          <a:bodyPr wrap="square">
            <a:spAutoFit/>
          </a:bodyPr>
          <a:lstStyle/>
          <a:p>
            <a:r>
              <a:rPr lang="en-IN" sz="2400" dirty="0">
                <a:solidFill>
                  <a:srgbClr val="000000"/>
                </a:solidFill>
              </a:rPr>
              <a:t>PRACTICE PROBLEM2:</a:t>
            </a:r>
            <a:endParaRPr lang="en-IN" sz="2400" dirty="0"/>
          </a:p>
        </p:txBody>
      </p:sp>
      <p:pic>
        <p:nvPicPr>
          <p:cNvPr id="4" name="Picture 3"/>
          <p:cNvPicPr>
            <a:picLocks noChangeAspect="1"/>
          </p:cNvPicPr>
          <p:nvPr/>
        </p:nvPicPr>
        <p:blipFill>
          <a:blip r:embed="rId2"/>
          <a:stretch>
            <a:fillRect/>
          </a:stretch>
        </p:blipFill>
        <p:spPr>
          <a:xfrm>
            <a:off x="1414465" y="2054877"/>
            <a:ext cx="5527014" cy="1857365"/>
          </a:xfrm>
          <a:prstGeom prst="rect">
            <a:avLst/>
          </a:prstGeom>
        </p:spPr>
      </p:pic>
      <p:pic>
        <p:nvPicPr>
          <p:cNvPr id="5" name="Picture 4"/>
          <p:cNvPicPr>
            <a:picLocks noChangeAspect="1"/>
          </p:cNvPicPr>
          <p:nvPr/>
        </p:nvPicPr>
        <p:blipFill>
          <a:blip r:embed="rId3"/>
          <a:stretch>
            <a:fillRect/>
          </a:stretch>
        </p:blipFill>
        <p:spPr>
          <a:xfrm>
            <a:off x="6088284" y="6409515"/>
            <a:ext cx="2354784" cy="312447"/>
          </a:xfrm>
          <a:prstGeom prst="rect">
            <a:avLst/>
          </a:prstGeom>
        </p:spPr>
      </p:pic>
    </p:spTree>
    <p:extLst>
      <p:ext uri="{BB962C8B-B14F-4D97-AF65-F5344CB8AC3E}">
        <p14:creationId xmlns:p14="http://schemas.microsoft.com/office/powerpoint/2010/main" val="184052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07" y="3499064"/>
            <a:ext cx="8132323"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If a coil of </a:t>
            </a:r>
            <a:r>
              <a:rPr lang="en-US" sz="2400" i="1" dirty="0">
                <a:solidFill>
                  <a:srgbClr val="000000"/>
                </a:solidFill>
              </a:rPr>
              <a:t>N </a:t>
            </a:r>
            <a:r>
              <a:rPr lang="en-US" sz="2400" dirty="0">
                <a:solidFill>
                  <a:srgbClr val="000000"/>
                </a:solidFill>
              </a:rPr>
              <a:t>turns is placed in the region of a changing flux, </a:t>
            </a:r>
            <a:r>
              <a:rPr lang="en-US" sz="2400" dirty="0"/>
              <a:t>a voltage will be induced across the coil as determined by</a:t>
            </a:r>
            <a:endParaRPr lang="en-IN" sz="2400" dirty="0"/>
          </a:p>
        </p:txBody>
      </p:sp>
      <p:sp>
        <p:nvSpPr>
          <p:cNvPr id="3" name="Rectangle 2"/>
          <p:cNvSpPr/>
          <p:nvPr/>
        </p:nvSpPr>
        <p:spPr>
          <a:xfrm>
            <a:off x="924128" y="168082"/>
            <a:ext cx="6906638" cy="461665"/>
          </a:xfrm>
          <a:prstGeom prst="rect">
            <a:avLst/>
          </a:prstGeom>
        </p:spPr>
        <p:txBody>
          <a:bodyPr wrap="square">
            <a:spAutoFit/>
          </a:bodyPr>
          <a:lstStyle/>
          <a:p>
            <a:pPr algn="ctr"/>
            <a:r>
              <a:rPr lang="en-US" sz="2400" dirty="0">
                <a:solidFill>
                  <a:srgbClr val="03419A"/>
                </a:solidFill>
              </a:rPr>
              <a:t>FARADAY’S LAW OF ELECTROMAGNETIC INDUCTION</a:t>
            </a:r>
            <a:endParaRPr lang="en-IN" sz="2400" dirty="0">
              <a:solidFill>
                <a:srgbClr val="03419A"/>
              </a:solidFill>
            </a:endParaRPr>
          </a:p>
        </p:txBody>
      </p:sp>
      <p:pic>
        <p:nvPicPr>
          <p:cNvPr id="4" name="Picture 3"/>
          <p:cNvPicPr>
            <a:picLocks noChangeAspect="1"/>
          </p:cNvPicPr>
          <p:nvPr/>
        </p:nvPicPr>
        <p:blipFill>
          <a:blip r:embed="rId2"/>
          <a:stretch>
            <a:fillRect/>
          </a:stretch>
        </p:blipFill>
        <p:spPr>
          <a:xfrm>
            <a:off x="2771003" y="4330061"/>
            <a:ext cx="3212888" cy="805740"/>
          </a:xfrm>
          <a:prstGeom prst="rect">
            <a:avLst/>
          </a:prstGeom>
        </p:spPr>
      </p:pic>
      <p:pic>
        <p:nvPicPr>
          <p:cNvPr id="5" name="Picture 4"/>
          <p:cNvPicPr>
            <a:picLocks noChangeAspect="1"/>
          </p:cNvPicPr>
          <p:nvPr/>
        </p:nvPicPr>
        <p:blipFill>
          <a:blip r:embed="rId3"/>
          <a:stretch>
            <a:fillRect/>
          </a:stretch>
        </p:blipFill>
        <p:spPr>
          <a:xfrm>
            <a:off x="2286000" y="847339"/>
            <a:ext cx="3193057" cy="2255715"/>
          </a:xfrm>
          <a:prstGeom prst="rect">
            <a:avLst/>
          </a:prstGeom>
        </p:spPr>
      </p:pic>
      <p:sp>
        <p:nvSpPr>
          <p:cNvPr id="6" name="Rectangle 5"/>
          <p:cNvSpPr/>
          <p:nvPr/>
        </p:nvSpPr>
        <p:spPr>
          <a:xfrm>
            <a:off x="2393466" y="3103054"/>
            <a:ext cx="4572000" cy="369332"/>
          </a:xfrm>
          <a:prstGeom prst="rect">
            <a:avLst/>
          </a:prstGeom>
        </p:spPr>
        <p:txBody>
          <a:bodyPr>
            <a:spAutoFit/>
          </a:bodyPr>
          <a:lstStyle/>
          <a:p>
            <a:r>
              <a:rPr lang="en-IN" i="1" dirty="0">
                <a:solidFill>
                  <a:srgbClr val="000000"/>
                </a:solidFill>
              </a:rPr>
              <a:t>Fig: Demonstrating Faraday’s law</a:t>
            </a:r>
            <a:endParaRPr lang="en-IN" dirty="0"/>
          </a:p>
        </p:txBody>
      </p:sp>
      <p:sp>
        <p:nvSpPr>
          <p:cNvPr id="7" name="Rectangle 6"/>
          <p:cNvSpPr/>
          <p:nvPr/>
        </p:nvSpPr>
        <p:spPr>
          <a:xfrm>
            <a:off x="262647" y="5443983"/>
            <a:ext cx="8229600"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If the flux linking the coil ceases to change, such as when the coil simply sits still in a magnetic field of fixed strength, (</a:t>
            </a:r>
            <a:r>
              <a:rPr lang="en-US" sz="2400" i="1" dirty="0" err="1">
                <a:solidFill>
                  <a:srgbClr val="000000"/>
                </a:solidFill>
              </a:rPr>
              <a:t>d</a:t>
            </a:r>
            <a:r>
              <a:rPr lang="en-US" sz="2400" dirty="0" err="1">
                <a:solidFill>
                  <a:srgbClr val="000000"/>
                </a:solidFill>
                <a:latin typeface="MathTechnicalP12"/>
                <a:cs typeface="Calibri" panose="020F0502020204030204" pitchFamily="34" charset="0"/>
              </a:rPr>
              <a:t>ϕ</a:t>
            </a:r>
            <a:r>
              <a:rPr lang="en-US" sz="2400" dirty="0">
                <a:solidFill>
                  <a:srgbClr val="000000"/>
                </a:solidFill>
                <a:latin typeface="MathTechnicalP12"/>
              </a:rPr>
              <a:t>/</a:t>
            </a:r>
            <a:r>
              <a:rPr lang="en-US" sz="2400" i="1" dirty="0" err="1">
                <a:solidFill>
                  <a:srgbClr val="000000"/>
                </a:solidFill>
                <a:latin typeface="MathTechnicalP12"/>
              </a:rPr>
              <a:t>dt</a:t>
            </a:r>
            <a:r>
              <a:rPr lang="en-US" sz="2400" i="1" dirty="0">
                <a:solidFill>
                  <a:srgbClr val="000000"/>
                </a:solidFill>
                <a:latin typeface="MathTechnicalP12"/>
              </a:rPr>
              <a:t>)=</a:t>
            </a:r>
            <a:r>
              <a:rPr lang="en-US" sz="2400" dirty="0">
                <a:solidFill>
                  <a:srgbClr val="000000"/>
                </a:solidFill>
                <a:latin typeface="MathematicalPi-One"/>
              </a:rPr>
              <a:t>0, and the induced voltage </a:t>
            </a:r>
            <a:r>
              <a:rPr lang="en-US" sz="2400" i="1" dirty="0">
                <a:solidFill>
                  <a:srgbClr val="000000"/>
                </a:solidFill>
                <a:latin typeface="MathematicalPi-One"/>
              </a:rPr>
              <a:t>e= 0 volts.</a:t>
            </a:r>
            <a:r>
              <a:rPr lang="en-US" sz="2400" dirty="0">
                <a:solidFill>
                  <a:srgbClr val="000000"/>
                </a:solidFill>
                <a:latin typeface="MathematicalPi-One"/>
              </a:rPr>
              <a:t> </a:t>
            </a:r>
            <a:endParaRPr lang="en-IN" sz="2400" dirty="0"/>
          </a:p>
        </p:txBody>
      </p:sp>
    </p:spTree>
    <p:extLst>
      <p:ext uri="{BB962C8B-B14F-4D97-AF65-F5344CB8AC3E}">
        <p14:creationId xmlns:p14="http://schemas.microsoft.com/office/powerpoint/2010/main" val="35806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0129" y="158355"/>
            <a:ext cx="1741250" cy="461665"/>
          </a:xfrm>
          <a:prstGeom prst="rect">
            <a:avLst/>
          </a:prstGeom>
        </p:spPr>
        <p:txBody>
          <a:bodyPr wrap="square">
            <a:spAutoFit/>
          </a:bodyPr>
          <a:lstStyle/>
          <a:p>
            <a:pPr algn="ctr"/>
            <a:r>
              <a:rPr lang="en-IN" sz="2400" dirty="0">
                <a:solidFill>
                  <a:srgbClr val="03419A"/>
                </a:solidFill>
              </a:rPr>
              <a:t>LENZ’S LAW</a:t>
            </a:r>
            <a:endParaRPr lang="en-IN" sz="2400" dirty="0"/>
          </a:p>
        </p:txBody>
      </p:sp>
      <p:sp>
        <p:nvSpPr>
          <p:cNvPr id="3" name="Rectangle 2"/>
          <p:cNvSpPr/>
          <p:nvPr/>
        </p:nvSpPr>
        <p:spPr>
          <a:xfrm>
            <a:off x="321013" y="700789"/>
            <a:ext cx="8326876" cy="830997"/>
          </a:xfrm>
          <a:prstGeom prst="rect">
            <a:avLst/>
          </a:prstGeom>
        </p:spPr>
        <p:txBody>
          <a:bodyPr wrap="square">
            <a:spAutoFit/>
          </a:bodyPr>
          <a:lstStyle/>
          <a:p>
            <a:r>
              <a:rPr lang="en-US" sz="2400" b="1" i="1" dirty="0"/>
              <a:t>Definition: </a:t>
            </a:r>
            <a:r>
              <a:rPr lang="en-US" sz="2400" i="1" dirty="0"/>
              <a:t>An induced effect is always such as to oppose the cause that produced it.</a:t>
            </a:r>
            <a:endParaRPr lang="en-IN" sz="2400" dirty="0"/>
          </a:p>
        </p:txBody>
      </p:sp>
      <p:pic>
        <p:nvPicPr>
          <p:cNvPr id="4" name="Picture 3"/>
          <p:cNvPicPr>
            <a:picLocks noChangeAspect="1"/>
          </p:cNvPicPr>
          <p:nvPr/>
        </p:nvPicPr>
        <p:blipFill>
          <a:blip r:embed="rId2"/>
          <a:stretch>
            <a:fillRect/>
          </a:stretch>
        </p:blipFill>
        <p:spPr>
          <a:xfrm>
            <a:off x="2435655" y="1531786"/>
            <a:ext cx="3475021" cy="2522439"/>
          </a:xfrm>
          <a:prstGeom prst="rect">
            <a:avLst/>
          </a:prstGeom>
        </p:spPr>
      </p:pic>
      <p:sp>
        <p:nvSpPr>
          <p:cNvPr id="5" name="Rectangle 4"/>
          <p:cNvSpPr/>
          <p:nvPr/>
        </p:nvSpPr>
        <p:spPr>
          <a:xfrm>
            <a:off x="2198451" y="4054225"/>
            <a:ext cx="4572000" cy="369332"/>
          </a:xfrm>
          <a:prstGeom prst="rect">
            <a:avLst/>
          </a:prstGeom>
        </p:spPr>
        <p:txBody>
          <a:bodyPr>
            <a:spAutoFit/>
          </a:bodyPr>
          <a:lstStyle/>
          <a:p>
            <a:r>
              <a:rPr lang="en-US" i="1" dirty="0">
                <a:solidFill>
                  <a:srgbClr val="000000"/>
                </a:solidFill>
              </a:rPr>
              <a:t>Fig: Demonstrating the effect of Lenz’s law</a:t>
            </a:r>
            <a:endParaRPr lang="en-IN" dirty="0"/>
          </a:p>
        </p:txBody>
      </p:sp>
      <p:sp>
        <p:nvSpPr>
          <p:cNvPr id="6" name="Rectangle 5"/>
          <p:cNvSpPr/>
          <p:nvPr/>
        </p:nvSpPr>
        <p:spPr>
          <a:xfrm>
            <a:off x="321013" y="5284161"/>
            <a:ext cx="8346332"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The polarity of this induced voltage tends to establish a current in the coil that produces a flux that will oppose any change in the original flux.</a:t>
            </a:r>
            <a:endParaRPr lang="en-IN" sz="2400" dirty="0"/>
          </a:p>
        </p:txBody>
      </p:sp>
    </p:spTree>
    <p:extLst>
      <p:ext uri="{BB962C8B-B14F-4D97-AF65-F5344CB8AC3E}">
        <p14:creationId xmlns:p14="http://schemas.microsoft.com/office/powerpoint/2010/main" val="189741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8843" y="265358"/>
            <a:ext cx="2470826" cy="461665"/>
          </a:xfrm>
          <a:prstGeom prst="rect">
            <a:avLst/>
          </a:prstGeom>
        </p:spPr>
        <p:txBody>
          <a:bodyPr wrap="square">
            <a:spAutoFit/>
          </a:bodyPr>
          <a:lstStyle/>
          <a:p>
            <a:pPr algn="just"/>
            <a:r>
              <a:rPr lang="en-IN" sz="2400" dirty="0">
                <a:solidFill>
                  <a:srgbClr val="03419A"/>
                </a:solidFill>
              </a:rPr>
              <a:t>SELF-INDUCTANCE</a:t>
            </a:r>
            <a:endParaRPr lang="en-IN" sz="2400" dirty="0"/>
          </a:p>
        </p:txBody>
      </p:sp>
      <p:sp>
        <p:nvSpPr>
          <p:cNvPr id="3" name="Rectangle 2"/>
          <p:cNvSpPr/>
          <p:nvPr/>
        </p:nvSpPr>
        <p:spPr>
          <a:xfrm>
            <a:off x="223735" y="795755"/>
            <a:ext cx="8725711" cy="83099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The ability of a coil to oppose any change in current is a measure of the </a:t>
            </a:r>
            <a:r>
              <a:rPr lang="en-US" sz="2400" b="1" dirty="0">
                <a:solidFill>
                  <a:srgbClr val="000000"/>
                </a:solidFill>
              </a:rPr>
              <a:t>self-inductance </a:t>
            </a:r>
            <a:r>
              <a:rPr lang="en-US" sz="2400" i="1" dirty="0">
                <a:solidFill>
                  <a:srgbClr val="000000"/>
                </a:solidFill>
              </a:rPr>
              <a:t>L </a:t>
            </a:r>
            <a:r>
              <a:rPr lang="en-US" sz="2400" dirty="0">
                <a:solidFill>
                  <a:srgbClr val="000000"/>
                </a:solidFill>
              </a:rPr>
              <a:t>of the coil.</a:t>
            </a:r>
            <a:endParaRPr lang="en-IN" sz="2400" dirty="0"/>
          </a:p>
        </p:txBody>
      </p:sp>
      <p:sp>
        <p:nvSpPr>
          <p:cNvPr id="4" name="Rectangle 3"/>
          <p:cNvSpPr/>
          <p:nvPr/>
        </p:nvSpPr>
        <p:spPr>
          <a:xfrm>
            <a:off x="330741" y="1817160"/>
            <a:ext cx="8326876"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For brevity, the prefix </a:t>
            </a:r>
            <a:r>
              <a:rPr lang="en-US" sz="2400" i="1" dirty="0">
                <a:solidFill>
                  <a:srgbClr val="000000"/>
                </a:solidFill>
              </a:rPr>
              <a:t>self </a:t>
            </a:r>
            <a:r>
              <a:rPr lang="en-US" sz="2400" dirty="0">
                <a:solidFill>
                  <a:srgbClr val="000000"/>
                </a:solidFill>
              </a:rPr>
              <a:t>is usually dropped.  Inductance is measured in </a:t>
            </a:r>
            <a:r>
              <a:rPr lang="en-US" sz="2400" dirty="0" err="1">
                <a:solidFill>
                  <a:srgbClr val="000000"/>
                </a:solidFill>
              </a:rPr>
              <a:t>henries</a:t>
            </a:r>
            <a:r>
              <a:rPr lang="en-US" sz="2400" dirty="0">
                <a:solidFill>
                  <a:srgbClr val="000000"/>
                </a:solidFill>
              </a:rPr>
              <a:t> (H)</a:t>
            </a:r>
            <a:endParaRPr lang="en-IN" sz="2400" dirty="0"/>
          </a:p>
        </p:txBody>
      </p:sp>
      <p:sp>
        <p:nvSpPr>
          <p:cNvPr id="5" name="Rectangle 4"/>
          <p:cNvSpPr/>
          <p:nvPr/>
        </p:nvSpPr>
        <p:spPr>
          <a:xfrm>
            <a:off x="330741" y="2828836"/>
            <a:ext cx="8453335"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0000"/>
                </a:solidFill>
              </a:rPr>
              <a:t>The inductance of a coil varies directly with the magnetic properties of the coil.</a:t>
            </a:r>
          </a:p>
        </p:txBody>
      </p:sp>
      <p:pic>
        <p:nvPicPr>
          <p:cNvPr id="6" name="Picture 5"/>
          <p:cNvPicPr>
            <a:picLocks noChangeAspect="1"/>
          </p:cNvPicPr>
          <p:nvPr/>
        </p:nvPicPr>
        <p:blipFill>
          <a:blip r:embed="rId2"/>
          <a:stretch>
            <a:fillRect/>
          </a:stretch>
        </p:blipFill>
        <p:spPr>
          <a:xfrm>
            <a:off x="507874" y="3715468"/>
            <a:ext cx="3497883" cy="1966130"/>
          </a:xfrm>
          <a:prstGeom prst="rect">
            <a:avLst/>
          </a:prstGeom>
        </p:spPr>
      </p:pic>
      <p:pic>
        <p:nvPicPr>
          <p:cNvPr id="7" name="Picture 6"/>
          <p:cNvPicPr>
            <a:picLocks noChangeAspect="1"/>
          </p:cNvPicPr>
          <p:nvPr/>
        </p:nvPicPr>
        <p:blipFill>
          <a:blip r:embed="rId3"/>
          <a:stretch>
            <a:fillRect/>
          </a:stretch>
        </p:blipFill>
        <p:spPr>
          <a:xfrm>
            <a:off x="984639" y="5843591"/>
            <a:ext cx="2865368" cy="746825"/>
          </a:xfrm>
          <a:prstGeom prst="rect">
            <a:avLst/>
          </a:prstGeom>
        </p:spPr>
      </p:pic>
      <p:sp>
        <p:nvSpPr>
          <p:cNvPr id="9" name="Rectangle 8"/>
          <p:cNvSpPr/>
          <p:nvPr/>
        </p:nvSpPr>
        <p:spPr>
          <a:xfrm>
            <a:off x="4586590" y="3966091"/>
            <a:ext cx="3144073" cy="461665"/>
          </a:xfrm>
          <a:prstGeom prst="rect">
            <a:avLst/>
          </a:prstGeom>
        </p:spPr>
        <p:txBody>
          <a:bodyPr wrap="square">
            <a:spAutoFit/>
          </a:bodyPr>
          <a:lstStyle/>
          <a:p>
            <a:r>
              <a:rPr lang="en-US" sz="2400" i="1" dirty="0">
                <a:solidFill>
                  <a:srgbClr val="000000"/>
                </a:solidFill>
              </a:rPr>
              <a:t>N-</a:t>
            </a:r>
            <a:r>
              <a:rPr lang="en-US" sz="2400" dirty="0">
                <a:solidFill>
                  <a:srgbClr val="000000"/>
                </a:solidFill>
              </a:rPr>
              <a:t>the number of turns</a:t>
            </a:r>
            <a:endParaRPr lang="en-IN" sz="2400" dirty="0"/>
          </a:p>
        </p:txBody>
      </p:sp>
      <p:sp>
        <p:nvSpPr>
          <p:cNvPr id="10" name="Rectangle 9"/>
          <p:cNvSpPr/>
          <p:nvPr/>
        </p:nvSpPr>
        <p:spPr>
          <a:xfrm>
            <a:off x="4586590" y="4397060"/>
            <a:ext cx="3747187" cy="461665"/>
          </a:xfrm>
          <a:prstGeom prst="rect">
            <a:avLst/>
          </a:prstGeom>
        </p:spPr>
        <p:txBody>
          <a:bodyPr wrap="square">
            <a:spAutoFit/>
          </a:bodyPr>
          <a:lstStyle/>
          <a:p>
            <a:r>
              <a:rPr lang="en-US" sz="2400" dirty="0">
                <a:solidFill>
                  <a:srgbClr val="000000"/>
                </a:solidFill>
              </a:rPr>
              <a:t>µ-permeability of the core</a:t>
            </a:r>
            <a:endParaRPr lang="en-IN" sz="2400" dirty="0"/>
          </a:p>
        </p:txBody>
      </p:sp>
      <p:sp>
        <p:nvSpPr>
          <p:cNvPr id="11" name="Rectangle 10"/>
          <p:cNvSpPr/>
          <p:nvPr/>
        </p:nvSpPr>
        <p:spPr>
          <a:xfrm>
            <a:off x="4586590" y="4853856"/>
            <a:ext cx="2550685" cy="461665"/>
          </a:xfrm>
          <a:prstGeom prst="rect">
            <a:avLst/>
          </a:prstGeom>
        </p:spPr>
        <p:txBody>
          <a:bodyPr wrap="square">
            <a:spAutoFit/>
          </a:bodyPr>
          <a:lstStyle/>
          <a:p>
            <a:r>
              <a:rPr lang="en-US" sz="2400" i="1" dirty="0">
                <a:solidFill>
                  <a:srgbClr val="000000"/>
                </a:solidFill>
              </a:rPr>
              <a:t>A-</a:t>
            </a:r>
            <a:r>
              <a:rPr lang="en-US" sz="2400" dirty="0">
                <a:solidFill>
                  <a:srgbClr val="000000"/>
                </a:solidFill>
              </a:rPr>
              <a:t>area of the core</a:t>
            </a:r>
            <a:endParaRPr lang="en-IN" sz="2400" dirty="0"/>
          </a:p>
        </p:txBody>
      </p:sp>
      <p:sp>
        <p:nvSpPr>
          <p:cNvPr id="12" name="Rectangle 11"/>
          <p:cNvSpPr/>
          <p:nvPr/>
        </p:nvSpPr>
        <p:spPr>
          <a:xfrm>
            <a:off x="4557408" y="5314002"/>
            <a:ext cx="3477640" cy="461665"/>
          </a:xfrm>
          <a:prstGeom prst="rect">
            <a:avLst/>
          </a:prstGeom>
        </p:spPr>
        <p:txBody>
          <a:bodyPr wrap="square">
            <a:spAutoFit/>
          </a:bodyPr>
          <a:lstStyle/>
          <a:p>
            <a:r>
              <a:rPr lang="en-US" sz="2400" dirty="0">
                <a:solidFill>
                  <a:srgbClr val="000000"/>
                </a:solidFill>
              </a:rPr>
              <a:t>l- mean length of the core </a:t>
            </a:r>
            <a:endParaRPr lang="en-IN" sz="2400" dirty="0"/>
          </a:p>
        </p:txBody>
      </p:sp>
    </p:spTree>
    <p:extLst>
      <p:ext uri="{BB962C8B-B14F-4D97-AF65-F5344CB8AC3E}">
        <p14:creationId xmlns:p14="http://schemas.microsoft.com/office/powerpoint/2010/main" val="406587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8843" y="265358"/>
            <a:ext cx="2470826" cy="461665"/>
          </a:xfrm>
          <a:prstGeom prst="rect">
            <a:avLst/>
          </a:prstGeom>
        </p:spPr>
        <p:txBody>
          <a:bodyPr wrap="square">
            <a:spAutoFit/>
          </a:bodyPr>
          <a:lstStyle/>
          <a:p>
            <a:pPr algn="just"/>
            <a:r>
              <a:rPr lang="en-IN" sz="2400" dirty="0">
                <a:solidFill>
                  <a:srgbClr val="03419A"/>
                </a:solidFill>
              </a:rPr>
              <a:t>SELF-INDUCTANCE</a:t>
            </a:r>
            <a:endParaRPr lang="en-IN" sz="2400" dirty="0"/>
          </a:p>
        </p:txBody>
      </p:sp>
      <p:pic>
        <p:nvPicPr>
          <p:cNvPr id="3" name="Picture 2"/>
          <p:cNvPicPr>
            <a:picLocks noChangeAspect="1"/>
          </p:cNvPicPr>
          <p:nvPr/>
        </p:nvPicPr>
        <p:blipFill>
          <a:blip r:embed="rId2"/>
          <a:stretch>
            <a:fillRect/>
          </a:stretch>
        </p:blipFill>
        <p:spPr>
          <a:xfrm>
            <a:off x="1119075" y="1467470"/>
            <a:ext cx="3015181" cy="857442"/>
          </a:xfrm>
          <a:prstGeom prst="rect">
            <a:avLst/>
          </a:prstGeom>
        </p:spPr>
      </p:pic>
      <p:sp>
        <p:nvSpPr>
          <p:cNvPr id="4" name="Rectangle 3"/>
          <p:cNvSpPr/>
          <p:nvPr/>
        </p:nvSpPr>
        <p:spPr>
          <a:xfrm>
            <a:off x="544749" y="727023"/>
            <a:ext cx="4572000" cy="461665"/>
          </a:xfrm>
          <a:prstGeom prst="rect">
            <a:avLst/>
          </a:prstGeom>
        </p:spPr>
        <p:txBody>
          <a:bodyPr>
            <a:spAutoFit/>
          </a:bodyPr>
          <a:lstStyle/>
          <a:p>
            <a:r>
              <a:rPr lang="en-IN" sz="2400" dirty="0">
                <a:solidFill>
                  <a:srgbClr val="000000"/>
                </a:solidFill>
              </a:rPr>
              <a:t>Substituting  µ=µ</a:t>
            </a:r>
            <a:r>
              <a:rPr lang="en-IN" sz="2400" baseline="-25000" dirty="0" err="1">
                <a:solidFill>
                  <a:srgbClr val="000000"/>
                </a:solidFill>
              </a:rPr>
              <a:t>r</a:t>
            </a:r>
            <a:r>
              <a:rPr lang="en-IN" sz="2400" dirty="0" err="1">
                <a:solidFill>
                  <a:srgbClr val="000000"/>
                </a:solidFill>
              </a:rPr>
              <a:t>µ</a:t>
            </a:r>
            <a:r>
              <a:rPr lang="en-IN" sz="2400" baseline="-25000" dirty="0" err="1">
                <a:solidFill>
                  <a:srgbClr val="000000"/>
                </a:solidFill>
              </a:rPr>
              <a:t>o</a:t>
            </a:r>
            <a:endParaRPr lang="en-IN" sz="2400" baseline="-25000" dirty="0"/>
          </a:p>
        </p:txBody>
      </p:sp>
      <p:pic>
        <p:nvPicPr>
          <p:cNvPr id="5" name="Picture 4"/>
          <p:cNvPicPr>
            <a:picLocks noChangeAspect="1"/>
          </p:cNvPicPr>
          <p:nvPr/>
        </p:nvPicPr>
        <p:blipFill>
          <a:blip r:embed="rId3"/>
          <a:stretch>
            <a:fillRect/>
          </a:stretch>
        </p:blipFill>
        <p:spPr>
          <a:xfrm>
            <a:off x="1119075" y="2324912"/>
            <a:ext cx="1948302" cy="710701"/>
          </a:xfrm>
          <a:prstGeom prst="rect">
            <a:avLst/>
          </a:prstGeom>
        </p:spPr>
      </p:pic>
      <p:sp>
        <p:nvSpPr>
          <p:cNvPr id="6" name="Rectangle 5"/>
          <p:cNvSpPr/>
          <p:nvPr/>
        </p:nvSpPr>
        <p:spPr>
          <a:xfrm>
            <a:off x="612844" y="3182354"/>
            <a:ext cx="7042824" cy="461665"/>
          </a:xfrm>
          <a:prstGeom prst="rect">
            <a:avLst/>
          </a:prstGeom>
        </p:spPr>
        <p:txBody>
          <a:bodyPr wrap="square">
            <a:spAutoFit/>
          </a:bodyPr>
          <a:lstStyle/>
          <a:p>
            <a:r>
              <a:rPr lang="en-US" sz="2400" dirty="0">
                <a:solidFill>
                  <a:srgbClr val="000000"/>
                </a:solidFill>
              </a:rPr>
              <a:t>where </a:t>
            </a:r>
            <a:r>
              <a:rPr lang="en-US" sz="2400" i="1" dirty="0">
                <a:solidFill>
                  <a:srgbClr val="000000"/>
                </a:solidFill>
              </a:rPr>
              <a:t>L</a:t>
            </a:r>
            <a:r>
              <a:rPr lang="en-US" sz="2400" i="1" baseline="-25000" dirty="0">
                <a:solidFill>
                  <a:srgbClr val="000000"/>
                </a:solidFill>
              </a:rPr>
              <a:t>o</a:t>
            </a:r>
            <a:r>
              <a:rPr lang="en-US" sz="2400" i="1" dirty="0">
                <a:solidFill>
                  <a:srgbClr val="000000"/>
                </a:solidFill>
              </a:rPr>
              <a:t> </a:t>
            </a:r>
            <a:r>
              <a:rPr lang="en-US" sz="2400" dirty="0">
                <a:solidFill>
                  <a:srgbClr val="000000"/>
                </a:solidFill>
              </a:rPr>
              <a:t>is the inductance of the coil with an air core.</a:t>
            </a:r>
            <a:endParaRPr lang="en-IN" sz="2400" dirty="0"/>
          </a:p>
        </p:txBody>
      </p:sp>
    </p:spTree>
    <p:extLst>
      <p:ext uri="{BB962C8B-B14F-4D97-AF65-F5344CB8AC3E}">
        <p14:creationId xmlns:p14="http://schemas.microsoft.com/office/powerpoint/2010/main" val="26393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8487" y="3258093"/>
            <a:ext cx="6770449" cy="2212453"/>
          </a:xfrm>
          <a:prstGeom prst="rect">
            <a:avLst/>
          </a:prstGeom>
        </p:spPr>
      </p:pic>
      <p:sp>
        <p:nvSpPr>
          <p:cNvPr id="3" name="Rectangle 2"/>
          <p:cNvSpPr/>
          <p:nvPr/>
        </p:nvSpPr>
        <p:spPr>
          <a:xfrm>
            <a:off x="359925" y="481415"/>
            <a:ext cx="1708904" cy="461665"/>
          </a:xfrm>
          <a:prstGeom prst="rect">
            <a:avLst/>
          </a:prstGeom>
        </p:spPr>
        <p:txBody>
          <a:bodyPr wrap="square">
            <a:spAutoFit/>
          </a:bodyPr>
          <a:lstStyle/>
          <a:p>
            <a:r>
              <a:rPr lang="en-IN" sz="2400" dirty="0">
                <a:solidFill>
                  <a:srgbClr val="03419A"/>
                </a:solidFill>
              </a:rPr>
              <a:t>EXAMPLE.1</a:t>
            </a:r>
            <a:endParaRPr lang="en-IN" sz="2400" dirty="0"/>
          </a:p>
        </p:txBody>
      </p:sp>
      <p:sp>
        <p:nvSpPr>
          <p:cNvPr id="4" name="Rectangle 3"/>
          <p:cNvSpPr/>
          <p:nvPr/>
        </p:nvSpPr>
        <p:spPr>
          <a:xfrm>
            <a:off x="262647" y="1096277"/>
            <a:ext cx="6390678" cy="461665"/>
          </a:xfrm>
          <a:prstGeom prst="rect">
            <a:avLst/>
          </a:prstGeom>
        </p:spPr>
        <p:txBody>
          <a:bodyPr wrap="square">
            <a:spAutoFit/>
          </a:bodyPr>
          <a:lstStyle/>
          <a:p>
            <a:r>
              <a:rPr lang="en-US" sz="2400" dirty="0">
                <a:solidFill>
                  <a:srgbClr val="000000"/>
                </a:solidFill>
              </a:rPr>
              <a:t>Find the inductance of the air-core coil of Fig.</a:t>
            </a:r>
            <a:endParaRPr lang="en-IN" sz="2400" dirty="0"/>
          </a:p>
        </p:txBody>
      </p:sp>
      <p:pic>
        <p:nvPicPr>
          <p:cNvPr id="5" name="Picture 4"/>
          <p:cNvPicPr>
            <a:picLocks noChangeAspect="1"/>
          </p:cNvPicPr>
          <p:nvPr/>
        </p:nvPicPr>
        <p:blipFill>
          <a:blip r:embed="rId3"/>
          <a:stretch>
            <a:fillRect/>
          </a:stretch>
        </p:blipFill>
        <p:spPr>
          <a:xfrm>
            <a:off x="2509540" y="1653781"/>
            <a:ext cx="3486466" cy="1604312"/>
          </a:xfrm>
          <a:prstGeom prst="rect">
            <a:avLst/>
          </a:prstGeom>
        </p:spPr>
      </p:pic>
      <p:sp>
        <p:nvSpPr>
          <p:cNvPr id="6" name="Rectangle 5"/>
          <p:cNvSpPr/>
          <p:nvPr/>
        </p:nvSpPr>
        <p:spPr>
          <a:xfrm>
            <a:off x="359925" y="2796428"/>
            <a:ext cx="1298753" cy="461665"/>
          </a:xfrm>
          <a:prstGeom prst="rect">
            <a:avLst/>
          </a:prstGeom>
        </p:spPr>
        <p:txBody>
          <a:bodyPr wrap="none">
            <a:spAutoFit/>
          </a:bodyPr>
          <a:lstStyle/>
          <a:p>
            <a:r>
              <a:rPr lang="en-IN" sz="2400" dirty="0">
                <a:solidFill>
                  <a:srgbClr val="03419A"/>
                </a:solidFill>
              </a:rPr>
              <a:t>Solution:</a:t>
            </a:r>
            <a:endParaRPr lang="en-IN" sz="2400" dirty="0"/>
          </a:p>
        </p:txBody>
      </p:sp>
      <p:sp>
        <p:nvSpPr>
          <p:cNvPr id="7" name="Rectangle 6"/>
          <p:cNvSpPr/>
          <p:nvPr/>
        </p:nvSpPr>
        <p:spPr>
          <a:xfrm>
            <a:off x="583659" y="5932211"/>
            <a:ext cx="8064229" cy="1200329"/>
          </a:xfrm>
          <a:prstGeom prst="rect">
            <a:avLst/>
          </a:prstGeom>
        </p:spPr>
        <p:txBody>
          <a:bodyPr wrap="square">
            <a:spAutoFit/>
          </a:bodyPr>
          <a:lstStyle/>
          <a:p>
            <a:r>
              <a:rPr lang="en-US" sz="2400" dirty="0">
                <a:solidFill>
                  <a:srgbClr val="000000"/>
                </a:solidFill>
              </a:rPr>
              <a:t>Repeat Example.1, but with an iron core and conditions such that </a:t>
            </a:r>
            <a:r>
              <a:rPr lang="en-US" sz="2400" dirty="0">
                <a:solidFill>
                  <a:srgbClr val="000000"/>
                </a:solidFill>
                <a:latin typeface="MathTechnicalP12"/>
              </a:rPr>
              <a:t>µ</a:t>
            </a:r>
            <a:r>
              <a:rPr lang="en-US" sz="2400" baseline="-25000" dirty="0">
                <a:solidFill>
                  <a:srgbClr val="000000"/>
                </a:solidFill>
                <a:latin typeface="MathTechnicalP12"/>
              </a:rPr>
              <a:t>r</a:t>
            </a:r>
            <a:r>
              <a:rPr lang="en-US" sz="2400" dirty="0">
                <a:solidFill>
                  <a:srgbClr val="000000"/>
                </a:solidFill>
                <a:latin typeface="MathematicalPi-One"/>
              </a:rPr>
              <a:t>=2000.</a:t>
            </a:r>
            <a:br>
              <a:rPr lang="en-US" sz="2400" dirty="0">
                <a:solidFill>
                  <a:srgbClr val="000000"/>
                </a:solidFill>
                <a:latin typeface="MathematicalPi-One"/>
              </a:rPr>
            </a:br>
            <a:endParaRPr lang="en-IN" sz="2400" dirty="0"/>
          </a:p>
        </p:txBody>
      </p:sp>
      <p:sp>
        <p:nvSpPr>
          <p:cNvPr id="8" name="Rectangle 7"/>
          <p:cNvSpPr/>
          <p:nvPr/>
        </p:nvSpPr>
        <p:spPr>
          <a:xfrm>
            <a:off x="154849" y="5470546"/>
            <a:ext cx="1708904" cy="461665"/>
          </a:xfrm>
          <a:prstGeom prst="rect">
            <a:avLst/>
          </a:prstGeom>
        </p:spPr>
        <p:txBody>
          <a:bodyPr wrap="square">
            <a:spAutoFit/>
          </a:bodyPr>
          <a:lstStyle/>
          <a:p>
            <a:r>
              <a:rPr lang="en-IN" sz="2400" dirty="0">
                <a:solidFill>
                  <a:srgbClr val="03419A"/>
                </a:solidFill>
              </a:rPr>
              <a:t>EXAMPLE.2</a:t>
            </a:r>
            <a:endParaRPr lang="en-IN" sz="2400" dirty="0"/>
          </a:p>
        </p:txBody>
      </p:sp>
      <p:sp>
        <p:nvSpPr>
          <p:cNvPr id="9" name="Rectangle 8"/>
          <p:cNvSpPr/>
          <p:nvPr/>
        </p:nvSpPr>
        <p:spPr>
          <a:xfrm>
            <a:off x="2898843" y="265358"/>
            <a:ext cx="2470826" cy="461665"/>
          </a:xfrm>
          <a:prstGeom prst="rect">
            <a:avLst/>
          </a:prstGeom>
        </p:spPr>
        <p:txBody>
          <a:bodyPr wrap="square">
            <a:spAutoFit/>
          </a:bodyPr>
          <a:lstStyle/>
          <a:p>
            <a:pPr algn="just"/>
            <a:r>
              <a:rPr lang="en-IN" sz="2400" dirty="0">
                <a:solidFill>
                  <a:srgbClr val="03419A"/>
                </a:solidFill>
              </a:rPr>
              <a:t>SELF-INDUCTANCE</a:t>
            </a:r>
            <a:endParaRPr lang="en-IN" sz="2400" dirty="0"/>
          </a:p>
        </p:txBody>
      </p:sp>
    </p:spTree>
    <p:extLst>
      <p:ext uri="{BB962C8B-B14F-4D97-AF65-F5344CB8AC3E}">
        <p14:creationId xmlns:p14="http://schemas.microsoft.com/office/powerpoint/2010/main" val="302375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1489" y="307512"/>
            <a:ext cx="1400783" cy="461665"/>
          </a:xfrm>
          <a:prstGeom prst="rect">
            <a:avLst/>
          </a:prstGeom>
        </p:spPr>
        <p:txBody>
          <a:bodyPr wrap="square">
            <a:spAutoFit/>
          </a:bodyPr>
          <a:lstStyle/>
          <a:p>
            <a:r>
              <a:rPr lang="en-IN" sz="2400" dirty="0">
                <a:solidFill>
                  <a:srgbClr val="03419A"/>
                </a:solidFill>
              </a:rPr>
              <a:t>SYMBOLS</a:t>
            </a:r>
            <a:endParaRPr lang="en-IN" sz="2400" dirty="0"/>
          </a:p>
        </p:txBody>
      </p:sp>
      <p:pic>
        <p:nvPicPr>
          <p:cNvPr id="3" name="Picture 2"/>
          <p:cNvPicPr>
            <a:picLocks noChangeAspect="1"/>
          </p:cNvPicPr>
          <p:nvPr/>
        </p:nvPicPr>
        <p:blipFill>
          <a:blip r:embed="rId2"/>
          <a:stretch>
            <a:fillRect/>
          </a:stretch>
        </p:blipFill>
        <p:spPr>
          <a:xfrm>
            <a:off x="2080349" y="873549"/>
            <a:ext cx="4250764" cy="2093387"/>
          </a:xfrm>
          <a:prstGeom prst="rect">
            <a:avLst/>
          </a:prstGeom>
        </p:spPr>
      </p:pic>
      <p:sp>
        <p:nvSpPr>
          <p:cNvPr id="4" name="Rectangle 3"/>
          <p:cNvSpPr/>
          <p:nvPr/>
        </p:nvSpPr>
        <p:spPr>
          <a:xfrm>
            <a:off x="233463" y="5044431"/>
            <a:ext cx="8297694"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rPr>
              <a:t>The permeability-tuned variable coil has a ferromagnetic shaft that can be moved within the coil to vary the flux linkages of the coil and thereby its inductance.</a:t>
            </a:r>
            <a:endParaRPr lang="en-IN" sz="2400" dirty="0"/>
          </a:p>
        </p:txBody>
      </p:sp>
      <p:sp>
        <p:nvSpPr>
          <p:cNvPr id="5" name="Rectangle 4"/>
          <p:cNvSpPr/>
          <p:nvPr/>
        </p:nvSpPr>
        <p:spPr>
          <a:xfrm>
            <a:off x="311285" y="3503315"/>
            <a:ext cx="8501974"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rPr>
              <a:t>All inductors, like capacitors, can be listed under two general headings: </a:t>
            </a:r>
            <a:r>
              <a:rPr lang="en-US" sz="2400" i="1" dirty="0">
                <a:solidFill>
                  <a:srgbClr val="000000"/>
                </a:solidFill>
              </a:rPr>
              <a:t>fixed </a:t>
            </a:r>
            <a:r>
              <a:rPr lang="en-US" sz="2400" dirty="0">
                <a:solidFill>
                  <a:srgbClr val="000000"/>
                </a:solidFill>
              </a:rPr>
              <a:t>and </a:t>
            </a:r>
            <a:r>
              <a:rPr lang="en-US" sz="2400" i="1" dirty="0">
                <a:solidFill>
                  <a:srgbClr val="000000"/>
                </a:solidFill>
              </a:rPr>
              <a:t>variable. </a:t>
            </a:r>
            <a:endParaRPr lang="en-IN" sz="2400" dirty="0"/>
          </a:p>
        </p:txBody>
      </p:sp>
    </p:spTree>
    <p:extLst>
      <p:ext uri="{BB962C8B-B14F-4D97-AF65-F5344CB8AC3E}">
        <p14:creationId xmlns:p14="http://schemas.microsoft.com/office/powerpoint/2010/main" val="8925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2008</TotalTime>
  <Words>2290</Words>
  <Application>Microsoft Office PowerPoint</Application>
  <PresentationFormat>On-screen Show (4:3)</PresentationFormat>
  <Paragraphs>215</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Cambria Math</vt:lpstr>
      <vt:lpstr>MathematicalPi-One</vt:lpstr>
      <vt:lpstr>MathTechnicalP12</vt:lpstr>
      <vt:lpstr>MTMI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Kunisetti.V.Praveen kumar Praveen kumar</cp:lastModifiedBy>
  <cp:revision>195</cp:revision>
  <dcterms:created xsi:type="dcterms:W3CDTF">2020-11-30T16:54:19Z</dcterms:created>
  <dcterms:modified xsi:type="dcterms:W3CDTF">2021-02-14T18:15:27Z</dcterms:modified>
</cp:coreProperties>
</file>