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56"/>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4"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2" r:id="rId36"/>
    <p:sldId id="293" r:id="rId37"/>
    <p:sldId id="303" r:id="rId38"/>
    <p:sldId id="311" r:id="rId39"/>
    <p:sldId id="312" r:id="rId40"/>
    <p:sldId id="313" r:id="rId41"/>
    <p:sldId id="314" r:id="rId42"/>
    <p:sldId id="297" r:id="rId43"/>
    <p:sldId id="304" r:id="rId44"/>
    <p:sldId id="305" r:id="rId45"/>
    <p:sldId id="298" r:id="rId46"/>
    <p:sldId id="306" r:id="rId47"/>
    <p:sldId id="299" r:id="rId48"/>
    <p:sldId id="307" r:id="rId49"/>
    <p:sldId id="300" r:id="rId50"/>
    <p:sldId id="308" r:id="rId51"/>
    <p:sldId id="301" r:id="rId52"/>
    <p:sldId id="309" r:id="rId53"/>
    <p:sldId id="302" r:id="rId54"/>
    <p:sldId id="310"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66" autoAdjust="0"/>
    <p:restoredTop sz="94660"/>
  </p:normalViewPr>
  <p:slideViewPr>
    <p:cSldViewPr snapToGrid="0">
      <p:cViewPr>
        <p:scale>
          <a:sx n="60" d="100"/>
          <a:sy n="60" d="100"/>
        </p:scale>
        <p:origin x="-1266" y="-3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3990B-2221-490D-8067-86E02187F7B8}" type="datetimeFigureOut">
              <a:rPr lang="en-IN" smtClean="0"/>
              <a:pPr/>
              <a:t>01-10-2020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4CF35E-B4A3-4571-AE45-0516E552FA6E}" type="slidenum">
              <a:rPr lang="en-IN" smtClean="0"/>
              <a:pPr/>
              <a:t>‹#›</a:t>
            </a:fld>
            <a:endParaRPr lang="en-IN"/>
          </a:p>
        </p:txBody>
      </p:sp>
    </p:spTree>
    <p:extLst>
      <p:ext uri="{BB962C8B-B14F-4D97-AF65-F5344CB8AC3E}">
        <p14:creationId xmlns:p14="http://schemas.microsoft.com/office/powerpoint/2010/main" xmlns="" val="2816562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A4EB3F1-705F-4183-B1FC-00E63EA9F79A}" type="slidenum">
              <a:rPr lang="en-IN" smtClean="0"/>
              <a:pPr/>
              <a:t>45</a:t>
            </a:fld>
            <a:endParaRPr lang="en-IN"/>
          </a:p>
        </p:txBody>
      </p:sp>
    </p:spTree>
    <p:extLst>
      <p:ext uri="{BB962C8B-B14F-4D97-AF65-F5344CB8AC3E}">
        <p14:creationId xmlns:p14="http://schemas.microsoft.com/office/powerpoint/2010/main" xmlns="" val="3164900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E58A22-EEB9-4C15-ACEE-2B35A6B1DD93}" type="datetimeFigureOut">
              <a:rPr lang="en-IN" smtClean="0"/>
              <a:pPr/>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34784E-0D4E-410C-8F0B-0A8D9C8F3FD4}" type="slidenum">
              <a:rPr lang="en-IN" smtClean="0"/>
              <a:pPr/>
              <a:t>‹#›</a:t>
            </a:fld>
            <a:endParaRPr lang="en-IN"/>
          </a:p>
        </p:txBody>
      </p:sp>
    </p:spTree>
    <p:extLst>
      <p:ext uri="{BB962C8B-B14F-4D97-AF65-F5344CB8AC3E}">
        <p14:creationId xmlns:p14="http://schemas.microsoft.com/office/powerpoint/2010/main" xmlns="" val="1603541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58A22-EEB9-4C15-ACEE-2B35A6B1DD93}" type="datetimeFigureOut">
              <a:rPr lang="en-IN" smtClean="0"/>
              <a:pPr/>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34784E-0D4E-410C-8F0B-0A8D9C8F3FD4}" type="slidenum">
              <a:rPr lang="en-IN" smtClean="0"/>
              <a:pPr/>
              <a:t>‹#›</a:t>
            </a:fld>
            <a:endParaRPr lang="en-IN"/>
          </a:p>
        </p:txBody>
      </p:sp>
    </p:spTree>
    <p:extLst>
      <p:ext uri="{BB962C8B-B14F-4D97-AF65-F5344CB8AC3E}">
        <p14:creationId xmlns:p14="http://schemas.microsoft.com/office/powerpoint/2010/main" xmlns="" val="1903090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58A22-EEB9-4C15-ACEE-2B35A6B1DD93}" type="datetimeFigureOut">
              <a:rPr lang="en-IN" smtClean="0"/>
              <a:pPr/>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34784E-0D4E-410C-8F0B-0A8D9C8F3FD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955374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58A22-EEB9-4C15-ACEE-2B35A6B1DD93}" type="datetimeFigureOut">
              <a:rPr lang="en-IN" smtClean="0"/>
              <a:pPr/>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34784E-0D4E-410C-8F0B-0A8D9C8F3FD4}" type="slidenum">
              <a:rPr lang="en-IN" smtClean="0"/>
              <a:pPr/>
              <a:t>‹#›</a:t>
            </a:fld>
            <a:endParaRPr lang="en-IN"/>
          </a:p>
        </p:txBody>
      </p:sp>
    </p:spTree>
    <p:extLst>
      <p:ext uri="{BB962C8B-B14F-4D97-AF65-F5344CB8AC3E}">
        <p14:creationId xmlns:p14="http://schemas.microsoft.com/office/powerpoint/2010/main" xmlns="" val="3773426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58A22-EEB9-4C15-ACEE-2B35A6B1DD93}" type="datetimeFigureOut">
              <a:rPr lang="en-IN" smtClean="0"/>
              <a:pPr/>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34784E-0D4E-410C-8F0B-0A8D9C8F3FD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66959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58A22-EEB9-4C15-ACEE-2B35A6B1DD93}" type="datetimeFigureOut">
              <a:rPr lang="en-IN" smtClean="0"/>
              <a:pPr/>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34784E-0D4E-410C-8F0B-0A8D9C8F3FD4}" type="slidenum">
              <a:rPr lang="en-IN" smtClean="0"/>
              <a:pPr/>
              <a:t>‹#›</a:t>
            </a:fld>
            <a:endParaRPr lang="en-IN"/>
          </a:p>
        </p:txBody>
      </p:sp>
    </p:spTree>
    <p:extLst>
      <p:ext uri="{BB962C8B-B14F-4D97-AF65-F5344CB8AC3E}">
        <p14:creationId xmlns:p14="http://schemas.microsoft.com/office/powerpoint/2010/main" xmlns="" val="1903655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58A22-EEB9-4C15-ACEE-2B35A6B1DD93}" type="datetimeFigureOut">
              <a:rPr lang="en-IN" smtClean="0"/>
              <a:pPr/>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34784E-0D4E-410C-8F0B-0A8D9C8F3FD4}" type="slidenum">
              <a:rPr lang="en-IN" smtClean="0"/>
              <a:pPr/>
              <a:t>‹#›</a:t>
            </a:fld>
            <a:endParaRPr lang="en-IN"/>
          </a:p>
        </p:txBody>
      </p:sp>
    </p:spTree>
    <p:extLst>
      <p:ext uri="{BB962C8B-B14F-4D97-AF65-F5344CB8AC3E}">
        <p14:creationId xmlns:p14="http://schemas.microsoft.com/office/powerpoint/2010/main" xmlns="" val="2907370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58A22-EEB9-4C15-ACEE-2B35A6B1DD93}" type="datetimeFigureOut">
              <a:rPr lang="en-IN" smtClean="0"/>
              <a:pPr/>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34784E-0D4E-410C-8F0B-0A8D9C8F3FD4}" type="slidenum">
              <a:rPr lang="en-IN" smtClean="0"/>
              <a:pPr/>
              <a:t>‹#›</a:t>
            </a:fld>
            <a:endParaRPr lang="en-IN"/>
          </a:p>
        </p:txBody>
      </p:sp>
    </p:spTree>
    <p:extLst>
      <p:ext uri="{BB962C8B-B14F-4D97-AF65-F5344CB8AC3E}">
        <p14:creationId xmlns:p14="http://schemas.microsoft.com/office/powerpoint/2010/main" xmlns="" val="331047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58A22-EEB9-4C15-ACEE-2B35A6B1DD93}" type="datetimeFigureOut">
              <a:rPr lang="en-IN" smtClean="0"/>
              <a:pPr/>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34784E-0D4E-410C-8F0B-0A8D9C8F3FD4}" type="slidenum">
              <a:rPr lang="en-IN" smtClean="0"/>
              <a:pPr/>
              <a:t>‹#›</a:t>
            </a:fld>
            <a:endParaRPr lang="en-IN"/>
          </a:p>
        </p:txBody>
      </p:sp>
    </p:spTree>
    <p:extLst>
      <p:ext uri="{BB962C8B-B14F-4D97-AF65-F5344CB8AC3E}">
        <p14:creationId xmlns:p14="http://schemas.microsoft.com/office/powerpoint/2010/main" xmlns="" val="149724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58A22-EEB9-4C15-ACEE-2B35A6B1DD93}" type="datetimeFigureOut">
              <a:rPr lang="en-IN" smtClean="0"/>
              <a:pPr/>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34784E-0D4E-410C-8F0B-0A8D9C8F3FD4}" type="slidenum">
              <a:rPr lang="en-IN" smtClean="0"/>
              <a:pPr/>
              <a:t>‹#›</a:t>
            </a:fld>
            <a:endParaRPr lang="en-IN"/>
          </a:p>
        </p:txBody>
      </p:sp>
    </p:spTree>
    <p:extLst>
      <p:ext uri="{BB962C8B-B14F-4D97-AF65-F5344CB8AC3E}">
        <p14:creationId xmlns:p14="http://schemas.microsoft.com/office/powerpoint/2010/main" xmlns="" val="209235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E58A22-EEB9-4C15-ACEE-2B35A6B1DD93}" type="datetimeFigureOut">
              <a:rPr lang="en-IN" smtClean="0"/>
              <a:pPr/>
              <a:t>01-10-2020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34784E-0D4E-410C-8F0B-0A8D9C8F3FD4}" type="slidenum">
              <a:rPr lang="en-IN" smtClean="0"/>
              <a:pPr/>
              <a:t>‹#›</a:t>
            </a:fld>
            <a:endParaRPr lang="en-IN"/>
          </a:p>
        </p:txBody>
      </p:sp>
    </p:spTree>
    <p:extLst>
      <p:ext uri="{BB962C8B-B14F-4D97-AF65-F5344CB8AC3E}">
        <p14:creationId xmlns:p14="http://schemas.microsoft.com/office/powerpoint/2010/main" xmlns="" val="27850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E58A22-EEB9-4C15-ACEE-2B35A6B1DD93}" type="datetimeFigureOut">
              <a:rPr lang="en-IN" smtClean="0"/>
              <a:pPr/>
              <a:t>01-10-2020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34784E-0D4E-410C-8F0B-0A8D9C8F3FD4}" type="slidenum">
              <a:rPr lang="en-IN" smtClean="0"/>
              <a:pPr/>
              <a:t>‹#›</a:t>
            </a:fld>
            <a:endParaRPr lang="en-IN"/>
          </a:p>
        </p:txBody>
      </p:sp>
    </p:spTree>
    <p:extLst>
      <p:ext uri="{BB962C8B-B14F-4D97-AF65-F5344CB8AC3E}">
        <p14:creationId xmlns:p14="http://schemas.microsoft.com/office/powerpoint/2010/main" xmlns="" val="11114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E58A22-EEB9-4C15-ACEE-2B35A6B1DD93}" type="datetimeFigureOut">
              <a:rPr lang="en-IN" smtClean="0"/>
              <a:pPr/>
              <a:t>01-10-2020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34784E-0D4E-410C-8F0B-0A8D9C8F3FD4}" type="slidenum">
              <a:rPr lang="en-IN" smtClean="0"/>
              <a:pPr/>
              <a:t>‹#›</a:t>
            </a:fld>
            <a:endParaRPr lang="en-IN"/>
          </a:p>
        </p:txBody>
      </p:sp>
    </p:spTree>
    <p:extLst>
      <p:ext uri="{BB962C8B-B14F-4D97-AF65-F5344CB8AC3E}">
        <p14:creationId xmlns:p14="http://schemas.microsoft.com/office/powerpoint/2010/main" xmlns="" val="376789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58A22-EEB9-4C15-ACEE-2B35A6B1DD93}" type="datetimeFigureOut">
              <a:rPr lang="en-IN" smtClean="0"/>
              <a:pPr/>
              <a:t>01-10-2020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34784E-0D4E-410C-8F0B-0A8D9C8F3FD4}" type="slidenum">
              <a:rPr lang="en-IN" smtClean="0"/>
              <a:pPr/>
              <a:t>‹#›</a:t>
            </a:fld>
            <a:endParaRPr lang="en-IN"/>
          </a:p>
        </p:txBody>
      </p:sp>
    </p:spTree>
    <p:extLst>
      <p:ext uri="{BB962C8B-B14F-4D97-AF65-F5344CB8AC3E}">
        <p14:creationId xmlns:p14="http://schemas.microsoft.com/office/powerpoint/2010/main" xmlns="" val="102105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E58A22-EEB9-4C15-ACEE-2B35A6B1DD93}" type="datetimeFigureOut">
              <a:rPr lang="en-IN" smtClean="0"/>
              <a:pPr/>
              <a:t>01-10-2020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34784E-0D4E-410C-8F0B-0A8D9C8F3FD4}" type="slidenum">
              <a:rPr lang="en-IN" smtClean="0"/>
              <a:pPr/>
              <a:t>‹#›</a:t>
            </a:fld>
            <a:endParaRPr lang="en-IN"/>
          </a:p>
        </p:txBody>
      </p:sp>
    </p:spTree>
    <p:extLst>
      <p:ext uri="{BB962C8B-B14F-4D97-AF65-F5344CB8AC3E}">
        <p14:creationId xmlns:p14="http://schemas.microsoft.com/office/powerpoint/2010/main" xmlns="" val="3111272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34784E-0D4E-410C-8F0B-0A8D9C8F3FD4}" type="slidenum">
              <a:rPr lang="en-IN" smtClean="0"/>
              <a:pPr/>
              <a:t>‹#›</a:t>
            </a:fld>
            <a:endParaRPr lang="en-IN"/>
          </a:p>
        </p:txBody>
      </p:sp>
      <p:sp>
        <p:nvSpPr>
          <p:cNvPr id="5" name="Date Placeholder 4"/>
          <p:cNvSpPr>
            <a:spLocks noGrp="1"/>
          </p:cNvSpPr>
          <p:nvPr>
            <p:ph type="dt" sz="half" idx="10"/>
          </p:nvPr>
        </p:nvSpPr>
        <p:spPr/>
        <p:txBody>
          <a:bodyPr/>
          <a:lstStyle/>
          <a:p>
            <a:fld id="{AAE58A22-EEB9-4C15-ACEE-2B35A6B1DD93}" type="datetimeFigureOut">
              <a:rPr lang="en-IN" smtClean="0"/>
              <a:pPr/>
              <a:t>01-10-2020</a:t>
            </a:fld>
            <a:endParaRPr lang="en-IN"/>
          </a:p>
        </p:txBody>
      </p:sp>
    </p:spTree>
    <p:extLst>
      <p:ext uri="{BB962C8B-B14F-4D97-AF65-F5344CB8AC3E}">
        <p14:creationId xmlns:p14="http://schemas.microsoft.com/office/powerpoint/2010/main" xmlns="" val="473319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E58A22-EEB9-4C15-ACEE-2B35A6B1DD93}" type="datetimeFigureOut">
              <a:rPr lang="en-IN" smtClean="0"/>
              <a:pPr/>
              <a:t>01-10-2020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34784E-0D4E-410C-8F0B-0A8D9C8F3FD4}" type="slidenum">
              <a:rPr lang="en-IN" smtClean="0"/>
              <a:pPr/>
              <a:t>‹#›</a:t>
            </a:fld>
            <a:endParaRPr lang="en-IN"/>
          </a:p>
        </p:txBody>
      </p:sp>
    </p:spTree>
    <p:extLst>
      <p:ext uri="{BB962C8B-B14F-4D97-AF65-F5344CB8AC3E}">
        <p14:creationId xmlns:p14="http://schemas.microsoft.com/office/powerpoint/2010/main" xmlns="" val="3947350688"/>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B2C721-6974-42E5-89AD-9C63960DA6DB}"/>
              </a:ext>
            </a:extLst>
          </p:cNvPr>
          <p:cNvSpPr>
            <a:spLocks noGrp="1"/>
          </p:cNvSpPr>
          <p:nvPr>
            <p:ph type="ctrTitle"/>
          </p:nvPr>
        </p:nvSpPr>
        <p:spPr/>
        <p:txBody>
          <a:bodyPr/>
          <a:lstStyle/>
          <a:p>
            <a:pPr algn="r"/>
            <a:r>
              <a:rPr lang="en-US" b="1" dirty="0"/>
              <a:t>Demand Analysis</a:t>
            </a:r>
            <a:endParaRPr lang="en-IN" b="1" dirty="0"/>
          </a:p>
        </p:txBody>
      </p:sp>
    </p:spTree>
    <p:extLst>
      <p:ext uri="{BB962C8B-B14F-4D97-AF65-F5344CB8AC3E}">
        <p14:creationId xmlns:p14="http://schemas.microsoft.com/office/powerpoint/2010/main" xmlns="" val="143406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A4B124-02AA-4453-A7E7-DA75A4828AEA}"/>
              </a:ext>
            </a:extLst>
          </p:cNvPr>
          <p:cNvSpPr>
            <a:spLocks noGrp="1"/>
          </p:cNvSpPr>
          <p:nvPr>
            <p:ph type="title"/>
          </p:nvPr>
        </p:nvSpPr>
        <p:spPr>
          <a:xfrm>
            <a:off x="257175" y="365125"/>
            <a:ext cx="6604000" cy="561975"/>
          </a:xfrm>
        </p:spPr>
        <p:txBody>
          <a:bodyPr>
            <a:normAutofit/>
          </a:bodyPr>
          <a:lstStyle/>
          <a:p>
            <a:r>
              <a:rPr lang="en-US" sz="2800" dirty="0"/>
              <a:t>Chief Characteristics of Law of Demand</a:t>
            </a:r>
            <a:endParaRPr lang="en-IN" sz="2800" dirty="0"/>
          </a:p>
        </p:txBody>
      </p:sp>
      <p:sp>
        <p:nvSpPr>
          <p:cNvPr id="3" name="Content Placeholder 2">
            <a:extLst>
              <a:ext uri="{FF2B5EF4-FFF2-40B4-BE49-F238E27FC236}">
                <a16:creationId xmlns:a16="http://schemas.microsoft.com/office/drawing/2014/main" xmlns="" id="{F5BC630E-0DC7-4B5E-ADA8-EF5F0630C730}"/>
              </a:ext>
            </a:extLst>
          </p:cNvPr>
          <p:cNvSpPr>
            <a:spLocks noGrp="1"/>
          </p:cNvSpPr>
          <p:nvPr>
            <p:ph idx="1"/>
          </p:nvPr>
        </p:nvSpPr>
        <p:spPr>
          <a:xfrm>
            <a:off x="0" y="1243012"/>
            <a:ext cx="11061700" cy="5249863"/>
          </a:xfrm>
        </p:spPr>
        <p:txBody>
          <a:bodyPr>
            <a:normAutofit/>
          </a:bodyPr>
          <a:lstStyle/>
          <a:p>
            <a:pPr algn="just"/>
            <a:r>
              <a:rPr lang="en-US" sz="2400" dirty="0">
                <a:solidFill>
                  <a:srgbClr val="002060"/>
                </a:solidFill>
              </a:rPr>
              <a:t>Inverse Relationship ( Between price and quantity )</a:t>
            </a:r>
          </a:p>
          <a:p>
            <a:pPr algn="just"/>
            <a:endParaRPr lang="en-US" sz="2400" dirty="0">
              <a:solidFill>
                <a:srgbClr val="002060"/>
              </a:solidFill>
            </a:endParaRPr>
          </a:p>
          <a:p>
            <a:pPr algn="just"/>
            <a:r>
              <a:rPr lang="en-US" sz="2400" dirty="0">
                <a:solidFill>
                  <a:srgbClr val="002060"/>
                </a:solidFill>
              </a:rPr>
              <a:t>Price, an independent variable and Demand, a dependent variable (under the law of demand, the effect of price on demand which is examined, and not the effect of demand on price)</a:t>
            </a:r>
          </a:p>
          <a:p>
            <a:pPr algn="just"/>
            <a:endParaRPr lang="en-US" sz="2400" dirty="0">
              <a:solidFill>
                <a:srgbClr val="002060"/>
              </a:solidFill>
            </a:endParaRPr>
          </a:p>
          <a:p>
            <a:pPr algn="just"/>
            <a:r>
              <a:rPr lang="en-US" sz="2400" dirty="0">
                <a:solidFill>
                  <a:srgbClr val="002060"/>
                </a:solidFill>
              </a:rPr>
              <a:t>Other things remain the same. (</a:t>
            </a:r>
            <a:r>
              <a:rPr lang="en-US" sz="2400" dirty="0" err="1">
                <a:solidFill>
                  <a:srgbClr val="002060"/>
                </a:solidFill>
              </a:rPr>
              <a:t>eg.</a:t>
            </a:r>
            <a:r>
              <a:rPr lang="en-US" sz="2400" dirty="0">
                <a:solidFill>
                  <a:srgbClr val="002060"/>
                </a:solidFill>
              </a:rPr>
              <a:t> One or more such factors, say, income, substitute’s price, consumer’s taste and preferences, advertising and sales promotion….)</a:t>
            </a:r>
            <a:endParaRPr lang="en-IN" sz="2400" dirty="0">
              <a:solidFill>
                <a:srgbClr val="002060"/>
              </a:solidFill>
            </a:endParaRPr>
          </a:p>
        </p:txBody>
      </p:sp>
    </p:spTree>
    <p:extLst>
      <p:ext uri="{BB962C8B-B14F-4D97-AF65-F5344CB8AC3E}">
        <p14:creationId xmlns:p14="http://schemas.microsoft.com/office/powerpoint/2010/main" xmlns="" val="1799482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8CE80-8B06-487E-9A2E-39108F2CFECD}"/>
              </a:ext>
            </a:extLst>
          </p:cNvPr>
          <p:cNvSpPr>
            <a:spLocks noGrp="1"/>
          </p:cNvSpPr>
          <p:nvPr>
            <p:ph type="title"/>
          </p:nvPr>
        </p:nvSpPr>
        <p:spPr>
          <a:xfrm>
            <a:off x="444500" y="403225"/>
            <a:ext cx="9347200" cy="930275"/>
          </a:xfrm>
        </p:spPr>
        <p:txBody>
          <a:bodyPr>
            <a:normAutofit/>
          </a:bodyPr>
          <a:lstStyle/>
          <a:p>
            <a:r>
              <a:rPr lang="en-US" sz="2800" dirty="0"/>
              <a:t>Reasons underlying the law of demands</a:t>
            </a:r>
            <a:endParaRPr lang="en-IN" sz="2800" dirty="0"/>
          </a:p>
        </p:txBody>
      </p:sp>
      <p:sp>
        <p:nvSpPr>
          <p:cNvPr id="3" name="Content Placeholder 2">
            <a:extLst>
              <a:ext uri="{FF2B5EF4-FFF2-40B4-BE49-F238E27FC236}">
                <a16:creationId xmlns:a16="http://schemas.microsoft.com/office/drawing/2014/main" xmlns="" id="{0C46DE32-357E-4AF2-ABDD-9F5250484722}"/>
              </a:ext>
            </a:extLst>
          </p:cNvPr>
          <p:cNvSpPr>
            <a:spLocks noGrp="1"/>
          </p:cNvSpPr>
          <p:nvPr>
            <p:ph idx="1"/>
          </p:nvPr>
        </p:nvSpPr>
        <p:spPr>
          <a:xfrm>
            <a:off x="279400" y="1253331"/>
            <a:ext cx="9347200" cy="5201444"/>
          </a:xfrm>
        </p:spPr>
        <p:txBody>
          <a:bodyPr>
            <a:noAutofit/>
          </a:bodyPr>
          <a:lstStyle/>
          <a:p>
            <a:pPr marL="457200" indent="-457200" algn="just">
              <a:buAutoNum type="alphaUcParenR"/>
            </a:pPr>
            <a:r>
              <a:rPr lang="en-US" sz="2400" u="sng" dirty="0">
                <a:solidFill>
                  <a:srgbClr val="002060"/>
                </a:solidFill>
              </a:rPr>
              <a:t>Income Effect: </a:t>
            </a:r>
            <a:r>
              <a:rPr lang="en-US" sz="2400" dirty="0">
                <a:solidFill>
                  <a:srgbClr val="002060"/>
                </a:solidFill>
              </a:rPr>
              <a:t>The fall in the price of a commodity leads to and therefore, is equivalent to an increase in the income of the consumer because now he has to spend less for purchasing the same quantity as before. So a part of money so gained can be used for purchasing some more units of the commodity. When price rises – reverses</a:t>
            </a:r>
          </a:p>
          <a:p>
            <a:pPr marL="457200" indent="-457200" algn="just">
              <a:buAutoNum type="alphaUcParenR"/>
            </a:pPr>
            <a:endParaRPr lang="en-US" sz="2400" dirty="0">
              <a:solidFill>
                <a:srgbClr val="002060"/>
              </a:solidFill>
            </a:endParaRPr>
          </a:p>
          <a:p>
            <a:pPr marL="457200" indent="-457200" algn="just">
              <a:buAutoNum type="alphaUcParenR"/>
            </a:pPr>
            <a:endParaRPr lang="en-US" sz="2400" dirty="0">
              <a:solidFill>
                <a:srgbClr val="002060"/>
              </a:solidFill>
            </a:endParaRPr>
          </a:p>
          <a:p>
            <a:pPr marL="457200" indent="-457200" algn="just">
              <a:buAutoNum type="alphaUcParenR"/>
            </a:pPr>
            <a:r>
              <a:rPr lang="en-US" sz="2400" u="sng" dirty="0">
                <a:solidFill>
                  <a:srgbClr val="002060"/>
                </a:solidFill>
              </a:rPr>
              <a:t>Substitution Effect: </a:t>
            </a:r>
            <a:r>
              <a:rPr lang="en-US" sz="2400" dirty="0">
                <a:solidFill>
                  <a:srgbClr val="002060"/>
                </a:solidFill>
              </a:rPr>
              <a:t>When the price of the commodity falls consumer tends to substitute that commodity for other commodity (expensive). Conversely, when the price of  a commodity rises, other commodities will be used in its place at least to some extent. Therefore, a fall in the price of a commodity increases demand and vice versa.</a:t>
            </a:r>
            <a:endParaRPr lang="en-IN" sz="2400" dirty="0">
              <a:solidFill>
                <a:srgbClr val="002060"/>
              </a:solidFill>
            </a:endParaRPr>
          </a:p>
        </p:txBody>
      </p:sp>
    </p:spTree>
    <p:extLst>
      <p:ext uri="{BB962C8B-B14F-4D97-AF65-F5344CB8AC3E}">
        <p14:creationId xmlns:p14="http://schemas.microsoft.com/office/powerpoint/2010/main" xmlns="" val="3336101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811B59-B318-49BF-A2F5-6CD47DB20689}"/>
              </a:ext>
            </a:extLst>
          </p:cNvPr>
          <p:cNvSpPr>
            <a:spLocks noGrp="1"/>
          </p:cNvSpPr>
          <p:nvPr>
            <p:ph type="title"/>
          </p:nvPr>
        </p:nvSpPr>
        <p:spPr>
          <a:xfrm>
            <a:off x="98425" y="627062"/>
            <a:ext cx="10515600" cy="1325563"/>
          </a:xfrm>
        </p:spPr>
        <p:txBody>
          <a:bodyPr>
            <a:normAutofit/>
          </a:bodyPr>
          <a:lstStyle/>
          <a:p>
            <a:r>
              <a:rPr lang="en-US" sz="2800" b="1" dirty="0"/>
              <a:t>Exceptions to the law of demand</a:t>
            </a:r>
            <a:endParaRPr lang="en-IN" sz="2800" b="1" dirty="0"/>
          </a:p>
        </p:txBody>
      </p:sp>
      <p:sp>
        <p:nvSpPr>
          <p:cNvPr id="3" name="Content Placeholder 2">
            <a:extLst>
              <a:ext uri="{FF2B5EF4-FFF2-40B4-BE49-F238E27FC236}">
                <a16:creationId xmlns:a16="http://schemas.microsoft.com/office/drawing/2014/main" xmlns="" id="{25B00407-A800-4BF6-AE05-78A7D671AC0F}"/>
              </a:ext>
            </a:extLst>
          </p:cNvPr>
          <p:cNvSpPr>
            <a:spLocks noGrp="1"/>
          </p:cNvSpPr>
          <p:nvPr>
            <p:ph idx="1"/>
          </p:nvPr>
        </p:nvSpPr>
        <p:spPr>
          <a:xfrm>
            <a:off x="0" y="1952625"/>
            <a:ext cx="10947400" cy="4805363"/>
          </a:xfrm>
        </p:spPr>
        <p:txBody>
          <a:bodyPr>
            <a:normAutofit/>
          </a:bodyPr>
          <a:lstStyle/>
          <a:p>
            <a:pPr algn="just"/>
            <a:r>
              <a:rPr lang="en-US" sz="2400" dirty="0">
                <a:solidFill>
                  <a:srgbClr val="002060"/>
                </a:solidFill>
              </a:rPr>
              <a:t>There are some goods purchased mainly for their “Snob appeal” or orientation. Veblen called “conspicuous consumption”. </a:t>
            </a:r>
            <a:endParaRPr lang="en-US" sz="2400" dirty="0" smtClean="0">
              <a:solidFill>
                <a:srgbClr val="002060"/>
              </a:solidFill>
            </a:endParaRPr>
          </a:p>
          <a:p>
            <a:pPr algn="just"/>
            <a:endParaRPr lang="en-US" sz="2400" dirty="0">
              <a:solidFill>
                <a:srgbClr val="002060"/>
              </a:solidFill>
            </a:endParaRPr>
          </a:p>
          <a:p>
            <a:pPr algn="just"/>
            <a:r>
              <a:rPr lang="en-US" sz="2400" dirty="0">
                <a:solidFill>
                  <a:srgbClr val="002060"/>
                </a:solidFill>
              </a:rPr>
              <a:t>Price rises- snob appeal rises – rise in demand</a:t>
            </a:r>
            <a:r>
              <a:rPr lang="en-US" sz="2400" dirty="0" smtClean="0">
                <a:solidFill>
                  <a:srgbClr val="002060"/>
                </a:solidFill>
              </a:rPr>
              <a:t>.</a:t>
            </a:r>
          </a:p>
          <a:p>
            <a:pPr algn="just"/>
            <a:endParaRPr lang="en-US" sz="2400" dirty="0">
              <a:solidFill>
                <a:srgbClr val="002060"/>
              </a:solidFill>
            </a:endParaRPr>
          </a:p>
          <a:p>
            <a:pPr algn="just"/>
            <a:r>
              <a:rPr lang="en-US" sz="2400" dirty="0">
                <a:solidFill>
                  <a:srgbClr val="002060"/>
                </a:solidFill>
              </a:rPr>
              <a:t>If price falls – their capacity to perform the function of ostentation diminishes. (Veblen goods – diamond)</a:t>
            </a:r>
          </a:p>
          <a:p>
            <a:pPr algn="just"/>
            <a:endParaRPr lang="en-US" sz="2400" dirty="0">
              <a:solidFill>
                <a:srgbClr val="002060"/>
              </a:solidFill>
            </a:endParaRPr>
          </a:p>
          <a:p>
            <a:pPr algn="just"/>
            <a:r>
              <a:rPr lang="en-US" sz="2400" dirty="0">
                <a:solidFill>
                  <a:srgbClr val="002060"/>
                </a:solidFill>
              </a:rPr>
              <a:t>Speculative market, a rise in price creates more purchase frequently and vice versa. </a:t>
            </a:r>
            <a:r>
              <a:rPr lang="en-US" sz="2400" dirty="0" err="1">
                <a:solidFill>
                  <a:srgbClr val="002060"/>
                </a:solidFill>
              </a:rPr>
              <a:t>Eg.</a:t>
            </a:r>
            <a:r>
              <a:rPr lang="en-US" sz="2400" dirty="0">
                <a:solidFill>
                  <a:srgbClr val="002060"/>
                </a:solidFill>
              </a:rPr>
              <a:t> Share market, some industrial </a:t>
            </a:r>
            <a:endParaRPr lang="en-IN" sz="2400" dirty="0">
              <a:solidFill>
                <a:srgbClr val="002060"/>
              </a:solidFill>
            </a:endParaRPr>
          </a:p>
        </p:txBody>
      </p:sp>
    </p:spTree>
    <p:extLst>
      <p:ext uri="{BB962C8B-B14F-4D97-AF65-F5344CB8AC3E}">
        <p14:creationId xmlns:p14="http://schemas.microsoft.com/office/powerpoint/2010/main" xmlns="" val="2109376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9272537-6807-46E5-9F22-DE7792A2F3B4}"/>
              </a:ext>
            </a:extLst>
          </p:cNvPr>
          <p:cNvSpPr>
            <a:spLocks noGrp="1"/>
          </p:cNvSpPr>
          <p:nvPr>
            <p:ph idx="1"/>
          </p:nvPr>
        </p:nvSpPr>
        <p:spPr>
          <a:xfrm>
            <a:off x="406400" y="457200"/>
            <a:ext cx="10515600" cy="5592763"/>
          </a:xfrm>
        </p:spPr>
        <p:txBody>
          <a:bodyPr>
            <a:noAutofit/>
          </a:bodyPr>
          <a:lstStyle/>
          <a:p>
            <a:pPr marL="0" indent="0" algn="just" rtl="0">
              <a:spcBef>
                <a:spcPts val="0"/>
              </a:spcBef>
              <a:spcAft>
                <a:spcPts val="500"/>
              </a:spcAft>
              <a:buNone/>
            </a:pPr>
            <a:r>
              <a:rPr lang="en-US" sz="2400" b="1" u="sng" strike="noStrike" dirty="0">
                <a:solidFill>
                  <a:srgbClr val="002060"/>
                </a:solidFill>
                <a:effectLst/>
              </a:rPr>
              <a:t>The </a:t>
            </a:r>
            <a:r>
              <a:rPr lang="en-US" sz="2400" b="1" u="sng" strike="noStrike" dirty="0" err="1">
                <a:solidFill>
                  <a:srgbClr val="002060"/>
                </a:solidFill>
                <a:effectLst/>
              </a:rPr>
              <a:t>Giffen</a:t>
            </a:r>
            <a:r>
              <a:rPr lang="en-US" sz="2400" b="1" u="sng" strike="noStrike" dirty="0">
                <a:solidFill>
                  <a:srgbClr val="002060"/>
                </a:solidFill>
                <a:effectLst/>
              </a:rPr>
              <a:t> case</a:t>
            </a:r>
            <a:r>
              <a:rPr lang="en-US" sz="2400" b="0" u="none" strike="noStrike" dirty="0">
                <a:solidFill>
                  <a:srgbClr val="002060"/>
                </a:solidFill>
                <a:effectLst/>
              </a:rPr>
              <a:t>:</a:t>
            </a:r>
          </a:p>
          <a:p>
            <a:pPr marL="0" indent="0" algn="just" rtl="0">
              <a:spcBef>
                <a:spcPts val="0"/>
              </a:spcBef>
              <a:spcAft>
                <a:spcPts val="500"/>
              </a:spcAft>
              <a:buNone/>
            </a:pPr>
            <a:endParaRPr lang="en-US" sz="2400" b="0" u="none" strike="noStrike" dirty="0">
              <a:solidFill>
                <a:srgbClr val="002060"/>
              </a:solidFill>
              <a:effectLst/>
            </a:endParaRPr>
          </a:p>
          <a:p>
            <a:pPr marL="0" indent="0" algn="just" rtl="0">
              <a:spcBef>
                <a:spcPts val="0"/>
              </a:spcBef>
              <a:spcAft>
                <a:spcPts val="500"/>
              </a:spcAft>
              <a:buNone/>
            </a:pPr>
            <a:r>
              <a:rPr lang="en-US" sz="2400" b="0" u="none" strike="noStrike" dirty="0">
                <a:solidFill>
                  <a:srgbClr val="002060"/>
                </a:solidFill>
                <a:effectLst/>
              </a:rPr>
              <a:t>- </a:t>
            </a:r>
            <a:r>
              <a:rPr lang="en-US" sz="2400" b="0" u="none" strike="noStrike" dirty="0" err="1">
                <a:solidFill>
                  <a:srgbClr val="002060"/>
                </a:solidFill>
                <a:effectLst/>
              </a:rPr>
              <a:t>Giffen</a:t>
            </a:r>
            <a:r>
              <a:rPr lang="en-US" sz="2400" b="0" u="none" strike="noStrike" dirty="0">
                <a:solidFill>
                  <a:srgbClr val="002060"/>
                </a:solidFill>
                <a:effectLst/>
              </a:rPr>
              <a:t> found - in 19</a:t>
            </a:r>
            <a:r>
              <a:rPr lang="en-US" sz="2400" b="0" u="none" strike="noStrike" baseline="30000" dirty="0">
                <a:solidFill>
                  <a:srgbClr val="002060"/>
                </a:solidFill>
                <a:effectLst/>
              </a:rPr>
              <a:t>th</a:t>
            </a:r>
            <a:r>
              <a:rPr lang="en-US" sz="2400" b="0" u="none" strike="noStrike" dirty="0">
                <a:solidFill>
                  <a:srgbClr val="002060"/>
                </a:solidFill>
                <a:effectLst/>
              </a:rPr>
              <a:t>  century – Ireland</a:t>
            </a:r>
            <a:r>
              <a:rPr lang="en-US" sz="2400" dirty="0">
                <a:solidFill>
                  <a:srgbClr val="002060"/>
                </a:solidFill>
              </a:rPr>
              <a:t> </a:t>
            </a:r>
            <a:r>
              <a:rPr lang="en-US" sz="2400" b="0" u="none" strike="noStrike" dirty="0" smtClean="0">
                <a:solidFill>
                  <a:srgbClr val="002060"/>
                </a:solidFill>
                <a:effectLst/>
              </a:rPr>
              <a:t>people </a:t>
            </a:r>
            <a:r>
              <a:rPr lang="en-US" sz="2400" b="0" u="none" strike="noStrike" dirty="0">
                <a:solidFill>
                  <a:srgbClr val="002060"/>
                </a:solidFill>
                <a:effectLst/>
              </a:rPr>
              <a:t>were so poor that they spent</a:t>
            </a:r>
          </a:p>
          <a:p>
            <a:pPr marL="0" indent="0" algn="just" rtl="0">
              <a:spcBef>
                <a:spcPts val="0"/>
              </a:spcBef>
              <a:spcAft>
                <a:spcPts val="500"/>
              </a:spcAft>
              <a:buNone/>
            </a:pPr>
            <a:r>
              <a:rPr lang="en-US" sz="2400" b="0" u="none" strike="noStrike" dirty="0">
                <a:solidFill>
                  <a:srgbClr val="002060"/>
                </a:solidFill>
                <a:effectLst/>
              </a:rPr>
              <a:t> major income on – potatoes</a:t>
            </a:r>
          </a:p>
          <a:p>
            <a:pPr marL="0" indent="0" algn="just" rtl="0">
              <a:spcBef>
                <a:spcPts val="0"/>
              </a:spcBef>
              <a:spcAft>
                <a:spcPts val="500"/>
              </a:spcAft>
              <a:buNone/>
            </a:pPr>
            <a:endParaRPr lang="en-US" sz="2400" b="0" u="none" strike="noStrike" dirty="0">
              <a:solidFill>
                <a:srgbClr val="002060"/>
              </a:solidFill>
              <a:effectLst/>
            </a:endParaRPr>
          </a:p>
          <a:p>
            <a:pPr algn="just" rtl="0">
              <a:spcBef>
                <a:spcPts val="0"/>
              </a:spcBef>
              <a:spcAft>
                <a:spcPts val="500"/>
              </a:spcAft>
              <a:buFontTx/>
              <a:buChar char="-"/>
            </a:pPr>
            <a:r>
              <a:rPr lang="en-US" sz="2400" dirty="0">
                <a:solidFill>
                  <a:srgbClr val="002060"/>
                </a:solidFill>
              </a:rPr>
              <a:t>S</a:t>
            </a:r>
            <a:r>
              <a:rPr lang="en-US" sz="2400" b="0" u="none" strike="noStrike" dirty="0">
                <a:solidFill>
                  <a:srgbClr val="002060"/>
                </a:solidFill>
                <a:effectLst/>
              </a:rPr>
              <a:t>mall part on meat. </a:t>
            </a:r>
          </a:p>
          <a:p>
            <a:pPr algn="just" rtl="0">
              <a:spcBef>
                <a:spcPts val="0"/>
              </a:spcBef>
              <a:spcAft>
                <a:spcPts val="500"/>
              </a:spcAft>
              <a:buFontTx/>
              <a:buChar char="-"/>
            </a:pPr>
            <a:r>
              <a:rPr lang="en-US" sz="2400" b="0" u="none" strike="noStrike" dirty="0">
                <a:solidFill>
                  <a:srgbClr val="002060"/>
                </a:solidFill>
                <a:effectLst/>
              </a:rPr>
              <a:t>When price of potatoes </a:t>
            </a:r>
            <a:r>
              <a:rPr lang="en-US" sz="2400" b="0" u="none" strike="noStrike" dirty="0" smtClean="0">
                <a:solidFill>
                  <a:srgbClr val="002060"/>
                </a:solidFill>
                <a:effectLst/>
              </a:rPr>
              <a:t>increased</a:t>
            </a:r>
            <a:r>
              <a:rPr lang="en-US" sz="2400" dirty="0" smtClean="0">
                <a:solidFill>
                  <a:srgbClr val="002060"/>
                </a:solidFill>
              </a:rPr>
              <a:t>,</a:t>
            </a:r>
            <a:r>
              <a:rPr lang="en-US" sz="2400" b="0" u="none" strike="noStrike" dirty="0" smtClean="0">
                <a:solidFill>
                  <a:srgbClr val="002060"/>
                </a:solidFill>
                <a:effectLst/>
              </a:rPr>
              <a:t> economized </a:t>
            </a:r>
            <a:r>
              <a:rPr lang="en-US" sz="2400" b="0" u="none" strike="noStrike" dirty="0">
                <a:solidFill>
                  <a:srgbClr val="002060"/>
                </a:solidFill>
                <a:effectLst/>
              </a:rPr>
              <a:t>on meat to maintain consumption of potatoes </a:t>
            </a:r>
          </a:p>
          <a:p>
            <a:pPr algn="just" rtl="0">
              <a:spcBef>
                <a:spcPts val="0"/>
              </a:spcBef>
              <a:spcAft>
                <a:spcPts val="500"/>
              </a:spcAft>
              <a:buFontTx/>
              <a:buChar char="-"/>
            </a:pPr>
            <a:endParaRPr lang="en-US" sz="2400" b="0" u="none" strike="noStrike" dirty="0">
              <a:solidFill>
                <a:srgbClr val="002060"/>
              </a:solidFill>
              <a:effectLst/>
            </a:endParaRPr>
          </a:p>
          <a:p>
            <a:pPr algn="just" rtl="0">
              <a:spcBef>
                <a:spcPts val="0"/>
              </a:spcBef>
              <a:spcAft>
                <a:spcPts val="500"/>
              </a:spcAft>
              <a:buFontTx/>
              <a:buChar char="-"/>
            </a:pPr>
            <a:r>
              <a:rPr lang="en-US" sz="2400" dirty="0">
                <a:solidFill>
                  <a:srgbClr val="002060"/>
                </a:solidFill>
              </a:rPr>
              <a:t>F</a:t>
            </a:r>
            <a:r>
              <a:rPr lang="en-US" sz="2400" b="0" u="none" strike="noStrike" dirty="0">
                <a:solidFill>
                  <a:srgbClr val="002060"/>
                </a:solidFill>
                <a:effectLst/>
              </a:rPr>
              <a:t>urther to fill the resulting gap - they had to purchase more potatoes.</a:t>
            </a:r>
          </a:p>
          <a:p>
            <a:pPr algn="just" rtl="0">
              <a:spcBef>
                <a:spcPts val="0"/>
              </a:spcBef>
              <a:spcAft>
                <a:spcPts val="500"/>
              </a:spcAft>
              <a:buFontTx/>
              <a:buChar char="-"/>
            </a:pPr>
            <a:r>
              <a:rPr lang="en-US" sz="2400" b="0" u="none" strike="noStrike" dirty="0">
                <a:solidFill>
                  <a:srgbClr val="002060"/>
                </a:solidFill>
                <a:effectLst/>
              </a:rPr>
              <a:t> Thus the rise in price of potatoes increases its sales rather than decrease. </a:t>
            </a:r>
          </a:p>
          <a:p>
            <a:pPr algn="just" rtl="0">
              <a:spcBef>
                <a:spcPts val="0"/>
              </a:spcBef>
              <a:spcAft>
                <a:spcPts val="500"/>
              </a:spcAft>
              <a:buFontTx/>
              <a:buChar char="-"/>
            </a:pPr>
            <a:r>
              <a:rPr lang="en-US" sz="2400" b="0" u="none" strike="noStrike" dirty="0">
                <a:solidFill>
                  <a:srgbClr val="002060"/>
                </a:solidFill>
                <a:effectLst/>
              </a:rPr>
              <a:t>( but such case happen only when the considerable income is spent</a:t>
            </a:r>
            <a:r>
              <a:rPr lang="en-US" sz="2400" dirty="0">
                <a:solidFill>
                  <a:srgbClr val="002060"/>
                </a:solidFill>
              </a:rPr>
              <a:t> </a:t>
            </a:r>
            <a:r>
              <a:rPr lang="en-US" sz="2400" b="0" u="none" strike="noStrike" dirty="0">
                <a:solidFill>
                  <a:srgbClr val="002060"/>
                </a:solidFill>
                <a:effectLst/>
              </a:rPr>
              <a:t>on inferior good)</a:t>
            </a:r>
          </a:p>
        </p:txBody>
      </p:sp>
    </p:spTree>
    <p:extLst>
      <p:ext uri="{BB962C8B-B14F-4D97-AF65-F5344CB8AC3E}">
        <p14:creationId xmlns:p14="http://schemas.microsoft.com/office/powerpoint/2010/main" xmlns="" val="1465101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F9C5FEB-93E3-4394-978A-D5FAAB6E72F5}"/>
              </a:ext>
            </a:extLst>
          </p:cNvPr>
          <p:cNvSpPr>
            <a:spLocks noGrp="1"/>
          </p:cNvSpPr>
          <p:nvPr>
            <p:ph idx="1"/>
          </p:nvPr>
        </p:nvSpPr>
        <p:spPr>
          <a:xfrm>
            <a:off x="171450" y="488950"/>
            <a:ext cx="10515600" cy="5668963"/>
          </a:xfrm>
        </p:spPr>
        <p:txBody>
          <a:bodyPr>
            <a:normAutofit/>
          </a:bodyPr>
          <a:lstStyle/>
          <a:p>
            <a:pPr marL="0" indent="0" rtl="0">
              <a:spcBef>
                <a:spcPts val="0"/>
              </a:spcBef>
              <a:spcAft>
                <a:spcPts val="500"/>
              </a:spcAft>
              <a:buNone/>
            </a:pPr>
            <a:r>
              <a:rPr lang="en-US" sz="2400" b="0" u="sng" strike="noStrike" dirty="0">
                <a:solidFill>
                  <a:srgbClr val="002060"/>
                </a:solidFill>
                <a:effectLst/>
                <a:latin typeface="Arial" panose="020B0604020202020204" pitchFamily="34" charset="0"/>
              </a:rPr>
              <a:t>Individual Demand and Market Demand </a:t>
            </a:r>
          </a:p>
          <a:p>
            <a:pPr marL="0" indent="0" rtl="0">
              <a:spcBef>
                <a:spcPts val="0"/>
              </a:spcBef>
              <a:spcAft>
                <a:spcPts val="500"/>
              </a:spcAft>
              <a:buNone/>
            </a:pPr>
            <a:endParaRPr lang="en-US" sz="2400" dirty="0">
              <a:solidFill>
                <a:srgbClr val="002060"/>
              </a:solidFill>
              <a:latin typeface="Arial" panose="020B0604020202020204" pitchFamily="34" charset="0"/>
            </a:endParaRPr>
          </a:p>
          <a:p>
            <a:pPr marL="0" indent="0" rtl="0">
              <a:spcBef>
                <a:spcPts val="0"/>
              </a:spcBef>
              <a:spcAft>
                <a:spcPts val="500"/>
              </a:spcAft>
              <a:buNone/>
            </a:pPr>
            <a:r>
              <a:rPr lang="en-US" sz="2400" b="0" u="none" strike="noStrike" dirty="0">
                <a:solidFill>
                  <a:srgbClr val="002060"/>
                </a:solidFill>
                <a:effectLst/>
                <a:latin typeface="Arial" panose="020B0604020202020204" pitchFamily="34" charset="0"/>
              </a:rPr>
              <a:t>Demand at given price -by Individual purchaser – Individual demand</a:t>
            </a:r>
          </a:p>
          <a:p>
            <a:pPr marL="0" indent="0" rtl="0">
              <a:spcBef>
                <a:spcPts val="0"/>
              </a:spcBef>
              <a:spcAft>
                <a:spcPts val="500"/>
              </a:spcAft>
              <a:buNone/>
            </a:pPr>
            <a:endParaRPr lang="en-US" sz="2400" b="0" dirty="0">
              <a:solidFill>
                <a:srgbClr val="002060"/>
              </a:solidFill>
              <a:effectLst/>
            </a:endParaRPr>
          </a:p>
          <a:p>
            <a:pPr rtl="0">
              <a:spcBef>
                <a:spcPts val="0"/>
              </a:spcBef>
              <a:spcAft>
                <a:spcPts val="500"/>
              </a:spcAft>
            </a:pPr>
            <a:r>
              <a:rPr lang="en-US" sz="2400" b="0" u="none" strike="noStrike" dirty="0">
                <a:solidFill>
                  <a:srgbClr val="002060"/>
                </a:solidFill>
                <a:effectLst/>
                <a:latin typeface="Times New Roman" panose="02020603050405020304" pitchFamily="18" charset="0"/>
              </a:rPr>
              <a:t>Total Quantity Demanded by all purchasers – Market demand </a:t>
            </a:r>
          </a:p>
          <a:p>
            <a:pPr rtl="0">
              <a:spcBef>
                <a:spcPts val="0"/>
              </a:spcBef>
              <a:spcAft>
                <a:spcPts val="500"/>
              </a:spcAft>
            </a:pPr>
            <a:endParaRPr lang="en-US" sz="2400" dirty="0">
              <a:solidFill>
                <a:srgbClr val="002060"/>
              </a:solidFill>
              <a:latin typeface="Times New Roman" panose="02020603050405020304" pitchFamily="18" charset="0"/>
            </a:endParaRPr>
          </a:p>
          <a:p>
            <a:pPr rtl="0">
              <a:spcBef>
                <a:spcPts val="0"/>
              </a:spcBef>
              <a:spcAft>
                <a:spcPts val="500"/>
              </a:spcAft>
            </a:pPr>
            <a:r>
              <a:rPr lang="en-US" sz="2400" b="0" u="none" strike="noStrike" dirty="0">
                <a:solidFill>
                  <a:srgbClr val="002060"/>
                </a:solidFill>
                <a:effectLst/>
                <a:latin typeface="Times New Roman" panose="02020603050405020304" pitchFamily="18" charset="0"/>
              </a:rPr>
              <a:t>Market Research &amp; Law of Demand</a:t>
            </a:r>
            <a:endParaRPr lang="en-US" sz="2400" b="0" dirty="0">
              <a:solidFill>
                <a:srgbClr val="002060"/>
              </a:solidFill>
              <a:effectLst/>
            </a:endParaRPr>
          </a:p>
          <a:p>
            <a:pPr marL="0" indent="0" rtl="0">
              <a:spcBef>
                <a:spcPts val="0"/>
              </a:spcBef>
              <a:spcAft>
                <a:spcPts val="500"/>
              </a:spcAft>
              <a:buNone/>
            </a:pPr>
            <a:endParaRPr lang="en-US" sz="2400" dirty="0">
              <a:solidFill>
                <a:srgbClr val="002060"/>
              </a:solidFill>
              <a:latin typeface="Arial" panose="020B0604020202020204" pitchFamily="34" charset="0"/>
            </a:endParaRPr>
          </a:p>
          <a:p>
            <a:pPr marL="0" indent="0" rtl="0">
              <a:spcBef>
                <a:spcPts val="0"/>
              </a:spcBef>
              <a:spcAft>
                <a:spcPts val="500"/>
              </a:spcAft>
              <a:buNone/>
            </a:pPr>
            <a:r>
              <a:rPr lang="en-US" sz="2400" b="1" u="sng" strike="noStrike" dirty="0">
                <a:solidFill>
                  <a:srgbClr val="002060"/>
                </a:solidFill>
                <a:effectLst/>
                <a:latin typeface="Arial" panose="020B0604020202020204" pitchFamily="34" charset="0"/>
              </a:rPr>
              <a:t>Price elasticity of </a:t>
            </a:r>
            <a:r>
              <a:rPr lang="en-US" sz="2400" b="1" u="sng" dirty="0">
                <a:solidFill>
                  <a:srgbClr val="002060"/>
                </a:solidFill>
                <a:latin typeface="Arial" panose="020B0604020202020204" pitchFamily="34" charset="0"/>
              </a:rPr>
              <a:t>D</a:t>
            </a:r>
            <a:r>
              <a:rPr lang="en-US" sz="2400" b="1" u="sng" strike="noStrike" dirty="0">
                <a:solidFill>
                  <a:srgbClr val="002060"/>
                </a:solidFill>
                <a:effectLst/>
                <a:latin typeface="Arial" panose="020B0604020202020204" pitchFamily="34" charset="0"/>
              </a:rPr>
              <a:t>emand :</a:t>
            </a:r>
          </a:p>
          <a:p>
            <a:pPr marL="0" indent="0" rtl="0">
              <a:spcBef>
                <a:spcPts val="0"/>
              </a:spcBef>
              <a:spcAft>
                <a:spcPts val="500"/>
              </a:spcAft>
              <a:buNone/>
            </a:pPr>
            <a:endParaRPr lang="en-US" sz="2400" b="0" dirty="0">
              <a:solidFill>
                <a:srgbClr val="002060"/>
              </a:solidFill>
              <a:effectLst/>
            </a:endParaRPr>
          </a:p>
          <a:p>
            <a:pPr rtl="0">
              <a:spcBef>
                <a:spcPts val="0"/>
              </a:spcBef>
              <a:spcAft>
                <a:spcPts val="500"/>
              </a:spcAft>
            </a:pPr>
            <a:r>
              <a:rPr lang="en-US" sz="2400" b="0" u="none" strike="noStrike" dirty="0">
                <a:solidFill>
                  <a:srgbClr val="002060"/>
                </a:solidFill>
                <a:effectLst/>
                <a:latin typeface="Arial" panose="020B0604020202020204" pitchFamily="34" charset="0"/>
              </a:rPr>
              <a:t>Law of </a:t>
            </a:r>
            <a:r>
              <a:rPr lang="en-US" sz="2400" dirty="0">
                <a:solidFill>
                  <a:srgbClr val="002060"/>
                </a:solidFill>
                <a:latin typeface="Arial" panose="020B0604020202020204" pitchFamily="34" charset="0"/>
              </a:rPr>
              <a:t>deman</a:t>
            </a:r>
            <a:r>
              <a:rPr lang="en-US" sz="2400" b="0" u="none" strike="noStrike" dirty="0">
                <a:solidFill>
                  <a:srgbClr val="002060"/>
                </a:solidFill>
                <a:effectLst/>
                <a:latin typeface="Arial" panose="020B0604020202020204" pitchFamily="34" charset="0"/>
              </a:rPr>
              <a:t>d tells us </a:t>
            </a:r>
            <a:r>
              <a:rPr lang="en-US" sz="2400" b="0" u="none" strike="noStrike" dirty="0" smtClean="0">
                <a:solidFill>
                  <a:srgbClr val="002060"/>
                </a:solidFill>
                <a:effectLst/>
                <a:latin typeface="Arial" panose="020B0604020202020204" pitchFamily="34" charset="0"/>
              </a:rPr>
              <a:t>about </a:t>
            </a:r>
            <a:r>
              <a:rPr lang="en-US" sz="2400" b="0" u="none" strike="noStrike" dirty="0">
                <a:solidFill>
                  <a:srgbClr val="002060"/>
                </a:solidFill>
                <a:effectLst/>
                <a:latin typeface="Arial" panose="020B0604020202020204" pitchFamily="34" charset="0"/>
              </a:rPr>
              <a:t>only direction of change, but not the rate at which the change takes place</a:t>
            </a:r>
            <a:endParaRPr lang="en-IN" sz="2400" dirty="0">
              <a:solidFill>
                <a:srgbClr val="002060"/>
              </a:solidFill>
            </a:endParaRPr>
          </a:p>
        </p:txBody>
      </p:sp>
    </p:spTree>
    <p:extLst>
      <p:ext uri="{BB962C8B-B14F-4D97-AF65-F5344CB8AC3E}">
        <p14:creationId xmlns:p14="http://schemas.microsoft.com/office/powerpoint/2010/main" xmlns="" val="1438852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945E95-7E1B-4146-9C93-1BDE69BD42A4}"/>
              </a:ext>
            </a:extLst>
          </p:cNvPr>
          <p:cNvSpPr>
            <a:spLocks noGrp="1"/>
          </p:cNvSpPr>
          <p:nvPr>
            <p:ph idx="1"/>
          </p:nvPr>
        </p:nvSpPr>
        <p:spPr>
          <a:xfrm>
            <a:off x="66675" y="613568"/>
            <a:ext cx="10515600" cy="5630863"/>
          </a:xfrm>
        </p:spPr>
        <p:txBody>
          <a:bodyPr>
            <a:normAutofit/>
          </a:bodyPr>
          <a:lstStyle/>
          <a:p>
            <a:pPr marL="0" indent="0" rtl="0">
              <a:spcBef>
                <a:spcPts val="0"/>
              </a:spcBef>
              <a:spcAft>
                <a:spcPts val="500"/>
              </a:spcAft>
              <a:buNone/>
            </a:pPr>
            <a:r>
              <a:rPr lang="en-US" sz="2000" dirty="0">
                <a:latin typeface="Arial" panose="020B0604020202020204" pitchFamily="34" charset="0"/>
              </a:rPr>
              <a:t>“ </a:t>
            </a:r>
            <a:r>
              <a:rPr lang="en-US" sz="2400" b="0" u="none" strike="noStrike" dirty="0">
                <a:solidFill>
                  <a:srgbClr val="002060"/>
                </a:solidFill>
                <a:effectLst/>
                <a:latin typeface="Arial" panose="020B0604020202020204" pitchFamily="34" charset="0"/>
              </a:rPr>
              <a:t>The degree of responsiveness of quantity </a:t>
            </a:r>
            <a:r>
              <a:rPr lang="en-US" sz="2400" b="0" u="none" strike="noStrike" dirty="0" err="1">
                <a:solidFill>
                  <a:srgbClr val="002060"/>
                </a:solidFill>
                <a:effectLst/>
                <a:latin typeface="Arial" panose="020B0604020202020204" pitchFamily="34" charset="0"/>
              </a:rPr>
              <a:t>damanded</a:t>
            </a:r>
            <a:r>
              <a:rPr lang="en-US" sz="2400" b="0" u="none" strike="noStrike" dirty="0">
                <a:solidFill>
                  <a:srgbClr val="002060"/>
                </a:solidFill>
                <a:effectLst/>
                <a:latin typeface="Arial" panose="020B0604020202020204" pitchFamily="34" charset="0"/>
              </a:rPr>
              <a:t> to change in price." - gives rate of change</a:t>
            </a:r>
          </a:p>
          <a:p>
            <a:pPr rtl="0">
              <a:spcBef>
                <a:spcPts val="0"/>
              </a:spcBef>
              <a:spcAft>
                <a:spcPts val="500"/>
              </a:spcAft>
            </a:pPr>
            <a:endParaRPr lang="en-US" sz="2400" b="0" dirty="0">
              <a:solidFill>
                <a:srgbClr val="002060"/>
              </a:solidFill>
              <a:effectLst/>
            </a:endParaRPr>
          </a:p>
          <a:p>
            <a:pPr marL="0" indent="0" rtl="0">
              <a:spcBef>
                <a:spcPts val="0"/>
              </a:spcBef>
              <a:spcAft>
                <a:spcPts val="500"/>
              </a:spcAft>
              <a:buNone/>
            </a:pPr>
            <a:r>
              <a:rPr lang="en-US" sz="2400" dirty="0">
                <a:solidFill>
                  <a:srgbClr val="002060"/>
                </a:solidFill>
                <a:latin typeface="Arial" panose="020B0604020202020204" pitchFamily="34" charset="0"/>
              </a:rPr>
              <a:t>  </a:t>
            </a:r>
            <a:r>
              <a:rPr lang="en-US" sz="2400" dirty="0" err="1" smtClean="0">
                <a:solidFill>
                  <a:srgbClr val="002060"/>
                </a:solidFill>
                <a:latin typeface="Arial" panose="020B0604020202020204" pitchFamily="34" charset="0"/>
              </a:rPr>
              <a:t>ep</a:t>
            </a:r>
            <a:r>
              <a:rPr lang="en-US" sz="2400" dirty="0" smtClean="0">
                <a:solidFill>
                  <a:srgbClr val="002060"/>
                </a:solidFill>
                <a:latin typeface="Arial" panose="020B0604020202020204" pitchFamily="34" charset="0"/>
              </a:rPr>
              <a:t>  </a:t>
            </a:r>
            <a:r>
              <a:rPr lang="en-US" sz="2400" dirty="0">
                <a:solidFill>
                  <a:srgbClr val="002060"/>
                </a:solidFill>
                <a:latin typeface="Arial" panose="020B0604020202020204" pitchFamily="34" charset="0"/>
              </a:rPr>
              <a:t>=    </a:t>
            </a:r>
            <a:r>
              <a:rPr lang="en-US" sz="2400" b="0" u="none" strike="noStrike" dirty="0">
                <a:solidFill>
                  <a:srgbClr val="002060"/>
                </a:solidFill>
                <a:effectLst/>
                <a:latin typeface="Arial" panose="020B0604020202020204" pitchFamily="34" charset="0"/>
              </a:rPr>
              <a:t>Proportionate change in the quantity demanded</a:t>
            </a:r>
          </a:p>
          <a:p>
            <a:pPr marL="0" indent="0" rtl="0">
              <a:spcBef>
                <a:spcPts val="0"/>
              </a:spcBef>
              <a:spcAft>
                <a:spcPts val="500"/>
              </a:spcAft>
              <a:buNone/>
            </a:pPr>
            <a:endParaRPr lang="en-US" sz="2400" dirty="0">
              <a:solidFill>
                <a:srgbClr val="002060"/>
              </a:solidFill>
              <a:latin typeface="Arial" panose="020B0604020202020204" pitchFamily="34" charset="0"/>
            </a:endParaRPr>
          </a:p>
          <a:p>
            <a:pPr marL="0" indent="0" rtl="0">
              <a:spcBef>
                <a:spcPts val="0"/>
              </a:spcBef>
              <a:spcAft>
                <a:spcPts val="500"/>
              </a:spcAft>
              <a:buNone/>
            </a:pPr>
            <a:r>
              <a:rPr lang="en-US" sz="2400" b="0" dirty="0">
                <a:solidFill>
                  <a:srgbClr val="002060"/>
                </a:solidFill>
                <a:effectLst/>
              </a:rPr>
              <a:t>             Proportionate change in price change in price change in price</a:t>
            </a:r>
          </a:p>
          <a:p>
            <a:pPr marL="0" indent="0" rtl="0">
              <a:spcBef>
                <a:spcPts val="0"/>
              </a:spcBef>
              <a:spcAft>
                <a:spcPts val="500"/>
              </a:spcAft>
              <a:buNone/>
            </a:pPr>
            <a:endParaRPr lang="en-US" sz="2400" dirty="0">
              <a:solidFill>
                <a:srgbClr val="002060"/>
              </a:solidFill>
            </a:endParaRPr>
          </a:p>
          <a:p>
            <a:pPr marL="0" indent="0">
              <a:buNone/>
            </a:pPr>
            <a:r>
              <a:rPr lang="en-US" sz="2400" dirty="0" smtClean="0">
                <a:solidFill>
                  <a:srgbClr val="002060"/>
                </a:solidFill>
              </a:rPr>
              <a:t>                                Change in Quantity demanded / Quantity demanded</a:t>
            </a:r>
            <a:endParaRPr lang="en-US" sz="2400" dirty="0">
              <a:solidFill>
                <a:srgbClr val="002060"/>
              </a:solidFill>
            </a:endParaRPr>
          </a:p>
          <a:p>
            <a:pPr marL="0" indent="0">
              <a:buNone/>
            </a:pPr>
            <a:r>
              <a:rPr lang="en-US" sz="2400" dirty="0">
                <a:solidFill>
                  <a:srgbClr val="002060"/>
                </a:solidFill>
              </a:rPr>
              <a:t>Therefore, </a:t>
            </a:r>
            <a:r>
              <a:rPr lang="en-US" sz="2400" dirty="0" err="1" smtClean="0">
                <a:solidFill>
                  <a:srgbClr val="002060"/>
                </a:solidFill>
              </a:rPr>
              <a:t>ep</a:t>
            </a:r>
            <a:r>
              <a:rPr lang="en-US" sz="2400" dirty="0" smtClean="0">
                <a:solidFill>
                  <a:srgbClr val="002060"/>
                </a:solidFill>
              </a:rPr>
              <a:t>     </a:t>
            </a:r>
            <a:r>
              <a:rPr lang="en-US" sz="2400" dirty="0">
                <a:solidFill>
                  <a:srgbClr val="002060"/>
                </a:solidFill>
              </a:rPr>
              <a:t>= </a:t>
            </a:r>
            <a:br>
              <a:rPr lang="en-US" sz="2400" dirty="0">
                <a:solidFill>
                  <a:srgbClr val="002060"/>
                </a:solidFill>
              </a:rPr>
            </a:br>
            <a:r>
              <a:rPr lang="en-US" sz="2400" dirty="0">
                <a:solidFill>
                  <a:srgbClr val="002060"/>
                </a:solidFill>
              </a:rPr>
              <a:t>                  </a:t>
            </a:r>
            <a:r>
              <a:rPr lang="en-US" sz="2400" dirty="0" smtClean="0">
                <a:solidFill>
                  <a:srgbClr val="002060"/>
                </a:solidFill>
              </a:rPr>
              <a:t>                      </a:t>
            </a:r>
            <a:r>
              <a:rPr lang="en-IN" sz="2400" dirty="0" smtClean="0">
                <a:solidFill>
                  <a:srgbClr val="002060"/>
                </a:solidFill>
              </a:rPr>
              <a:t>Change </a:t>
            </a:r>
            <a:r>
              <a:rPr lang="en-IN" sz="2400" dirty="0">
                <a:solidFill>
                  <a:srgbClr val="002060"/>
                </a:solidFill>
              </a:rPr>
              <a:t>in price / Price</a:t>
            </a:r>
          </a:p>
        </p:txBody>
      </p:sp>
      <p:cxnSp>
        <p:nvCxnSpPr>
          <p:cNvPr id="5" name="Straight Connector 4">
            <a:extLst>
              <a:ext uri="{FF2B5EF4-FFF2-40B4-BE49-F238E27FC236}">
                <a16:creationId xmlns:a16="http://schemas.microsoft.com/office/drawing/2014/main" xmlns="" id="{5CC63B20-C95A-430C-B24D-F8BC9CF93A56}"/>
              </a:ext>
            </a:extLst>
          </p:cNvPr>
          <p:cNvCxnSpPr/>
          <p:nvPr/>
        </p:nvCxnSpPr>
        <p:spPr>
          <a:xfrm>
            <a:off x="1297041" y="2386286"/>
            <a:ext cx="810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BC2A1278-6DA8-40FE-82DE-9C8010A76711}"/>
              </a:ext>
            </a:extLst>
          </p:cNvPr>
          <p:cNvCxnSpPr/>
          <p:nvPr/>
        </p:nvCxnSpPr>
        <p:spPr>
          <a:xfrm>
            <a:off x="3083034" y="4276068"/>
            <a:ext cx="5966372" cy="752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085928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870F1430-733F-43E0-9A6A-2ABBC123CC8B}"/>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28625" y="222940"/>
            <a:ext cx="8715374" cy="6263586"/>
          </a:xfrm>
        </p:spPr>
      </p:pic>
    </p:spTree>
    <p:extLst>
      <p:ext uri="{BB962C8B-B14F-4D97-AF65-F5344CB8AC3E}">
        <p14:creationId xmlns:p14="http://schemas.microsoft.com/office/powerpoint/2010/main" xmlns="" val="933686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04420C5A-9659-4480-AA12-A01F94BA89F9}"/>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95987" y="827088"/>
            <a:ext cx="8624213" cy="4668837"/>
          </a:xfrm>
        </p:spPr>
      </p:pic>
    </p:spTree>
    <p:extLst>
      <p:ext uri="{BB962C8B-B14F-4D97-AF65-F5344CB8AC3E}">
        <p14:creationId xmlns:p14="http://schemas.microsoft.com/office/powerpoint/2010/main" xmlns="" val="2241128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E465BD2-EFB4-4399-B8DB-51CFD1F81BB4}"/>
              </a:ext>
            </a:extLst>
          </p:cNvPr>
          <p:cNvSpPr>
            <a:spLocks noGrp="1"/>
          </p:cNvSpPr>
          <p:nvPr>
            <p:ph idx="1"/>
          </p:nvPr>
        </p:nvSpPr>
        <p:spPr>
          <a:xfrm>
            <a:off x="352425" y="428625"/>
            <a:ext cx="10515600" cy="5643563"/>
          </a:xfrm>
        </p:spPr>
        <p:txBody>
          <a:bodyPr>
            <a:normAutofit fontScale="92500" lnSpcReduction="10000"/>
          </a:bodyPr>
          <a:lstStyle/>
          <a:p>
            <a:pPr marL="0" indent="0">
              <a:buNone/>
            </a:pPr>
            <a:r>
              <a:rPr lang="en-US" sz="2400" u="sng" dirty="0">
                <a:solidFill>
                  <a:srgbClr val="002060"/>
                </a:solidFill>
                <a:latin typeface="Times New Roman" pitchFamily="18" charset="0"/>
                <a:cs typeface="Times New Roman" pitchFamily="18" charset="0"/>
              </a:rPr>
              <a:t>Interpretation:</a:t>
            </a:r>
          </a:p>
          <a:p>
            <a:pPr marL="0" indent="0">
              <a:buNone/>
            </a:pPr>
            <a:endParaRPr lang="en-US" sz="2400" dirty="0">
              <a:solidFill>
                <a:srgbClr val="002060"/>
              </a:solidFill>
              <a:latin typeface="Times New Roman" pitchFamily="18" charset="0"/>
              <a:cs typeface="Times New Roman" pitchFamily="18" charset="0"/>
            </a:endParaRPr>
          </a:p>
          <a:p>
            <a:pPr marL="0" indent="0" algn="just">
              <a:buNone/>
            </a:pPr>
            <a:r>
              <a:rPr lang="en-US" sz="2600" dirty="0">
                <a:solidFill>
                  <a:srgbClr val="002060"/>
                </a:solidFill>
                <a:latin typeface="Times New Roman" pitchFamily="18" charset="0"/>
                <a:cs typeface="Times New Roman" pitchFamily="18" charset="0"/>
              </a:rPr>
              <a:t>A one percent reduction in price will result it a 2.5 % increase in quantity demanded from 1</a:t>
            </a:r>
            <a:r>
              <a:rPr lang="en-US" sz="2600" baseline="30000" dirty="0">
                <a:solidFill>
                  <a:srgbClr val="002060"/>
                </a:solidFill>
                <a:latin typeface="Times New Roman" pitchFamily="18" charset="0"/>
                <a:cs typeface="Times New Roman" pitchFamily="18" charset="0"/>
              </a:rPr>
              <a:t>st</a:t>
            </a:r>
            <a:r>
              <a:rPr lang="en-US" sz="2600" dirty="0">
                <a:solidFill>
                  <a:srgbClr val="002060"/>
                </a:solidFill>
                <a:latin typeface="Times New Roman" pitchFamily="18" charset="0"/>
                <a:cs typeface="Times New Roman" pitchFamily="18" charset="0"/>
              </a:rPr>
              <a:t> formula and 2.1 % increase in quantity demanded according to the modified formula (2).</a:t>
            </a:r>
          </a:p>
          <a:p>
            <a:pPr marL="0" indent="0" algn="just">
              <a:buNone/>
            </a:pPr>
            <a:endParaRPr lang="en-US" sz="2600" dirty="0">
              <a:solidFill>
                <a:srgbClr val="002060"/>
              </a:solidFill>
              <a:latin typeface="Times New Roman" pitchFamily="18" charset="0"/>
              <a:cs typeface="Times New Roman" pitchFamily="18" charset="0"/>
            </a:endParaRPr>
          </a:p>
          <a:p>
            <a:pPr marL="0" indent="0" algn="just">
              <a:buNone/>
            </a:pPr>
            <a:r>
              <a:rPr lang="en-US" sz="2600" dirty="0">
                <a:solidFill>
                  <a:srgbClr val="002060"/>
                </a:solidFill>
                <a:latin typeface="Times New Roman" pitchFamily="18" charset="0"/>
                <a:cs typeface="Times New Roman" pitchFamily="18" charset="0"/>
              </a:rPr>
              <a:t>Here we are limiting our selves to elasticity only. (2 finite points on curve )</a:t>
            </a:r>
          </a:p>
          <a:p>
            <a:pPr marL="0" indent="0" algn="just">
              <a:buNone/>
            </a:pPr>
            <a:r>
              <a:rPr lang="en-US" sz="2600" dirty="0">
                <a:solidFill>
                  <a:srgbClr val="002060"/>
                </a:solidFill>
                <a:latin typeface="Times New Roman" pitchFamily="18" charset="0"/>
                <a:cs typeface="Times New Roman" pitchFamily="18" charset="0"/>
              </a:rPr>
              <a:t>Where as at particular point, point elasticity can be found out by:</a:t>
            </a:r>
          </a:p>
          <a:p>
            <a:pPr marL="0" indent="0">
              <a:buNone/>
            </a:pPr>
            <a:endParaRPr lang="en-US" sz="2000" dirty="0">
              <a:solidFill>
                <a:srgbClr val="002060"/>
              </a:solidFill>
            </a:endParaRPr>
          </a:p>
          <a:p>
            <a:pPr marL="0" indent="0">
              <a:buNone/>
            </a:pPr>
            <a:endParaRPr lang="en-US" sz="2000" dirty="0" smtClean="0">
              <a:solidFill>
                <a:srgbClr val="002060"/>
              </a:solidFill>
            </a:endParaRPr>
          </a:p>
          <a:p>
            <a:pPr marL="0" indent="0">
              <a:buNone/>
            </a:pPr>
            <a:endParaRPr lang="en-US" sz="2000" dirty="0" smtClean="0">
              <a:solidFill>
                <a:srgbClr val="002060"/>
              </a:solidFill>
            </a:endParaRPr>
          </a:p>
          <a:p>
            <a:pPr marL="0" indent="0">
              <a:buNone/>
            </a:pPr>
            <a:r>
              <a:rPr lang="en-US" sz="2000" dirty="0" smtClean="0">
                <a:solidFill>
                  <a:srgbClr val="002060"/>
                </a:solidFill>
              </a:rPr>
              <a:t>Point </a:t>
            </a:r>
            <a:r>
              <a:rPr lang="en-US" sz="2000" dirty="0">
                <a:solidFill>
                  <a:srgbClr val="002060"/>
                </a:solidFill>
              </a:rPr>
              <a:t>elasticity = </a:t>
            </a:r>
            <a:r>
              <a:rPr lang="en-US" sz="2000" dirty="0" err="1">
                <a:solidFill>
                  <a:srgbClr val="002060"/>
                </a:solidFill>
              </a:rPr>
              <a:t>dQ</a:t>
            </a:r>
            <a:r>
              <a:rPr lang="en-US" sz="2000" dirty="0">
                <a:solidFill>
                  <a:srgbClr val="002060"/>
                </a:solidFill>
              </a:rPr>
              <a:t> / Q        =   P   .   </a:t>
            </a:r>
            <a:r>
              <a:rPr lang="en-US" sz="2000" dirty="0" err="1">
                <a:solidFill>
                  <a:srgbClr val="002060"/>
                </a:solidFill>
              </a:rPr>
              <a:t>dQ</a:t>
            </a:r>
            <a:endParaRPr lang="en-US" sz="2000" dirty="0">
              <a:solidFill>
                <a:srgbClr val="002060"/>
              </a:solidFill>
            </a:endParaRPr>
          </a:p>
          <a:p>
            <a:pPr marL="0" indent="0">
              <a:buNone/>
            </a:pPr>
            <a:endParaRPr lang="en-US" sz="2000" dirty="0">
              <a:solidFill>
                <a:srgbClr val="002060"/>
              </a:solidFill>
            </a:endParaRPr>
          </a:p>
          <a:p>
            <a:pPr marL="0" indent="0">
              <a:buNone/>
            </a:pPr>
            <a:r>
              <a:rPr lang="en-US" sz="2000" dirty="0">
                <a:solidFill>
                  <a:srgbClr val="002060"/>
                </a:solidFill>
              </a:rPr>
              <a:t>                         </a:t>
            </a:r>
            <a:r>
              <a:rPr lang="en-US" sz="2000" dirty="0" err="1">
                <a:solidFill>
                  <a:srgbClr val="002060"/>
                </a:solidFill>
              </a:rPr>
              <a:t>dP</a:t>
            </a:r>
            <a:r>
              <a:rPr lang="en-US" sz="2000" dirty="0">
                <a:solidFill>
                  <a:srgbClr val="002060"/>
                </a:solidFill>
              </a:rPr>
              <a:t>/P                 Q       </a:t>
            </a:r>
            <a:r>
              <a:rPr lang="en-US" sz="2000" dirty="0" err="1">
                <a:solidFill>
                  <a:srgbClr val="002060"/>
                </a:solidFill>
              </a:rPr>
              <a:t>dP</a:t>
            </a:r>
            <a:endParaRPr lang="en-US" sz="2000" dirty="0">
              <a:solidFill>
                <a:srgbClr val="002060"/>
              </a:solidFill>
            </a:endParaRPr>
          </a:p>
          <a:p>
            <a:pPr marL="0" indent="0">
              <a:buNone/>
            </a:pPr>
            <a:endParaRPr lang="en-US" sz="2000" dirty="0">
              <a:solidFill>
                <a:srgbClr val="002060"/>
              </a:solidFill>
            </a:endParaRPr>
          </a:p>
          <a:p>
            <a:pPr marL="0" indent="0">
              <a:buNone/>
            </a:pPr>
            <a:endParaRPr lang="en-US" sz="2000" dirty="0"/>
          </a:p>
        </p:txBody>
      </p:sp>
      <p:cxnSp>
        <p:nvCxnSpPr>
          <p:cNvPr id="5" name="Straight Connector 4">
            <a:extLst>
              <a:ext uri="{FF2B5EF4-FFF2-40B4-BE49-F238E27FC236}">
                <a16:creationId xmlns:a16="http://schemas.microsoft.com/office/drawing/2014/main" xmlns="" id="{49EBCEA8-814C-447A-8744-3ACB9D19F7AF}"/>
              </a:ext>
            </a:extLst>
          </p:cNvPr>
          <p:cNvCxnSpPr/>
          <p:nvPr/>
        </p:nvCxnSpPr>
        <p:spPr>
          <a:xfrm>
            <a:off x="2298919" y="5247509"/>
            <a:ext cx="759591" cy="240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xmlns="" id="{3A65BAE7-4DBD-479D-A4B0-1873B3BC87A8}"/>
              </a:ext>
            </a:extLst>
          </p:cNvPr>
          <p:cNvCxnSpPr/>
          <p:nvPr/>
        </p:nvCxnSpPr>
        <p:spPr>
          <a:xfrm>
            <a:off x="3830692" y="5354473"/>
            <a:ext cx="36830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xmlns="" id="{A7F25305-0737-4DD8-9453-3EC664C8D960}"/>
              </a:ext>
            </a:extLst>
          </p:cNvPr>
          <p:cNvCxnSpPr/>
          <p:nvPr/>
        </p:nvCxnSpPr>
        <p:spPr>
          <a:xfrm>
            <a:off x="4656302" y="5322942"/>
            <a:ext cx="3683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2649349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3D24DD-AAD1-48CC-88DF-DBA7C40592F5}"/>
              </a:ext>
            </a:extLst>
          </p:cNvPr>
          <p:cNvSpPr>
            <a:spLocks noGrp="1"/>
          </p:cNvSpPr>
          <p:nvPr>
            <p:ph type="title"/>
          </p:nvPr>
        </p:nvSpPr>
        <p:spPr>
          <a:xfrm>
            <a:off x="838200" y="365125"/>
            <a:ext cx="3810000" cy="739775"/>
          </a:xfrm>
        </p:spPr>
        <p:txBody>
          <a:bodyPr>
            <a:normAutofit fontScale="90000"/>
          </a:bodyPr>
          <a:lstStyle/>
          <a:p>
            <a:r>
              <a:rPr lang="en-US" sz="2800" b="1" dirty="0"/>
              <a:t>Types of Price Elasticity</a:t>
            </a:r>
            <a:endParaRPr lang="en-IN" sz="2800" b="1" dirty="0"/>
          </a:p>
        </p:txBody>
      </p:sp>
      <p:sp>
        <p:nvSpPr>
          <p:cNvPr id="3" name="Content Placeholder 2">
            <a:extLst>
              <a:ext uri="{FF2B5EF4-FFF2-40B4-BE49-F238E27FC236}">
                <a16:creationId xmlns:a16="http://schemas.microsoft.com/office/drawing/2014/main" xmlns="" id="{78843756-EA1A-4C6E-A370-DA3B57EBCC1B}"/>
              </a:ext>
            </a:extLst>
          </p:cNvPr>
          <p:cNvSpPr>
            <a:spLocks noGrp="1"/>
          </p:cNvSpPr>
          <p:nvPr>
            <p:ph idx="1"/>
          </p:nvPr>
        </p:nvSpPr>
        <p:spPr>
          <a:xfrm>
            <a:off x="546100" y="1574800"/>
            <a:ext cx="3540125" cy="3927365"/>
          </a:xfrm>
        </p:spPr>
        <p:txBody>
          <a:bodyPr>
            <a:normAutofit fontScale="85000" lnSpcReduction="20000"/>
          </a:bodyPr>
          <a:lstStyle/>
          <a:p>
            <a:pPr marL="514350" indent="-514350">
              <a:buAutoNum type="arabicPeriod"/>
            </a:pPr>
            <a:r>
              <a:rPr lang="en-US" sz="2800" b="1" u="sng" dirty="0">
                <a:solidFill>
                  <a:srgbClr val="002060"/>
                </a:solidFill>
                <a:latin typeface="Times New Roman" pitchFamily="18" charset="0"/>
                <a:cs typeface="Times New Roman" pitchFamily="18" charset="0"/>
              </a:rPr>
              <a:t>Perfectly Elastic Demand</a:t>
            </a:r>
          </a:p>
          <a:p>
            <a:pPr marL="0" indent="0">
              <a:buNone/>
            </a:pPr>
            <a:r>
              <a:rPr lang="en-US" sz="2800" dirty="0">
                <a:solidFill>
                  <a:srgbClr val="002060"/>
                </a:solidFill>
                <a:latin typeface="Times New Roman" pitchFamily="18" charset="0"/>
                <a:cs typeface="Times New Roman" pitchFamily="18" charset="0"/>
              </a:rPr>
              <a:t>No reduction in price is needs to cause an increase in demand. Firm can sell the quantity it wants at the prevailing price but not at all even a slightly higher price</a:t>
            </a:r>
            <a:r>
              <a:rPr lang="en-US" sz="2800" dirty="0" smtClean="0">
                <a:solidFill>
                  <a:srgbClr val="002060"/>
                </a:solidFill>
                <a:latin typeface="Times New Roman" pitchFamily="18" charset="0"/>
                <a:cs typeface="Times New Roman" pitchFamily="18" charset="0"/>
              </a:rPr>
              <a:t>.</a:t>
            </a:r>
          </a:p>
          <a:p>
            <a:pPr marL="0" indent="0">
              <a:buNone/>
            </a:pPr>
            <a:r>
              <a:rPr lang="en-US" sz="2800" dirty="0" smtClean="0">
                <a:solidFill>
                  <a:srgbClr val="002060"/>
                </a:solidFill>
                <a:latin typeface="Times New Roman" pitchFamily="18" charset="0"/>
                <a:cs typeface="Times New Roman" pitchFamily="18" charset="0"/>
              </a:rPr>
              <a:t>Curve – Horizontal </a:t>
            </a:r>
          </a:p>
          <a:p>
            <a:pPr marL="0" indent="0">
              <a:buNone/>
            </a:pPr>
            <a:r>
              <a:rPr lang="en-US" sz="2800" dirty="0" smtClean="0">
                <a:solidFill>
                  <a:srgbClr val="002060"/>
                </a:solidFill>
                <a:latin typeface="Times New Roman" pitchFamily="18" charset="0"/>
                <a:cs typeface="Times New Roman" pitchFamily="18" charset="0"/>
              </a:rPr>
              <a:t>Num. Expression - ∞</a:t>
            </a:r>
            <a:endParaRPr lang="en-US" sz="2800" dirty="0">
              <a:solidFill>
                <a:srgbClr val="002060"/>
              </a:solidFill>
              <a:latin typeface="Times New Roman" pitchFamily="18" charset="0"/>
              <a:cs typeface="Times New Roman" pitchFamily="18" charset="0"/>
            </a:endParaRPr>
          </a:p>
          <a:p>
            <a:pPr marL="0" indent="0">
              <a:buNone/>
            </a:pPr>
            <a:endParaRPr lang="en-IN" dirty="0"/>
          </a:p>
        </p:txBody>
      </p:sp>
      <p:pic>
        <p:nvPicPr>
          <p:cNvPr id="3074" name="Picture 2" descr="Education resources for teachers, schools &amp; students | EzyEducation">
            <a:extLst>
              <a:ext uri="{FF2B5EF4-FFF2-40B4-BE49-F238E27FC236}">
                <a16:creationId xmlns:a16="http://schemas.microsoft.com/office/drawing/2014/main" xmlns="" id="{F262744C-21E5-4B29-85B4-AC78D57121D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86225" y="1574801"/>
            <a:ext cx="5181600" cy="41100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4725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401A0C-E389-4254-A790-ACB7314F3090}"/>
              </a:ext>
            </a:extLst>
          </p:cNvPr>
          <p:cNvSpPr>
            <a:spLocks noGrp="1"/>
          </p:cNvSpPr>
          <p:nvPr>
            <p:ph type="title"/>
          </p:nvPr>
        </p:nvSpPr>
        <p:spPr/>
        <p:txBody>
          <a:bodyPr>
            <a:normAutofit/>
          </a:bodyPr>
          <a:lstStyle/>
          <a:p>
            <a:r>
              <a:rPr lang="en-US" sz="2400" b="1" dirty="0"/>
              <a:t>Demand Determinants (Factors Determining Demand) </a:t>
            </a:r>
            <a:endParaRPr lang="en-IN" sz="2400" b="1" dirty="0"/>
          </a:p>
        </p:txBody>
      </p:sp>
      <p:sp>
        <p:nvSpPr>
          <p:cNvPr id="3" name="Content Placeholder 2">
            <a:extLst>
              <a:ext uri="{FF2B5EF4-FFF2-40B4-BE49-F238E27FC236}">
                <a16:creationId xmlns:a16="http://schemas.microsoft.com/office/drawing/2014/main" xmlns="" id="{51172931-33F0-457F-BB51-EFE1E3CA0EB8}"/>
              </a:ext>
            </a:extLst>
          </p:cNvPr>
          <p:cNvSpPr>
            <a:spLocks noGrp="1"/>
          </p:cNvSpPr>
          <p:nvPr>
            <p:ph idx="1"/>
          </p:nvPr>
        </p:nvSpPr>
        <p:spPr/>
        <p:txBody>
          <a:bodyPr>
            <a:normAutofit/>
          </a:bodyPr>
          <a:lstStyle/>
          <a:p>
            <a:pPr marL="0" indent="0">
              <a:buNone/>
            </a:pPr>
            <a:r>
              <a:rPr lang="en-US" sz="2400" dirty="0">
                <a:solidFill>
                  <a:srgbClr val="002060"/>
                </a:solidFill>
              </a:rPr>
              <a:t>1. </a:t>
            </a:r>
            <a:r>
              <a:rPr lang="en-US" sz="2400" b="1" u="sng" dirty="0">
                <a:solidFill>
                  <a:srgbClr val="002060"/>
                </a:solidFill>
              </a:rPr>
              <a:t>General Factors </a:t>
            </a:r>
            <a:r>
              <a:rPr lang="en-US" sz="2400" dirty="0">
                <a:solidFill>
                  <a:srgbClr val="002060"/>
                </a:solidFill>
              </a:rPr>
              <a:t>:</a:t>
            </a:r>
          </a:p>
          <a:p>
            <a:pPr>
              <a:buFontTx/>
              <a:buChar char="-"/>
            </a:pPr>
            <a:r>
              <a:rPr lang="en-US" sz="2400" dirty="0">
                <a:solidFill>
                  <a:srgbClr val="002060"/>
                </a:solidFill>
              </a:rPr>
              <a:t>Price of a product itself</a:t>
            </a:r>
          </a:p>
          <a:p>
            <a:pPr>
              <a:buFontTx/>
              <a:buChar char="-"/>
            </a:pPr>
            <a:r>
              <a:rPr lang="en-US" sz="2400" dirty="0">
                <a:solidFill>
                  <a:srgbClr val="002060"/>
                </a:solidFill>
              </a:rPr>
              <a:t>Income of the consumer</a:t>
            </a:r>
          </a:p>
          <a:p>
            <a:pPr>
              <a:buFontTx/>
              <a:buChar char="-"/>
            </a:pPr>
            <a:r>
              <a:rPr lang="en-US" sz="2400" dirty="0">
                <a:solidFill>
                  <a:srgbClr val="002060"/>
                </a:solidFill>
              </a:rPr>
              <a:t>Taste and Preference of consumer</a:t>
            </a:r>
          </a:p>
          <a:p>
            <a:pPr>
              <a:buFontTx/>
              <a:buChar char="-"/>
            </a:pPr>
            <a:r>
              <a:rPr lang="en-US" sz="2400" dirty="0">
                <a:solidFill>
                  <a:srgbClr val="002060"/>
                </a:solidFill>
              </a:rPr>
              <a:t>Price of related goods (substitutes and complimentary goods)</a:t>
            </a:r>
            <a:endParaRPr lang="en-IN" sz="2400" dirty="0">
              <a:solidFill>
                <a:srgbClr val="002060"/>
              </a:solidFill>
            </a:endParaRPr>
          </a:p>
        </p:txBody>
      </p:sp>
    </p:spTree>
    <p:extLst>
      <p:ext uri="{BB962C8B-B14F-4D97-AF65-F5344CB8AC3E}">
        <p14:creationId xmlns:p14="http://schemas.microsoft.com/office/powerpoint/2010/main" xmlns="" val="2313229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0DFA2A1-DAB5-4A53-903D-2A2DA7DEBE2E}"/>
              </a:ext>
            </a:extLst>
          </p:cNvPr>
          <p:cNvSpPr>
            <a:spLocks noGrp="1"/>
          </p:cNvSpPr>
          <p:nvPr>
            <p:ph idx="1"/>
          </p:nvPr>
        </p:nvSpPr>
        <p:spPr>
          <a:xfrm>
            <a:off x="374650" y="1292225"/>
            <a:ext cx="3987800" cy="4273550"/>
          </a:xfrm>
        </p:spPr>
        <p:txBody>
          <a:bodyPr/>
          <a:lstStyle/>
          <a:p>
            <a:pPr marL="0" indent="0">
              <a:buNone/>
            </a:pPr>
            <a:r>
              <a:rPr lang="en-US" dirty="0"/>
              <a:t>2. </a:t>
            </a:r>
            <a:r>
              <a:rPr lang="en-US" b="1" u="sng" dirty="0"/>
              <a:t>Perfectly inelastic Demand</a:t>
            </a:r>
          </a:p>
          <a:p>
            <a:pPr marL="0" indent="0">
              <a:buNone/>
            </a:pPr>
            <a:endParaRPr lang="en-US" dirty="0"/>
          </a:p>
          <a:p>
            <a:pPr marL="0" indent="0">
              <a:buNone/>
            </a:pPr>
            <a:r>
              <a:rPr lang="en-US" sz="2400" dirty="0">
                <a:solidFill>
                  <a:srgbClr val="002060"/>
                </a:solidFill>
                <a:latin typeface="Times New Roman" pitchFamily="18" charset="0"/>
                <a:cs typeface="Times New Roman" pitchFamily="18" charset="0"/>
              </a:rPr>
              <a:t>Where a change in price is howsoever large, causes no change in quantity demand</a:t>
            </a:r>
          </a:p>
          <a:p>
            <a:pPr marL="0" indent="0">
              <a:buNone/>
            </a:pPr>
            <a:endParaRPr lang="en-US" sz="2400" dirty="0">
              <a:solidFill>
                <a:srgbClr val="002060"/>
              </a:solidFill>
              <a:latin typeface="Times New Roman" pitchFamily="18" charset="0"/>
              <a:cs typeface="Times New Roman" pitchFamily="18" charset="0"/>
            </a:endParaRPr>
          </a:p>
          <a:p>
            <a:pPr marL="0" indent="0">
              <a:buNone/>
            </a:pPr>
            <a:r>
              <a:rPr lang="en-US" sz="2400" dirty="0">
                <a:solidFill>
                  <a:srgbClr val="002060"/>
                </a:solidFill>
                <a:latin typeface="Times New Roman" pitchFamily="18" charset="0"/>
                <a:cs typeface="Times New Roman" pitchFamily="18" charset="0"/>
              </a:rPr>
              <a:t>Curve – </a:t>
            </a:r>
            <a:r>
              <a:rPr lang="en-US" sz="2400" dirty="0" smtClean="0">
                <a:solidFill>
                  <a:srgbClr val="002060"/>
                </a:solidFill>
                <a:latin typeface="Times New Roman" pitchFamily="18" charset="0"/>
                <a:cs typeface="Times New Roman" pitchFamily="18" charset="0"/>
              </a:rPr>
              <a:t>Vertical</a:t>
            </a:r>
          </a:p>
          <a:p>
            <a:pPr marL="0" indent="0">
              <a:buNone/>
            </a:pPr>
            <a:r>
              <a:rPr lang="en-US" sz="2400" dirty="0" smtClean="0">
                <a:solidFill>
                  <a:srgbClr val="002060"/>
                </a:solidFill>
                <a:latin typeface="Times New Roman" pitchFamily="18" charset="0"/>
                <a:cs typeface="Times New Roman" pitchFamily="18" charset="0"/>
              </a:rPr>
              <a:t>Num. expression - 0</a:t>
            </a:r>
            <a:endParaRPr lang="en-US" sz="2400" dirty="0">
              <a:solidFill>
                <a:srgbClr val="002060"/>
              </a:solidFill>
              <a:latin typeface="Times New Roman" pitchFamily="18" charset="0"/>
              <a:cs typeface="Times New Roman" pitchFamily="18" charset="0"/>
            </a:endParaRPr>
          </a:p>
          <a:p>
            <a:pPr marL="0" indent="0">
              <a:buNone/>
            </a:pPr>
            <a:endParaRPr lang="en-US" dirty="0"/>
          </a:p>
          <a:p>
            <a:pPr marL="0" indent="0">
              <a:buNone/>
            </a:pPr>
            <a:endParaRPr lang="en-IN" dirty="0"/>
          </a:p>
        </p:txBody>
      </p:sp>
      <p:pic>
        <p:nvPicPr>
          <p:cNvPr id="4098" name="Picture 2" descr="What is Perfectly Inelastic Demand? | Example, Meaning and Definition">
            <a:extLst>
              <a:ext uri="{FF2B5EF4-FFF2-40B4-BE49-F238E27FC236}">
                <a16:creationId xmlns:a16="http://schemas.microsoft.com/office/drawing/2014/main" xmlns="" id="{C27E3F85-978A-4166-A17F-0C08CD65E19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57775" y="1168400"/>
            <a:ext cx="4133850" cy="408374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31693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A6D821C-23C7-4FEE-A4A2-B64B9440EA8C}"/>
              </a:ext>
            </a:extLst>
          </p:cNvPr>
          <p:cNvSpPr>
            <a:spLocks noGrp="1"/>
          </p:cNvSpPr>
          <p:nvPr>
            <p:ph idx="1"/>
          </p:nvPr>
        </p:nvSpPr>
        <p:spPr>
          <a:xfrm>
            <a:off x="381000" y="406400"/>
            <a:ext cx="6375400" cy="5770563"/>
          </a:xfrm>
        </p:spPr>
        <p:txBody>
          <a:bodyPr>
            <a:normAutofit/>
          </a:bodyPr>
          <a:lstStyle/>
          <a:p>
            <a:pPr marL="0" indent="0">
              <a:buNone/>
            </a:pPr>
            <a:r>
              <a:rPr lang="en-US" sz="2400" dirty="0">
                <a:solidFill>
                  <a:srgbClr val="002060"/>
                </a:solidFill>
                <a:latin typeface="Times New Roman" pitchFamily="18" charset="0"/>
                <a:cs typeface="Times New Roman" pitchFamily="18" charset="0"/>
              </a:rPr>
              <a:t>3. </a:t>
            </a:r>
            <a:r>
              <a:rPr lang="en-US" sz="2400" b="1" u="sng" dirty="0">
                <a:solidFill>
                  <a:srgbClr val="002060"/>
                </a:solidFill>
                <a:latin typeface="Times New Roman" pitchFamily="18" charset="0"/>
                <a:cs typeface="Times New Roman" pitchFamily="18" charset="0"/>
              </a:rPr>
              <a:t>Demand with unity elasticity</a:t>
            </a:r>
            <a:r>
              <a:rPr lang="en-US" sz="2400" dirty="0">
                <a:solidFill>
                  <a:srgbClr val="002060"/>
                </a:solidFill>
                <a:latin typeface="Times New Roman" pitchFamily="18" charset="0"/>
                <a:cs typeface="Times New Roman" pitchFamily="18" charset="0"/>
              </a:rPr>
              <a:t>:</a:t>
            </a:r>
          </a:p>
          <a:p>
            <a:pPr marL="0" indent="0" algn="just">
              <a:buNone/>
            </a:pPr>
            <a:r>
              <a:rPr lang="en-US" sz="2400" dirty="0">
                <a:solidFill>
                  <a:srgbClr val="002060"/>
                </a:solidFill>
                <a:latin typeface="Times New Roman" pitchFamily="18" charset="0"/>
                <a:cs typeface="Times New Roman" pitchFamily="18" charset="0"/>
              </a:rPr>
              <a:t>Proportionate change in price cause an equal proportionate change in the demand shape of the demand curve- rectangular hyperbola</a:t>
            </a:r>
            <a:r>
              <a:rPr lang="en-US" sz="2400" dirty="0" smtClean="0">
                <a:solidFill>
                  <a:srgbClr val="002060"/>
                </a:solidFill>
                <a:latin typeface="Times New Roman" pitchFamily="18" charset="0"/>
                <a:cs typeface="Times New Roman" pitchFamily="18" charset="0"/>
              </a:rPr>
              <a:t>.</a:t>
            </a:r>
          </a:p>
          <a:p>
            <a:pPr marL="0" indent="0" algn="just">
              <a:buNone/>
            </a:pPr>
            <a:r>
              <a:rPr lang="en-US" sz="2400" dirty="0" smtClean="0">
                <a:solidFill>
                  <a:srgbClr val="002060"/>
                </a:solidFill>
                <a:latin typeface="Times New Roman" pitchFamily="18" charset="0"/>
                <a:cs typeface="Times New Roman" pitchFamily="18" charset="0"/>
              </a:rPr>
              <a:t> Num. Expression -1</a:t>
            </a:r>
            <a:endParaRPr lang="en-US" sz="2400" dirty="0">
              <a:solidFill>
                <a:srgbClr val="002060"/>
              </a:solidFill>
              <a:latin typeface="Times New Roman" pitchFamily="18" charset="0"/>
              <a:cs typeface="Times New Roman" pitchFamily="18" charset="0"/>
            </a:endParaRPr>
          </a:p>
          <a:p>
            <a:pPr marL="0" indent="0" algn="just">
              <a:buNone/>
            </a:pPr>
            <a:endParaRPr lang="en-US" sz="2400" dirty="0">
              <a:solidFill>
                <a:srgbClr val="002060"/>
              </a:solidFill>
              <a:latin typeface="Times New Roman" pitchFamily="18" charset="0"/>
              <a:cs typeface="Times New Roman" pitchFamily="18" charset="0"/>
            </a:endParaRPr>
          </a:p>
          <a:p>
            <a:pPr marL="0" indent="0" algn="just">
              <a:buNone/>
            </a:pPr>
            <a:r>
              <a:rPr lang="en-US" sz="2400" dirty="0">
                <a:solidFill>
                  <a:srgbClr val="002060"/>
                </a:solidFill>
                <a:latin typeface="Times New Roman" pitchFamily="18" charset="0"/>
                <a:cs typeface="Times New Roman" pitchFamily="18" charset="0"/>
              </a:rPr>
              <a:t>4. </a:t>
            </a:r>
            <a:r>
              <a:rPr lang="en-US" sz="2400" b="1" u="sng" dirty="0">
                <a:solidFill>
                  <a:srgbClr val="002060"/>
                </a:solidFill>
                <a:latin typeface="Times New Roman" pitchFamily="18" charset="0"/>
                <a:cs typeface="Times New Roman" pitchFamily="18" charset="0"/>
              </a:rPr>
              <a:t>Relatively elastic demand</a:t>
            </a:r>
            <a:r>
              <a:rPr lang="en-US" sz="2400" dirty="0">
                <a:solidFill>
                  <a:srgbClr val="002060"/>
                </a:solidFill>
                <a:latin typeface="Times New Roman" pitchFamily="18" charset="0"/>
                <a:cs typeface="Times New Roman" pitchFamily="18" charset="0"/>
              </a:rPr>
              <a:t>:</a:t>
            </a:r>
          </a:p>
          <a:p>
            <a:pPr marL="0" indent="0" algn="just">
              <a:buNone/>
            </a:pPr>
            <a:r>
              <a:rPr lang="en-US" sz="2400" dirty="0">
                <a:solidFill>
                  <a:srgbClr val="002060"/>
                </a:solidFill>
                <a:latin typeface="Times New Roman" pitchFamily="18" charset="0"/>
                <a:cs typeface="Times New Roman" pitchFamily="18" charset="0"/>
              </a:rPr>
              <a:t>Reduction in price leads to more than proportionate change in demand</a:t>
            </a:r>
          </a:p>
          <a:p>
            <a:pPr marL="0" indent="0" algn="just">
              <a:buNone/>
            </a:pPr>
            <a:r>
              <a:rPr lang="en-US" sz="2400" dirty="0">
                <a:solidFill>
                  <a:srgbClr val="002060"/>
                </a:solidFill>
                <a:latin typeface="Times New Roman" pitchFamily="18" charset="0"/>
                <a:cs typeface="Times New Roman" pitchFamily="18" charset="0"/>
              </a:rPr>
              <a:t>Curve – Flat</a:t>
            </a:r>
          </a:p>
          <a:p>
            <a:pPr marL="0" indent="0" algn="just">
              <a:buNone/>
            </a:pPr>
            <a:endParaRPr lang="en-US" sz="2400" dirty="0">
              <a:solidFill>
                <a:srgbClr val="002060"/>
              </a:solidFill>
              <a:latin typeface="Times New Roman" pitchFamily="18" charset="0"/>
              <a:cs typeface="Times New Roman" pitchFamily="18" charset="0"/>
            </a:endParaRPr>
          </a:p>
          <a:p>
            <a:pPr marL="0" indent="0" algn="just">
              <a:buNone/>
            </a:pPr>
            <a:r>
              <a:rPr lang="en-US" sz="2400" dirty="0">
                <a:solidFill>
                  <a:srgbClr val="002060"/>
                </a:solidFill>
                <a:latin typeface="Times New Roman" pitchFamily="18" charset="0"/>
                <a:cs typeface="Times New Roman" pitchFamily="18" charset="0"/>
              </a:rPr>
              <a:t>Num. Expression &gt; 1 </a:t>
            </a:r>
            <a:endParaRPr lang="en-IN" sz="2400" dirty="0">
              <a:solidFill>
                <a:srgbClr val="002060"/>
              </a:solidFill>
              <a:latin typeface="Times New Roman" pitchFamily="18" charset="0"/>
              <a:cs typeface="Times New Roman" pitchFamily="18" charset="0"/>
            </a:endParaRPr>
          </a:p>
        </p:txBody>
      </p:sp>
      <p:pic>
        <p:nvPicPr>
          <p:cNvPr id="5124" name="Picture 4" descr="A relatively elastic demand curve has a steeper slope.&amp;#160;">
            <a:extLst>
              <a:ext uri="{FF2B5EF4-FFF2-40B4-BE49-F238E27FC236}">
                <a16:creationId xmlns:a16="http://schemas.microsoft.com/office/drawing/2014/main" xmlns="" id="{A244D859-A53A-4ACC-8489-17EB0347853D}"/>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r="1178" b="10159"/>
          <a:stretch/>
        </p:blipFill>
        <p:spPr bwMode="auto">
          <a:xfrm>
            <a:off x="4699000" y="3291681"/>
            <a:ext cx="3197226" cy="263921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123975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D3FC6B4-4536-45A0-86E8-8EBBE5898073}"/>
              </a:ext>
            </a:extLst>
          </p:cNvPr>
          <p:cNvSpPr>
            <a:spLocks noGrp="1"/>
          </p:cNvSpPr>
          <p:nvPr>
            <p:ph idx="1"/>
          </p:nvPr>
        </p:nvSpPr>
        <p:spPr>
          <a:xfrm>
            <a:off x="584200" y="469900"/>
            <a:ext cx="5422900" cy="5778500"/>
          </a:xfrm>
        </p:spPr>
        <p:txBody>
          <a:bodyPr>
            <a:normAutofit/>
          </a:bodyPr>
          <a:lstStyle/>
          <a:p>
            <a:pPr marL="0" indent="0">
              <a:buNone/>
            </a:pPr>
            <a:r>
              <a:rPr lang="en-US" sz="2400" dirty="0">
                <a:solidFill>
                  <a:srgbClr val="002060"/>
                </a:solidFill>
                <a:latin typeface="Times New Roman" pitchFamily="18" charset="0"/>
                <a:cs typeface="Times New Roman" pitchFamily="18" charset="0"/>
              </a:rPr>
              <a:t>5</a:t>
            </a:r>
            <a:r>
              <a:rPr lang="en-US" sz="2400" b="1" u="sng" dirty="0">
                <a:solidFill>
                  <a:srgbClr val="002060"/>
                </a:solidFill>
                <a:latin typeface="Times New Roman" pitchFamily="18" charset="0"/>
                <a:cs typeface="Times New Roman" pitchFamily="18" charset="0"/>
              </a:rPr>
              <a:t>. Relatively Inelastic Demand</a:t>
            </a:r>
          </a:p>
          <a:p>
            <a:pPr marL="0" indent="0">
              <a:buNone/>
            </a:pPr>
            <a:endParaRPr lang="en-US" sz="2400" dirty="0">
              <a:solidFill>
                <a:srgbClr val="002060"/>
              </a:solidFill>
              <a:latin typeface="Times New Roman" pitchFamily="18" charset="0"/>
              <a:cs typeface="Times New Roman" pitchFamily="18" charset="0"/>
            </a:endParaRPr>
          </a:p>
          <a:p>
            <a:pPr marL="0" indent="0">
              <a:buNone/>
            </a:pPr>
            <a:r>
              <a:rPr lang="en-US" sz="2400" dirty="0">
                <a:solidFill>
                  <a:srgbClr val="002060"/>
                </a:solidFill>
                <a:latin typeface="Times New Roman" pitchFamily="18" charset="0"/>
                <a:cs typeface="Times New Roman" pitchFamily="18" charset="0"/>
              </a:rPr>
              <a:t>Reduction in price less than proportionate increase in demand</a:t>
            </a:r>
          </a:p>
          <a:p>
            <a:pPr marL="0" indent="0">
              <a:buNone/>
            </a:pPr>
            <a:endParaRPr lang="en-US" sz="2400" dirty="0">
              <a:solidFill>
                <a:srgbClr val="002060"/>
              </a:solidFill>
              <a:latin typeface="Times New Roman" pitchFamily="18" charset="0"/>
              <a:cs typeface="Times New Roman" pitchFamily="18" charset="0"/>
            </a:endParaRPr>
          </a:p>
          <a:p>
            <a:pPr marL="0" indent="0">
              <a:buNone/>
            </a:pPr>
            <a:r>
              <a:rPr lang="en-US" sz="2400" dirty="0">
                <a:solidFill>
                  <a:srgbClr val="002060"/>
                </a:solidFill>
                <a:latin typeface="Times New Roman" pitchFamily="18" charset="0"/>
                <a:cs typeface="Times New Roman" pitchFamily="18" charset="0"/>
              </a:rPr>
              <a:t>Curve – </a:t>
            </a:r>
            <a:r>
              <a:rPr lang="en-US" sz="2400" dirty="0" smtClean="0">
                <a:solidFill>
                  <a:srgbClr val="002060"/>
                </a:solidFill>
                <a:latin typeface="Times New Roman" pitchFamily="18" charset="0"/>
                <a:cs typeface="Times New Roman" pitchFamily="18" charset="0"/>
              </a:rPr>
              <a:t>Steep</a:t>
            </a:r>
            <a:endParaRPr lang="en-US" sz="2400" dirty="0">
              <a:solidFill>
                <a:srgbClr val="002060"/>
              </a:solidFill>
              <a:latin typeface="Times New Roman" pitchFamily="18" charset="0"/>
              <a:cs typeface="Times New Roman" pitchFamily="18" charset="0"/>
            </a:endParaRPr>
          </a:p>
          <a:p>
            <a:pPr marL="0" indent="0">
              <a:buNone/>
            </a:pPr>
            <a:endParaRPr lang="en-US" sz="2400" dirty="0">
              <a:solidFill>
                <a:srgbClr val="002060"/>
              </a:solidFill>
              <a:latin typeface="Times New Roman" pitchFamily="18" charset="0"/>
              <a:cs typeface="Times New Roman" pitchFamily="18" charset="0"/>
            </a:endParaRPr>
          </a:p>
          <a:p>
            <a:pPr marL="0" indent="0">
              <a:buNone/>
            </a:pPr>
            <a:r>
              <a:rPr lang="en-US" sz="2400" dirty="0">
                <a:solidFill>
                  <a:srgbClr val="002060"/>
                </a:solidFill>
                <a:latin typeface="Times New Roman" pitchFamily="18" charset="0"/>
                <a:cs typeface="Times New Roman" pitchFamily="18" charset="0"/>
              </a:rPr>
              <a:t>Num. Expression &lt; 1 </a:t>
            </a:r>
            <a:endParaRPr lang="en-IN" sz="2400" dirty="0">
              <a:solidFill>
                <a:srgbClr val="002060"/>
              </a:solidFill>
              <a:latin typeface="Times New Roman" pitchFamily="18" charset="0"/>
              <a:cs typeface="Times New Roman" pitchFamily="18" charset="0"/>
            </a:endParaRPr>
          </a:p>
        </p:txBody>
      </p:sp>
      <p:pic>
        <p:nvPicPr>
          <p:cNvPr id="6146" name="Picture 2" descr="Price Elasticity of Demand – Economics for Beginners">
            <a:extLst>
              <a:ext uri="{FF2B5EF4-FFF2-40B4-BE49-F238E27FC236}">
                <a16:creationId xmlns:a16="http://schemas.microsoft.com/office/drawing/2014/main" xmlns="" id="{E8AD7291-CA5C-41AD-8CF8-6FE5325A6063}"/>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9033"/>
          <a:stretch/>
        </p:blipFill>
        <p:spPr bwMode="auto">
          <a:xfrm>
            <a:off x="3963458" y="2085975"/>
            <a:ext cx="4265083" cy="3581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089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2D5ECD-947E-4FCA-847D-F8A0567C5080}"/>
              </a:ext>
            </a:extLst>
          </p:cNvPr>
          <p:cNvSpPr>
            <a:spLocks noGrp="1"/>
          </p:cNvSpPr>
          <p:nvPr>
            <p:ph type="title"/>
          </p:nvPr>
        </p:nvSpPr>
        <p:spPr>
          <a:xfrm>
            <a:off x="320040" y="406399"/>
            <a:ext cx="8702040" cy="549275"/>
          </a:xfrm>
        </p:spPr>
        <p:txBody>
          <a:bodyPr>
            <a:normAutofit fontScale="90000"/>
          </a:bodyPr>
          <a:lstStyle/>
          <a:p>
            <a:r>
              <a:rPr lang="en-US" sz="3200" dirty="0"/>
              <a:t>Factors Determining Price Elasticity of Demand</a:t>
            </a:r>
            <a:endParaRPr lang="en-IN" sz="3200" dirty="0"/>
          </a:p>
        </p:txBody>
      </p:sp>
      <p:sp>
        <p:nvSpPr>
          <p:cNvPr id="3" name="Content Placeholder 2">
            <a:extLst>
              <a:ext uri="{FF2B5EF4-FFF2-40B4-BE49-F238E27FC236}">
                <a16:creationId xmlns:a16="http://schemas.microsoft.com/office/drawing/2014/main" xmlns="" id="{63ED9D45-47CC-446B-AD52-2FF178113CE4}"/>
              </a:ext>
            </a:extLst>
          </p:cNvPr>
          <p:cNvSpPr>
            <a:spLocks noGrp="1"/>
          </p:cNvSpPr>
          <p:nvPr>
            <p:ph idx="1"/>
          </p:nvPr>
        </p:nvSpPr>
        <p:spPr>
          <a:xfrm>
            <a:off x="320040" y="1590675"/>
            <a:ext cx="8852535" cy="5110163"/>
          </a:xfrm>
        </p:spPr>
        <p:txBody>
          <a:bodyPr/>
          <a:lstStyle/>
          <a:p>
            <a:pPr marL="0" indent="0" algn="just">
              <a:buNone/>
            </a:pPr>
            <a:r>
              <a:rPr lang="en-US" sz="2400" dirty="0">
                <a:solidFill>
                  <a:srgbClr val="002060"/>
                </a:solidFill>
                <a:latin typeface="Times New Roman" pitchFamily="18" charset="0"/>
                <a:cs typeface="Times New Roman" pitchFamily="18" charset="0"/>
              </a:rPr>
              <a:t>Nature of  commodity: Demand of necessities is generally inelastic (salt), demand of luxury goods – elastic generally</a:t>
            </a:r>
          </a:p>
          <a:p>
            <a:pPr marL="0" indent="0" algn="just">
              <a:buNone/>
            </a:pPr>
            <a:endParaRPr lang="en-US" sz="2400" dirty="0">
              <a:solidFill>
                <a:srgbClr val="002060"/>
              </a:solidFill>
              <a:latin typeface="Times New Roman" pitchFamily="18" charset="0"/>
              <a:cs typeface="Times New Roman" pitchFamily="18" charset="0"/>
            </a:endParaRPr>
          </a:p>
          <a:p>
            <a:pPr marL="0" indent="0" algn="just">
              <a:buNone/>
            </a:pPr>
            <a:r>
              <a:rPr lang="en-US" sz="2400" dirty="0">
                <a:solidFill>
                  <a:srgbClr val="002060"/>
                </a:solidFill>
                <a:latin typeface="Times New Roman" pitchFamily="18" charset="0"/>
                <a:cs typeface="Times New Roman" pitchFamily="18" charset="0"/>
              </a:rPr>
              <a:t>Extent of use: More use – more elastic (steel)</a:t>
            </a:r>
          </a:p>
          <a:p>
            <a:pPr marL="0" indent="0" algn="just">
              <a:buNone/>
            </a:pPr>
            <a:endParaRPr lang="en-US" sz="2400" dirty="0">
              <a:solidFill>
                <a:srgbClr val="002060"/>
              </a:solidFill>
              <a:latin typeface="Times New Roman" pitchFamily="18" charset="0"/>
              <a:cs typeface="Times New Roman" pitchFamily="18" charset="0"/>
            </a:endParaRPr>
          </a:p>
          <a:p>
            <a:pPr marL="0" indent="0" algn="just">
              <a:buNone/>
            </a:pPr>
            <a:r>
              <a:rPr lang="en-US" sz="2400" dirty="0">
                <a:solidFill>
                  <a:srgbClr val="002060"/>
                </a:solidFill>
                <a:latin typeface="Times New Roman" pitchFamily="18" charset="0"/>
                <a:cs typeface="Times New Roman" pitchFamily="18" charset="0"/>
              </a:rPr>
              <a:t>Range of substitutes: More substitutes  - more elastic</a:t>
            </a:r>
          </a:p>
          <a:p>
            <a:pPr marL="0" indent="0" algn="just">
              <a:buNone/>
            </a:pPr>
            <a:endParaRPr lang="en-US" sz="2400" dirty="0">
              <a:solidFill>
                <a:srgbClr val="002060"/>
              </a:solidFill>
              <a:latin typeface="Times New Roman" pitchFamily="18" charset="0"/>
              <a:cs typeface="Times New Roman" pitchFamily="18" charset="0"/>
            </a:endParaRPr>
          </a:p>
          <a:p>
            <a:pPr marL="0" indent="0" algn="just">
              <a:buNone/>
            </a:pPr>
            <a:r>
              <a:rPr lang="en-US" sz="2400" dirty="0">
                <a:solidFill>
                  <a:srgbClr val="002060"/>
                </a:solidFill>
                <a:latin typeface="Times New Roman" pitchFamily="18" charset="0"/>
                <a:cs typeface="Times New Roman" pitchFamily="18" charset="0"/>
              </a:rPr>
              <a:t>Income level: People will high income less affected by price change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xmlns="" val="624926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BFF1AFC-5009-4749-A412-BCFBCC5E85C6}"/>
              </a:ext>
            </a:extLst>
          </p:cNvPr>
          <p:cNvSpPr>
            <a:spLocks noGrp="1"/>
          </p:cNvSpPr>
          <p:nvPr>
            <p:ph idx="1"/>
          </p:nvPr>
        </p:nvSpPr>
        <p:spPr>
          <a:xfrm>
            <a:off x="563880" y="441960"/>
            <a:ext cx="9103995" cy="5735003"/>
          </a:xfrm>
        </p:spPr>
        <p:txBody>
          <a:bodyPr>
            <a:normAutofit/>
          </a:bodyPr>
          <a:lstStyle/>
          <a:p>
            <a:pPr marL="0" indent="0" algn="just">
              <a:buNone/>
            </a:pPr>
            <a:r>
              <a:rPr lang="en-US" sz="2400" b="1" u="sng" dirty="0">
                <a:solidFill>
                  <a:srgbClr val="002060"/>
                </a:solidFill>
                <a:latin typeface="Times New Roman" pitchFamily="18" charset="0"/>
                <a:cs typeface="Times New Roman" pitchFamily="18" charset="0"/>
              </a:rPr>
              <a:t>Proportion of Income Spent on the commodity</a:t>
            </a:r>
            <a:r>
              <a:rPr lang="en-US" sz="2400" dirty="0">
                <a:solidFill>
                  <a:srgbClr val="002060"/>
                </a:solidFill>
                <a:latin typeface="Times New Roman" pitchFamily="18" charset="0"/>
                <a:cs typeface="Times New Roman" pitchFamily="18" charset="0"/>
              </a:rPr>
              <a:t>:</a:t>
            </a:r>
          </a:p>
          <a:p>
            <a:pPr marL="0" indent="0" algn="just">
              <a:buNone/>
            </a:pPr>
            <a:r>
              <a:rPr lang="en-US" sz="2400" dirty="0">
                <a:solidFill>
                  <a:srgbClr val="002060"/>
                </a:solidFill>
                <a:latin typeface="Times New Roman" pitchFamily="18" charset="0"/>
                <a:cs typeface="Times New Roman" pitchFamily="18" charset="0"/>
              </a:rPr>
              <a:t>Where an individual spends only a small part of his income on the commodity, the price change dost not materially affect his demand for the commodity. </a:t>
            </a:r>
            <a:r>
              <a:rPr lang="en-US" sz="2400" dirty="0" err="1">
                <a:solidFill>
                  <a:srgbClr val="002060"/>
                </a:solidFill>
                <a:latin typeface="Times New Roman" pitchFamily="18" charset="0"/>
                <a:cs typeface="Times New Roman" pitchFamily="18" charset="0"/>
              </a:rPr>
              <a:t>Eg.</a:t>
            </a:r>
            <a:r>
              <a:rPr lang="en-US" sz="2400" dirty="0">
                <a:solidFill>
                  <a:srgbClr val="002060"/>
                </a:solidFill>
                <a:latin typeface="Times New Roman" pitchFamily="18" charset="0"/>
                <a:cs typeface="Times New Roman" pitchFamily="18" charset="0"/>
              </a:rPr>
              <a:t> Match box, salt – inelastic</a:t>
            </a:r>
          </a:p>
          <a:p>
            <a:pPr marL="0" indent="0" algn="just">
              <a:buNone/>
            </a:pPr>
            <a:endParaRPr lang="en-US" sz="2400" dirty="0">
              <a:solidFill>
                <a:srgbClr val="002060"/>
              </a:solidFill>
              <a:latin typeface="Times New Roman" pitchFamily="18" charset="0"/>
              <a:cs typeface="Times New Roman" pitchFamily="18" charset="0"/>
            </a:endParaRPr>
          </a:p>
          <a:p>
            <a:pPr marL="0" indent="0" algn="just">
              <a:buNone/>
            </a:pPr>
            <a:r>
              <a:rPr lang="en-US" sz="2400" b="1" u="sng" dirty="0">
                <a:solidFill>
                  <a:srgbClr val="002060"/>
                </a:solidFill>
                <a:latin typeface="Times New Roman" pitchFamily="18" charset="0"/>
                <a:cs typeface="Times New Roman" pitchFamily="18" charset="0"/>
              </a:rPr>
              <a:t>Urgency of Demand</a:t>
            </a:r>
            <a:r>
              <a:rPr lang="en-US" sz="2400" dirty="0">
                <a:solidFill>
                  <a:srgbClr val="002060"/>
                </a:solidFill>
                <a:latin typeface="Times New Roman" pitchFamily="18" charset="0"/>
                <a:cs typeface="Times New Roman" pitchFamily="18" charset="0"/>
              </a:rPr>
              <a:t>:</a:t>
            </a:r>
          </a:p>
          <a:p>
            <a:pPr algn="just">
              <a:buFontTx/>
              <a:buChar char="-"/>
            </a:pPr>
            <a:r>
              <a:rPr lang="en-US" sz="2400" dirty="0">
                <a:solidFill>
                  <a:srgbClr val="002060"/>
                </a:solidFill>
                <a:latin typeface="Times New Roman" pitchFamily="18" charset="0"/>
                <a:cs typeface="Times New Roman" pitchFamily="18" charset="0"/>
              </a:rPr>
              <a:t>The availability of substitutes </a:t>
            </a:r>
          </a:p>
          <a:p>
            <a:pPr algn="just">
              <a:buFontTx/>
              <a:buChar char="-"/>
            </a:pPr>
            <a:r>
              <a:rPr lang="en-US" sz="2400" dirty="0">
                <a:solidFill>
                  <a:srgbClr val="002060"/>
                </a:solidFill>
                <a:latin typeface="Times New Roman" pitchFamily="18" charset="0"/>
                <a:cs typeface="Times New Roman" pitchFamily="18" charset="0"/>
              </a:rPr>
              <a:t>Habit and social custom</a:t>
            </a:r>
          </a:p>
          <a:p>
            <a:pPr algn="just">
              <a:buFontTx/>
              <a:buChar char="-"/>
            </a:pPr>
            <a:endParaRPr lang="en-US" sz="2400" dirty="0">
              <a:solidFill>
                <a:srgbClr val="002060"/>
              </a:solidFill>
              <a:latin typeface="Times New Roman" pitchFamily="18" charset="0"/>
              <a:cs typeface="Times New Roman" pitchFamily="18" charset="0"/>
            </a:endParaRPr>
          </a:p>
          <a:p>
            <a:pPr algn="just">
              <a:buFontTx/>
              <a:buChar char="-"/>
            </a:pPr>
            <a:r>
              <a:rPr lang="en-US" sz="2400" dirty="0">
                <a:solidFill>
                  <a:srgbClr val="002060"/>
                </a:solidFill>
                <a:latin typeface="Times New Roman" pitchFamily="18" charset="0"/>
                <a:cs typeface="Times New Roman" pitchFamily="18" charset="0"/>
              </a:rPr>
              <a:t>Salt – less elastic – inelastic </a:t>
            </a:r>
          </a:p>
          <a:p>
            <a:pPr algn="just">
              <a:buFontTx/>
              <a:buChar char="-"/>
            </a:pPr>
            <a:r>
              <a:rPr lang="en-US" sz="2400" dirty="0">
                <a:solidFill>
                  <a:srgbClr val="002060"/>
                </a:solidFill>
                <a:latin typeface="Times New Roman" pitchFamily="18" charset="0"/>
                <a:cs typeface="Times New Roman" pitchFamily="18" charset="0"/>
              </a:rPr>
              <a:t>Cigarettes – less elastic - inelastic</a:t>
            </a:r>
            <a:endParaRPr lang="en-IN" sz="24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4187995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0502376-B347-4AFA-A526-C6257B5BB066}"/>
              </a:ext>
            </a:extLst>
          </p:cNvPr>
          <p:cNvSpPr>
            <a:spLocks noGrp="1"/>
          </p:cNvSpPr>
          <p:nvPr>
            <p:ph idx="1"/>
          </p:nvPr>
        </p:nvSpPr>
        <p:spPr>
          <a:xfrm>
            <a:off x="367666" y="1464946"/>
            <a:ext cx="7680960" cy="3516630"/>
          </a:xfrm>
        </p:spPr>
        <p:txBody>
          <a:bodyPr>
            <a:normAutofit/>
          </a:bodyPr>
          <a:lstStyle/>
          <a:p>
            <a:pPr marL="0" indent="0" algn="just">
              <a:buNone/>
            </a:pPr>
            <a:r>
              <a:rPr lang="en-US" sz="2400" b="1" dirty="0">
                <a:solidFill>
                  <a:srgbClr val="002060"/>
                </a:solidFill>
                <a:latin typeface="Times New Roman" pitchFamily="18" charset="0"/>
                <a:cs typeface="Times New Roman" pitchFamily="18" charset="0"/>
              </a:rPr>
              <a:t>Durability of commodity: Durable of repairable more durable or repairable – more elastic the demand ( or if price rise get repaired it and wait for reduction in price of at least we it for long time )</a:t>
            </a:r>
          </a:p>
          <a:p>
            <a:pPr marL="0" indent="0" algn="just">
              <a:buNone/>
            </a:pPr>
            <a:endParaRPr lang="en-US" sz="2400" b="1" dirty="0">
              <a:solidFill>
                <a:srgbClr val="002060"/>
              </a:solidFill>
              <a:latin typeface="Times New Roman" pitchFamily="18" charset="0"/>
              <a:cs typeface="Times New Roman" pitchFamily="18" charset="0"/>
            </a:endParaRPr>
          </a:p>
          <a:p>
            <a:pPr marL="0" indent="0" algn="just">
              <a:buNone/>
            </a:pPr>
            <a:endParaRPr lang="en-US" sz="2400" b="1" dirty="0">
              <a:solidFill>
                <a:srgbClr val="002060"/>
              </a:solidFill>
              <a:latin typeface="Times New Roman" pitchFamily="18" charset="0"/>
              <a:cs typeface="Times New Roman" pitchFamily="18" charset="0"/>
            </a:endParaRPr>
          </a:p>
          <a:p>
            <a:pPr marL="0" indent="0" algn="just">
              <a:buNone/>
            </a:pPr>
            <a:r>
              <a:rPr lang="en-US" sz="2400" b="1" dirty="0">
                <a:solidFill>
                  <a:srgbClr val="002060"/>
                </a:solidFill>
                <a:latin typeface="Times New Roman" pitchFamily="18" charset="0"/>
                <a:cs typeface="Times New Roman" pitchFamily="18" charset="0"/>
              </a:rPr>
              <a:t>Purchase frequency of a product: If the frequency of purchase mix – high elastic</a:t>
            </a:r>
            <a:endParaRPr lang="en-IN" sz="24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090652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F3695B-BE33-4FBE-800A-B61239EB5D96}"/>
              </a:ext>
            </a:extLst>
          </p:cNvPr>
          <p:cNvSpPr>
            <a:spLocks noGrp="1"/>
          </p:cNvSpPr>
          <p:nvPr>
            <p:ph type="title"/>
          </p:nvPr>
        </p:nvSpPr>
        <p:spPr>
          <a:xfrm>
            <a:off x="350520" y="212725"/>
            <a:ext cx="5745480" cy="610235"/>
          </a:xfrm>
        </p:spPr>
        <p:txBody>
          <a:bodyPr>
            <a:normAutofit/>
          </a:bodyPr>
          <a:lstStyle/>
          <a:p>
            <a:r>
              <a:rPr lang="en-US" sz="2800" b="1" dirty="0"/>
              <a:t>Revenue Relationships</a:t>
            </a:r>
            <a:endParaRPr lang="en-IN" sz="2800" b="1" dirty="0"/>
          </a:p>
        </p:txBody>
      </p:sp>
      <p:sp>
        <p:nvSpPr>
          <p:cNvPr id="3" name="Content Placeholder 2">
            <a:extLst>
              <a:ext uri="{FF2B5EF4-FFF2-40B4-BE49-F238E27FC236}">
                <a16:creationId xmlns:a16="http://schemas.microsoft.com/office/drawing/2014/main" xmlns="" id="{58D62C06-3B10-4810-B2A9-E70644484410}"/>
              </a:ext>
            </a:extLst>
          </p:cNvPr>
          <p:cNvSpPr>
            <a:spLocks noGrp="1"/>
          </p:cNvSpPr>
          <p:nvPr>
            <p:ph idx="1"/>
          </p:nvPr>
        </p:nvSpPr>
        <p:spPr>
          <a:xfrm>
            <a:off x="219075" y="956310"/>
            <a:ext cx="9210675" cy="5649442"/>
          </a:xfrm>
        </p:spPr>
        <p:txBody>
          <a:bodyPr>
            <a:noAutofit/>
          </a:bodyPr>
          <a:lstStyle/>
          <a:p>
            <a:pPr marL="0" indent="0">
              <a:buNone/>
            </a:pPr>
            <a:r>
              <a:rPr lang="en-US" sz="2400" b="1" dirty="0">
                <a:solidFill>
                  <a:srgbClr val="002060"/>
                </a:solidFill>
                <a:latin typeface="Times New Roman" pitchFamily="18" charset="0"/>
                <a:cs typeface="Times New Roman" pitchFamily="18" charset="0"/>
              </a:rPr>
              <a:t>Average Revenue</a:t>
            </a:r>
            <a:r>
              <a:rPr lang="en-US" sz="2400" dirty="0">
                <a:solidFill>
                  <a:srgbClr val="002060"/>
                </a:solidFill>
                <a:latin typeface="Times New Roman" pitchFamily="18" charset="0"/>
                <a:cs typeface="Times New Roman" pitchFamily="18" charset="0"/>
              </a:rPr>
              <a:t>: Total receipts from sales dividend by the number of unit </a:t>
            </a:r>
            <a:r>
              <a:rPr lang="en-US" sz="2400" dirty="0" smtClean="0">
                <a:solidFill>
                  <a:srgbClr val="002060"/>
                </a:solidFill>
                <a:latin typeface="Times New Roman" pitchFamily="18" charset="0"/>
                <a:cs typeface="Times New Roman" pitchFamily="18" charset="0"/>
              </a:rPr>
              <a:t>sold.                                </a:t>
            </a:r>
          </a:p>
          <a:p>
            <a:pPr marL="0" indent="0">
              <a:buNone/>
            </a:pPr>
            <a:r>
              <a:rPr lang="en-US" sz="2400" dirty="0" smtClean="0">
                <a:solidFill>
                  <a:srgbClr val="002060"/>
                </a:solidFill>
                <a:latin typeface="Times New Roman" pitchFamily="18" charset="0"/>
                <a:cs typeface="Times New Roman" pitchFamily="18" charset="0"/>
              </a:rPr>
              <a:t>                                               AR </a:t>
            </a:r>
            <a:r>
              <a:rPr lang="en-US" sz="2400" dirty="0">
                <a:solidFill>
                  <a:srgbClr val="002060"/>
                </a:solidFill>
                <a:latin typeface="Times New Roman" pitchFamily="18" charset="0"/>
                <a:cs typeface="Times New Roman" pitchFamily="18" charset="0"/>
              </a:rPr>
              <a:t>= TR / Q</a:t>
            </a:r>
          </a:p>
          <a:p>
            <a:pPr marL="0" indent="0">
              <a:buNone/>
            </a:pPr>
            <a:endParaRPr lang="en-US" sz="2400" dirty="0">
              <a:solidFill>
                <a:srgbClr val="002060"/>
              </a:solidFill>
              <a:latin typeface="Times New Roman" pitchFamily="18" charset="0"/>
              <a:cs typeface="Times New Roman" pitchFamily="18" charset="0"/>
            </a:endParaRPr>
          </a:p>
          <a:p>
            <a:pPr marL="0" indent="0">
              <a:buNone/>
            </a:pPr>
            <a:r>
              <a:rPr lang="en-US" sz="2400" b="1" dirty="0">
                <a:solidFill>
                  <a:srgbClr val="002060"/>
                </a:solidFill>
                <a:latin typeface="Times New Roman" pitchFamily="18" charset="0"/>
                <a:cs typeface="Times New Roman" pitchFamily="18" charset="0"/>
              </a:rPr>
              <a:t>Total Revenue </a:t>
            </a:r>
            <a:r>
              <a:rPr lang="en-US" sz="2400" dirty="0">
                <a:solidFill>
                  <a:srgbClr val="002060"/>
                </a:solidFill>
                <a:latin typeface="Times New Roman" pitchFamily="18" charset="0"/>
                <a:cs typeface="Times New Roman" pitchFamily="18" charset="0"/>
              </a:rPr>
              <a:t>:                    TR = P. Q        [ P : Price, Quantity : Q ]</a:t>
            </a:r>
          </a:p>
          <a:p>
            <a:pPr marL="0" indent="0">
              <a:buNone/>
            </a:pPr>
            <a:endParaRPr lang="en-US" sz="2400" dirty="0">
              <a:solidFill>
                <a:srgbClr val="002060"/>
              </a:solidFill>
              <a:latin typeface="Times New Roman" pitchFamily="18" charset="0"/>
              <a:cs typeface="Times New Roman" pitchFamily="18" charset="0"/>
            </a:endParaRPr>
          </a:p>
          <a:p>
            <a:pPr marL="0" indent="0">
              <a:buNone/>
            </a:pPr>
            <a:r>
              <a:rPr lang="en-US" sz="2400" b="1" dirty="0">
                <a:solidFill>
                  <a:srgbClr val="002060"/>
                </a:solidFill>
                <a:latin typeface="Times New Roman" pitchFamily="18" charset="0"/>
                <a:cs typeface="Times New Roman" pitchFamily="18" charset="0"/>
              </a:rPr>
              <a:t>Incremental Revenue</a:t>
            </a:r>
            <a:r>
              <a:rPr lang="en-US" sz="2400" dirty="0">
                <a:solidFill>
                  <a:srgbClr val="002060"/>
                </a:solidFill>
                <a:latin typeface="Times New Roman" pitchFamily="18" charset="0"/>
                <a:cs typeface="Times New Roman" pitchFamily="18" charset="0"/>
              </a:rPr>
              <a:t>:           IR = R2   -   R1     = ∆ R</a:t>
            </a:r>
          </a:p>
          <a:p>
            <a:pPr marL="0" indent="0">
              <a:buNone/>
            </a:pPr>
            <a:endParaRPr lang="en-US" sz="2400" dirty="0">
              <a:solidFill>
                <a:srgbClr val="002060"/>
              </a:solidFill>
              <a:latin typeface="Times New Roman" pitchFamily="18" charset="0"/>
              <a:cs typeface="Times New Roman" pitchFamily="18" charset="0"/>
            </a:endParaRPr>
          </a:p>
          <a:p>
            <a:pPr marL="0" indent="0">
              <a:buNone/>
            </a:pPr>
            <a:r>
              <a:rPr lang="en-US" sz="2400" b="1" dirty="0">
                <a:solidFill>
                  <a:srgbClr val="002060"/>
                </a:solidFill>
                <a:latin typeface="Times New Roman" pitchFamily="18" charset="0"/>
                <a:cs typeface="Times New Roman" pitchFamily="18" charset="0"/>
              </a:rPr>
              <a:t>Marginal Revenue</a:t>
            </a:r>
            <a:r>
              <a:rPr lang="en-US" sz="2400" dirty="0">
                <a:solidFill>
                  <a:srgbClr val="002060"/>
                </a:solidFill>
                <a:latin typeface="Times New Roman" pitchFamily="18" charset="0"/>
                <a:cs typeface="Times New Roman" pitchFamily="18" charset="0"/>
              </a:rPr>
              <a:t>:  Additional revenue which would be earned by selling on additional (marginal) unit of a firm’s product.</a:t>
            </a:r>
          </a:p>
          <a:p>
            <a:pPr marL="0" indent="0">
              <a:buNone/>
            </a:pPr>
            <a:endParaRPr lang="en-US" sz="2400" dirty="0">
              <a:solidFill>
                <a:srgbClr val="002060"/>
              </a:solidFill>
              <a:latin typeface="Times New Roman" pitchFamily="18" charset="0"/>
              <a:cs typeface="Times New Roman" pitchFamily="18" charset="0"/>
            </a:endParaRPr>
          </a:p>
          <a:p>
            <a:pPr marL="0" indent="0">
              <a:buNone/>
            </a:pPr>
            <a:r>
              <a:rPr lang="en-US" sz="2400" dirty="0">
                <a:solidFill>
                  <a:srgbClr val="002060"/>
                </a:solidFill>
                <a:latin typeface="Times New Roman" pitchFamily="18" charset="0"/>
                <a:cs typeface="Times New Roman" pitchFamily="18" charset="0"/>
              </a:rPr>
              <a:t>                                MR =  R2 – R1 /   Q2 – Q1         = ∆R / ∆Q  </a:t>
            </a:r>
            <a:endParaRPr lang="en-IN" sz="24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541987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61CA51-BE44-4F0F-BB9A-467C7CED91DA}"/>
              </a:ext>
            </a:extLst>
          </p:cNvPr>
          <p:cNvSpPr>
            <a:spLocks noGrp="1"/>
          </p:cNvSpPr>
          <p:nvPr>
            <p:ph type="title"/>
          </p:nvPr>
        </p:nvSpPr>
        <p:spPr>
          <a:xfrm>
            <a:off x="289560" y="284479"/>
            <a:ext cx="6979920" cy="793115"/>
          </a:xfrm>
        </p:spPr>
        <p:txBody>
          <a:bodyPr>
            <a:normAutofit/>
          </a:bodyPr>
          <a:lstStyle/>
          <a:p>
            <a:r>
              <a:rPr lang="en-US" sz="2800" b="1" dirty="0"/>
              <a:t>Difference between IR and MR</a:t>
            </a:r>
            <a:endParaRPr lang="en-IN" sz="2800" b="1" dirty="0"/>
          </a:p>
        </p:txBody>
      </p:sp>
      <p:sp>
        <p:nvSpPr>
          <p:cNvPr id="3" name="Content Placeholder 2">
            <a:extLst>
              <a:ext uri="{FF2B5EF4-FFF2-40B4-BE49-F238E27FC236}">
                <a16:creationId xmlns:a16="http://schemas.microsoft.com/office/drawing/2014/main" xmlns="" id="{2E1774CC-BD8E-4DA6-B686-E9607F646BA7}"/>
              </a:ext>
            </a:extLst>
          </p:cNvPr>
          <p:cNvSpPr>
            <a:spLocks noGrp="1"/>
          </p:cNvSpPr>
          <p:nvPr>
            <p:ph idx="1"/>
          </p:nvPr>
        </p:nvSpPr>
        <p:spPr>
          <a:xfrm>
            <a:off x="368387" y="1014532"/>
            <a:ext cx="9311640" cy="5099369"/>
          </a:xfrm>
        </p:spPr>
        <p:txBody>
          <a:bodyPr>
            <a:normAutofit/>
          </a:bodyPr>
          <a:lstStyle/>
          <a:p>
            <a:pPr marL="514350" indent="-514350" algn="just">
              <a:buAutoNum type="arabicParenR"/>
            </a:pPr>
            <a:r>
              <a:rPr lang="en-US" sz="2400" dirty="0">
                <a:solidFill>
                  <a:srgbClr val="002060"/>
                </a:solidFill>
                <a:latin typeface="Times New Roman" pitchFamily="18" charset="0"/>
                <a:cs typeface="Times New Roman" pitchFamily="18" charset="0"/>
              </a:rPr>
              <a:t>IR is the change in total revenue irrespective of the change in sales whereas MR is the change in total revenue per unit change in sales.</a:t>
            </a:r>
          </a:p>
          <a:p>
            <a:pPr marL="0" indent="0" algn="just">
              <a:buNone/>
            </a:pPr>
            <a:endParaRPr lang="en-US" sz="2400" dirty="0">
              <a:solidFill>
                <a:srgbClr val="002060"/>
              </a:solidFill>
              <a:latin typeface="Times New Roman" pitchFamily="18" charset="0"/>
              <a:cs typeface="Times New Roman" pitchFamily="18" charset="0"/>
            </a:endParaRPr>
          </a:p>
          <a:p>
            <a:pPr marL="514350" indent="-514350" algn="just">
              <a:buAutoNum type="arabicParenR"/>
            </a:pPr>
            <a:r>
              <a:rPr lang="en-US" sz="2400" dirty="0">
                <a:solidFill>
                  <a:srgbClr val="002060"/>
                </a:solidFill>
                <a:latin typeface="Times New Roman" pitchFamily="18" charset="0"/>
                <a:cs typeface="Times New Roman" pitchFamily="18" charset="0"/>
              </a:rPr>
              <a:t>IR revenue is not confined to the effects of price change. It rather measures the effect of any kind of managerial decision on total revenue. </a:t>
            </a:r>
          </a:p>
          <a:p>
            <a:pPr marL="514350" indent="-514350" algn="just">
              <a:buAutoNum type="arabicParenR"/>
            </a:pPr>
            <a:endParaRPr lang="en-US" sz="2400" dirty="0">
              <a:solidFill>
                <a:srgbClr val="002060"/>
              </a:solidFill>
              <a:latin typeface="Times New Roman" pitchFamily="18" charset="0"/>
              <a:cs typeface="Times New Roman" pitchFamily="18" charset="0"/>
            </a:endParaRPr>
          </a:p>
          <a:p>
            <a:pPr marL="0" indent="0" algn="just">
              <a:buNone/>
            </a:pPr>
            <a:r>
              <a:rPr lang="en-US" sz="2400" dirty="0">
                <a:solidFill>
                  <a:srgbClr val="002060"/>
                </a:solidFill>
                <a:latin typeface="Times New Roman" pitchFamily="18" charset="0"/>
                <a:cs typeface="Times New Roman" pitchFamily="18" charset="0"/>
              </a:rPr>
              <a:t>          IR =   R2 – R1  = ∆R</a:t>
            </a:r>
          </a:p>
          <a:p>
            <a:pPr marL="0" indent="0" algn="just">
              <a:buNone/>
            </a:pPr>
            <a:endParaRPr lang="en-IN" sz="2400" dirty="0">
              <a:solidFill>
                <a:srgbClr val="002060"/>
              </a:solidFill>
              <a:latin typeface="Times New Roman" pitchFamily="18" charset="0"/>
              <a:cs typeface="Times New Roman" pitchFamily="18" charset="0"/>
            </a:endParaRPr>
          </a:p>
          <a:p>
            <a:pPr marL="0" indent="0" algn="just">
              <a:buNone/>
            </a:pPr>
            <a:r>
              <a:rPr lang="en-IN" sz="2400" dirty="0">
                <a:solidFill>
                  <a:srgbClr val="002060"/>
                </a:solidFill>
                <a:latin typeface="Times New Roman" pitchFamily="18" charset="0"/>
                <a:cs typeface="Times New Roman" pitchFamily="18" charset="0"/>
              </a:rPr>
              <a:t>          MR =  R2 – R1 / Q2 – Q1     = </a:t>
            </a:r>
            <a:r>
              <a:rPr lang="en-US" sz="2400" dirty="0">
                <a:solidFill>
                  <a:srgbClr val="002060"/>
                </a:solidFill>
                <a:latin typeface="Times New Roman" pitchFamily="18" charset="0"/>
                <a:cs typeface="Times New Roman" pitchFamily="18" charset="0"/>
              </a:rPr>
              <a:t>∆</a:t>
            </a:r>
            <a:r>
              <a:rPr lang="en-IN" sz="2400" dirty="0">
                <a:solidFill>
                  <a:srgbClr val="002060"/>
                </a:solidFill>
                <a:latin typeface="Times New Roman" pitchFamily="18" charset="0"/>
                <a:cs typeface="Times New Roman" pitchFamily="18" charset="0"/>
              </a:rPr>
              <a:t>R / </a:t>
            </a:r>
            <a:r>
              <a:rPr lang="en-US" sz="2400" dirty="0">
                <a:solidFill>
                  <a:srgbClr val="002060"/>
                </a:solidFill>
                <a:latin typeface="Times New Roman" pitchFamily="18" charset="0"/>
                <a:cs typeface="Times New Roman" pitchFamily="18" charset="0"/>
              </a:rPr>
              <a:t>∆</a:t>
            </a:r>
            <a:r>
              <a:rPr lang="en-IN" sz="2400" dirty="0">
                <a:solidFill>
                  <a:srgbClr val="002060"/>
                </a:solidFill>
                <a:latin typeface="Times New Roman" pitchFamily="18" charset="0"/>
                <a:cs typeface="Times New Roman" pitchFamily="18" charset="0"/>
              </a:rPr>
              <a:t>Q</a:t>
            </a:r>
            <a:endParaRPr lang="en-US" sz="24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88540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ADCAC0-9135-467A-B11B-45E4EE07194A}"/>
              </a:ext>
            </a:extLst>
          </p:cNvPr>
          <p:cNvSpPr>
            <a:spLocks noGrp="1"/>
          </p:cNvSpPr>
          <p:nvPr>
            <p:ph type="title"/>
          </p:nvPr>
        </p:nvSpPr>
        <p:spPr>
          <a:xfrm>
            <a:off x="838200" y="365125"/>
            <a:ext cx="7162800" cy="823595"/>
          </a:xfrm>
        </p:spPr>
        <p:txBody>
          <a:bodyPr>
            <a:normAutofit/>
          </a:bodyPr>
          <a:lstStyle/>
          <a:p>
            <a:r>
              <a:rPr lang="en-US" sz="2800" b="1" dirty="0"/>
              <a:t>Elasticity of Demand and Total Revenue</a:t>
            </a:r>
            <a:endParaRPr lang="en-IN" sz="2800" b="1" dirty="0"/>
          </a:p>
        </p:txBody>
      </p:sp>
      <p:sp>
        <p:nvSpPr>
          <p:cNvPr id="3" name="Content Placeholder 2">
            <a:extLst>
              <a:ext uri="{FF2B5EF4-FFF2-40B4-BE49-F238E27FC236}">
                <a16:creationId xmlns:a16="http://schemas.microsoft.com/office/drawing/2014/main" xmlns="" id="{AA556F21-C2DD-4AA4-969F-2B726BEE67FB}"/>
              </a:ext>
            </a:extLst>
          </p:cNvPr>
          <p:cNvSpPr>
            <a:spLocks noGrp="1"/>
          </p:cNvSpPr>
          <p:nvPr>
            <p:ph idx="1"/>
          </p:nvPr>
        </p:nvSpPr>
        <p:spPr>
          <a:xfrm>
            <a:off x="563880" y="1051560"/>
            <a:ext cx="10789920" cy="5125403"/>
          </a:xfrm>
        </p:spPr>
        <p:txBody>
          <a:bodyPr>
            <a:normAutofit/>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graphicFrame>
        <p:nvGraphicFramePr>
          <p:cNvPr id="5" name="Table 5">
            <a:extLst>
              <a:ext uri="{FF2B5EF4-FFF2-40B4-BE49-F238E27FC236}">
                <a16:creationId xmlns:a16="http://schemas.microsoft.com/office/drawing/2014/main" xmlns="" id="{97CF513A-3968-4902-9063-CEC30B9EA8C7}"/>
              </a:ext>
            </a:extLst>
          </p:cNvPr>
          <p:cNvGraphicFramePr>
            <a:graphicFrameLocks noGrp="1"/>
          </p:cNvGraphicFramePr>
          <p:nvPr>
            <p:extLst>
              <p:ext uri="{D42A27DB-BD31-4B8C-83A1-F6EECF244321}">
                <p14:modId xmlns:p14="http://schemas.microsoft.com/office/powerpoint/2010/main" xmlns="" val="583967169"/>
              </p:ext>
            </p:extLst>
          </p:nvPr>
        </p:nvGraphicFramePr>
        <p:xfrm>
          <a:off x="266699" y="1376363"/>
          <a:ext cx="9305924" cy="3357561"/>
        </p:xfrm>
        <a:graphic>
          <a:graphicData uri="http://schemas.openxmlformats.org/drawingml/2006/table">
            <a:tbl>
              <a:tblPr firstRow="1" bandRow="1">
                <a:tableStyleId>{5C22544A-7EE6-4342-B048-85BDC9FD1C3A}</a:tableStyleId>
              </a:tblPr>
              <a:tblGrid>
                <a:gridCol w="2326481">
                  <a:extLst>
                    <a:ext uri="{9D8B030D-6E8A-4147-A177-3AD203B41FA5}">
                      <a16:colId xmlns:a16="http://schemas.microsoft.com/office/drawing/2014/main" xmlns="" val="1162652084"/>
                    </a:ext>
                  </a:extLst>
                </a:gridCol>
                <a:gridCol w="2326481">
                  <a:extLst>
                    <a:ext uri="{9D8B030D-6E8A-4147-A177-3AD203B41FA5}">
                      <a16:colId xmlns:a16="http://schemas.microsoft.com/office/drawing/2014/main" xmlns="" val="3577019334"/>
                    </a:ext>
                  </a:extLst>
                </a:gridCol>
                <a:gridCol w="2326481">
                  <a:extLst>
                    <a:ext uri="{9D8B030D-6E8A-4147-A177-3AD203B41FA5}">
                      <a16:colId xmlns:a16="http://schemas.microsoft.com/office/drawing/2014/main" xmlns="" val="3996260454"/>
                    </a:ext>
                  </a:extLst>
                </a:gridCol>
                <a:gridCol w="2326481">
                  <a:extLst>
                    <a:ext uri="{9D8B030D-6E8A-4147-A177-3AD203B41FA5}">
                      <a16:colId xmlns:a16="http://schemas.microsoft.com/office/drawing/2014/main" xmlns="" val="1989881455"/>
                    </a:ext>
                  </a:extLst>
                </a:gridCol>
              </a:tblGrid>
              <a:tr h="1119187">
                <a:tc>
                  <a:txBody>
                    <a:bodyPr/>
                    <a:lstStyle/>
                    <a:p>
                      <a:r>
                        <a:rPr lang="en-US" dirty="0"/>
                        <a:t>Change in Price</a:t>
                      </a:r>
                      <a:endParaRPr lang="en-IN" dirty="0"/>
                    </a:p>
                  </a:txBody>
                  <a:tcPr/>
                </a:tc>
                <a:tc>
                  <a:txBody>
                    <a:bodyPr/>
                    <a:lstStyle/>
                    <a:p>
                      <a:r>
                        <a:rPr lang="en-US" dirty="0"/>
                        <a:t>e&gt;1 </a:t>
                      </a:r>
                      <a:endParaRPr lang="en-IN" dirty="0"/>
                    </a:p>
                  </a:txBody>
                  <a:tcPr/>
                </a:tc>
                <a:tc>
                  <a:txBody>
                    <a:bodyPr/>
                    <a:lstStyle/>
                    <a:p>
                      <a:r>
                        <a:rPr lang="en-US" dirty="0"/>
                        <a:t>e=1</a:t>
                      </a:r>
                      <a:endParaRPr lang="en-IN" dirty="0"/>
                    </a:p>
                  </a:txBody>
                  <a:tcPr/>
                </a:tc>
                <a:tc>
                  <a:txBody>
                    <a:bodyPr/>
                    <a:lstStyle/>
                    <a:p>
                      <a:r>
                        <a:rPr lang="en-US" dirty="0"/>
                        <a:t>e&lt;1</a:t>
                      </a:r>
                      <a:endParaRPr lang="en-IN" dirty="0"/>
                    </a:p>
                  </a:txBody>
                  <a:tcPr/>
                </a:tc>
                <a:extLst>
                  <a:ext uri="{0D108BD9-81ED-4DB2-BD59-A6C34878D82A}">
                    <a16:rowId xmlns:a16="http://schemas.microsoft.com/office/drawing/2014/main" xmlns="" val="2158939432"/>
                  </a:ext>
                </a:extLst>
              </a:tr>
              <a:tr h="1119187">
                <a:tc>
                  <a:txBody>
                    <a:bodyPr/>
                    <a:lstStyle/>
                    <a:p>
                      <a:r>
                        <a:rPr lang="en-US" dirty="0"/>
                        <a:t>Rises</a:t>
                      </a:r>
                      <a:endParaRPr lang="en-IN" dirty="0"/>
                    </a:p>
                  </a:txBody>
                  <a:tcPr/>
                </a:tc>
                <a:tc>
                  <a:txBody>
                    <a:bodyPr/>
                    <a:lstStyle/>
                    <a:p>
                      <a:r>
                        <a:rPr lang="en-US" dirty="0"/>
                        <a:t>TR falls</a:t>
                      </a:r>
                      <a:endParaRPr lang="en-IN" dirty="0"/>
                    </a:p>
                  </a:txBody>
                  <a:tcPr/>
                </a:tc>
                <a:tc>
                  <a:txBody>
                    <a:bodyPr/>
                    <a:lstStyle/>
                    <a:p>
                      <a:r>
                        <a:rPr lang="en-US" dirty="0"/>
                        <a:t>TR unchanged</a:t>
                      </a:r>
                      <a:endParaRPr lang="en-IN" dirty="0"/>
                    </a:p>
                  </a:txBody>
                  <a:tcPr/>
                </a:tc>
                <a:tc>
                  <a:txBody>
                    <a:bodyPr/>
                    <a:lstStyle/>
                    <a:p>
                      <a:r>
                        <a:rPr lang="en-US" dirty="0"/>
                        <a:t>TR rises</a:t>
                      </a:r>
                      <a:endParaRPr lang="en-IN" dirty="0"/>
                    </a:p>
                  </a:txBody>
                  <a:tcPr/>
                </a:tc>
                <a:extLst>
                  <a:ext uri="{0D108BD9-81ED-4DB2-BD59-A6C34878D82A}">
                    <a16:rowId xmlns:a16="http://schemas.microsoft.com/office/drawing/2014/main" xmlns="" val="2132966423"/>
                  </a:ext>
                </a:extLst>
              </a:tr>
              <a:tr h="1119187">
                <a:tc>
                  <a:txBody>
                    <a:bodyPr/>
                    <a:lstStyle/>
                    <a:p>
                      <a:r>
                        <a:rPr lang="en-US" dirty="0"/>
                        <a:t>Falls</a:t>
                      </a:r>
                      <a:endParaRPr lang="en-IN" dirty="0"/>
                    </a:p>
                  </a:txBody>
                  <a:tcPr/>
                </a:tc>
                <a:tc>
                  <a:txBody>
                    <a:bodyPr/>
                    <a:lstStyle/>
                    <a:p>
                      <a:r>
                        <a:rPr lang="en-US" dirty="0"/>
                        <a:t>TR rises</a:t>
                      </a:r>
                      <a:endParaRPr lang="en-IN" dirty="0"/>
                    </a:p>
                  </a:txBody>
                  <a:tcPr/>
                </a:tc>
                <a:tc>
                  <a:txBody>
                    <a:bodyPr/>
                    <a:lstStyle/>
                    <a:p>
                      <a:r>
                        <a:rPr lang="en-US" dirty="0"/>
                        <a:t>TR unchanged</a:t>
                      </a:r>
                      <a:endParaRPr lang="en-IN" dirty="0"/>
                    </a:p>
                  </a:txBody>
                  <a:tcPr/>
                </a:tc>
                <a:tc>
                  <a:txBody>
                    <a:bodyPr/>
                    <a:lstStyle/>
                    <a:p>
                      <a:r>
                        <a:rPr lang="en-US" dirty="0"/>
                        <a:t>TR falls</a:t>
                      </a:r>
                      <a:endParaRPr lang="en-IN" dirty="0"/>
                    </a:p>
                  </a:txBody>
                  <a:tcPr/>
                </a:tc>
                <a:extLst>
                  <a:ext uri="{0D108BD9-81ED-4DB2-BD59-A6C34878D82A}">
                    <a16:rowId xmlns:a16="http://schemas.microsoft.com/office/drawing/2014/main" xmlns="" val="274287731"/>
                  </a:ext>
                </a:extLst>
              </a:tr>
            </a:tbl>
          </a:graphicData>
        </a:graphic>
      </p:graphicFrame>
    </p:spTree>
    <p:extLst>
      <p:ext uri="{BB962C8B-B14F-4D97-AF65-F5344CB8AC3E}">
        <p14:creationId xmlns:p14="http://schemas.microsoft.com/office/powerpoint/2010/main" xmlns="" val="3932880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1CFB8F-6161-48AE-BFCC-A84BED51C4FD}"/>
              </a:ext>
            </a:extLst>
          </p:cNvPr>
          <p:cNvSpPr>
            <a:spLocks noGrp="1"/>
          </p:cNvSpPr>
          <p:nvPr>
            <p:ph type="title"/>
          </p:nvPr>
        </p:nvSpPr>
        <p:spPr>
          <a:xfrm>
            <a:off x="243840" y="660400"/>
            <a:ext cx="8427720" cy="716915"/>
          </a:xfrm>
        </p:spPr>
        <p:txBody>
          <a:bodyPr>
            <a:normAutofit fontScale="90000"/>
          </a:bodyPr>
          <a:lstStyle/>
          <a:p>
            <a:r>
              <a:rPr lang="en-US" sz="2800" b="1" dirty="0"/>
              <a:t>Relationship between Average Revenue, MR and e: </a:t>
            </a:r>
            <a:endParaRPr lang="en-IN" sz="2800" b="1" dirty="0"/>
          </a:p>
        </p:txBody>
      </p:sp>
      <p:sp>
        <p:nvSpPr>
          <p:cNvPr id="3" name="Content Placeholder 2">
            <a:extLst>
              <a:ext uri="{FF2B5EF4-FFF2-40B4-BE49-F238E27FC236}">
                <a16:creationId xmlns:a16="http://schemas.microsoft.com/office/drawing/2014/main" xmlns="" id="{6017A5D9-FA44-412E-91CD-59EA9CE6AD57}"/>
              </a:ext>
            </a:extLst>
          </p:cNvPr>
          <p:cNvSpPr>
            <a:spLocks noGrp="1"/>
          </p:cNvSpPr>
          <p:nvPr>
            <p:ph idx="1"/>
          </p:nvPr>
        </p:nvSpPr>
        <p:spPr>
          <a:xfrm>
            <a:off x="243840" y="1729740"/>
            <a:ext cx="11109960" cy="5247323"/>
          </a:xfrm>
        </p:spPr>
        <p:txBody>
          <a:bodyPr/>
          <a:lstStyle/>
          <a:p>
            <a:pPr marL="514350" indent="-514350">
              <a:buAutoNum type="arabicParenR"/>
            </a:pPr>
            <a:r>
              <a:rPr lang="en-US" dirty="0"/>
              <a:t>AR = MR  x    e / e-1 </a:t>
            </a:r>
          </a:p>
          <a:p>
            <a:pPr marL="514350" indent="-514350">
              <a:buAutoNum type="arabicParenR"/>
            </a:pPr>
            <a:endParaRPr lang="en-US" dirty="0"/>
          </a:p>
          <a:p>
            <a:pPr marL="514350" indent="-514350">
              <a:buAutoNum type="arabicParenR"/>
            </a:pPr>
            <a:r>
              <a:rPr lang="en-US" dirty="0"/>
              <a:t>MR   = AR  x    e-1 / e</a:t>
            </a:r>
          </a:p>
          <a:p>
            <a:pPr marL="514350" indent="-514350">
              <a:buAutoNum type="arabicParenR"/>
            </a:pPr>
            <a:endParaRPr lang="en-US" dirty="0"/>
          </a:p>
          <a:p>
            <a:pPr marL="514350" indent="-514350">
              <a:buAutoNum type="arabicParenR"/>
            </a:pPr>
            <a:r>
              <a:rPr lang="en-US" dirty="0"/>
              <a:t>  e =   AR / AR – MR</a:t>
            </a:r>
          </a:p>
          <a:p>
            <a:pPr marL="514350" indent="-514350">
              <a:buAutoNum type="arabicParenR"/>
            </a:pPr>
            <a:endParaRPr lang="en-US" dirty="0"/>
          </a:p>
          <a:p>
            <a:pPr marL="0" indent="0">
              <a:buNone/>
            </a:pPr>
            <a:endParaRPr lang="en-IN" dirty="0"/>
          </a:p>
        </p:txBody>
      </p:sp>
    </p:spTree>
    <p:extLst>
      <p:ext uri="{BB962C8B-B14F-4D97-AF65-F5344CB8AC3E}">
        <p14:creationId xmlns:p14="http://schemas.microsoft.com/office/powerpoint/2010/main" xmlns="" val="350474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6BF3512-5F92-449D-8F14-CF1D5BFA20E0}"/>
              </a:ext>
            </a:extLst>
          </p:cNvPr>
          <p:cNvSpPr>
            <a:spLocks noGrp="1"/>
          </p:cNvSpPr>
          <p:nvPr>
            <p:ph idx="1"/>
          </p:nvPr>
        </p:nvSpPr>
        <p:spPr>
          <a:xfrm>
            <a:off x="513347" y="401053"/>
            <a:ext cx="11245516" cy="6144126"/>
          </a:xfrm>
        </p:spPr>
        <p:txBody>
          <a:bodyPr/>
          <a:lstStyle/>
          <a:p>
            <a:pPr marL="0" indent="0">
              <a:buNone/>
            </a:pPr>
            <a:endParaRPr lang="en-US" dirty="0"/>
          </a:p>
          <a:p>
            <a:pPr marL="0" indent="0">
              <a:buNone/>
            </a:pPr>
            <a:r>
              <a:rPr lang="en-US" sz="2400" dirty="0">
                <a:solidFill>
                  <a:srgbClr val="002060"/>
                </a:solidFill>
              </a:rPr>
              <a:t>2</a:t>
            </a:r>
            <a:r>
              <a:rPr lang="en-US" sz="2400" b="1" dirty="0">
                <a:solidFill>
                  <a:srgbClr val="002060"/>
                </a:solidFill>
              </a:rPr>
              <a:t>. Additional factors related to luxury good and durables</a:t>
            </a:r>
          </a:p>
          <a:p>
            <a:pPr>
              <a:buFontTx/>
              <a:buChar char="-"/>
            </a:pPr>
            <a:r>
              <a:rPr lang="en-US" sz="2400" dirty="0">
                <a:solidFill>
                  <a:srgbClr val="002060"/>
                </a:solidFill>
              </a:rPr>
              <a:t>Consumers expectations of future price</a:t>
            </a:r>
          </a:p>
          <a:p>
            <a:pPr>
              <a:buFontTx/>
              <a:buChar char="-"/>
            </a:pPr>
            <a:r>
              <a:rPr lang="en-US" sz="2400" dirty="0">
                <a:solidFill>
                  <a:srgbClr val="002060"/>
                </a:solidFill>
              </a:rPr>
              <a:t>Consumers expectations of future income</a:t>
            </a:r>
          </a:p>
          <a:p>
            <a:pPr>
              <a:buFontTx/>
              <a:buChar char="-"/>
            </a:pPr>
            <a:endParaRPr lang="en-US" sz="2400" dirty="0">
              <a:solidFill>
                <a:srgbClr val="002060"/>
              </a:solidFill>
            </a:endParaRPr>
          </a:p>
          <a:p>
            <a:pPr marL="0" indent="0">
              <a:buNone/>
            </a:pPr>
            <a:r>
              <a:rPr lang="en-US" sz="2400" dirty="0">
                <a:solidFill>
                  <a:srgbClr val="002060"/>
                </a:solidFill>
              </a:rPr>
              <a:t>3. </a:t>
            </a:r>
            <a:r>
              <a:rPr lang="en-US" sz="2400" b="1" dirty="0">
                <a:solidFill>
                  <a:srgbClr val="002060"/>
                </a:solidFill>
              </a:rPr>
              <a:t>Factors related to market demand</a:t>
            </a:r>
          </a:p>
          <a:p>
            <a:pPr marL="0" indent="0">
              <a:buNone/>
            </a:pPr>
            <a:endParaRPr lang="en-US" sz="2400" dirty="0">
              <a:solidFill>
                <a:srgbClr val="002060"/>
              </a:solidFill>
            </a:endParaRPr>
          </a:p>
          <a:p>
            <a:pPr>
              <a:buFontTx/>
              <a:buChar char="-"/>
            </a:pPr>
            <a:r>
              <a:rPr lang="en-US" sz="2400" dirty="0">
                <a:solidFill>
                  <a:srgbClr val="002060"/>
                </a:solidFill>
              </a:rPr>
              <a:t>Population ( Number of customers)</a:t>
            </a:r>
          </a:p>
          <a:p>
            <a:pPr>
              <a:buFontTx/>
              <a:buChar char="-"/>
            </a:pPr>
            <a:r>
              <a:rPr lang="en-US" sz="2400" dirty="0">
                <a:solidFill>
                  <a:srgbClr val="002060"/>
                </a:solidFill>
              </a:rPr>
              <a:t>Socio Economic and Demographic Distributions of consumers</a:t>
            </a:r>
          </a:p>
          <a:p>
            <a:pPr>
              <a:buFontTx/>
              <a:buChar char="-"/>
            </a:pPr>
            <a:r>
              <a:rPr lang="en-US" sz="2400" dirty="0">
                <a:solidFill>
                  <a:srgbClr val="002060"/>
                </a:solidFill>
              </a:rPr>
              <a:t>Advertising</a:t>
            </a:r>
          </a:p>
          <a:p>
            <a:pPr>
              <a:buFontTx/>
              <a:buChar char="-"/>
            </a:pPr>
            <a:r>
              <a:rPr lang="en-US" sz="2400" dirty="0">
                <a:solidFill>
                  <a:srgbClr val="002060"/>
                </a:solidFill>
              </a:rPr>
              <a:t>Sales Promotion</a:t>
            </a:r>
            <a:endParaRPr lang="en-IN" sz="2400" dirty="0">
              <a:solidFill>
                <a:srgbClr val="002060"/>
              </a:solidFill>
            </a:endParaRPr>
          </a:p>
        </p:txBody>
      </p:sp>
    </p:spTree>
    <p:extLst>
      <p:ext uri="{BB962C8B-B14F-4D97-AF65-F5344CB8AC3E}">
        <p14:creationId xmlns:p14="http://schemas.microsoft.com/office/powerpoint/2010/main" xmlns="" val="21724466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667235-CC72-46CD-8562-C49156792552}"/>
              </a:ext>
            </a:extLst>
          </p:cNvPr>
          <p:cNvSpPr>
            <a:spLocks noGrp="1"/>
          </p:cNvSpPr>
          <p:nvPr>
            <p:ph type="title"/>
          </p:nvPr>
        </p:nvSpPr>
        <p:spPr>
          <a:xfrm>
            <a:off x="289560" y="213994"/>
            <a:ext cx="6751320" cy="838835"/>
          </a:xfrm>
        </p:spPr>
        <p:txBody>
          <a:bodyPr>
            <a:normAutofit fontScale="90000"/>
          </a:bodyPr>
          <a:lstStyle/>
          <a:p>
            <a:r>
              <a:rPr lang="en-US" sz="2800" b="1" u="sng" dirty="0"/>
              <a:t>Change in demand and elasticity of demand</a:t>
            </a:r>
            <a:endParaRPr lang="en-IN" sz="2800" b="1" u="sng" dirty="0"/>
          </a:p>
        </p:txBody>
      </p:sp>
      <p:sp>
        <p:nvSpPr>
          <p:cNvPr id="3" name="Content Placeholder 2">
            <a:extLst>
              <a:ext uri="{FF2B5EF4-FFF2-40B4-BE49-F238E27FC236}">
                <a16:creationId xmlns:a16="http://schemas.microsoft.com/office/drawing/2014/main" xmlns="" id="{5C1ED99E-9508-4586-A376-30EA79B65090}"/>
              </a:ext>
            </a:extLst>
          </p:cNvPr>
          <p:cNvSpPr>
            <a:spLocks noGrp="1"/>
          </p:cNvSpPr>
          <p:nvPr>
            <p:ph idx="1"/>
          </p:nvPr>
        </p:nvSpPr>
        <p:spPr>
          <a:xfrm>
            <a:off x="289560" y="990600"/>
            <a:ext cx="11064240" cy="5186363"/>
          </a:xfrm>
        </p:spPr>
        <p:txBody>
          <a:bodyPr>
            <a:normAutofit/>
          </a:bodyPr>
          <a:lstStyle/>
          <a:p>
            <a:pPr marL="0" indent="0" algn="just">
              <a:buNone/>
            </a:pPr>
            <a:r>
              <a:rPr lang="en-US" sz="2400" b="1" dirty="0">
                <a:solidFill>
                  <a:srgbClr val="002060"/>
                </a:solidFill>
                <a:latin typeface="Times New Roman" pitchFamily="18" charset="0"/>
                <a:cs typeface="Times New Roman" pitchFamily="18" charset="0"/>
              </a:rPr>
              <a:t>In economics, both are different “change in demand” occurs when price dost not change but demand changes due to some other factors.</a:t>
            </a:r>
          </a:p>
          <a:p>
            <a:pPr marL="0" indent="0" algn="just">
              <a:buNone/>
            </a:pPr>
            <a:r>
              <a:rPr lang="en-US" sz="2400" b="1" dirty="0">
                <a:solidFill>
                  <a:srgbClr val="002060"/>
                </a:solidFill>
                <a:latin typeface="Times New Roman" pitchFamily="18" charset="0"/>
                <a:cs typeface="Times New Roman" pitchFamily="18" charset="0"/>
              </a:rPr>
              <a:t> (Income, </a:t>
            </a:r>
            <a:r>
              <a:rPr lang="en-US" sz="2400" b="1" dirty="0" err="1">
                <a:solidFill>
                  <a:srgbClr val="002060"/>
                </a:solidFill>
                <a:latin typeface="Times New Roman" pitchFamily="18" charset="0"/>
                <a:cs typeface="Times New Roman" pitchFamily="18" charset="0"/>
              </a:rPr>
              <a:t>etc</a:t>
            </a:r>
            <a:r>
              <a:rPr lang="en-US" sz="2400" b="1" dirty="0">
                <a:solidFill>
                  <a:srgbClr val="002060"/>
                </a:solidFill>
                <a:latin typeface="Times New Roman" pitchFamily="18" charset="0"/>
                <a:cs typeface="Times New Roman" pitchFamily="18" charset="0"/>
              </a:rPr>
              <a:t>)</a:t>
            </a:r>
          </a:p>
          <a:p>
            <a:pPr marL="0" indent="0" algn="just">
              <a:buNone/>
            </a:pPr>
            <a:r>
              <a:rPr lang="en-US" sz="2400" b="1" dirty="0">
                <a:solidFill>
                  <a:srgbClr val="002060"/>
                </a:solidFill>
                <a:latin typeface="Times New Roman" pitchFamily="18" charset="0"/>
                <a:cs typeface="Times New Roman" pitchFamily="18" charset="0"/>
              </a:rPr>
              <a:t>Where as elasticity of demand refers to that change in demand which occurs due to change in price, other factors remaining the same. </a:t>
            </a:r>
          </a:p>
          <a:p>
            <a:pPr marL="0" indent="0" algn="just">
              <a:buNone/>
            </a:pPr>
            <a:endParaRPr lang="en-US" sz="2400" b="1" dirty="0">
              <a:solidFill>
                <a:srgbClr val="002060"/>
              </a:solidFill>
              <a:latin typeface="Times New Roman" pitchFamily="18" charset="0"/>
              <a:cs typeface="Times New Roman" pitchFamily="18" charset="0"/>
            </a:endParaRPr>
          </a:p>
          <a:p>
            <a:pPr marL="0" indent="0" algn="just">
              <a:buNone/>
            </a:pPr>
            <a:r>
              <a:rPr lang="en-US" sz="2400" b="1" dirty="0">
                <a:solidFill>
                  <a:srgbClr val="002060"/>
                </a:solidFill>
                <a:latin typeface="Times New Roman" pitchFamily="18" charset="0"/>
                <a:cs typeface="Times New Roman" pitchFamily="18" charset="0"/>
              </a:rPr>
              <a:t>In former case, shift of entire demand curve and in later case, changes on the same curve.</a:t>
            </a:r>
            <a:endParaRPr lang="en-IN" sz="2400" b="1" dirty="0">
              <a:solidFill>
                <a:srgbClr val="002060"/>
              </a:solidFill>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06459DCB-2F82-4551-8A43-8E596722D71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02823" y="4314208"/>
            <a:ext cx="7968615" cy="2543792"/>
          </a:xfrm>
          <a:prstGeom prst="rect">
            <a:avLst/>
          </a:prstGeom>
        </p:spPr>
      </p:pic>
    </p:spTree>
    <p:extLst>
      <p:ext uri="{BB962C8B-B14F-4D97-AF65-F5344CB8AC3E}">
        <p14:creationId xmlns:p14="http://schemas.microsoft.com/office/powerpoint/2010/main" xmlns="" val="2689162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E40F31-A9D3-41D9-9E7F-7295B5779A2F}"/>
              </a:ext>
            </a:extLst>
          </p:cNvPr>
          <p:cNvSpPr>
            <a:spLocks noGrp="1"/>
          </p:cNvSpPr>
          <p:nvPr>
            <p:ph type="title"/>
          </p:nvPr>
        </p:nvSpPr>
        <p:spPr>
          <a:xfrm>
            <a:off x="365760" y="299719"/>
            <a:ext cx="7543800" cy="762635"/>
          </a:xfrm>
        </p:spPr>
        <p:txBody>
          <a:bodyPr>
            <a:normAutofit fontScale="90000"/>
          </a:bodyPr>
          <a:lstStyle/>
          <a:p>
            <a:r>
              <a:rPr lang="en-US" sz="2800" b="1" u="sng" dirty="0"/>
              <a:t>Some Business applications of price elasticity</a:t>
            </a:r>
            <a:endParaRPr lang="en-IN" sz="2800" b="1" u="sng" dirty="0"/>
          </a:p>
        </p:txBody>
      </p:sp>
      <p:sp>
        <p:nvSpPr>
          <p:cNvPr id="3" name="Content Placeholder 2">
            <a:extLst>
              <a:ext uri="{FF2B5EF4-FFF2-40B4-BE49-F238E27FC236}">
                <a16:creationId xmlns:a16="http://schemas.microsoft.com/office/drawing/2014/main" xmlns="" id="{C48EA399-01B5-4EB5-B733-3BD986B4783F}"/>
              </a:ext>
            </a:extLst>
          </p:cNvPr>
          <p:cNvSpPr>
            <a:spLocks noGrp="1"/>
          </p:cNvSpPr>
          <p:nvPr>
            <p:ph idx="1"/>
          </p:nvPr>
        </p:nvSpPr>
        <p:spPr>
          <a:xfrm>
            <a:off x="563880" y="1127760"/>
            <a:ext cx="10789920" cy="5049203"/>
          </a:xfrm>
        </p:spPr>
        <p:txBody>
          <a:bodyPr>
            <a:normAutofit/>
          </a:bodyPr>
          <a:lstStyle/>
          <a:p>
            <a:pPr algn="just"/>
            <a:r>
              <a:rPr lang="en-US" sz="2400" b="1" dirty="0">
                <a:solidFill>
                  <a:srgbClr val="002060"/>
                </a:solidFill>
                <a:latin typeface="Times New Roman" pitchFamily="18" charset="0"/>
                <a:cs typeface="Times New Roman" pitchFamily="18" charset="0"/>
              </a:rPr>
              <a:t>Price discrimination: A monopolist adapts price discrimination policy only when the elasticity of demand of different consumers or submarkets is different. Consumers – inelastic changed more</a:t>
            </a:r>
          </a:p>
          <a:p>
            <a:pPr algn="just"/>
            <a:endParaRPr lang="en-US" sz="2400" b="1" dirty="0">
              <a:solidFill>
                <a:srgbClr val="002060"/>
              </a:solidFill>
              <a:latin typeface="Times New Roman" pitchFamily="18" charset="0"/>
              <a:cs typeface="Times New Roman" pitchFamily="18" charset="0"/>
            </a:endParaRPr>
          </a:p>
          <a:p>
            <a:pPr algn="just"/>
            <a:r>
              <a:rPr lang="en-US" sz="2400" b="1" dirty="0">
                <a:solidFill>
                  <a:srgbClr val="002060"/>
                </a:solidFill>
                <a:latin typeface="Times New Roman" pitchFamily="18" charset="0"/>
                <a:cs typeface="Times New Roman" pitchFamily="18" charset="0"/>
              </a:rPr>
              <a:t>Public Utility Pricing: Monopoly – railway, water supply.</a:t>
            </a:r>
          </a:p>
          <a:p>
            <a:pPr algn="just">
              <a:buFontTx/>
              <a:buChar char="-"/>
            </a:pPr>
            <a:r>
              <a:rPr lang="en-US" sz="2400" b="1" dirty="0">
                <a:solidFill>
                  <a:srgbClr val="002060"/>
                </a:solidFill>
                <a:latin typeface="Times New Roman" pitchFamily="18" charset="0"/>
                <a:cs typeface="Times New Roman" pitchFamily="18" charset="0"/>
              </a:rPr>
              <a:t>Price discrimination according to elasticity</a:t>
            </a:r>
          </a:p>
          <a:p>
            <a:pPr marL="0" indent="0" algn="just">
              <a:buNone/>
            </a:pPr>
            <a:endParaRPr lang="en-US" sz="2400" b="1" dirty="0">
              <a:solidFill>
                <a:srgbClr val="002060"/>
              </a:solidFill>
              <a:latin typeface="Times New Roman" pitchFamily="18" charset="0"/>
              <a:cs typeface="Times New Roman" pitchFamily="18" charset="0"/>
            </a:endParaRPr>
          </a:p>
          <a:p>
            <a:pPr marL="0" indent="0" algn="just">
              <a:buNone/>
            </a:pPr>
            <a:r>
              <a:rPr lang="en-US" sz="2400" b="1" dirty="0">
                <a:solidFill>
                  <a:srgbClr val="002060"/>
                </a:solidFill>
                <a:latin typeface="Times New Roman" pitchFamily="18" charset="0"/>
                <a:cs typeface="Times New Roman" pitchFamily="18" charset="0"/>
              </a:rPr>
              <a:t>●   Join Supply: Wool and mutton.</a:t>
            </a:r>
          </a:p>
          <a:p>
            <a:pPr marL="0" indent="0" algn="just">
              <a:buNone/>
            </a:pPr>
            <a:endParaRPr lang="en-US" sz="2400" b="1" dirty="0">
              <a:solidFill>
                <a:srgbClr val="002060"/>
              </a:solidFill>
              <a:latin typeface="Times New Roman" pitchFamily="18" charset="0"/>
              <a:cs typeface="Times New Roman" pitchFamily="18" charset="0"/>
            </a:endParaRPr>
          </a:p>
          <a:p>
            <a:pPr marL="0" indent="0" algn="just">
              <a:buNone/>
            </a:pPr>
            <a:r>
              <a:rPr lang="en-US" sz="2400" b="1" dirty="0">
                <a:solidFill>
                  <a:srgbClr val="002060"/>
                </a:solidFill>
                <a:latin typeface="Times New Roman" pitchFamily="18" charset="0"/>
                <a:cs typeface="Times New Roman" pitchFamily="18" charset="0"/>
              </a:rPr>
              <a:t>●   Super market: Slightly less price for goods with elastic demand</a:t>
            </a:r>
          </a:p>
          <a:p>
            <a:pPr marL="0" indent="0">
              <a:buNone/>
            </a:pPr>
            <a:endParaRPr lang="en-US" sz="2000" dirty="0"/>
          </a:p>
          <a:p>
            <a:pPr marL="0" indent="0">
              <a:buNone/>
            </a:pPr>
            <a:endParaRPr lang="en-US" sz="2000" dirty="0"/>
          </a:p>
          <a:p>
            <a:pPr>
              <a:buFontTx/>
              <a:buChar char="-"/>
            </a:pPr>
            <a:endParaRPr lang="en-US" sz="2000" dirty="0"/>
          </a:p>
          <a:p>
            <a:pPr>
              <a:buFontTx/>
              <a:buChar char="-"/>
            </a:pPr>
            <a:endParaRPr lang="en-IN" sz="2000" dirty="0"/>
          </a:p>
        </p:txBody>
      </p:sp>
    </p:spTree>
    <p:extLst>
      <p:ext uri="{BB962C8B-B14F-4D97-AF65-F5344CB8AC3E}">
        <p14:creationId xmlns:p14="http://schemas.microsoft.com/office/powerpoint/2010/main" xmlns="" val="2490273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B97F659-E573-45BE-8C92-4A488A92F954}"/>
              </a:ext>
            </a:extLst>
          </p:cNvPr>
          <p:cNvSpPr>
            <a:spLocks noGrp="1"/>
          </p:cNvSpPr>
          <p:nvPr>
            <p:ph idx="1"/>
          </p:nvPr>
        </p:nvSpPr>
        <p:spPr>
          <a:xfrm>
            <a:off x="314325" y="461010"/>
            <a:ext cx="9191625" cy="6168390"/>
          </a:xfrm>
        </p:spPr>
        <p:txBody>
          <a:bodyPr>
            <a:normAutofit lnSpcReduction="10000"/>
          </a:bodyPr>
          <a:lstStyle/>
          <a:p>
            <a:pPr marL="0" indent="0" algn="just">
              <a:buNone/>
            </a:pPr>
            <a:r>
              <a:rPr lang="en-US" sz="2000" dirty="0"/>
              <a:t>● </a:t>
            </a:r>
            <a:r>
              <a:rPr lang="en-US" sz="2400" b="1" u="sng" dirty="0">
                <a:solidFill>
                  <a:srgbClr val="002060"/>
                </a:solidFill>
                <a:latin typeface="Times New Roman" pitchFamily="18" charset="0"/>
                <a:cs typeface="Times New Roman" pitchFamily="18" charset="0"/>
              </a:rPr>
              <a:t>Use of machines</a:t>
            </a:r>
            <a:r>
              <a:rPr lang="en-US" sz="2400" b="1" dirty="0">
                <a:solidFill>
                  <a:srgbClr val="002060"/>
                </a:solidFill>
                <a:latin typeface="Times New Roman" pitchFamily="18" charset="0"/>
                <a:cs typeface="Times New Roman" pitchFamily="18" charset="0"/>
              </a:rPr>
              <a:t>: If elastic demand may generate employment as more capacity can be utilized, when inelastic demand – may be reverse case</a:t>
            </a:r>
          </a:p>
          <a:p>
            <a:pPr marL="0" indent="0" algn="just">
              <a:buNone/>
            </a:pPr>
            <a:endParaRPr lang="en-US" sz="2400" b="1" dirty="0">
              <a:solidFill>
                <a:srgbClr val="002060"/>
              </a:solidFill>
              <a:latin typeface="Times New Roman" pitchFamily="18" charset="0"/>
              <a:cs typeface="Times New Roman" pitchFamily="18" charset="0"/>
            </a:endParaRPr>
          </a:p>
          <a:p>
            <a:pPr marL="0" indent="0" algn="just">
              <a:buNone/>
            </a:pPr>
            <a:r>
              <a:rPr lang="en-US" sz="2400" b="1" dirty="0">
                <a:solidFill>
                  <a:srgbClr val="002060"/>
                </a:solidFill>
                <a:latin typeface="Times New Roman" pitchFamily="18" charset="0"/>
                <a:cs typeface="Times New Roman" pitchFamily="18" charset="0"/>
              </a:rPr>
              <a:t>● </a:t>
            </a:r>
            <a:r>
              <a:rPr lang="en-US" sz="2400" b="1" u="sng" dirty="0">
                <a:solidFill>
                  <a:srgbClr val="002060"/>
                </a:solidFill>
                <a:latin typeface="Times New Roman" pitchFamily="18" charset="0"/>
                <a:cs typeface="Times New Roman" pitchFamily="18" charset="0"/>
              </a:rPr>
              <a:t>Factor pricing </a:t>
            </a:r>
            <a:r>
              <a:rPr lang="en-US" sz="2400" b="1" dirty="0">
                <a:solidFill>
                  <a:srgbClr val="002060"/>
                </a:solidFill>
                <a:latin typeface="Times New Roman" pitchFamily="18" charset="0"/>
                <a:cs typeface="Times New Roman" pitchFamily="18" charset="0"/>
              </a:rPr>
              <a:t>: The factor having price inelastic demand can obtain a higher price than those with elastic demand workers producing products having inelastic demand can easily can their wages raised.</a:t>
            </a:r>
          </a:p>
          <a:p>
            <a:pPr marL="0" indent="0" algn="just">
              <a:buNone/>
            </a:pPr>
            <a:endParaRPr lang="en-US" sz="2400" b="1" dirty="0">
              <a:solidFill>
                <a:srgbClr val="002060"/>
              </a:solidFill>
              <a:latin typeface="Times New Roman" pitchFamily="18" charset="0"/>
              <a:cs typeface="Times New Roman" pitchFamily="18" charset="0"/>
            </a:endParaRPr>
          </a:p>
          <a:p>
            <a:pPr marL="0" indent="0" algn="just">
              <a:buNone/>
            </a:pPr>
            <a:r>
              <a:rPr lang="en-US" sz="2400" b="1" u="sng" dirty="0">
                <a:solidFill>
                  <a:srgbClr val="002060"/>
                </a:solidFill>
                <a:latin typeface="Times New Roman" pitchFamily="18" charset="0"/>
                <a:cs typeface="Times New Roman" pitchFamily="18" charset="0"/>
              </a:rPr>
              <a:t>● International Trade</a:t>
            </a:r>
            <a:r>
              <a:rPr lang="en-US" sz="2400" b="1" dirty="0">
                <a:solidFill>
                  <a:srgbClr val="002060"/>
                </a:solidFill>
                <a:latin typeface="Times New Roman" pitchFamily="18" charset="0"/>
                <a:cs typeface="Times New Roman" pitchFamily="18" charset="0"/>
              </a:rPr>
              <a:t>: </a:t>
            </a:r>
          </a:p>
          <a:p>
            <a:pPr marL="0" indent="0" algn="just">
              <a:buNone/>
            </a:pPr>
            <a:endParaRPr lang="en-US" sz="2400" b="1" dirty="0">
              <a:solidFill>
                <a:srgbClr val="002060"/>
              </a:solidFill>
              <a:latin typeface="Times New Roman" pitchFamily="18" charset="0"/>
              <a:cs typeface="Times New Roman" pitchFamily="18" charset="0"/>
            </a:endParaRPr>
          </a:p>
          <a:p>
            <a:pPr marL="514350" indent="-514350" algn="just">
              <a:buAutoNum type="alphaLcParenR"/>
            </a:pPr>
            <a:r>
              <a:rPr lang="en-US" sz="2400" b="1" dirty="0">
                <a:solidFill>
                  <a:srgbClr val="002060"/>
                </a:solidFill>
                <a:latin typeface="Times New Roman" pitchFamily="18" charset="0"/>
                <a:cs typeface="Times New Roman" pitchFamily="18" charset="0"/>
              </a:rPr>
              <a:t>A country benefit: Exports of products as have price inelastic demand for a rise in price.</a:t>
            </a:r>
          </a:p>
          <a:p>
            <a:pPr marL="514350" indent="-514350" algn="just">
              <a:buAutoNum type="alphaLcParenR"/>
            </a:pPr>
            <a:r>
              <a:rPr lang="en-US" sz="2400" b="1" dirty="0">
                <a:solidFill>
                  <a:srgbClr val="002060"/>
                </a:solidFill>
                <a:latin typeface="Times New Roman" pitchFamily="18" charset="0"/>
                <a:cs typeface="Times New Roman" pitchFamily="18" charset="0"/>
              </a:rPr>
              <a:t>The demand for imports should be inelastic for a fall in price and elastic for a rise in price.</a:t>
            </a:r>
            <a:endParaRPr lang="en-IN" sz="24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478558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A6A3E5D-5C14-4A14-807F-4F0E5FF3F307}"/>
              </a:ext>
            </a:extLst>
          </p:cNvPr>
          <p:cNvSpPr>
            <a:spLocks noGrp="1"/>
          </p:cNvSpPr>
          <p:nvPr>
            <p:ph idx="1"/>
          </p:nvPr>
        </p:nvSpPr>
        <p:spPr>
          <a:xfrm>
            <a:off x="240030" y="531018"/>
            <a:ext cx="8284845" cy="5795963"/>
          </a:xfrm>
        </p:spPr>
        <p:txBody>
          <a:bodyPr>
            <a:normAutofit/>
          </a:bodyPr>
          <a:lstStyle/>
          <a:p>
            <a:pPr marL="0" indent="0" algn="just">
              <a:buNone/>
            </a:pPr>
            <a:r>
              <a:rPr lang="en-US" sz="2400" b="1" dirty="0">
                <a:solidFill>
                  <a:srgbClr val="002060"/>
                </a:solidFill>
                <a:latin typeface="Times New Roman" pitchFamily="18" charset="0"/>
                <a:cs typeface="Times New Roman" pitchFamily="18" charset="0"/>
              </a:rPr>
              <a:t>c) Deciding upon devalue a country’s currency or not – price elasticity of demand. If demand is inelastic, devaluation would fail to achieve its objective.</a:t>
            </a:r>
          </a:p>
          <a:p>
            <a:pPr marL="0" indent="0" algn="just">
              <a:buNone/>
            </a:pPr>
            <a:endParaRPr lang="en-US" sz="2400" b="1" dirty="0">
              <a:solidFill>
                <a:srgbClr val="002060"/>
              </a:solidFill>
              <a:latin typeface="Times New Roman" pitchFamily="18" charset="0"/>
              <a:cs typeface="Times New Roman" pitchFamily="18" charset="0"/>
            </a:endParaRPr>
          </a:p>
          <a:p>
            <a:pPr marL="0" indent="0" algn="just">
              <a:buNone/>
            </a:pPr>
            <a:endParaRPr lang="en-US" sz="2400" b="1" dirty="0">
              <a:solidFill>
                <a:srgbClr val="002060"/>
              </a:solidFill>
              <a:latin typeface="Times New Roman" pitchFamily="18" charset="0"/>
              <a:cs typeface="Times New Roman" pitchFamily="18" charset="0"/>
            </a:endParaRPr>
          </a:p>
          <a:p>
            <a:pPr marL="0" indent="0" algn="just">
              <a:buNone/>
            </a:pPr>
            <a:r>
              <a:rPr lang="en-US" sz="2400" b="1" dirty="0">
                <a:solidFill>
                  <a:srgbClr val="002060"/>
                </a:solidFill>
                <a:latin typeface="Times New Roman" pitchFamily="18" charset="0"/>
                <a:cs typeface="Times New Roman" pitchFamily="18" charset="0"/>
              </a:rPr>
              <a:t>Shifting of Tax Burden: If demand is elastic he will have to bear the tax burden himself, otherwise demand for his goods will go down.</a:t>
            </a:r>
          </a:p>
          <a:p>
            <a:pPr marL="0" indent="0" algn="just">
              <a:buNone/>
            </a:pPr>
            <a:endParaRPr lang="en-US" sz="2400" b="1" dirty="0">
              <a:solidFill>
                <a:srgbClr val="002060"/>
              </a:solidFill>
              <a:latin typeface="Times New Roman" pitchFamily="18" charset="0"/>
              <a:cs typeface="Times New Roman" pitchFamily="18" charset="0"/>
            </a:endParaRPr>
          </a:p>
          <a:p>
            <a:pPr marL="0" indent="0" algn="just">
              <a:buNone/>
            </a:pPr>
            <a:r>
              <a:rPr lang="en-US" sz="2400" b="1" dirty="0">
                <a:solidFill>
                  <a:srgbClr val="002060"/>
                </a:solidFill>
                <a:latin typeface="Times New Roman" pitchFamily="18" charset="0"/>
                <a:cs typeface="Times New Roman" pitchFamily="18" charset="0"/>
              </a:rPr>
              <a:t>Taxation Policy: Govt. can easily raise tax revenue by taxing commodities which are price inelastic. </a:t>
            </a:r>
            <a:endParaRPr lang="en-IN" sz="24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1409737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657224" y="474344"/>
            <a:ext cx="11103851" cy="603242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sz="2800" b="1" u="sng" dirty="0">
                <a:solidFill>
                  <a:schemeClr val="accent1"/>
                </a:solidFill>
              </a:rPr>
              <a:t>Income &amp; </a:t>
            </a:r>
            <a:r>
              <a:rPr lang="en-IN" sz="2800" b="1" u="sng" dirty="0" smtClean="0">
                <a:solidFill>
                  <a:schemeClr val="accent1"/>
                </a:solidFill>
              </a:rPr>
              <a:t>Demand</a:t>
            </a:r>
            <a:endParaRPr lang="en-IN" sz="2800" b="1" u="sng" dirty="0">
              <a:solidFill>
                <a:schemeClr val="accent1"/>
              </a:solidFill>
            </a:endParaRPr>
          </a:p>
          <a:p>
            <a:endParaRPr lang="en-IN" dirty="0"/>
          </a:p>
          <a:p>
            <a:pPr algn="just"/>
            <a:r>
              <a:rPr lang="en-IN" sz="2000" b="1" dirty="0">
                <a:solidFill>
                  <a:srgbClr val="002060"/>
                </a:solidFill>
                <a:latin typeface="Times New Roman" pitchFamily="18" charset="0"/>
                <a:cs typeface="Times New Roman" pitchFamily="18" charset="0"/>
              </a:rPr>
              <a:t>Basic demand determinants- useful in planning sales, allocating territories etc. </a:t>
            </a:r>
          </a:p>
          <a:p>
            <a:pPr algn="just"/>
            <a:endParaRPr lang="en-IN" sz="2000" b="1" dirty="0">
              <a:solidFill>
                <a:srgbClr val="002060"/>
              </a:solidFill>
              <a:latin typeface="Times New Roman" pitchFamily="18" charset="0"/>
              <a:cs typeface="Times New Roman" pitchFamily="18" charset="0"/>
            </a:endParaRPr>
          </a:p>
          <a:p>
            <a:pPr algn="just"/>
            <a:r>
              <a:rPr lang="en-US" sz="2000" b="1" i="1" dirty="0">
                <a:solidFill>
                  <a:srgbClr val="002060"/>
                </a:solidFill>
                <a:latin typeface="Times New Roman" pitchFamily="18" charset="0"/>
                <a:cs typeface="Times New Roman" pitchFamily="18" charset="0"/>
              </a:rPr>
              <a:t>Important aspects: </a:t>
            </a:r>
          </a:p>
          <a:p>
            <a:pPr algn="just"/>
            <a:endParaRPr lang="en-US" sz="2000" b="1" i="1" dirty="0">
              <a:solidFill>
                <a:srgbClr val="002060"/>
              </a:solidFill>
              <a:latin typeface="Times New Roman" pitchFamily="18" charset="0"/>
              <a:cs typeface="Times New Roman" pitchFamily="18" charset="0"/>
            </a:endParaRPr>
          </a:p>
          <a:p>
            <a:pPr algn="just"/>
            <a:r>
              <a:rPr lang="en-US" sz="2000" b="1" i="1" u="sng" dirty="0">
                <a:solidFill>
                  <a:srgbClr val="002060"/>
                </a:solidFill>
                <a:latin typeface="Times New Roman" pitchFamily="18" charset="0"/>
                <a:cs typeface="Times New Roman" pitchFamily="18" charset="0"/>
              </a:rPr>
              <a:t>Consumption function </a:t>
            </a:r>
            <a:r>
              <a:rPr lang="en-US" sz="2000" b="1" i="1" dirty="0">
                <a:solidFill>
                  <a:srgbClr val="002060"/>
                </a:solidFill>
                <a:latin typeface="Times New Roman" pitchFamily="18" charset="0"/>
                <a:cs typeface="Times New Roman" pitchFamily="18" charset="0"/>
              </a:rPr>
              <a:t>: refers to the relationship of Total expenditure on consumption to total income. </a:t>
            </a:r>
          </a:p>
          <a:p>
            <a:pPr marL="285750" indent="-285750" algn="just">
              <a:buFont typeface="Arial" panose="020B0604020202020204" pitchFamily="34" charset="0"/>
              <a:buChar char="•"/>
            </a:pPr>
            <a:r>
              <a:rPr lang="en-US" sz="2000" b="1" i="1" dirty="0">
                <a:solidFill>
                  <a:srgbClr val="002060"/>
                </a:solidFill>
                <a:latin typeface="Times New Roman" pitchFamily="18" charset="0"/>
                <a:cs typeface="Times New Roman" pitchFamily="18" charset="0"/>
              </a:rPr>
              <a:t>The long-run relation of consumption to income is somewhat </a:t>
            </a:r>
            <a:r>
              <a:rPr lang="en-US" sz="2000" b="1" dirty="0">
                <a:solidFill>
                  <a:srgbClr val="002060"/>
                </a:solidFill>
                <a:latin typeface="Times New Roman" pitchFamily="18" charset="0"/>
                <a:cs typeface="Times New Roman" pitchFamily="18" charset="0"/>
              </a:rPr>
              <a:t>Stable, and expenditure on consumption is regularly about 85 to 90 % of the income.</a:t>
            </a:r>
          </a:p>
          <a:p>
            <a:pPr marL="285750" indent="-285750" algn="just">
              <a:buFont typeface="Arial" panose="020B0604020202020204" pitchFamily="34" charset="0"/>
              <a:buChar char="•"/>
            </a:pPr>
            <a:r>
              <a:rPr lang="en-US" sz="2000" b="1" dirty="0">
                <a:solidFill>
                  <a:srgbClr val="002060"/>
                </a:solidFill>
                <a:latin typeface="Times New Roman" pitchFamily="18" charset="0"/>
                <a:cs typeface="Times New Roman" pitchFamily="18" charset="0"/>
              </a:rPr>
              <a:t>In Short -run, the consumption function recorded great instability. </a:t>
            </a:r>
          </a:p>
          <a:p>
            <a:pPr marL="285750" indent="-285750" algn="just">
              <a:buFont typeface="Arial" panose="020B0604020202020204" pitchFamily="34" charset="0"/>
              <a:buChar char="•"/>
            </a:pPr>
            <a:r>
              <a:rPr lang="en-US" sz="2000" b="1" dirty="0">
                <a:solidFill>
                  <a:srgbClr val="002060"/>
                </a:solidFill>
                <a:latin typeface="Times New Roman" pitchFamily="18" charset="0"/>
                <a:cs typeface="Times New Roman" pitchFamily="18" charset="0"/>
              </a:rPr>
              <a:t>During periods of economic prosperity expenditure on consumption tends to increase absolutely but decrease as a % of income on the other hand, in periods of depression, consumption declines absolutely but the expenditure on consumption increases as a % of income.</a:t>
            </a:r>
          </a:p>
          <a:p>
            <a:pPr marL="285750" indent="-285750" algn="just">
              <a:buFont typeface="Arial" panose="020B0604020202020204" pitchFamily="34" charset="0"/>
              <a:buChar char="•"/>
            </a:pPr>
            <a:r>
              <a:rPr lang="en-US" sz="2000" b="1" dirty="0">
                <a:solidFill>
                  <a:srgbClr val="002060"/>
                </a:solidFill>
                <a:latin typeface="Times New Roman" pitchFamily="18" charset="0"/>
                <a:cs typeface="Times New Roman" pitchFamily="18" charset="0"/>
              </a:rPr>
              <a:t>In under developed countries like India where people live below the subsistence level, the propensity to consume is very high. Any increase in income of the people with low income, is likely to be spent on consumption goods.</a:t>
            </a:r>
            <a:endParaRPr lang="en-US" sz="2000" b="1" dirty="0">
              <a:solidFill>
                <a:srgbClr val="002060"/>
              </a:solidFill>
              <a:effectLst/>
              <a:latin typeface="Times New Roman" pitchFamily="18" charset="0"/>
              <a:cs typeface="Times New Roman" pitchFamily="18" charset="0"/>
            </a:endParaRPr>
          </a:p>
          <a:p>
            <a:pPr algn="just"/>
            <a:r>
              <a:rPr lang="en-US" sz="2000" b="1" dirty="0">
                <a:solidFill>
                  <a:srgbClr val="002060"/>
                </a:solidFill>
                <a:latin typeface="Times New Roman" pitchFamily="18" charset="0"/>
                <a:cs typeface="Times New Roman" pitchFamily="18" charset="0"/>
              </a:rPr>
              <a:t>      But still some limitations are there as some other factors also affect the consumption decision .</a:t>
            </a:r>
            <a:endParaRPr lang="en-US" sz="2000" b="1" dirty="0">
              <a:solidFill>
                <a:srgbClr val="002060"/>
              </a:solidFill>
              <a:effectLst/>
              <a:latin typeface="Times New Roman" pitchFamily="18" charset="0"/>
              <a:cs typeface="Times New Roman" pitchFamily="18" charset="0"/>
            </a:endParaRPr>
          </a:p>
          <a:p>
            <a:r>
              <a:rPr lang="en-US" sz="2000" b="1" dirty="0">
                <a:latin typeface="Times New Roman" pitchFamily="18" charset="0"/>
                <a:cs typeface="Times New Roman" pitchFamily="18" charset="0"/>
              </a:rPr>
              <a:t/>
            </a:r>
            <a:br>
              <a:rPr lang="en-US" sz="2000" b="1" dirty="0">
                <a:latin typeface="Times New Roman" pitchFamily="18" charset="0"/>
                <a:cs typeface="Times New Roman" pitchFamily="18" charset="0"/>
              </a:rPr>
            </a:b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454854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rot="10800000" flipV="1">
            <a:off x="257175" y="305068"/>
            <a:ext cx="9029700" cy="6247864"/>
          </a:xfrm>
          <a:prstGeom prst="rect">
            <a:avLst/>
          </a:prstGeom>
          <a:noFill/>
        </p:spPr>
        <p:txBody>
          <a:bodyPr wrap="square" rtlCol="0">
            <a:spAutoFit/>
          </a:bodyPr>
          <a:lstStyle/>
          <a:p>
            <a:pPr algn="just"/>
            <a:r>
              <a:rPr lang="en-IN" sz="2000" b="1" i="1" u="sng" dirty="0">
                <a:solidFill>
                  <a:srgbClr val="002060"/>
                </a:solidFill>
              </a:rPr>
              <a:t>Product consumption (</a:t>
            </a:r>
            <a:r>
              <a:rPr lang="en-IN" sz="2000" b="1" i="1" u="sng" dirty="0" err="1">
                <a:solidFill>
                  <a:srgbClr val="002060"/>
                </a:solidFill>
              </a:rPr>
              <a:t>fn</a:t>
            </a:r>
            <a:r>
              <a:rPr lang="en-IN" sz="2000" i="1" dirty="0">
                <a:solidFill>
                  <a:srgbClr val="002060"/>
                </a:solidFill>
              </a:rPr>
              <a:t>)</a:t>
            </a:r>
            <a:r>
              <a:rPr lang="en-IN" sz="2000" dirty="0">
                <a:solidFill>
                  <a:srgbClr val="002060"/>
                </a:solidFill>
              </a:rPr>
              <a:t>- relationship between</a:t>
            </a:r>
            <a:r>
              <a:rPr lang="en-IN" sz="2000" i="1" dirty="0">
                <a:solidFill>
                  <a:srgbClr val="002060"/>
                </a:solidFill>
              </a:rPr>
              <a:t> total income and sales</a:t>
            </a:r>
            <a:r>
              <a:rPr lang="en-IN" sz="2000" dirty="0">
                <a:solidFill>
                  <a:srgbClr val="002060"/>
                </a:solidFill>
              </a:rPr>
              <a:t> of </a:t>
            </a:r>
            <a:r>
              <a:rPr lang="en-IN" sz="2000" i="1" dirty="0">
                <a:solidFill>
                  <a:srgbClr val="002060"/>
                </a:solidFill>
              </a:rPr>
              <a:t>particular products.</a:t>
            </a:r>
            <a:endParaRPr lang="en-IN" sz="2000" b="0" dirty="0">
              <a:solidFill>
                <a:srgbClr val="002060"/>
              </a:solidFill>
              <a:effectLst/>
            </a:endParaRPr>
          </a:p>
          <a:p>
            <a:pPr algn="just"/>
            <a:endParaRPr lang="en-IN" sz="2000" i="1" dirty="0">
              <a:solidFill>
                <a:srgbClr val="002060"/>
              </a:solidFill>
            </a:endParaRPr>
          </a:p>
          <a:p>
            <a:pPr algn="just"/>
            <a:r>
              <a:rPr lang="en-IN" sz="2000" b="0" i="1" dirty="0">
                <a:solidFill>
                  <a:srgbClr val="002060"/>
                </a:solidFill>
                <a:effectLst/>
              </a:rPr>
              <a:t>                     </a:t>
            </a:r>
          </a:p>
          <a:p>
            <a:pPr algn="just"/>
            <a:r>
              <a:rPr lang="en-IN" sz="2000" i="1" dirty="0">
                <a:solidFill>
                  <a:srgbClr val="002060"/>
                </a:solidFill>
              </a:rPr>
              <a:t>                                 </a:t>
            </a:r>
            <a:r>
              <a:rPr lang="en-IN" sz="2000" b="0" i="1" u="sng" dirty="0">
                <a:solidFill>
                  <a:srgbClr val="002060"/>
                </a:solidFill>
                <a:effectLst/>
              </a:rPr>
              <a:t>personal consumption</a:t>
            </a:r>
          </a:p>
          <a:p>
            <a:pPr algn="just"/>
            <a:r>
              <a:rPr lang="en-IN" sz="2000" i="1" dirty="0">
                <a:solidFill>
                  <a:srgbClr val="002060"/>
                </a:solidFill>
              </a:rPr>
              <a:t>                                      </a:t>
            </a:r>
            <a:r>
              <a:rPr lang="en-IN" sz="2000" i="1" u="sng" dirty="0">
                <a:solidFill>
                  <a:srgbClr val="002060"/>
                </a:solidFill>
              </a:rPr>
              <a:t>expenditure</a:t>
            </a:r>
            <a:r>
              <a:rPr lang="en-IN" sz="2000" i="1" dirty="0">
                <a:solidFill>
                  <a:srgbClr val="002060"/>
                </a:solidFill>
              </a:rPr>
              <a:t> </a:t>
            </a:r>
          </a:p>
          <a:p>
            <a:pPr algn="just"/>
            <a:endParaRPr lang="en-IN" sz="2000" i="1" u="sng" dirty="0">
              <a:solidFill>
                <a:srgbClr val="002060"/>
              </a:solidFill>
            </a:endParaRPr>
          </a:p>
          <a:p>
            <a:pPr algn="just"/>
            <a:r>
              <a:rPr lang="en-IN" sz="2000" i="1" u="sng" dirty="0">
                <a:solidFill>
                  <a:srgbClr val="002060"/>
                </a:solidFill>
              </a:rPr>
              <a:t>                                                          </a:t>
            </a:r>
          </a:p>
          <a:p>
            <a:pPr algn="just"/>
            <a:r>
              <a:rPr lang="en-IN" sz="2000" dirty="0">
                <a:solidFill>
                  <a:srgbClr val="002060"/>
                </a:solidFill>
              </a:rPr>
              <a:t>                                                                       </a:t>
            </a:r>
            <a:r>
              <a:rPr lang="en-IN" sz="2000" u="sng" dirty="0">
                <a:solidFill>
                  <a:srgbClr val="002060"/>
                </a:solidFill>
              </a:rPr>
              <a:t>Disposable personal income</a:t>
            </a:r>
            <a:endParaRPr lang="en-IN" sz="2000" i="1" u="sng" dirty="0">
              <a:solidFill>
                <a:srgbClr val="002060"/>
              </a:solidFill>
            </a:endParaRPr>
          </a:p>
          <a:p>
            <a:pPr algn="just"/>
            <a:endParaRPr lang="en-IN" sz="2000" i="1" u="sng" dirty="0">
              <a:solidFill>
                <a:srgbClr val="002060"/>
              </a:solidFill>
            </a:endParaRPr>
          </a:p>
          <a:p>
            <a:pPr algn="just"/>
            <a:endParaRPr lang="en-IN" sz="2000" i="1" u="sng" dirty="0">
              <a:solidFill>
                <a:srgbClr val="002060"/>
              </a:solidFill>
            </a:endParaRPr>
          </a:p>
          <a:p>
            <a:pPr algn="just"/>
            <a:endParaRPr lang="en-IN" sz="2000" i="1" u="sng" dirty="0">
              <a:solidFill>
                <a:srgbClr val="002060"/>
              </a:solidFill>
            </a:endParaRPr>
          </a:p>
          <a:p>
            <a:pPr marL="285750" indent="-285750" algn="just">
              <a:buFont typeface="Arial" panose="020B0604020202020204" pitchFamily="34" charset="0"/>
              <a:buChar char="•"/>
            </a:pPr>
            <a:r>
              <a:rPr lang="en-IN" sz="2000" dirty="0">
                <a:solidFill>
                  <a:srgbClr val="002060"/>
                </a:solidFill>
              </a:rPr>
              <a:t>Differences in Regional income - diff. in purchasing power in diff. region.</a:t>
            </a:r>
          </a:p>
          <a:p>
            <a:pPr marL="285750" indent="-285750" algn="just">
              <a:buFont typeface="Arial" panose="020B0604020202020204" pitchFamily="34" charset="0"/>
              <a:buChar char="•"/>
            </a:pPr>
            <a:r>
              <a:rPr lang="en-IN" sz="2000" dirty="0">
                <a:solidFill>
                  <a:srgbClr val="002060"/>
                </a:solidFill>
              </a:rPr>
              <a:t>find out coefficient income sensitivity.</a:t>
            </a:r>
            <a:endParaRPr lang="en-IN" sz="2000" b="0" dirty="0">
              <a:solidFill>
                <a:srgbClr val="002060"/>
              </a:solidFill>
              <a:effectLst/>
            </a:endParaRPr>
          </a:p>
          <a:p>
            <a:pPr algn="just"/>
            <a:r>
              <a:rPr lang="en-IN" sz="2000" i="1" dirty="0">
                <a:solidFill>
                  <a:srgbClr val="002060"/>
                </a:solidFill>
              </a:rPr>
              <a:t>     ratio of % change in expenditure (in money terms</a:t>
            </a:r>
            <a:r>
              <a:rPr lang="en-IN" sz="2000" dirty="0">
                <a:solidFill>
                  <a:srgbClr val="002060"/>
                </a:solidFill>
              </a:rPr>
              <a:t> to % changes in income)</a:t>
            </a:r>
          </a:p>
          <a:p>
            <a:pPr marL="285750" indent="-285750" algn="just">
              <a:buFont typeface="Arial" panose="020B0604020202020204" pitchFamily="34" charset="0"/>
              <a:buChar char="•"/>
            </a:pPr>
            <a:r>
              <a:rPr lang="en-IN" sz="2000" dirty="0">
                <a:solidFill>
                  <a:srgbClr val="002060"/>
                </a:solidFill>
              </a:rPr>
              <a:t> Income expectation and demand :</a:t>
            </a:r>
            <a:endParaRPr lang="en-IN" sz="2000" b="0" dirty="0">
              <a:solidFill>
                <a:srgbClr val="002060"/>
              </a:solidFill>
              <a:effectLst/>
            </a:endParaRPr>
          </a:p>
          <a:p>
            <a:pPr algn="just"/>
            <a:r>
              <a:rPr lang="en-IN" sz="2000" dirty="0">
                <a:solidFill>
                  <a:srgbClr val="002060"/>
                </a:solidFill>
              </a:rPr>
              <a:t>      applicable to consumer durable generally</a:t>
            </a:r>
          </a:p>
          <a:p>
            <a:endParaRPr lang="en-IN" sz="2000" dirty="0"/>
          </a:p>
          <a:p>
            <a:endParaRPr lang="en-IN" sz="2000" dirty="0"/>
          </a:p>
        </p:txBody>
      </p:sp>
      <p:cxnSp>
        <p:nvCxnSpPr>
          <p:cNvPr id="12" name="Straight Connector 11"/>
          <p:cNvCxnSpPr/>
          <p:nvPr/>
        </p:nvCxnSpPr>
        <p:spPr>
          <a:xfrm flipV="1">
            <a:off x="6709410" y="2455164"/>
            <a:ext cx="1911096" cy="36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709410" y="937260"/>
            <a:ext cx="0" cy="1517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943346" y="1088136"/>
            <a:ext cx="1362456" cy="12161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73362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065" y="689882"/>
            <a:ext cx="12192000" cy="1938992"/>
          </a:xfrm>
          <a:prstGeom prst="rect">
            <a:avLst/>
          </a:prstGeom>
          <a:noFill/>
        </p:spPr>
        <p:txBody>
          <a:bodyPr wrap="square" rtlCol="0">
            <a:spAutoFit/>
          </a:bodyPr>
          <a:lstStyle/>
          <a:p>
            <a:r>
              <a:rPr lang="en-IN" sz="2000" b="1" i="1" u="sng" dirty="0">
                <a:solidFill>
                  <a:srgbClr val="002060"/>
                </a:solidFill>
              </a:rPr>
              <a:t> Income Elasticity of demand:</a:t>
            </a:r>
            <a:br>
              <a:rPr lang="en-IN" sz="2000" b="1" i="1" u="sng" dirty="0">
                <a:solidFill>
                  <a:srgbClr val="002060"/>
                </a:solidFill>
              </a:rPr>
            </a:br>
            <a:endParaRPr lang="en-IN" sz="2000" dirty="0">
              <a:solidFill>
                <a:srgbClr val="002060"/>
              </a:solidFill>
            </a:endParaRPr>
          </a:p>
          <a:p>
            <a:r>
              <a:rPr lang="en-IN" sz="2000" dirty="0">
                <a:solidFill>
                  <a:srgbClr val="002060"/>
                </a:solidFill>
              </a:rPr>
              <a:t> The </a:t>
            </a:r>
            <a:r>
              <a:rPr lang="en-IN" sz="2000" dirty="0" smtClean="0">
                <a:solidFill>
                  <a:srgbClr val="002060"/>
                </a:solidFill>
              </a:rPr>
              <a:t>degrees </a:t>
            </a:r>
            <a:r>
              <a:rPr lang="en-IN" sz="2000" dirty="0">
                <a:solidFill>
                  <a:srgbClr val="002060"/>
                </a:solidFill>
              </a:rPr>
              <a:t>of responsiveness of quantities demanded to a given change in income.</a:t>
            </a:r>
          </a:p>
          <a:p>
            <a:endParaRPr lang="en-IN" sz="2000" dirty="0"/>
          </a:p>
          <a:p>
            <a:endParaRPr lang="en-IN" sz="2000" dirty="0"/>
          </a:p>
          <a:p>
            <a:r>
              <a:rPr lang="en-IN" sz="2000" dirty="0"/>
              <a:t>                                                                                                               </a:t>
            </a:r>
          </a:p>
        </p:txBody>
      </p:sp>
      <p:pic>
        <p:nvPicPr>
          <p:cNvPr id="3" name="Picture 2"/>
          <p:cNvPicPr>
            <a:picLocks noChangeAspect="1"/>
          </p:cNvPicPr>
          <p:nvPr/>
        </p:nvPicPr>
        <p:blipFill>
          <a:blip r:embed="rId2" cstate="print"/>
          <a:stretch>
            <a:fillRect/>
          </a:stretch>
        </p:blipFill>
        <p:spPr>
          <a:xfrm>
            <a:off x="1701165" y="1791755"/>
            <a:ext cx="6223633" cy="3608785"/>
          </a:xfrm>
          <a:prstGeom prst="rect">
            <a:avLst/>
          </a:prstGeom>
        </p:spPr>
      </p:pic>
    </p:spTree>
    <p:extLst>
      <p:ext uri="{BB962C8B-B14F-4D97-AF65-F5344CB8AC3E}">
        <p14:creationId xmlns:p14="http://schemas.microsoft.com/office/powerpoint/2010/main" xmlns="" val="3804206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CE670AD-99E4-4EE6-9AF7-1AE6652A7CBC}"/>
              </a:ext>
            </a:extLst>
          </p:cNvPr>
          <p:cNvSpPr txBox="1"/>
          <p:nvPr/>
        </p:nvSpPr>
        <p:spPr>
          <a:xfrm>
            <a:off x="359070" y="1350701"/>
            <a:ext cx="9779167" cy="5324535"/>
          </a:xfrm>
          <a:prstGeom prst="rect">
            <a:avLst/>
          </a:prstGeom>
          <a:noFill/>
        </p:spPr>
        <p:txBody>
          <a:bodyPr wrap="square">
            <a:spAutoFit/>
          </a:bodyPr>
          <a:lstStyle/>
          <a:p>
            <a:pPr algn="just"/>
            <a:r>
              <a:rPr lang="en-IN" sz="2000" b="1" dirty="0">
                <a:solidFill>
                  <a:srgbClr val="002060"/>
                </a:solidFill>
                <a:latin typeface="Times New Roman" pitchFamily="18" charset="0"/>
                <a:cs typeface="Times New Roman" pitchFamily="18" charset="0"/>
              </a:rPr>
              <a:t>y1= 1000 (Rs)</a:t>
            </a:r>
          </a:p>
          <a:p>
            <a:pPr algn="just"/>
            <a:endParaRPr lang="en-IN" sz="2000" b="1" dirty="0">
              <a:solidFill>
                <a:srgbClr val="002060"/>
              </a:solidFill>
              <a:latin typeface="Times New Roman" pitchFamily="18" charset="0"/>
              <a:cs typeface="Times New Roman" pitchFamily="18" charset="0"/>
            </a:endParaRPr>
          </a:p>
          <a:p>
            <a:pPr algn="just"/>
            <a:r>
              <a:rPr lang="en-IN" sz="2000" b="1" dirty="0">
                <a:solidFill>
                  <a:srgbClr val="002060"/>
                </a:solidFill>
                <a:latin typeface="Times New Roman" pitchFamily="18" charset="0"/>
                <a:cs typeface="Times New Roman" pitchFamily="18" charset="0"/>
              </a:rPr>
              <a:t>y2= 1100 </a:t>
            </a:r>
          </a:p>
          <a:p>
            <a:pPr algn="just"/>
            <a:r>
              <a:rPr lang="en-IN" sz="2000" b="1" dirty="0">
                <a:solidFill>
                  <a:srgbClr val="002060"/>
                </a:solidFill>
                <a:latin typeface="Times New Roman" pitchFamily="18" charset="0"/>
                <a:cs typeface="Times New Roman" pitchFamily="18" charset="0"/>
              </a:rPr>
              <a:t>                                                       Income                                                               Q1= 10 kg sugar</a:t>
            </a:r>
          </a:p>
          <a:p>
            <a:pPr algn="just"/>
            <a:r>
              <a:rPr lang="en-IN" sz="2000" b="1" dirty="0">
                <a:solidFill>
                  <a:srgbClr val="002060"/>
                </a:solidFill>
                <a:latin typeface="Times New Roman" pitchFamily="18" charset="0"/>
                <a:cs typeface="Times New Roman" pitchFamily="18" charset="0"/>
              </a:rPr>
              <a:t>                                                                                                                                 Q2= 12 kg sugar</a:t>
            </a:r>
          </a:p>
          <a:p>
            <a:pPr algn="just"/>
            <a:r>
              <a:rPr lang="en-IN" sz="2000" b="1" dirty="0">
                <a:solidFill>
                  <a:srgbClr val="002060"/>
                </a:solidFill>
                <a:latin typeface="Times New Roman" pitchFamily="18" charset="0"/>
                <a:cs typeface="Times New Roman" pitchFamily="18" charset="0"/>
              </a:rPr>
              <a:t>                                                                                                                </a:t>
            </a:r>
          </a:p>
          <a:p>
            <a:pPr algn="just"/>
            <a:r>
              <a:rPr lang="en-IN" sz="2000" b="1" dirty="0">
                <a:solidFill>
                  <a:srgbClr val="002060"/>
                </a:solidFill>
                <a:latin typeface="Times New Roman" pitchFamily="18" charset="0"/>
                <a:cs typeface="Times New Roman" pitchFamily="18" charset="0"/>
              </a:rPr>
              <a:t>  e y = 1.99</a:t>
            </a:r>
          </a:p>
          <a:p>
            <a:pPr algn="just"/>
            <a:r>
              <a:rPr lang="en-IN" sz="2000" b="1" dirty="0">
                <a:solidFill>
                  <a:srgbClr val="002060"/>
                </a:solidFill>
                <a:latin typeface="Times New Roman" pitchFamily="18" charset="0"/>
                <a:cs typeface="Times New Roman" pitchFamily="18" charset="0"/>
              </a:rPr>
              <a:t>                                                                             Quantity Demanded</a:t>
            </a:r>
          </a:p>
          <a:p>
            <a:pPr algn="just"/>
            <a:endParaRPr lang="en-IN" sz="2000" b="1" dirty="0">
              <a:solidFill>
                <a:srgbClr val="002060"/>
              </a:solidFill>
              <a:latin typeface="Times New Roman" pitchFamily="18" charset="0"/>
              <a:cs typeface="Times New Roman" pitchFamily="18" charset="0"/>
            </a:endParaRPr>
          </a:p>
          <a:p>
            <a:pPr algn="just"/>
            <a:r>
              <a:rPr lang="en-IN" sz="2000" b="1" dirty="0">
                <a:solidFill>
                  <a:srgbClr val="002060"/>
                </a:solidFill>
                <a:latin typeface="Times New Roman" pitchFamily="18" charset="0"/>
                <a:cs typeface="Times New Roman" pitchFamily="18" charset="0"/>
              </a:rPr>
              <a:t>So we can say, the demand for sugar is quite income elastic.                   </a:t>
            </a:r>
          </a:p>
          <a:p>
            <a:pPr marL="342900" indent="-342900" algn="just">
              <a:buFont typeface="Arial" panose="020B0604020202020204" pitchFamily="34" charset="0"/>
              <a:buChar char="•"/>
            </a:pPr>
            <a:r>
              <a:rPr lang="en-IN" sz="2000" b="1" dirty="0">
                <a:solidFill>
                  <a:srgbClr val="002060"/>
                </a:solidFill>
                <a:latin typeface="Times New Roman" pitchFamily="18" charset="0"/>
                <a:cs typeface="Times New Roman" pitchFamily="18" charset="0"/>
              </a:rPr>
              <a:t>Zero income elastic (salt)                                                                </a:t>
            </a:r>
          </a:p>
          <a:p>
            <a:pPr marL="342900" indent="-342900" algn="just">
              <a:buFont typeface="Arial" panose="020B0604020202020204" pitchFamily="34" charset="0"/>
              <a:buChar char="•"/>
            </a:pPr>
            <a:r>
              <a:rPr lang="en-IN" sz="2000" b="1" dirty="0">
                <a:solidFill>
                  <a:srgbClr val="002060"/>
                </a:solidFill>
                <a:latin typeface="Times New Roman" pitchFamily="18" charset="0"/>
                <a:cs typeface="Times New Roman" pitchFamily="18" charset="0"/>
              </a:rPr>
              <a:t>Negative income elasticity (inferior good)</a:t>
            </a:r>
          </a:p>
          <a:p>
            <a:pPr marL="342900" indent="-342900" algn="just">
              <a:buFont typeface="Arial" panose="020B0604020202020204" pitchFamily="34" charset="0"/>
              <a:buChar char="•"/>
            </a:pPr>
            <a:r>
              <a:rPr lang="en-IN" sz="2000" b="1" dirty="0">
                <a:solidFill>
                  <a:srgbClr val="002060"/>
                </a:solidFill>
                <a:latin typeface="Times New Roman" pitchFamily="18" charset="0"/>
                <a:cs typeface="Times New Roman" pitchFamily="18" charset="0"/>
              </a:rPr>
              <a:t>Positive income elasticity (superior good)</a:t>
            </a:r>
          </a:p>
          <a:p>
            <a:pPr algn="just"/>
            <a:r>
              <a:rPr lang="en-IN" sz="2000" b="1" dirty="0">
                <a:solidFill>
                  <a:srgbClr val="002060"/>
                </a:solidFill>
                <a:latin typeface="Times New Roman" pitchFamily="18" charset="0"/>
                <a:cs typeface="Times New Roman" pitchFamily="18" charset="0"/>
              </a:rPr>
              <a:t>                                                                                                                                           </a:t>
            </a:r>
          </a:p>
          <a:p>
            <a:r>
              <a:rPr lang="en-IN" sz="2000" dirty="0"/>
              <a:t>                                                                                                                                      </a:t>
            </a:r>
          </a:p>
        </p:txBody>
      </p:sp>
      <p:cxnSp>
        <p:nvCxnSpPr>
          <p:cNvPr id="5" name="Straight Connector 4">
            <a:extLst>
              <a:ext uri="{FF2B5EF4-FFF2-40B4-BE49-F238E27FC236}">
                <a16:creationId xmlns:a16="http://schemas.microsoft.com/office/drawing/2014/main" xmlns="" id="{E6B29241-4404-46B2-8A98-742EDC5EBE75}"/>
              </a:ext>
            </a:extLst>
          </p:cNvPr>
          <p:cNvCxnSpPr/>
          <p:nvPr/>
        </p:nvCxnSpPr>
        <p:spPr>
          <a:xfrm>
            <a:off x="5645888" y="1201479"/>
            <a:ext cx="0" cy="2657601"/>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xmlns="" id="{A3978187-7078-4325-86BD-E500D9390411}"/>
              </a:ext>
            </a:extLst>
          </p:cNvPr>
          <p:cNvCxnSpPr>
            <a:cxnSpLocks/>
          </p:cNvCxnSpPr>
          <p:nvPr/>
        </p:nvCxnSpPr>
        <p:spPr>
          <a:xfrm flipH="1">
            <a:off x="5645889" y="3859080"/>
            <a:ext cx="2987748"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xmlns="" id="{46C02972-3CE0-44C5-906C-20A0B88D680B}"/>
              </a:ext>
            </a:extLst>
          </p:cNvPr>
          <p:cNvCxnSpPr>
            <a:cxnSpLocks/>
          </p:cNvCxnSpPr>
          <p:nvPr/>
        </p:nvCxnSpPr>
        <p:spPr>
          <a:xfrm flipH="1" flipV="1">
            <a:off x="5833730" y="1640420"/>
            <a:ext cx="2612065" cy="7731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842230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266A2B2-505F-4EBD-BC83-EA915D983B82}"/>
              </a:ext>
            </a:extLst>
          </p:cNvPr>
          <p:cNvSpPr>
            <a:spLocks noGrp="1"/>
          </p:cNvSpPr>
          <p:nvPr>
            <p:ph idx="1"/>
          </p:nvPr>
        </p:nvSpPr>
        <p:spPr>
          <a:xfrm>
            <a:off x="677334" y="390525"/>
            <a:ext cx="8596668" cy="6330315"/>
          </a:xfrm>
        </p:spPr>
        <p:txBody>
          <a:bodyPr>
            <a:noAutofit/>
          </a:bodyPr>
          <a:lstStyle/>
          <a:p>
            <a:pPr marL="0" indent="0">
              <a:buNone/>
            </a:pPr>
            <a:r>
              <a:rPr lang="en-US" sz="2000" b="1" i="1" u="sng" dirty="0"/>
              <a:t>PRICE OF RELATED GOODS AND DEMAND</a:t>
            </a:r>
          </a:p>
          <a:p>
            <a:pPr marL="0" indent="0">
              <a:buNone/>
            </a:pPr>
            <a:r>
              <a:rPr lang="en-US" sz="2000" b="1" u="sng" dirty="0"/>
              <a:t>Substitutes and Complements </a:t>
            </a:r>
          </a:p>
          <a:p>
            <a:pPr marL="0" indent="0">
              <a:buNone/>
            </a:pPr>
            <a:r>
              <a:rPr lang="en-US" sz="2000" b="1" u="sng" dirty="0"/>
              <a:t>Cross Elasticity of DEMAND</a:t>
            </a:r>
          </a:p>
          <a:p>
            <a:pPr marL="0" indent="0">
              <a:buNone/>
            </a:pPr>
            <a:r>
              <a:rPr lang="en-US" sz="2000" i="1" dirty="0"/>
              <a:t>The proportionate change in the quantity demanded of a particular commodity in response to a change in the price of another related commodity.</a:t>
            </a:r>
          </a:p>
          <a:p>
            <a:pPr marL="0" indent="0">
              <a:buNone/>
            </a:pPr>
            <a:r>
              <a:rPr lang="en-US" sz="2000" dirty="0"/>
              <a:t>                       % change in quantity demanded (good A)</a:t>
            </a:r>
          </a:p>
          <a:p>
            <a:pPr marL="0" indent="0">
              <a:buNone/>
            </a:pPr>
            <a:r>
              <a:rPr lang="en-US" sz="2000" dirty="0"/>
              <a:t>                        % change in price (good B)</a:t>
            </a:r>
            <a:endParaRPr lang="en-US" sz="2000" i="1" dirty="0"/>
          </a:p>
          <a:p>
            <a:endParaRPr lang="en-US" sz="2000" i="1" dirty="0"/>
          </a:p>
          <a:p>
            <a:pPr marL="0" indent="0">
              <a:buNone/>
            </a:pPr>
            <a:r>
              <a:rPr lang="en-US" sz="2000" i="1" dirty="0"/>
              <a:t>       e c =             Qx2 – Qx1 / Qx2 + Qx1</a:t>
            </a:r>
          </a:p>
          <a:p>
            <a:endParaRPr lang="en-US" sz="2000" i="1" dirty="0"/>
          </a:p>
          <a:p>
            <a:pPr marL="0" indent="0">
              <a:buNone/>
            </a:pPr>
            <a:r>
              <a:rPr lang="en-US" sz="2000" i="1" dirty="0"/>
              <a:t>                            P z2 – P z1 / P z2 + Pz1</a:t>
            </a:r>
          </a:p>
          <a:p>
            <a:pPr marL="0" indent="0">
              <a:buNone/>
            </a:pPr>
            <a:r>
              <a:rPr lang="en-US" sz="2000" i="1" dirty="0"/>
              <a:t>     If cross elasticity – Positive (+</a:t>
            </a:r>
            <a:r>
              <a:rPr lang="en-US" sz="2000" i="1" dirty="0" err="1"/>
              <a:t>ve</a:t>
            </a:r>
            <a:r>
              <a:rPr lang="en-US" sz="2000" i="1" dirty="0"/>
              <a:t>) – substitutes goods</a:t>
            </a:r>
          </a:p>
          <a:p>
            <a:pPr marL="0" indent="0">
              <a:buNone/>
            </a:pPr>
            <a:r>
              <a:rPr lang="en-US" sz="2000" i="1" dirty="0"/>
              <a:t>     If cross elasticity- Negative (-</a:t>
            </a:r>
            <a:r>
              <a:rPr lang="en-US" sz="2000" i="1" dirty="0" err="1"/>
              <a:t>ve</a:t>
            </a:r>
            <a:r>
              <a:rPr lang="en-US" sz="2000" i="1" dirty="0"/>
              <a:t>) – Complements goods                                                                               </a:t>
            </a:r>
          </a:p>
          <a:p>
            <a:endParaRPr lang="en-US" sz="2000" i="1" dirty="0"/>
          </a:p>
          <a:p>
            <a:pPr marL="0" indent="0">
              <a:buNone/>
            </a:pPr>
            <a:r>
              <a:rPr lang="en-US" sz="2000" i="1" dirty="0"/>
              <a:t>                                                   </a:t>
            </a:r>
          </a:p>
          <a:p>
            <a:endParaRPr lang="en-US" sz="2000" i="1" dirty="0"/>
          </a:p>
          <a:p>
            <a:pPr marL="0" indent="0">
              <a:buNone/>
            </a:pPr>
            <a:r>
              <a:rPr lang="en-US" sz="2000" dirty="0"/>
              <a:t/>
            </a:r>
            <a:br>
              <a:rPr lang="en-US" sz="2000" dirty="0"/>
            </a:br>
            <a:endParaRPr lang="en-IN" sz="2000" dirty="0"/>
          </a:p>
          <a:p>
            <a:endParaRPr lang="en-IN" sz="2000" dirty="0"/>
          </a:p>
        </p:txBody>
      </p:sp>
      <p:cxnSp>
        <p:nvCxnSpPr>
          <p:cNvPr id="5" name="Straight Connector 4">
            <a:extLst>
              <a:ext uri="{FF2B5EF4-FFF2-40B4-BE49-F238E27FC236}">
                <a16:creationId xmlns="" xmlns:a16="http://schemas.microsoft.com/office/drawing/2014/main" id="{8F1C6152-0048-4492-AA9B-87CEE6FAB000}"/>
              </a:ext>
            </a:extLst>
          </p:cNvPr>
          <p:cNvCxnSpPr/>
          <p:nvPr/>
        </p:nvCxnSpPr>
        <p:spPr>
          <a:xfrm>
            <a:off x="2124075" y="3152775"/>
            <a:ext cx="5391150"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 xmlns:a16="http://schemas.microsoft.com/office/drawing/2014/main" id="{DF152EEA-11FC-4E5D-9ADF-E61D14871E34}"/>
              </a:ext>
            </a:extLst>
          </p:cNvPr>
          <p:cNvCxnSpPr/>
          <p:nvPr/>
        </p:nvCxnSpPr>
        <p:spPr>
          <a:xfrm>
            <a:off x="1847850" y="4600575"/>
            <a:ext cx="53911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3048907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CA5E044-A4EF-4CBD-9E0E-13FCE0863914}"/>
              </a:ext>
            </a:extLst>
          </p:cNvPr>
          <p:cNvSpPr>
            <a:spLocks noGrp="1"/>
          </p:cNvSpPr>
          <p:nvPr>
            <p:ph idx="1"/>
          </p:nvPr>
        </p:nvSpPr>
        <p:spPr>
          <a:xfrm>
            <a:off x="677334" y="365761"/>
            <a:ext cx="8596668" cy="5675602"/>
          </a:xfrm>
        </p:spPr>
        <p:txBody>
          <a:bodyPr>
            <a:noAutofit/>
          </a:bodyPr>
          <a:lstStyle/>
          <a:p>
            <a:pPr marL="0" indent="0">
              <a:buNone/>
            </a:pPr>
            <a:r>
              <a:rPr lang="en-US" sz="2000" b="1" i="1" u="sng" dirty="0"/>
              <a:t>Cross Elasticity of Prices:</a:t>
            </a:r>
          </a:p>
          <a:p>
            <a:endParaRPr lang="en-US" sz="2000" b="0" dirty="0">
              <a:effectLst/>
            </a:endParaRPr>
          </a:p>
          <a:p>
            <a:pPr marL="0" indent="0">
              <a:buNone/>
            </a:pPr>
            <a:r>
              <a:rPr lang="en-US" sz="2000" dirty="0"/>
              <a:t>                                                                             </a:t>
            </a:r>
            <a:endParaRPr lang="en-US" sz="2000" b="0" dirty="0">
              <a:effectLst/>
            </a:endParaRPr>
          </a:p>
          <a:p>
            <a:pPr marL="0" indent="0">
              <a:buNone/>
            </a:pPr>
            <a:r>
              <a:rPr lang="en-US" sz="2000" dirty="0"/>
              <a:t>        Px . E </a:t>
            </a:r>
            <a:r>
              <a:rPr lang="en-US" sz="2000" dirty="0" err="1"/>
              <a:t>py</a:t>
            </a:r>
            <a:r>
              <a:rPr lang="en-US" sz="2000" dirty="0"/>
              <a:t>    =  P y2 – Py1 / Py2  + Py1</a:t>
            </a:r>
          </a:p>
          <a:p>
            <a:pPr marL="0" indent="0">
              <a:buNone/>
            </a:pPr>
            <a:endParaRPr lang="en-US" sz="2000" dirty="0"/>
          </a:p>
          <a:p>
            <a:pPr marL="0" indent="0">
              <a:buNone/>
            </a:pPr>
            <a:r>
              <a:rPr lang="en-US" sz="2000" dirty="0"/>
              <a:t>                            Px2   -   Px1 / Px2 + Px1</a:t>
            </a:r>
          </a:p>
          <a:p>
            <a:endParaRPr lang="en-US" sz="2000" dirty="0"/>
          </a:p>
          <a:p>
            <a:pPr marL="0" indent="0">
              <a:buNone/>
            </a:pPr>
            <a:endParaRPr lang="en-US" sz="2000" dirty="0"/>
          </a:p>
          <a:p>
            <a:pPr marL="457200" indent="-457200">
              <a:buFont typeface="Arial" panose="020B0604020202020204" pitchFamily="34" charset="0"/>
              <a:buChar char="•"/>
            </a:pPr>
            <a:r>
              <a:rPr lang="en-US" sz="2000" dirty="0"/>
              <a:t>For substitutes C.E. of price is positive </a:t>
            </a:r>
          </a:p>
          <a:p>
            <a:pPr marL="457200" indent="-457200">
              <a:buFont typeface="Arial" panose="020B0604020202020204" pitchFamily="34" charset="0"/>
              <a:buChar char="•"/>
            </a:pPr>
            <a:r>
              <a:rPr lang="en-US" sz="2000" dirty="0"/>
              <a:t>For complements C.E of price is negative </a:t>
            </a:r>
          </a:p>
          <a:p>
            <a:pPr marL="457200" indent="-457200">
              <a:buFont typeface="Arial" panose="020B0604020202020204" pitchFamily="34" charset="0"/>
              <a:buChar char="•"/>
            </a:pPr>
            <a:r>
              <a:rPr lang="en-US" sz="2000" dirty="0"/>
              <a:t>C.E. should range from +1 (perfect substitutes) to -1  (perfect complements) Theoretically, but in reality measure may go beyond these due to error in data and to various other extraneous factors.</a:t>
            </a:r>
            <a:endParaRPr lang="en-US" sz="2000" b="0" dirty="0">
              <a:effectLst/>
            </a:endParaRPr>
          </a:p>
          <a:p>
            <a:endParaRPr lang="en-IN" sz="2000" dirty="0"/>
          </a:p>
        </p:txBody>
      </p:sp>
      <p:cxnSp>
        <p:nvCxnSpPr>
          <p:cNvPr id="6" name="Straight Connector 5">
            <a:extLst>
              <a:ext uri="{FF2B5EF4-FFF2-40B4-BE49-F238E27FC236}">
                <a16:creationId xmlns="" xmlns:a16="http://schemas.microsoft.com/office/drawing/2014/main" id="{67504A6C-ED6B-4450-9D82-2C922AA78FE6}"/>
              </a:ext>
            </a:extLst>
          </p:cNvPr>
          <p:cNvCxnSpPr/>
          <p:nvPr/>
        </p:nvCxnSpPr>
        <p:spPr>
          <a:xfrm>
            <a:off x="2453640" y="2286000"/>
            <a:ext cx="400812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147089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D51B84-69BE-4481-B76F-E5D6F2334455}"/>
              </a:ext>
            </a:extLst>
          </p:cNvPr>
          <p:cNvSpPr>
            <a:spLocks noGrp="1"/>
          </p:cNvSpPr>
          <p:nvPr>
            <p:ph type="title"/>
          </p:nvPr>
        </p:nvSpPr>
        <p:spPr>
          <a:xfrm>
            <a:off x="308811" y="547687"/>
            <a:ext cx="5787189" cy="870117"/>
          </a:xfrm>
        </p:spPr>
        <p:txBody>
          <a:bodyPr/>
          <a:lstStyle/>
          <a:p>
            <a:r>
              <a:rPr lang="en-US" b="1" dirty="0"/>
              <a:t>Price and Demand</a:t>
            </a:r>
            <a:endParaRPr lang="en-IN" b="1" dirty="0"/>
          </a:p>
        </p:txBody>
      </p:sp>
      <p:sp>
        <p:nvSpPr>
          <p:cNvPr id="3" name="Content Placeholder 2">
            <a:extLst>
              <a:ext uri="{FF2B5EF4-FFF2-40B4-BE49-F238E27FC236}">
                <a16:creationId xmlns:a16="http://schemas.microsoft.com/office/drawing/2014/main" xmlns="" id="{1B59501D-3F3D-49DD-B9B8-8F0F1B4DE5A4}"/>
              </a:ext>
            </a:extLst>
          </p:cNvPr>
          <p:cNvSpPr>
            <a:spLocks noGrp="1"/>
          </p:cNvSpPr>
          <p:nvPr>
            <p:ph idx="1"/>
          </p:nvPr>
        </p:nvSpPr>
        <p:spPr>
          <a:xfrm>
            <a:off x="609600" y="1235242"/>
            <a:ext cx="10744200" cy="4941721"/>
          </a:xfrm>
        </p:spPr>
        <p:txBody>
          <a:bodyPr/>
          <a:lstStyle/>
          <a:p>
            <a:endParaRPr lang="en-US" dirty="0"/>
          </a:p>
          <a:p>
            <a:pPr algn="just"/>
            <a:endParaRPr lang="en-US" sz="2400" dirty="0">
              <a:solidFill>
                <a:srgbClr val="002060"/>
              </a:solidFill>
            </a:endParaRPr>
          </a:p>
          <a:p>
            <a:pPr algn="just"/>
            <a:r>
              <a:rPr lang="en-US" sz="2400" dirty="0">
                <a:solidFill>
                  <a:srgbClr val="002060"/>
                </a:solidFill>
              </a:rPr>
              <a:t>Demand: Demand in economics means desire to buy backed by adequate purchasing power.</a:t>
            </a:r>
          </a:p>
          <a:p>
            <a:pPr algn="just"/>
            <a:endParaRPr lang="en-US" sz="2400" dirty="0">
              <a:solidFill>
                <a:srgbClr val="002060"/>
              </a:solidFill>
            </a:endParaRPr>
          </a:p>
          <a:p>
            <a:pPr algn="just"/>
            <a:r>
              <a:rPr lang="en-US" sz="2400" dirty="0">
                <a:solidFill>
                  <a:srgbClr val="002060"/>
                </a:solidFill>
              </a:rPr>
              <a:t>Demand Function: </a:t>
            </a:r>
          </a:p>
          <a:p>
            <a:pPr marL="0" indent="0" algn="just">
              <a:buNone/>
            </a:pPr>
            <a:r>
              <a:rPr lang="en-US" sz="2400" dirty="0">
                <a:solidFill>
                  <a:srgbClr val="002060"/>
                </a:solidFill>
              </a:rPr>
              <a:t>A mathematical expression of the relationship between quantity demanded of the commodity and its determinants is known as demand function, when it related to the market it is called Market Demand Functions.</a:t>
            </a:r>
            <a:endParaRPr lang="en-IN" sz="2400" dirty="0">
              <a:solidFill>
                <a:srgbClr val="002060"/>
              </a:solidFill>
            </a:endParaRPr>
          </a:p>
        </p:txBody>
      </p:sp>
    </p:spTree>
    <p:extLst>
      <p:ext uri="{BB962C8B-B14F-4D97-AF65-F5344CB8AC3E}">
        <p14:creationId xmlns:p14="http://schemas.microsoft.com/office/powerpoint/2010/main" xmlns="" val="36756422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592DA32-3105-42A7-AD05-0A92B45624E5}"/>
              </a:ext>
            </a:extLst>
          </p:cNvPr>
          <p:cNvSpPr>
            <a:spLocks noGrp="1"/>
          </p:cNvSpPr>
          <p:nvPr>
            <p:ph idx="1"/>
          </p:nvPr>
        </p:nvSpPr>
        <p:spPr>
          <a:xfrm>
            <a:off x="677334" y="411481"/>
            <a:ext cx="8596668" cy="5629882"/>
          </a:xfrm>
        </p:spPr>
        <p:txBody>
          <a:bodyPr>
            <a:normAutofit/>
          </a:bodyPr>
          <a:lstStyle/>
          <a:p>
            <a:pPr marL="0" indent="0">
              <a:buNone/>
            </a:pPr>
            <a:r>
              <a:rPr lang="en-US" sz="2000" dirty="0"/>
              <a:t> </a:t>
            </a:r>
            <a:r>
              <a:rPr lang="en-US" sz="2000" b="1" u="sng" dirty="0"/>
              <a:t>ADVERTISING &amp; DEMAND</a:t>
            </a:r>
          </a:p>
          <a:p>
            <a:endParaRPr lang="en-US" sz="2000" b="1" u="sng" dirty="0">
              <a:effectLst/>
            </a:endParaRPr>
          </a:p>
          <a:p>
            <a:pPr marL="0" indent="0">
              <a:buNone/>
            </a:pPr>
            <a:r>
              <a:rPr lang="en-US" sz="2000" dirty="0"/>
              <a:t>The important fn. of advertising in context of demand</a:t>
            </a:r>
          </a:p>
          <a:p>
            <a:pPr marL="400050" indent="-400050">
              <a:buAutoNum type="romanLcParenBoth"/>
            </a:pPr>
            <a:r>
              <a:rPr lang="en-US" sz="2000" dirty="0"/>
              <a:t>to shift the demand curve to the right </a:t>
            </a:r>
          </a:p>
          <a:p>
            <a:pPr marL="400050" indent="-400050">
              <a:buAutoNum type="romanLcParenBoth"/>
            </a:pPr>
            <a:r>
              <a:rPr lang="en-US" sz="2000" dirty="0"/>
              <a:t>to reduce the elasticity of demand.</a:t>
            </a:r>
            <a:endParaRPr lang="en-US" sz="2000" b="0" dirty="0">
              <a:effectLst/>
            </a:endParaRPr>
          </a:p>
          <a:p>
            <a:pPr marL="0" indent="0">
              <a:buNone/>
            </a:pPr>
            <a:r>
              <a:rPr lang="en-US" sz="2000" dirty="0"/>
              <a:t>however, adv. has a cost </a:t>
            </a:r>
            <a:endParaRPr lang="en-IN" sz="2000" dirty="0"/>
          </a:p>
        </p:txBody>
      </p:sp>
      <p:cxnSp>
        <p:nvCxnSpPr>
          <p:cNvPr id="6" name="Straight Arrow Connector 5">
            <a:extLst>
              <a:ext uri="{FF2B5EF4-FFF2-40B4-BE49-F238E27FC236}">
                <a16:creationId xmlns="" xmlns:a16="http://schemas.microsoft.com/office/drawing/2014/main" id="{5DF0663D-D66C-4E3B-B18E-632D308D285E}"/>
              </a:ext>
            </a:extLst>
          </p:cNvPr>
          <p:cNvCxnSpPr>
            <a:cxnSpLocks/>
          </p:cNvCxnSpPr>
          <p:nvPr/>
        </p:nvCxnSpPr>
        <p:spPr>
          <a:xfrm>
            <a:off x="3733800" y="6191250"/>
            <a:ext cx="3371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 xmlns:a16="http://schemas.microsoft.com/office/drawing/2014/main" id="{34BFCC06-F7F9-4D84-BF02-2B5114C9CF40}"/>
              </a:ext>
            </a:extLst>
          </p:cNvPr>
          <p:cNvCxnSpPr>
            <a:cxnSpLocks/>
          </p:cNvCxnSpPr>
          <p:nvPr/>
        </p:nvCxnSpPr>
        <p:spPr>
          <a:xfrm flipV="1">
            <a:off x="3733800" y="3067050"/>
            <a:ext cx="0" cy="312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 xmlns:a16="http://schemas.microsoft.com/office/drawing/2014/main" id="{39A3CCBA-7F20-4C3B-9191-20A921B66DE2}"/>
              </a:ext>
            </a:extLst>
          </p:cNvPr>
          <p:cNvSpPr/>
          <p:nvPr/>
        </p:nvSpPr>
        <p:spPr>
          <a:xfrm rot="17027439">
            <a:off x="3629784" y="3683477"/>
            <a:ext cx="3579881" cy="3364614"/>
          </a:xfrm>
          <a:prstGeom prst="arc">
            <a:avLst>
              <a:gd name="adj1" fmla="val 16200000"/>
              <a:gd name="adj2" fmla="val 39211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3" name="Rectangle 12">
            <a:extLst>
              <a:ext uri="{FF2B5EF4-FFF2-40B4-BE49-F238E27FC236}">
                <a16:creationId xmlns="" xmlns:a16="http://schemas.microsoft.com/office/drawing/2014/main" id="{3494A507-DC47-4B71-947A-748CB14B9C76}"/>
              </a:ext>
            </a:extLst>
          </p:cNvPr>
          <p:cNvSpPr/>
          <p:nvPr/>
        </p:nvSpPr>
        <p:spPr>
          <a:xfrm>
            <a:off x="4273416" y="6265424"/>
            <a:ext cx="2292615" cy="338554"/>
          </a:xfrm>
          <a:prstGeom prst="rect">
            <a:avLst/>
          </a:prstGeom>
          <a:noFill/>
        </p:spPr>
        <p:txBody>
          <a:bodyPr wrap="none" lIns="91440" tIns="45720" rIns="91440" bIns="45720">
            <a:spAutoFit/>
          </a:bodyPr>
          <a:lstStyle/>
          <a:p>
            <a:pPr algn="ctr"/>
            <a:r>
              <a:rPr lang="en-US" sz="1600" b="0" cap="none" spc="0" dirty="0">
                <a:ln w="0"/>
                <a:solidFill>
                  <a:schemeClr val="tx1"/>
                </a:solidFill>
              </a:rPr>
              <a:t>Advertising Outlay (Rs)</a:t>
            </a:r>
          </a:p>
        </p:txBody>
      </p:sp>
      <p:sp>
        <p:nvSpPr>
          <p:cNvPr id="15" name="Rectangle 14">
            <a:extLst>
              <a:ext uri="{FF2B5EF4-FFF2-40B4-BE49-F238E27FC236}">
                <a16:creationId xmlns="" xmlns:a16="http://schemas.microsoft.com/office/drawing/2014/main" id="{D5418942-5363-4447-A646-8286A25A8AB8}"/>
              </a:ext>
            </a:extLst>
          </p:cNvPr>
          <p:cNvSpPr/>
          <p:nvPr/>
        </p:nvSpPr>
        <p:spPr>
          <a:xfrm>
            <a:off x="1888963" y="4263147"/>
            <a:ext cx="1064715" cy="338554"/>
          </a:xfrm>
          <a:prstGeom prst="rect">
            <a:avLst/>
          </a:prstGeom>
          <a:noFill/>
        </p:spPr>
        <p:txBody>
          <a:bodyPr wrap="none" lIns="91440" tIns="45720" rIns="91440" bIns="45720">
            <a:spAutoFit/>
          </a:bodyPr>
          <a:lstStyle/>
          <a:p>
            <a:pPr algn="ctr"/>
            <a:r>
              <a:rPr lang="en-US" sz="1600" b="0" cap="none" spc="0" dirty="0">
                <a:ln w="0"/>
                <a:solidFill>
                  <a:schemeClr val="tx1"/>
                </a:solidFill>
              </a:rPr>
              <a:t>Sales (Rs)</a:t>
            </a:r>
          </a:p>
        </p:txBody>
      </p:sp>
    </p:spTree>
    <p:extLst>
      <p:ext uri="{BB962C8B-B14F-4D97-AF65-F5344CB8AC3E}">
        <p14:creationId xmlns="" xmlns:p14="http://schemas.microsoft.com/office/powerpoint/2010/main" val="2634463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9E0571D-8C99-4CBC-8DC1-7330F9379F61}"/>
              </a:ext>
            </a:extLst>
          </p:cNvPr>
          <p:cNvSpPr>
            <a:spLocks noGrp="1"/>
          </p:cNvSpPr>
          <p:nvPr>
            <p:ph idx="1"/>
          </p:nvPr>
        </p:nvSpPr>
        <p:spPr>
          <a:xfrm>
            <a:off x="677334" y="365760"/>
            <a:ext cx="8596668" cy="6172199"/>
          </a:xfrm>
        </p:spPr>
        <p:txBody>
          <a:bodyPr/>
          <a:lstStyle/>
          <a:p>
            <a:pPr marL="0" indent="0">
              <a:buNone/>
            </a:pPr>
            <a:r>
              <a:rPr lang="en-US" b="1" dirty="0"/>
              <a:t>The salient features of the advertising - sales relationships are </a:t>
            </a:r>
            <a:r>
              <a:rPr lang="en-US" dirty="0"/>
              <a:t>:</a:t>
            </a:r>
          </a:p>
          <a:p>
            <a:pPr marL="342900" indent="-342900">
              <a:buAutoNum type="arabicPeriod"/>
            </a:pPr>
            <a:r>
              <a:rPr lang="en-US" dirty="0"/>
              <a:t>Certain amount of sales is possible even without any adv. </a:t>
            </a:r>
          </a:p>
          <a:p>
            <a:pPr marL="342900" indent="-342900">
              <a:buAutoNum type="arabicPeriod"/>
            </a:pPr>
            <a:r>
              <a:rPr lang="en-US" dirty="0"/>
              <a:t>Other things i.e. price, quality, channels of distribution and similar factors affecting the sales remaining the same, there is a direct relation. between the extent of advertisement and the volume of sales. This the increase in the expenditure on advertising is likely to lead to an increase in sales.</a:t>
            </a:r>
          </a:p>
          <a:p>
            <a:pPr marL="342900" indent="-342900">
              <a:buAutoNum type="arabicPeriod"/>
            </a:pPr>
            <a:r>
              <a:rPr lang="en-US" dirty="0"/>
              <a:t>Up to a point an increase in 'advertisement will lead to a more than proportionate increase in sales. But beyond this point an increase in advertisement will lead to a less than proportionate </a:t>
            </a:r>
            <a:r>
              <a:rPr lang="en-US" dirty="0" err="1"/>
              <a:t>lncrease</a:t>
            </a:r>
            <a:r>
              <a:rPr lang="en-US" dirty="0"/>
              <a:t> in sales till the saturation point is reached after which there will be to increase in sales</a:t>
            </a:r>
          </a:p>
          <a:p>
            <a:pPr marL="342900" indent="-342900">
              <a:buAutoNum type="arabicPeriod"/>
            </a:pPr>
            <a:endParaRPr lang="en-US" dirty="0"/>
          </a:p>
          <a:p>
            <a:pPr marL="0" indent="0">
              <a:buNone/>
            </a:pPr>
            <a:r>
              <a:rPr lang="en-US" dirty="0"/>
              <a:t>Advertising elasticity of Demand : (promotional elasticity)                </a:t>
            </a:r>
          </a:p>
          <a:p>
            <a:pPr marL="0" indent="0">
              <a:buNone/>
            </a:pPr>
            <a:r>
              <a:rPr lang="en-US" dirty="0"/>
              <a:t>                           </a:t>
            </a:r>
            <a:r>
              <a:rPr lang="en-US" dirty="0" err="1"/>
              <a:t>e</a:t>
            </a:r>
            <a:r>
              <a:rPr lang="en-US" sz="1600" dirty="0" err="1"/>
              <a:t>a</a:t>
            </a:r>
            <a:r>
              <a:rPr lang="en-US" sz="1600" dirty="0"/>
              <a:t> =</a:t>
            </a:r>
            <a:r>
              <a:rPr lang="en-US" dirty="0"/>
              <a:t>   Proportionate change in Sales </a:t>
            </a:r>
            <a:endParaRPr lang="en-US" b="0" dirty="0">
              <a:effectLst/>
            </a:endParaRPr>
          </a:p>
          <a:p>
            <a:pPr marL="0" indent="0">
              <a:buNone/>
            </a:pPr>
            <a:r>
              <a:rPr lang="en-US" dirty="0"/>
              <a:t>                                  Proportionate change in Adv. Expenditure</a:t>
            </a:r>
          </a:p>
          <a:p>
            <a:pPr marL="0" indent="0">
              <a:buNone/>
            </a:pPr>
            <a:endParaRPr lang="en-US" dirty="0"/>
          </a:p>
          <a:p>
            <a:pPr marL="0" indent="0">
              <a:buNone/>
            </a:pPr>
            <a:r>
              <a:rPr lang="en-US" dirty="0"/>
              <a:t>Or                         e a = Q2 – Q1  / Q2 + Q1</a:t>
            </a:r>
          </a:p>
          <a:p>
            <a:pPr marL="0" indent="0">
              <a:buNone/>
            </a:pPr>
            <a:r>
              <a:rPr lang="en-US" dirty="0"/>
              <a:t>                                     A2 – A1 / A 2 + A1</a:t>
            </a:r>
            <a:endParaRPr lang="en-IN" dirty="0"/>
          </a:p>
        </p:txBody>
      </p:sp>
      <p:cxnSp>
        <p:nvCxnSpPr>
          <p:cNvPr id="5" name="Straight Connector 4">
            <a:extLst>
              <a:ext uri="{FF2B5EF4-FFF2-40B4-BE49-F238E27FC236}">
                <a16:creationId xmlns="" xmlns:a16="http://schemas.microsoft.com/office/drawing/2014/main" id="{7E6CA5DF-409A-467E-9594-F56EF2FEDE25}"/>
              </a:ext>
            </a:extLst>
          </p:cNvPr>
          <p:cNvCxnSpPr/>
          <p:nvPr/>
        </p:nvCxnSpPr>
        <p:spPr>
          <a:xfrm>
            <a:off x="3002280" y="4770120"/>
            <a:ext cx="47244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 xmlns:a16="http://schemas.microsoft.com/office/drawing/2014/main" id="{1AE64D9D-1A64-4DA4-A6C4-6F01E06C6677}"/>
              </a:ext>
            </a:extLst>
          </p:cNvPr>
          <p:cNvCxnSpPr/>
          <p:nvPr/>
        </p:nvCxnSpPr>
        <p:spPr>
          <a:xfrm>
            <a:off x="3002280" y="6019800"/>
            <a:ext cx="271272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932429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223" y="223283"/>
            <a:ext cx="9388549" cy="7478970"/>
          </a:xfrm>
          <a:prstGeom prst="rect">
            <a:avLst/>
          </a:prstGeom>
          <a:noFill/>
        </p:spPr>
        <p:txBody>
          <a:bodyPr wrap="square" rtlCol="0">
            <a:spAutoFit/>
          </a:bodyPr>
          <a:lstStyle/>
          <a:p>
            <a:pPr algn="just"/>
            <a:r>
              <a:rPr lang="en-US" sz="2400" b="1" dirty="0">
                <a:solidFill>
                  <a:srgbClr val="002060"/>
                </a:solidFill>
                <a:latin typeface="Times New Roman" pitchFamily="18" charset="0"/>
                <a:cs typeface="Times New Roman" pitchFamily="18" charset="0"/>
              </a:rPr>
              <a:t> </a:t>
            </a:r>
            <a:r>
              <a:rPr lang="en-US" sz="2400" b="1" u="sng" dirty="0">
                <a:solidFill>
                  <a:schemeClr val="accent2"/>
                </a:solidFill>
                <a:latin typeface="Times New Roman" pitchFamily="18" charset="0"/>
                <a:cs typeface="Times New Roman" pitchFamily="18" charset="0"/>
              </a:rPr>
              <a:t>Factors affecting Advertising elasticity of Demand :</a:t>
            </a:r>
          </a:p>
          <a:p>
            <a:pPr algn="just"/>
            <a:endParaRPr lang="en-US" sz="2400" b="1" u="sng" dirty="0">
              <a:solidFill>
                <a:srgbClr val="002060"/>
              </a:solidFill>
              <a:latin typeface="Times New Roman" pitchFamily="18" charset="0"/>
              <a:cs typeface="Times New Roman" pitchFamily="18" charset="0"/>
            </a:endParaRPr>
          </a:p>
          <a:p>
            <a:pPr algn="just"/>
            <a:endParaRPr lang="en-US" sz="2400" b="1" u="sng" dirty="0">
              <a:solidFill>
                <a:srgbClr val="002060"/>
              </a:solidFill>
              <a:latin typeface="Times New Roman" pitchFamily="18" charset="0"/>
              <a:cs typeface="Times New Roman" pitchFamily="18" charset="0"/>
            </a:endParaRPr>
          </a:p>
          <a:p>
            <a:pPr algn="just"/>
            <a:r>
              <a:rPr lang="en-US" sz="2400" b="1" dirty="0">
                <a:solidFill>
                  <a:srgbClr val="002060"/>
                </a:solidFill>
                <a:latin typeface="Times New Roman" pitchFamily="18" charset="0"/>
                <a:cs typeface="Times New Roman" pitchFamily="18" charset="0"/>
              </a:rPr>
              <a:t>1.The stage of the product's market development </a:t>
            </a:r>
          </a:p>
          <a:p>
            <a:pPr algn="just"/>
            <a:endParaRPr lang="en-US" sz="2400" b="1" dirty="0">
              <a:solidFill>
                <a:srgbClr val="002060"/>
              </a:solidFill>
              <a:latin typeface="Times New Roman" pitchFamily="18" charset="0"/>
              <a:cs typeface="Times New Roman" pitchFamily="18" charset="0"/>
            </a:endParaRPr>
          </a:p>
          <a:p>
            <a:pPr algn="just"/>
            <a:r>
              <a:rPr lang="en-US" sz="2400" b="1" dirty="0">
                <a:solidFill>
                  <a:srgbClr val="002060"/>
                </a:solidFill>
                <a:latin typeface="Times New Roman" pitchFamily="18" charset="0"/>
                <a:cs typeface="Times New Roman" pitchFamily="18" charset="0"/>
              </a:rPr>
              <a:t>2. The extent to which competitors react to the adv.</a:t>
            </a:r>
          </a:p>
          <a:p>
            <a:pPr algn="just"/>
            <a:endParaRPr lang="en-US" sz="2400" b="1" dirty="0">
              <a:solidFill>
                <a:srgbClr val="002060"/>
              </a:solidFill>
              <a:effectLst/>
              <a:latin typeface="Times New Roman" pitchFamily="18" charset="0"/>
              <a:cs typeface="Times New Roman" pitchFamily="18" charset="0"/>
            </a:endParaRPr>
          </a:p>
          <a:p>
            <a:pPr algn="just"/>
            <a:r>
              <a:rPr lang="en-US" sz="2400" b="1" dirty="0">
                <a:solidFill>
                  <a:srgbClr val="002060"/>
                </a:solidFill>
                <a:latin typeface="Times New Roman" pitchFamily="18" charset="0"/>
                <a:cs typeface="Times New Roman" pitchFamily="18" charset="0"/>
              </a:rPr>
              <a:t>3. The quality and quantity of the </a:t>
            </a:r>
            <a:r>
              <a:rPr lang="en-US" sz="2400" b="1" dirty="0" err="1">
                <a:solidFill>
                  <a:srgbClr val="002060"/>
                </a:solidFill>
                <a:latin typeface="Times New Roman" pitchFamily="18" charset="0"/>
                <a:cs typeface="Times New Roman" pitchFamily="18" charset="0"/>
              </a:rPr>
              <a:t>co's</a:t>
            </a:r>
            <a:r>
              <a:rPr lang="en-US" sz="2400" b="1" dirty="0">
                <a:solidFill>
                  <a:srgbClr val="002060"/>
                </a:solidFill>
                <a:latin typeface="Times New Roman" pitchFamily="18" charset="0"/>
                <a:cs typeface="Times New Roman" pitchFamily="18" charset="0"/>
              </a:rPr>
              <a:t> adv. In past and present relative to that of competitors</a:t>
            </a:r>
          </a:p>
          <a:p>
            <a:pPr algn="just"/>
            <a:endParaRPr lang="en-US" sz="2400" b="1" dirty="0">
              <a:solidFill>
                <a:srgbClr val="002060"/>
              </a:solidFill>
              <a:effectLst/>
              <a:latin typeface="Times New Roman" pitchFamily="18" charset="0"/>
              <a:cs typeface="Times New Roman" pitchFamily="18" charset="0"/>
            </a:endParaRPr>
          </a:p>
          <a:p>
            <a:pPr algn="just"/>
            <a:r>
              <a:rPr lang="en-US" sz="2400" b="1" dirty="0">
                <a:solidFill>
                  <a:srgbClr val="002060"/>
                </a:solidFill>
                <a:latin typeface="Times New Roman" pitchFamily="18" charset="0"/>
                <a:cs typeface="Times New Roman" pitchFamily="18" charset="0"/>
              </a:rPr>
              <a:t>4. The influence non adv. Determinants of demand price and income</a:t>
            </a:r>
          </a:p>
          <a:p>
            <a:pPr algn="just"/>
            <a:endParaRPr lang="en-US" sz="2400" b="1" dirty="0">
              <a:solidFill>
                <a:srgbClr val="002060"/>
              </a:solidFill>
              <a:latin typeface="Times New Roman" pitchFamily="18" charset="0"/>
              <a:cs typeface="Times New Roman" pitchFamily="18" charset="0"/>
            </a:endParaRPr>
          </a:p>
          <a:p>
            <a:pPr algn="just"/>
            <a:r>
              <a:rPr lang="en-US" sz="2400" b="1" dirty="0">
                <a:solidFill>
                  <a:srgbClr val="002060"/>
                </a:solidFill>
                <a:effectLst/>
                <a:latin typeface="Times New Roman" pitchFamily="18" charset="0"/>
                <a:cs typeface="Times New Roman" pitchFamily="18" charset="0"/>
              </a:rPr>
              <a:t>5. Th</a:t>
            </a:r>
            <a:r>
              <a:rPr lang="en-US" sz="2400" b="1" dirty="0">
                <a:solidFill>
                  <a:srgbClr val="002060"/>
                </a:solidFill>
                <a:latin typeface="Times New Roman" pitchFamily="18" charset="0"/>
                <a:cs typeface="Times New Roman" pitchFamily="18" charset="0"/>
              </a:rPr>
              <a:t>e time interval that elapses between adv. Expenditure and response of sales to the expenditure, which is difficult to predict</a:t>
            </a:r>
          </a:p>
          <a:p>
            <a:pPr algn="just"/>
            <a:endParaRPr lang="en-US" sz="2400" b="1" dirty="0">
              <a:solidFill>
                <a:srgbClr val="002060"/>
              </a:solidFill>
              <a:effectLst/>
              <a:latin typeface="Times New Roman" pitchFamily="18" charset="0"/>
              <a:cs typeface="Times New Roman" pitchFamily="18" charset="0"/>
            </a:endParaRPr>
          </a:p>
          <a:p>
            <a:pPr algn="just"/>
            <a:r>
              <a:rPr lang="en-US" sz="2400" b="1" dirty="0">
                <a:solidFill>
                  <a:srgbClr val="002060"/>
                </a:solidFill>
                <a:latin typeface="Times New Roman" pitchFamily="18" charset="0"/>
                <a:cs typeface="Times New Roman" pitchFamily="18" charset="0"/>
              </a:rPr>
              <a:t>6. The delayed effect </a:t>
            </a:r>
            <a:r>
              <a:rPr lang="en-US" sz="2400" b="1" dirty="0" err="1">
                <a:solidFill>
                  <a:srgbClr val="002060"/>
                </a:solidFill>
                <a:latin typeface="Times New Roman" pitchFamily="18" charset="0"/>
                <a:cs typeface="Times New Roman" pitchFamily="18" charset="0"/>
              </a:rPr>
              <a:t>co’s</a:t>
            </a:r>
            <a:r>
              <a:rPr lang="en-US" sz="2400" b="1" dirty="0">
                <a:solidFill>
                  <a:srgbClr val="002060"/>
                </a:solidFill>
                <a:latin typeface="Times New Roman" pitchFamily="18" charset="0"/>
                <a:cs typeface="Times New Roman" pitchFamily="18" charset="0"/>
              </a:rPr>
              <a:t> past adv. And the extent to which it affects current and future sales.</a:t>
            </a:r>
          </a:p>
          <a:p>
            <a:pPr algn="just"/>
            <a:endParaRPr lang="en-US" sz="2400" b="1" dirty="0">
              <a:solidFill>
                <a:srgbClr val="002060"/>
              </a:solidFill>
              <a:latin typeface="Times New Roman" pitchFamily="18" charset="0"/>
              <a:cs typeface="Times New Roman" pitchFamily="18" charset="0"/>
            </a:endParaRPr>
          </a:p>
          <a:p>
            <a:pPr algn="just"/>
            <a:r>
              <a:rPr lang="en-US" sz="2400" b="1" dirty="0">
                <a:solidFill>
                  <a:srgbClr val="002060"/>
                </a:solidFill>
                <a:latin typeface="Times New Roman" pitchFamily="18" charset="0"/>
                <a:cs typeface="Times New Roman" pitchFamily="18" charset="0"/>
              </a:rPr>
              <a:t/>
            </a:r>
            <a:br>
              <a:rPr lang="en-US" sz="2400" b="1" dirty="0">
                <a:solidFill>
                  <a:srgbClr val="002060"/>
                </a:solidFill>
                <a:latin typeface="Times New Roman" pitchFamily="18" charset="0"/>
                <a:cs typeface="Times New Roman" pitchFamily="18" charset="0"/>
              </a:rPr>
            </a:br>
            <a:endParaRPr lang="en-IN" sz="24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980680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7147BD7-260B-49D4-817A-FAFAA6FF8344}"/>
              </a:ext>
            </a:extLst>
          </p:cNvPr>
          <p:cNvSpPr txBox="1"/>
          <p:nvPr/>
        </p:nvSpPr>
        <p:spPr>
          <a:xfrm>
            <a:off x="340242" y="331077"/>
            <a:ext cx="9122735" cy="6001643"/>
          </a:xfrm>
          <a:prstGeom prst="rect">
            <a:avLst/>
          </a:prstGeom>
          <a:noFill/>
        </p:spPr>
        <p:txBody>
          <a:bodyPr wrap="square">
            <a:spAutoFit/>
          </a:bodyPr>
          <a:lstStyle/>
          <a:p>
            <a:pPr algn="just"/>
            <a:r>
              <a:rPr lang="en-US" sz="2400" b="1" i="1" u="sng" dirty="0">
                <a:solidFill>
                  <a:schemeClr val="accent2"/>
                </a:solidFill>
                <a:latin typeface="Times New Roman" pitchFamily="18" charset="0"/>
                <a:cs typeface="Times New Roman" pitchFamily="18" charset="0"/>
              </a:rPr>
              <a:t>Determining Advertisement Outlays: </a:t>
            </a:r>
          </a:p>
          <a:p>
            <a:pPr algn="just"/>
            <a:endParaRPr lang="en-US" sz="2400" i="1" u="sng" dirty="0">
              <a:solidFill>
                <a:srgbClr val="002060"/>
              </a:solidFill>
              <a:latin typeface="Times New Roman" pitchFamily="18" charset="0"/>
              <a:cs typeface="Times New Roman" pitchFamily="18" charset="0"/>
            </a:endParaRPr>
          </a:p>
          <a:p>
            <a:pPr algn="just"/>
            <a:r>
              <a:rPr lang="en-US" sz="2400" dirty="0">
                <a:solidFill>
                  <a:srgbClr val="002060"/>
                </a:solidFill>
                <a:latin typeface="Times New Roman" pitchFamily="18" charset="0"/>
                <a:cs typeface="Times New Roman" pitchFamily="18" charset="0"/>
              </a:rPr>
              <a:t>1.% of sales approach : fix % of past, present and expected sales on adv. Outlays.</a:t>
            </a:r>
          </a:p>
          <a:p>
            <a:pPr algn="just"/>
            <a:endParaRPr lang="en-US" sz="2400" dirty="0">
              <a:solidFill>
                <a:srgbClr val="002060"/>
              </a:solidFill>
              <a:effectLst/>
              <a:latin typeface="Times New Roman" pitchFamily="18" charset="0"/>
              <a:cs typeface="Times New Roman" pitchFamily="18" charset="0"/>
            </a:endParaRPr>
          </a:p>
          <a:p>
            <a:pPr algn="just"/>
            <a:r>
              <a:rPr lang="en-US" sz="2400" dirty="0">
                <a:solidFill>
                  <a:srgbClr val="002060"/>
                </a:solidFill>
                <a:latin typeface="Times New Roman" pitchFamily="18" charset="0"/>
                <a:cs typeface="Times New Roman" pitchFamily="18" charset="0"/>
              </a:rPr>
              <a:t>2. All you can afford approach of profit or cash funds more profitable more adv. </a:t>
            </a:r>
          </a:p>
          <a:p>
            <a:pPr algn="just"/>
            <a:endParaRPr lang="en-US" sz="2400" dirty="0">
              <a:solidFill>
                <a:srgbClr val="002060"/>
              </a:solidFill>
              <a:latin typeface="Times New Roman" pitchFamily="18" charset="0"/>
              <a:cs typeface="Times New Roman" pitchFamily="18" charset="0"/>
            </a:endParaRPr>
          </a:p>
          <a:p>
            <a:pPr algn="just"/>
            <a:r>
              <a:rPr lang="en-US" sz="2400" dirty="0">
                <a:solidFill>
                  <a:srgbClr val="002060"/>
                </a:solidFill>
                <a:latin typeface="Times New Roman" pitchFamily="18" charset="0"/>
                <a:cs typeface="Times New Roman" pitchFamily="18" charset="0"/>
              </a:rPr>
              <a:t>3 Return on Investment approach </a:t>
            </a:r>
          </a:p>
          <a:p>
            <a:pPr algn="just"/>
            <a:endParaRPr lang="en-US" sz="2400" dirty="0">
              <a:solidFill>
                <a:srgbClr val="002060"/>
              </a:solidFill>
              <a:latin typeface="Times New Roman" pitchFamily="18" charset="0"/>
              <a:cs typeface="Times New Roman" pitchFamily="18" charset="0"/>
            </a:endParaRPr>
          </a:p>
          <a:p>
            <a:pPr algn="just"/>
            <a:r>
              <a:rPr lang="en-US" sz="2400" dirty="0">
                <a:solidFill>
                  <a:srgbClr val="002060"/>
                </a:solidFill>
                <a:latin typeface="Times New Roman" pitchFamily="18" charset="0"/>
                <a:cs typeface="Times New Roman" pitchFamily="18" charset="0"/>
              </a:rPr>
              <a:t>4. competitive parity Approach what other firms are spending on adv. in industry</a:t>
            </a:r>
          </a:p>
          <a:p>
            <a:pPr algn="just"/>
            <a:endParaRPr lang="en-US" sz="2400" dirty="0">
              <a:solidFill>
                <a:srgbClr val="002060"/>
              </a:solidFill>
              <a:latin typeface="Times New Roman" pitchFamily="18" charset="0"/>
              <a:cs typeface="Times New Roman" pitchFamily="18" charset="0"/>
            </a:endParaRPr>
          </a:p>
          <a:p>
            <a:pPr algn="just"/>
            <a:r>
              <a:rPr lang="en-US" sz="2400" dirty="0">
                <a:solidFill>
                  <a:srgbClr val="002060"/>
                </a:solidFill>
                <a:latin typeface="Times New Roman" pitchFamily="18" charset="0"/>
                <a:cs typeface="Times New Roman" pitchFamily="18" charset="0"/>
              </a:rPr>
              <a:t>5. objective and Task approach: define objective - Target outline task media - determine cost and measure-monitor</a:t>
            </a:r>
          </a:p>
          <a:p>
            <a:pPr algn="just"/>
            <a:endParaRPr lang="en-US" sz="2400" dirty="0">
              <a:solidFill>
                <a:srgbClr val="00206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27225302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D171C72-0EC5-4E80-9C73-58A5F347BF1C}"/>
              </a:ext>
            </a:extLst>
          </p:cNvPr>
          <p:cNvSpPr txBox="1"/>
          <p:nvPr/>
        </p:nvSpPr>
        <p:spPr>
          <a:xfrm>
            <a:off x="520994" y="909390"/>
            <a:ext cx="8856921" cy="3785652"/>
          </a:xfrm>
          <a:prstGeom prst="rect">
            <a:avLst/>
          </a:prstGeom>
          <a:noFill/>
        </p:spPr>
        <p:txBody>
          <a:bodyPr wrap="square">
            <a:spAutoFit/>
          </a:bodyPr>
          <a:lstStyle/>
          <a:p>
            <a:r>
              <a:rPr lang="en-US" sz="2400" b="1" u="sng" dirty="0">
                <a:solidFill>
                  <a:schemeClr val="accent2"/>
                </a:solidFill>
                <a:latin typeface="Times New Roman" pitchFamily="18" charset="0"/>
                <a:cs typeface="Times New Roman" pitchFamily="18" charset="0"/>
              </a:rPr>
              <a:t>Economic Implications of </a:t>
            </a:r>
            <a:r>
              <a:rPr lang="en-US" sz="2400" b="1" u="sng" dirty="0" smtClean="0">
                <a:solidFill>
                  <a:schemeClr val="accent2"/>
                </a:solidFill>
                <a:latin typeface="Times New Roman" pitchFamily="18" charset="0"/>
                <a:cs typeface="Times New Roman" pitchFamily="18" charset="0"/>
              </a:rPr>
              <a:t>Advertisement: </a:t>
            </a:r>
            <a:endParaRPr lang="en-US" sz="2400" b="1" u="sng" dirty="0">
              <a:solidFill>
                <a:schemeClr val="accent2"/>
              </a:solidFill>
              <a:latin typeface="Times New Roman" pitchFamily="18" charset="0"/>
              <a:cs typeface="Times New Roman" pitchFamily="18" charset="0"/>
            </a:endParaRPr>
          </a:p>
          <a:p>
            <a:endParaRPr lang="en-US" sz="2400" b="1" u="sng" dirty="0">
              <a:solidFill>
                <a:srgbClr val="002060"/>
              </a:solidFill>
              <a:latin typeface="Times New Roman" pitchFamily="18" charset="0"/>
              <a:cs typeface="Times New Roman" pitchFamily="18" charset="0"/>
            </a:endParaRPr>
          </a:p>
          <a:p>
            <a:pPr marL="285750" indent="-285750">
              <a:buFont typeface="Arial" panose="020B0604020202020204" pitchFamily="34" charset="0"/>
              <a:buChar char="•"/>
            </a:pPr>
            <a:r>
              <a:rPr lang="en-US" sz="2400" b="1" dirty="0">
                <a:solidFill>
                  <a:srgbClr val="002060"/>
                </a:solidFill>
                <a:latin typeface="Times New Roman" pitchFamily="18" charset="0"/>
                <a:cs typeface="Times New Roman" pitchFamily="18" charset="0"/>
              </a:rPr>
              <a:t>Informing consumer - Broadening Market </a:t>
            </a:r>
          </a:p>
          <a:p>
            <a:pPr marL="285750" indent="-285750">
              <a:buFont typeface="Arial" panose="020B0604020202020204" pitchFamily="34" charset="0"/>
              <a:buChar char="•"/>
            </a:pPr>
            <a:endParaRPr lang="en-US" sz="2400" b="1" dirty="0">
              <a:solidFill>
                <a:srgbClr val="002060"/>
              </a:solidFill>
              <a:latin typeface="Times New Roman" pitchFamily="18" charset="0"/>
              <a:cs typeface="Times New Roman" pitchFamily="18" charset="0"/>
            </a:endParaRPr>
          </a:p>
          <a:p>
            <a:pPr marL="285750" indent="-285750">
              <a:buFont typeface="Arial" panose="020B0604020202020204" pitchFamily="34" charset="0"/>
              <a:buChar char="•"/>
            </a:pPr>
            <a:r>
              <a:rPr lang="en-US" sz="2400" b="1" dirty="0">
                <a:solidFill>
                  <a:srgbClr val="002060"/>
                </a:solidFill>
                <a:latin typeface="Times New Roman" pitchFamily="18" charset="0"/>
                <a:cs typeface="Times New Roman" pitchFamily="18" charset="0"/>
              </a:rPr>
              <a:t>Lowering selling costs (low cost per contact -advantage of adv.)</a:t>
            </a:r>
          </a:p>
          <a:p>
            <a:endParaRPr lang="en-US" sz="2400" b="1" dirty="0">
              <a:solidFill>
                <a:srgbClr val="002060"/>
              </a:solidFill>
              <a:latin typeface="Times New Roman" pitchFamily="18" charset="0"/>
              <a:cs typeface="Times New Roman" pitchFamily="18" charset="0"/>
            </a:endParaRPr>
          </a:p>
          <a:p>
            <a:pPr marL="285750" indent="-285750">
              <a:buFont typeface="Arial" panose="020B0604020202020204" pitchFamily="34" charset="0"/>
              <a:buChar char="•"/>
            </a:pPr>
            <a:r>
              <a:rPr lang="en-US" sz="2400" b="1" dirty="0">
                <a:solidFill>
                  <a:srgbClr val="002060"/>
                </a:solidFill>
                <a:latin typeface="Times New Roman" pitchFamily="18" charset="0"/>
                <a:cs typeface="Times New Roman" pitchFamily="18" charset="0"/>
              </a:rPr>
              <a:t>Encouraging competition</a:t>
            </a:r>
          </a:p>
          <a:p>
            <a:pPr marL="285750" indent="-285750">
              <a:buFont typeface="Arial" panose="020B0604020202020204" pitchFamily="34" charset="0"/>
              <a:buChar char="•"/>
            </a:pPr>
            <a:endParaRPr lang="en-US" sz="2400" b="1" dirty="0">
              <a:solidFill>
                <a:srgbClr val="002060"/>
              </a:solidFill>
              <a:latin typeface="Times New Roman" pitchFamily="18" charset="0"/>
              <a:cs typeface="Times New Roman" pitchFamily="18" charset="0"/>
            </a:endParaRPr>
          </a:p>
          <a:p>
            <a:pPr marL="285750" indent="-285750">
              <a:buFont typeface="Arial" panose="020B0604020202020204" pitchFamily="34" charset="0"/>
              <a:buChar char="•"/>
            </a:pPr>
            <a:r>
              <a:rPr lang="en-US" sz="2400" b="1" dirty="0">
                <a:solidFill>
                  <a:srgbClr val="002060"/>
                </a:solidFill>
                <a:latin typeface="Times New Roman" pitchFamily="18" charset="0"/>
                <a:cs typeface="Times New Roman" pitchFamily="18" charset="0"/>
              </a:rPr>
              <a:t>Waste of resources ( increases prices –cost to consumer) &amp; Oligopoly and Market concentration</a:t>
            </a:r>
            <a:endParaRPr lang="en-US" sz="2400" b="1" dirty="0">
              <a:solidFill>
                <a:srgbClr val="00206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28534997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302" y="570039"/>
            <a:ext cx="8484782" cy="6370975"/>
          </a:xfrm>
          <a:prstGeom prst="rect">
            <a:avLst/>
          </a:prstGeom>
          <a:noFill/>
        </p:spPr>
        <p:txBody>
          <a:bodyPr wrap="square" rtlCol="0">
            <a:spAutoFit/>
          </a:bodyPr>
          <a:lstStyle/>
          <a:p>
            <a:pPr algn="just"/>
            <a:r>
              <a:rPr lang="en-US" sz="2800" i="1" dirty="0">
                <a:solidFill>
                  <a:schemeClr val="accent2"/>
                </a:solidFill>
              </a:rPr>
              <a:t> </a:t>
            </a:r>
            <a:r>
              <a:rPr lang="en-US" sz="2800" b="1" i="1" u="sng" dirty="0">
                <a:solidFill>
                  <a:schemeClr val="accent2"/>
                </a:solidFill>
                <a:latin typeface="Times New Roman" pitchFamily="18" charset="0"/>
                <a:cs typeface="Times New Roman" pitchFamily="18" charset="0"/>
              </a:rPr>
              <a:t>Demand Distinction</a:t>
            </a:r>
          </a:p>
          <a:p>
            <a:pPr algn="just"/>
            <a:endParaRPr lang="en-US" sz="2400" b="1" u="sng" dirty="0">
              <a:solidFill>
                <a:srgbClr val="002060"/>
              </a:solidFill>
              <a:effectLst/>
              <a:latin typeface="Times New Roman" pitchFamily="18" charset="0"/>
              <a:cs typeface="Times New Roman" pitchFamily="18" charset="0"/>
            </a:endParaRPr>
          </a:p>
          <a:p>
            <a:pPr marL="285750" indent="-285750" algn="just">
              <a:buFont typeface="Arial" panose="020B0604020202020204" pitchFamily="34" charset="0"/>
              <a:buChar char="•"/>
            </a:pPr>
            <a:r>
              <a:rPr lang="en-US" sz="2400" b="1" dirty="0">
                <a:solidFill>
                  <a:srgbClr val="002060"/>
                </a:solidFill>
                <a:latin typeface="Times New Roman" pitchFamily="18" charset="0"/>
                <a:cs typeface="Times New Roman" pitchFamily="18" charset="0"/>
              </a:rPr>
              <a:t>Producer's and consumers goods </a:t>
            </a:r>
          </a:p>
          <a:p>
            <a:pPr algn="just"/>
            <a:endParaRPr lang="en-US" sz="2400" b="1" dirty="0">
              <a:solidFill>
                <a:srgbClr val="002060"/>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2400" b="1" dirty="0">
                <a:solidFill>
                  <a:srgbClr val="002060"/>
                </a:solidFill>
                <a:latin typeface="Times New Roman" pitchFamily="18" charset="0"/>
                <a:cs typeface="Times New Roman" pitchFamily="18" charset="0"/>
              </a:rPr>
              <a:t> Durable and non-durable goods </a:t>
            </a:r>
          </a:p>
          <a:p>
            <a:pPr algn="just"/>
            <a:endParaRPr lang="en-US" sz="2400" b="1" dirty="0">
              <a:solidFill>
                <a:srgbClr val="002060"/>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2400" b="1" dirty="0">
                <a:solidFill>
                  <a:srgbClr val="002060"/>
                </a:solidFill>
                <a:latin typeface="Times New Roman" pitchFamily="18" charset="0"/>
                <a:cs typeface="Times New Roman" pitchFamily="18" charset="0"/>
              </a:rPr>
              <a:t> Derived demand and autonomous demand</a:t>
            </a:r>
          </a:p>
          <a:p>
            <a:pPr algn="just"/>
            <a:endParaRPr lang="en-US" sz="2400" b="1" dirty="0">
              <a:solidFill>
                <a:srgbClr val="002060"/>
              </a:solidFill>
              <a:effectLst/>
              <a:latin typeface="Times New Roman" pitchFamily="18" charset="0"/>
              <a:cs typeface="Times New Roman" pitchFamily="18" charset="0"/>
            </a:endParaRPr>
          </a:p>
          <a:p>
            <a:pPr marL="285750" indent="-285750" algn="just">
              <a:buFont typeface="Arial" panose="020B0604020202020204" pitchFamily="34" charset="0"/>
              <a:buChar char="•"/>
            </a:pPr>
            <a:r>
              <a:rPr lang="en-US" sz="2400" b="1" dirty="0">
                <a:solidFill>
                  <a:srgbClr val="002060"/>
                </a:solidFill>
                <a:latin typeface="Times New Roman" pitchFamily="18" charset="0"/>
                <a:cs typeface="Times New Roman" pitchFamily="18" charset="0"/>
              </a:rPr>
              <a:t> Industry demand and company demand  </a:t>
            </a:r>
          </a:p>
          <a:p>
            <a:pPr algn="just"/>
            <a:endParaRPr lang="en-US" sz="2400" b="1" dirty="0">
              <a:solidFill>
                <a:srgbClr val="002060"/>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2400" b="1" dirty="0">
                <a:solidFill>
                  <a:srgbClr val="002060"/>
                </a:solidFill>
                <a:latin typeface="Times New Roman" pitchFamily="18" charset="0"/>
                <a:cs typeface="Times New Roman" pitchFamily="18" charset="0"/>
              </a:rPr>
              <a:t> Short run demand and long run demand </a:t>
            </a:r>
          </a:p>
          <a:p>
            <a:pPr algn="just"/>
            <a:endParaRPr lang="en-US" sz="2400" b="1" dirty="0">
              <a:solidFill>
                <a:srgbClr val="002060"/>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2400" b="1" dirty="0">
                <a:solidFill>
                  <a:srgbClr val="002060"/>
                </a:solidFill>
                <a:latin typeface="Times New Roman" pitchFamily="18" charset="0"/>
                <a:cs typeface="Times New Roman" pitchFamily="18" charset="0"/>
              </a:rPr>
              <a:t> Short term demand fluctuation and long term trend</a:t>
            </a:r>
          </a:p>
          <a:p>
            <a:pPr algn="just"/>
            <a:endParaRPr lang="en-US" sz="2400" b="1" dirty="0">
              <a:solidFill>
                <a:srgbClr val="002060"/>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2400" b="1" dirty="0">
                <a:solidFill>
                  <a:srgbClr val="002060"/>
                </a:solidFill>
                <a:latin typeface="Times New Roman" pitchFamily="18" charset="0"/>
                <a:cs typeface="Times New Roman" pitchFamily="18" charset="0"/>
              </a:rPr>
              <a:t> Total market and market segment</a:t>
            </a:r>
          </a:p>
          <a:p>
            <a:pPr marL="285750" indent="-285750" algn="just">
              <a:buFont typeface="Arial" panose="020B0604020202020204" pitchFamily="34" charset="0"/>
              <a:buChar char="•"/>
            </a:pPr>
            <a:endParaRPr lang="en-US" sz="2400" b="1" dirty="0">
              <a:solidFill>
                <a:srgbClr val="002060"/>
              </a:solidFill>
              <a:effectLst/>
              <a:latin typeface="Times New Roman" pitchFamily="18" charset="0"/>
              <a:cs typeface="Times New Roman" pitchFamily="18" charset="0"/>
            </a:endParaRPr>
          </a:p>
          <a:p>
            <a:pPr algn="just"/>
            <a:r>
              <a:rPr lang="en-US" sz="2400" b="1" dirty="0">
                <a:solidFill>
                  <a:srgbClr val="002060"/>
                </a:solidFill>
                <a:latin typeface="Times New Roman" pitchFamily="18" charset="0"/>
                <a:cs typeface="Times New Roman" pitchFamily="18" charset="0"/>
              </a:rPr>
              <a:t> </a:t>
            </a:r>
            <a:endParaRPr lang="en-IN" sz="24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876660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FA3C4FF-8D92-4E8C-BEFD-B2D901747DEF}"/>
              </a:ext>
            </a:extLst>
          </p:cNvPr>
          <p:cNvSpPr txBox="1"/>
          <p:nvPr/>
        </p:nvSpPr>
        <p:spPr>
          <a:xfrm>
            <a:off x="329609" y="766732"/>
            <a:ext cx="8899451" cy="6063198"/>
          </a:xfrm>
          <a:prstGeom prst="rect">
            <a:avLst/>
          </a:prstGeom>
          <a:noFill/>
        </p:spPr>
        <p:txBody>
          <a:bodyPr wrap="square">
            <a:spAutoFit/>
          </a:bodyPr>
          <a:lstStyle/>
          <a:p>
            <a:pPr algn="just"/>
            <a:r>
              <a:rPr lang="en-US" sz="2800" b="1" u="sng" dirty="0">
                <a:solidFill>
                  <a:schemeClr val="accent2"/>
                </a:solidFill>
                <a:latin typeface="Times New Roman" pitchFamily="18" charset="0"/>
                <a:cs typeface="Times New Roman" pitchFamily="18" charset="0"/>
              </a:rPr>
              <a:t>Demand forecasting </a:t>
            </a:r>
            <a:r>
              <a:rPr lang="en-US" sz="2800" b="1" dirty="0">
                <a:solidFill>
                  <a:schemeClr val="accent2"/>
                </a:solidFill>
                <a:latin typeface="Times New Roman" pitchFamily="18" charset="0"/>
                <a:cs typeface="Times New Roman" pitchFamily="18" charset="0"/>
              </a:rPr>
              <a:t>: </a:t>
            </a:r>
            <a:r>
              <a:rPr lang="en-US" sz="2000" b="1" dirty="0">
                <a:solidFill>
                  <a:srgbClr val="002060"/>
                </a:solidFill>
                <a:latin typeface="Times New Roman" pitchFamily="18" charset="0"/>
                <a:cs typeface="Times New Roman" pitchFamily="18" charset="0"/>
              </a:rPr>
              <a:t>A forecast is a prediction or estimation of a future situation under given condition. </a:t>
            </a:r>
            <a:endParaRPr lang="en-US" sz="2000" b="1" dirty="0" smtClean="0">
              <a:solidFill>
                <a:srgbClr val="002060"/>
              </a:solidFill>
              <a:latin typeface="Times New Roman" pitchFamily="18" charset="0"/>
              <a:cs typeface="Times New Roman" pitchFamily="18" charset="0"/>
            </a:endParaRPr>
          </a:p>
          <a:p>
            <a:pPr algn="just"/>
            <a:endParaRPr lang="en-US" sz="2000" b="1" dirty="0">
              <a:solidFill>
                <a:srgbClr val="002060"/>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2000" b="1" dirty="0">
                <a:solidFill>
                  <a:srgbClr val="002060"/>
                </a:solidFill>
                <a:latin typeface="Times New Roman" pitchFamily="18" charset="0"/>
                <a:cs typeface="Times New Roman" pitchFamily="18" charset="0"/>
              </a:rPr>
              <a:t> </a:t>
            </a:r>
            <a:r>
              <a:rPr lang="en-US" sz="2000" b="1" u="sng" dirty="0">
                <a:solidFill>
                  <a:srgbClr val="002060"/>
                </a:solidFill>
                <a:latin typeface="Times New Roman" pitchFamily="18" charset="0"/>
                <a:cs typeface="Times New Roman" pitchFamily="18" charset="0"/>
              </a:rPr>
              <a:t>Passive forecasts</a:t>
            </a:r>
            <a:r>
              <a:rPr lang="en-US" sz="2000" b="1" dirty="0">
                <a:solidFill>
                  <a:srgbClr val="002060"/>
                </a:solidFill>
                <a:latin typeface="Times New Roman" pitchFamily="18" charset="0"/>
                <a:cs typeface="Times New Roman" pitchFamily="18" charset="0"/>
              </a:rPr>
              <a:t>: where Prediction about future is based on the assumption that the firm does not change the course of its</a:t>
            </a:r>
            <a:endParaRPr lang="en-US" sz="2000" b="1" dirty="0">
              <a:solidFill>
                <a:srgbClr val="002060"/>
              </a:solidFill>
              <a:effectLst/>
              <a:latin typeface="Times New Roman" pitchFamily="18" charset="0"/>
              <a:cs typeface="Times New Roman" pitchFamily="18" charset="0"/>
            </a:endParaRPr>
          </a:p>
          <a:p>
            <a:pPr algn="just"/>
            <a:r>
              <a:rPr lang="en-US" sz="2000" b="1" dirty="0">
                <a:solidFill>
                  <a:srgbClr val="002060"/>
                </a:solidFill>
                <a:latin typeface="Times New Roman" pitchFamily="18" charset="0"/>
                <a:cs typeface="Times New Roman" pitchFamily="18" charset="0"/>
              </a:rPr>
              <a:t>      action –</a:t>
            </a:r>
          </a:p>
          <a:p>
            <a:pPr marL="285750" indent="-285750" algn="just">
              <a:buFont typeface="Arial" panose="020B0604020202020204" pitchFamily="34" charset="0"/>
              <a:buChar char="•"/>
            </a:pPr>
            <a:r>
              <a:rPr lang="en-US" sz="2000" b="1" u="sng" dirty="0">
                <a:solidFill>
                  <a:srgbClr val="002060"/>
                </a:solidFill>
                <a:latin typeface="Times New Roman" pitchFamily="18" charset="0"/>
                <a:cs typeface="Times New Roman" pitchFamily="18" charset="0"/>
              </a:rPr>
              <a:t> Active forecasts</a:t>
            </a:r>
            <a:r>
              <a:rPr lang="en-US" sz="2000" b="1" dirty="0">
                <a:solidFill>
                  <a:srgbClr val="002060"/>
                </a:solidFill>
                <a:latin typeface="Times New Roman" pitchFamily="18" charset="0"/>
                <a:cs typeface="Times New Roman" pitchFamily="18" charset="0"/>
              </a:rPr>
              <a:t>: where pre casting is done under the condition </a:t>
            </a:r>
            <a:r>
              <a:rPr lang="en-US" sz="2000" b="1" i="1" dirty="0">
                <a:solidFill>
                  <a:srgbClr val="002060"/>
                </a:solidFill>
                <a:latin typeface="Times New Roman" pitchFamily="18" charset="0"/>
                <a:cs typeface="Times New Roman" pitchFamily="18" charset="0"/>
              </a:rPr>
              <a:t>of likely future changes in the actions by the firm. </a:t>
            </a:r>
          </a:p>
          <a:p>
            <a:pPr algn="just"/>
            <a:endParaRPr lang="en-US" sz="2000" b="1" i="1" dirty="0">
              <a:solidFill>
                <a:srgbClr val="002060"/>
              </a:solidFill>
              <a:latin typeface="Times New Roman" pitchFamily="18" charset="0"/>
              <a:cs typeface="Times New Roman" pitchFamily="18" charset="0"/>
            </a:endParaRPr>
          </a:p>
          <a:p>
            <a:pPr algn="just"/>
            <a:r>
              <a:rPr lang="en-US" sz="2000" b="1" i="1" dirty="0">
                <a:solidFill>
                  <a:srgbClr val="002060"/>
                </a:solidFill>
                <a:latin typeface="Times New Roman" pitchFamily="18" charset="0"/>
                <a:cs typeface="Times New Roman" pitchFamily="18" charset="0"/>
              </a:rPr>
              <a:t> </a:t>
            </a:r>
            <a:r>
              <a:rPr lang="en-US" sz="2000" b="1" i="1" u="sng" dirty="0">
                <a:solidFill>
                  <a:srgbClr val="002060"/>
                </a:solidFill>
                <a:latin typeface="Times New Roman" pitchFamily="18" charset="0"/>
                <a:cs typeface="Times New Roman" pitchFamily="18" charset="0"/>
              </a:rPr>
              <a:t>Purpose of forecasting demand:</a:t>
            </a:r>
            <a:endParaRPr lang="en-US" sz="2000" b="1" u="sng" dirty="0">
              <a:solidFill>
                <a:srgbClr val="002060"/>
              </a:solidFill>
              <a:effectLst/>
              <a:latin typeface="Times New Roman" pitchFamily="18" charset="0"/>
              <a:cs typeface="Times New Roman" pitchFamily="18" charset="0"/>
            </a:endParaRPr>
          </a:p>
          <a:p>
            <a:pPr marL="285750" indent="-285750" algn="just">
              <a:buFont typeface="Arial" panose="020B0604020202020204" pitchFamily="34" charset="0"/>
              <a:buChar char="•"/>
            </a:pPr>
            <a:r>
              <a:rPr lang="en-US" sz="2000" b="1" u="sng" dirty="0">
                <a:solidFill>
                  <a:srgbClr val="002060"/>
                </a:solidFill>
                <a:latin typeface="Times New Roman" pitchFamily="18" charset="0"/>
                <a:cs typeface="Times New Roman" pitchFamily="18" charset="0"/>
              </a:rPr>
              <a:t>in short run forecast </a:t>
            </a:r>
            <a:r>
              <a:rPr lang="en-US" sz="2000" b="1" dirty="0">
                <a:solidFill>
                  <a:srgbClr val="002060"/>
                </a:solidFill>
                <a:latin typeface="Times New Roman" pitchFamily="18" charset="0"/>
                <a:cs typeface="Times New Roman" pitchFamily="18" charset="0"/>
              </a:rPr>
              <a:t>seasonal patterns are of price importance - useful for suitable sales policy and proper scheduling of out put in order to avoid over-stocking or costly delays in meeting the orders, - necessary modification in advertising and sales techniques.</a:t>
            </a:r>
          </a:p>
          <a:p>
            <a:pPr algn="just"/>
            <a:endParaRPr lang="en-US" sz="2000" b="1" dirty="0">
              <a:solidFill>
                <a:srgbClr val="002060"/>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2000" b="1" dirty="0">
                <a:solidFill>
                  <a:srgbClr val="002060"/>
                </a:solidFill>
                <a:latin typeface="Times New Roman" pitchFamily="18" charset="0"/>
                <a:cs typeface="Times New Roman" pitchFamily="18" charset="0"/>
              </a:rPr>
              <a:t> </a:t>
            </a:r>
            <a:r>
              <a:rPr lang="en-US" sz="2000" b="1" u="sng" dirty="0">
                <a:solidFill>
                  <a:srgbClr val="002060"/>
                </a:solidFill>
                <a:latin typeface="Times New Roman" pitchFamily="18" charset="0"/>
                <a:cs typeface="Times New Roman" pitchFamily="18" charset="0"/>
              </a:rPr>
              <a:t>long run forecasts </a:t>
            </a:r>
            <a:r>
              <a:rPr lang="en-US" sz="2000" b="1" dirty="0">
                <a:solidFill>
                  <a:srgbClr val="002060"/>
                </a:solidFill>
                <a:latin typeface="Times New Roman" pitchFamily="18" charset="0"/>
                <a:cs typeface="Times New Roman" pitchFamily="18" charset="0"/>
              </a:rPr>
              <a:t>are helpful in proper capital planning - deciding upon prod. capacity, man power planning etc.</a:t>
            </a:r>
            <a:endParaRPr lang="en-US" sz="2000" b="1" dirty="0">
              <a:solidFill>
                <a:srgbClr val="002060"/>
              </a:solidFill>
              <a:effectLst/>
              <a:latin typeface="Times New Roman" pitchFamily="18" charset="0"/>
              <a:cs typeface="Times New Roman" pitchFamily="18" charset="0"/>
            </a:endParaRPr>
          </a:p>
          <a:p>
            <a:pPr algn="just"/>
            <a:r>
              <a:rPr lang="en-US" sz="2000" b="1" dirty="0">
                <a:solidFill>
                  <a:srgbClr val="002060"/>
                </a:solidFill>
                <a:latin typeface="Times New Roman" pitchFamily="18" charset="0"/>
                <a:cs typeface="Times New Roman" pitchFamily="18" charset="0"/>
              </a:rPr>
              <a:t/>
            </a:r>
            <a:br>
              <a:rPr lang="en-US" sz="2000" b="1" dirty="0">
                <a:solidFill>
                  <a:srgbClr val="002060"/>
                </a:solidFill>
                <a:latin typeface="Times New Roman" pitchFamily="18" charset="0"/>
                <a:cs typeface="Times New Roman" pitchFamily="18" charset="0"/>
              </a:rPr>
            </a:br>
            <a:endParaRPr lang="en-IN" sz="20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209515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4670" y="978195"/>
            <a:ext cx="9186530" cy="5047536"/>
          </a:xfrm>
          <a:prstGeom prst="rect">
            <a:avLst/>
          </a:prstGeom>
          <a:noFill/>
        </p:spPr>
        <p:txBody>
          <a:bodyPr wrap="square" rtlCol="0">
            <a:spAutoFit/>
          </a:bodyPr>
          <a:lstStyle/>
          <a:p>
            <a:r>
              <a:rPr lang="en-US" sz="2800" b="1" u="sng" dirty="0">
                <a:solidFill>
                  <a:schemeClr val="accent2"/>
                </a:solidFill>
                <a:latin typeface="Times New Roman" pitchFamily="18" charset="0"/>
                <a:cs typeface="Times New Roman" pitchFamily="18" charset="0"/>
              </a:rPr>
              <a:t>Demand forecasting : </a:t>
            </a:r>
          </a:p>
          <a:p>
            <a:endParaRPr lang="en-US" sz="2400" b="1" u="sng" dirty="0">
              <a:solidFill>
                <a:schemeClr val="accent2"/>
              </a:solidFill>
              <a:latin typeface="Times New Roman" pitchFamily="18" charset="0"/>
              <a:cs typeface="Times New Roman" pitchFamily="18" charset="0"/>
            </a:endParaRPr>
          </a:p>
          <a:p>
            <a:r>
              <a:rPr lang="en-US" sz="2400" b="1" dirty="0">
                <a:solidFill>
                  <a:srgbClr val="002060"/>
                </a:solidFill>
                <a:latin typeface="Times New Roman" pitchFamily="18" charset="0"/>
                <a:cs typeface="Times New Roman" pitchFamily="18" charset="0"/>
              </a:rPr>
              <a:t>May be undertaken at three different level</a:t>
            </a:r>
          </a:p>
          <a:p>
            <a:endParaRPr lang="en-US" sz="2400" b="1" dirty="0">
              <a:solidFill>
                <a:srgbClr val="002060"/>
              </a:solidFill>
              <a:latin typeface="Times New Roman" pitchFamily="18" charset="0"/>
              <a:cs typeface="Times New Roman" pitchFamily="18" charset="0"/>
            </a:endParaRPr>
          </a:p>
          <a:p>
            <a:r>
              <a:rPr lang="en-US" sz="2400" b="1" dirty="0">
                <a:solidFill>
                  <a:srgbClr val="002060"/>
                </a:solidFill>
                <a:latin typeface="Times New Roman" pitchFamily="18" charset="0"/>
                <a:cs typeface="Times New Roman" pitchFamily="18" charset="0"/>
              </a:rPr>
              <a:t>1. Macro level - business conditions over the whole economy measured by an appropriate index of industrial prod" national</a:t>
            </a:r>
            <a:endParaRPr lang="en-US" sz="2400" b="1" dirty="0">
              <a:solidFill>
                <a:srgbClr val="002060"/>
              </a:solidFill>
              <a:effectLst/>
              <a:latin typeface="Times New Roman" pitchFamily="18" charset="0"/>
              <a:cs typeface="Times New Roman" pitchFamily="18" charset="0"/>
            </a:endParaRPr>
          </a:p>
          <a:p>
            <a:r>
              <a:rPr lang="en-US" sz="2400" b="1" dirty="0">
                <a:solidFill>
                  <a:srgbClr val="002060"/>
                </a:solidFill>
                <a:latin typeface="Times New Roman" pitchFamily="18" charset="0"/>
                <a:cs typeface="Times New Roman" pitchFamily="18" charset="0"/>
              </a:rPr>
              <a:t>income or ' expenditure</a:t>
            </a:r>
          </a:p>
          <a:p>
            <a:endParaRPr lang="en-US" sz="2400" b="1" dirty="0">
              <a:solidFill>
                <a:srgbClr val="002060"/>
              </a:solidFill>
              <a:latin typeface="Times New Roman" pitchFamily="18" charset="0"/>
              <a:cs typeface="Times New Roman" pitchFamily="18" charset="0"/>
            </a:endParaRPr>
          </a:p>
          <a:p>
            <a:r>
              <a:rPr lang="en-US" sz="2400" b="1" dirty="0">
                <a:solidFill>
                  <a:srgbClr val="002060"/>
                </a:solidFill>
                <a:latin typeface="Times New Roman" pitchFamily="18" charset="0"/>
                <a:cs typeface="Times New Roman" pitchFamily="18" charset="0"/>
              </a:rPr>
              <a:t>2. Industry level - prepared by different trade association </a:t>
            </a:r>
          </a:p>
          <a:p>
            <a:endParaRPr lang="en-US" sz="2400" b="1" dirty="0">
              <a:solidFill>
                <a:srgbClr val="002060"/>
              </a:solidFill>
              <a:latin typeface="Times New Roman" pitchFamily="18" charset="0"/>
              <a:cs typeface="Times New Roman" pitchFamily="18" charset="0"/>
            </a:endParaRPr>
          </a:p>
          <a:p>
            <a:r>
              <a:rPr lang="en-US" sz="2400" b="1" dirty="0">
                <a:solidFill>
                  <a:srgbClr val="002060"/>
                </a:solidFill>
                <a:latin typeface="Times New Roman" pitchFamily="18" charset="0"/>
                <a:cs typeface="Times New Roman" pitchFamily="18" charset="0"/>
              </a:rPr>
              <a:t>3. Firm level </a:t>
            </a:r>
            <a:r>
              <a:rPr lang="en-US" sz="2400" b="1" dirty="0" smtClean="0">
                <a:solidFill>
                  <a:srgbClr val="002060"/>
                </a:solidFill>
                <a:latin typeface="Times New Roman" pitchFamily="18" charset="0"/>
                <a:cs typeface="Times New Roman" pitchFamily="18" charset="0"/>
              </a:rPr>
              <a:t>– Companies </a:t>
            </a:r>
            <a:endParaRPr lang="en-US" sz="2400" b="1" dirty="0">
              <a:solidFill>
                <a:srgbClr val="002060"/>
              </a:solidFill>
              <a:latin typeface="Times New Roman" pitchFamily="18" charset="0"/>
              <a:cs typeface="Times New Roman" pitchFamily="18" charset="0"/>
            </a:endParaRPr>
          </a:p>
          <a:p>
            <a:endParaRPr lang="en-US" dirty="0">
              <a:solidFill>
                <a:srgbClr val="002060"/>
              </a:solidFill>
            </a:endParaRPr>
          </a:p>
          <a:p>
            <a:r>
              <a:rPr lang="en-US" dirty="0"/>
              <a:t/>
            </a:r>
            <a:br>
              <a:rPr lang="en-US" dirty="0"/>
            </a:br>
            <a:endParaRPr lang="en-IN" dirty="0"/>
          </a:p>
        </p:txBody>
      </p:sp>
    </p:spTree>
    <p:extLst>
      <p:ext uri="{BB962C8B-B14F-4D97-AF65-F5344CB8AC3E}">
        <p14:creationId xmlns:p14="http://schemas.microsoft.com/office/powerpoint/2010/main" xmlns="" val="2414846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13237CB-64DF-46B0-87DC-9B19F5E70D95}"/>
              </a:ext>
            </a:extLst>
          </p:cNvPr>
          <p:cNvSpPr txBox="1"/>
          <p:nvPr/>
        </p:nvSpPr>
        <p:spPr>
          <a:xfrm>
            <a:off x="0" y="0"/>
            <a:ext cx="9473610" cy="6370975"/>
          </a:xfrm>
          <a:prstGeom prst="rect">
            <a:avLst/>
          </a:prstGeom>
          <a:noFill/>
        </p:spPr>
        <p:txBody>
          <a:bodyPr wrap="square">
            <a:spAutoFit/>
          </a:bodyPr>
          <a:lstStyle/>
          <a:p>
            <a:pPr algn="just"/>
            <a:r>
              <a:rPr lang="en-US" dirty="0"/>
              <a:t> </a:t>
            </a:r>
            <a:r>
              <a:rPr lang="en-US" sz="2400" b="1" u="sng" dirty="0">
                <a:solidFill>
                  <a:schemeClr val="accent2"/>
                </a:solidFill>
                <a:latin typeface="Times New Roman" pitchFamily="18" charset="0"/>
                <a:cs typeface="Times New Roman" pitchFamily="18" charset="0"/>
              </a:rPr>
              <a:t>Steps in </a:t>
            </a:r>
            <a:r>
              <a:rPr lang="en-US" sz="2400" b="1" u="sng" dirty="0" smtClean="0">
                <a:solidFill>
                  <a:schemeClr val="accent2"/>
                </a:solidFill>
                <a:latin typeface="Times New Roman" pitchFamily="18" charset="0"/>
                <a:cs typeface="Times New Roman" pitchFamily="18" charset="0"/>
              </a:rPr>
              <a:t>Demand Forecasting: </a:t>
            </a:r>
          </a:p>
          <a:p>
            <a:pPr algn="just"/>
            <a:endParaRPr lang="en-US" sz="2000" b="1" u="sng" dirty="0">
              <a:solidFill>
                <a:srgbClr val="002060"/>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2000" b="1" dirty="0">
                <a:solidFill>
                  <a:srgbClr val="002060"/>
                </a:solidFill>
                <a:latin typeface="Times New Roman" pitchFamily="18" charset="0"/>
                <a:cs typeface="Times New Roman" pitchFamily="18" charset="0"/>
              </a:rPr>
              <a:t>Identification of objective</a:t>
            </a:r>
            <a:endParaRPr lang="en-US" sz="2000" b="1" dirty="0">
              <a:solidFill>
                <a:srgbClr val="002060"/>
              </a:solidFill>
              <a:effectLst/>
              <a:latin typeface="Times New Roman" pitchFamily="18" charset="0"/>
              <a:cs typeface="Times New Roman" pitchFamily="18" charset="0"/>
            </a:endParaRPr>
          </a:p>
          <a:p>
            <a:pPr marL="285750" indent="-285750" algn="just">
              <a:buFont typeface="Arial" panose="020B0604020202020204" pitchFamily="34" charset="0"/>
              <a:buChar char="•"/>
            </a:pPr>
            <a:r>
              <a:rPr lang="en-US" sz="2000" b="1" dirty="0">
                <a:solidFill>
                  <a:srgbClr val="002060"/>
                </a:solidFill>
                <a:latin typeface="Times New Roman" pitchFamily="18" charset="0"/>
                <a:cs typeface="Times New Roman" pitchFamily="18" charset="0"/>
              </a:rPr>
              <a:t>Determining the nature of goods under consideration</a:t>
            </a:r>
            <a:endParaRPr lang="en-US" sz="2000" b="1" dirty="0">
              <a:solidFill>
                <a:srgbClr val="002060"/>
              </a:solidFill>
              <a:effectLst/>
              <a:latin typeface="Times New Roman" pitchFamily="18" charset="0"/>
              <a:cs typeface="Times New Roman" pitchFamily="18" charset="0"/>
            </a:endParaRPr>
          </a:p>
          <a:p>
            <a:pPr marL="285750" indent="-285750" algn="just">
              <a:buFont typeface="Arial" panose="020B0604020202020204" pitchFamily="34" charset="0"/>
              <a:buChar char="•"/>
            </a:pPr>
            <a:r>
              <a:rPr lang="en-US" sz="2000" b="1" dirty="0">
                <a:solidFill>
                  <a:srgbClr val="002060"/>
                </a:solidFill>
                <a:latin typeface="Times New Roman" pitchFamily="18" charset="0"/>
                <a:cs typeface="Times New Roman" pitchFamily="18" charset="0"/>
              </a:rPr>
              <a:t>Selecting a proper method of forecasting </a:t>
            </a:r>
          </a:p>
          <a:p>
            <a:pPr marL="285750" indent="-285750" algn="just">
              <a:buFont typeface="Arial" panose="020B0604020202020204" pitchFamily="34" charset="0"/>
              <a:buChar char="•"/>
            </a:pPr>
            <a:r>
              <a:rPr lang="en-US" sz="2000" b="1" dirty="0">
                <a:solidFill>
                  <a:srgbClr val="002060"/>
                </a:solidFill>
                <a:latin typeface="Times New Roman" pitchFamily="18" charset="0"/>
                <a:cs typeface="Times New Roman" pitchFamily="18" charset="0"/>
              </a:rPr>
              <a:t>Interpretation of results.</a:t>
            </a:r>
          </a:p>
          <a:p>
            <a:pPr marL="285750" indent="-285750" algn="just">
              <a:buFont typeface="Arial" panose="020B0604020202020204" pitchFamily="34" charset="0"/>
              <a:buChar char="•"/>
            </a:pPr>
            <a:endParaRPr lang="en-US" sz="2000" b="1" dirty="0">
              <a:solidFill>
                <a:srgbClr val="002060"/>
              </a:solidFill>
              <a:effectLst/>
              <a:latin typeface="Times New Roman" pitchFamily="18" charset="0"/>
              <a:cs typeface="Times New Roman" pitchFamily="18" charset="0"/>
            </a:endParaRPr>
          </a:p>
          <a:p>
            <a:pPr algn="just"/>
            <a:r>
              <a:rPr lang="en-US" sz="2800" b="1" u="sng" dirty="0">
                <a:solidFill>
                  <a:schemeClr val="accent2"/>
                </a:solidFill>
                <a:latin typeface="Times New Roman" pitchFamily="18" charset="0"/>
                <a:cs typeface="Times New Roman" pitchFamily="18" charset="0"/>
              </a:rPr>
              <a:t>Methods of </a:t>
            </a:r>
            <a:r>
              <a:rPr lang="en-US" sz="2800" b="1" u="sng" dirty="0" smtClean="0">
                <a:solidFill>
                  <a:schemeClr val="accent2"/>
                </a:solidFill>
                <a:latin typeface="Times New Roman" pitchFamily="18" charset="0"/>
                <a:cs typeface="Times New Roman" pitchFamily="18" charset="0"/>
              </a:rPr>
              <a:t>forecasting</a:t>
            </a:r>
          </a:p>
          <a:p>
            <a:pPr algn="just"/>
            <a:endParaRPr lang="en-US" sz="2000" b="1" u="sng" dirty="0">
              <a:solidFill>
                <a:srgbClr val="002060"/>
              </a:solidFill>
              <a:effectLst/>
              <a:latin typeface="Times New Roman" pitchFamily="18" charset="0"/>
              <a:cs typeface="Times New Roman" pitchFamily="18" charset="0"/>
            </a:endParaRPr>
          </a:p>
          <a:p>
            <a:pPr algn="just"/>
            <a:r>
              <a:rPr lang="en-US" sz="2000" b="1" u="sng" dirty="0">
                <a:solidFill>
                  <a:srgbClr val="002060"/>
                </a:solidFill>
                <a:latin typeface="Times New Roman" pitchFamily="18" charset="0"/>
                <a:cs typeface="Times New Roman" pitchFamily="18" charset="0"/>
              </a:rPr>
              <a:t>1.Expert opinion method </a:t>
            </a:r>
          </a:p>
          <a:p>
            <a:pPr algn="just"/>
            <a:endParaRPr lang="en-US" sz="2000" b="1" u="sng" dirty="0">
              <a:solidFill>
                <a:srgbClr val="002060"/>
              </a:solidFill>
              <a:latin typeface="Times New Roman" pitchFamily="18" charset="0"/>
              <a:cs typeface="Times New Roman" pitchFamily="18" charset="0"/>
            </a:endParaRPr>
          </a:p>
          <a:p>
            <a:pPr algn="just"/>
            <a:r>
              <a:rPr lang="en-US" sz="2000" b="1" u="sng" dirty="0">
                <a:solidFill>
                  <a:srgbClr val="002060"/>
                </a:solidFill>
                <a:latin typeface="Times New Roman" pitchFamily="18" charset="0"/>
                <a:cs typeface="Times New Roman" pitchFamily="18" charset="0"/>
              </a:rPr>
              <a:t>2. Delphi Method </a:t>
            </a:r>
            <a:r>
              <a:rPr lang="en-US" sz="2000" b="1" dirty="0">
                <a:solidFill>
                  <a:srgbClr val="002060"/>
                </a:solidFill>
                <a:latin typeface="Times New Roman" pitchFamily="18" charset="0"/>
                <a:cs typeface="Times New Roman" pitchFamily="18" charset="0"/>
              </a:rPr>
              <a:t>: It consists of an attempt to arrive at a consensus in an uncertain area by questioning a group of experts repeatedly until the response appear to converge along a single line on the issue causing disagreement are clearly defined. The participants (experts) are supplied the responses to previous questions from others in the group by a coordinator or leader. even including reasons.</a:t>
            </a:r>
          </a:p>
          <a:p>
            <a:pPr algn="just"/>
            <a:endParaRPr lang="en-US" sz="2000" b="1" dirty="0">
              <a:solidFill>
                <a:srgbClr val="002060"/>
              </a:solidFill>
              <a:latin typeface="Times New Roman" pitchFamily="18" charset="0"/>
              <a:cs typeface="Times New Roman" pitchFamily="18" charset="0"/>
            </a:endParaRPr>
          </a:p>
          <a:p>
            <a:pPr algn="just"/>
            <a:r>
              <a:rPr lang="en-US" sz="2000" b="1" u="sng" dirty="0">
                <a:solidFill>
                  <a:srgbClr val="002060"/>
                </a:solidFill>
                <a:latin typeface="Times New Roman" pitchFamily="18" charset="0"/>
                <a:cs typeface="Times New Roman" pitchFamily="18" charset="0"/>
              </a:rPr>
              <a:t>3. Survey of Buyers Intention  </a:t>
            </a:r>
            <a:r>
              <a:rPr lang="en-US" sz="2000" b="1" dirty="0">
                <a:solidFill>
                  <a:srgbClr val="002060"/>
                </a:solidFill>
                <a:latin typeface="Times New Roman" pitchFamily="18" charset="0"/>
                <a:cs typeface="Times New Roman" pitchFamily="18" charset="0"/>
              </a:rPr>
              <a:t>useful for short run</a:t>
            </a:r>
          </a:p>
          <a:p>
            <a:pPr algn="just"/>
            <a:endParaRPr lang="en-US" sz="2000" b="1" dirty="0">
              <a:solidFill>
                <a:srgbClr val="002060"/>
              </a:solidFill>
              <a:effectLst/>
              <a:latin typeface="Times New Roman" pitchFamily="18" charset="0"/>
              <a:cs typeface="Times New Roman" pitchFamily="18" charset="0"/>
            </a:endParaRPr>
          </a:p>
          <a:p>
            <a:pPr algn="just"/>
            <a:r>
              <a:rPr lang="en-US" sz="2000" b="1" u="sng" dirty="0">
                <a:solidFill>
                  <a:srgbClr val="002060"/>
                </a:solidFill>
                <a:latin typeface="Times New Roman" pitchFamily="18" charset="0"/>
                <a:cs typeface="Times New Roman" pitchFamily="18" charset="0"/>
              </a:rPr>
              <a:t>4.collective opinion</a:t>
            </a:r>
            <a:r>
              <a:rPr lang="en-US" sz="2000" b="1" dirty="0">
                <a:solidFill>
                  <a:srgbClr val="002060"/>
                </a:solidFill>
                <a:latin typeface="Times New Roman" pitchFamily="18" charset="0"/>
                <a:cs typeface="Times New Roman" pitchFamily="18" charset="0"/>
              </a:rPr>
              <a:t> ( sales force polling): restricted to short run only</a:t>
            </a:r>
            <a:endParaRPr lang="en-US" sz="2000" b="1" dirty="0">
              <a:solidFill>
                <a:srgbClr val="00206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5024035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581" y="211027"/>
            <a:ext cx="9351150" cy="6740307"/>
          </a:xfrm>
          <a:prstGeom prst="rect">
            <a:avLst/>
          </a:prstGeom>
          <a:noFill/>
        </p:spPr>
        <p:txBody>
          <a:bodyPr wrap="square" rtlCol="0">
            <a:spAutoFit/>
          </a:bodyPr>
          <a:lstStyle/>
          <a:p>
            <a:r>
              <a:rPr lang="en-US" dirty="0" smtClean="0">
                <a:solidFill>
                  <a:schemeClr val="accent2"/>
                </a:solidFill>
              </a:rPr>
              <a:t>5.</a:t>
            </a:r>
            <a:r>
              <a:rPr lang="en-US" dirty="0">
                <a:solidFill>
                  <a:schemeClr val="accent2"/>
                </a:solidFill>
              </a:rPr>
              <a:t> </a:t>
            </a:r>
            <a:r>
              <a:rPr lang="en-US" sz="2400" b="1" u="sng" dirty="0">
                <a:solidFill>
                  <a:schemeClr val="accent2"/>
                </a:solidFill>
                <a:latin typeface="Times New Roman" pitchFamily="18" charset="0"/>
                <a:cs typeface="Times New Roman" pitchFamily="18" charset="0"/>
              </a:rPr>
              <a:t>Analysis of </a:t>
            </a:r>
            <a:r>
              <a:rPr lang="en-US" sz="2400" b="1" u="sng" dirty="0" smtClean="0">
                <a:solidFill>
                  <a:schemeClr val="accent2"/>
                </a:solidFill>
                <a:latin typeface="Times New Roman" pitchFamily="18" charset="0"/>
                <a:cs typeface="Times New Roman" pitchFamily="18" charset="0"/>
              </a:rPr>
              <a:t>Time </a:t>
            </a:r>
            <a:r>
              <a:rPr lang="en-US" sz="2400" b="1" u="sng" dirty="0">
                <a:solidFill>
                  <a:schemeClr val="accent2"/>
                </a:solidFill>
                <a:latin typeface="Times New Roman" pitchFamily="18" charset="0"/>
                <a:cs typeface="Times New Roman" pitchFamily="18" charset="0"/>
              </a:rPr>
              <a:t>series and </a:t>
            </a:r>
            <a:r>
              <a:rPr lang="en-US" sz="2400" b="1" u="sng" dirty="0" smtClean="0">
                <a:solidFill>
                  <a:schemeClr val="accent2"/>
                </a:solidFill>
                <a:latin typeface="Times New Roman" pitchFamily="18" charset="0"/>
                <a:cs typeface="Times New Roman" pitchFamily="18" charset="0"/>
              </a:rPr>
              <a:t>Trend </a:t>
            </a:r>
            <a:r>
              <a:rPr lang="en-US" sz="2400" b="1" u="sng" dirty="0">
                <a:solidFill>
                  <a:schemeClr val="accent2"/>
                </a:solidFill>
                <a:latin typeface="Times New Roman" pitchFamily="18" charset="0"/>
                <a:cs typeface="Times New Roman" pitchFamily="18" charset="0"/>
              </a:rPr>
              <a:t>projections :</a:t>
            </a:r>
          </a:p>
          <a:p>
            <a:endParaRPr lang="en-US" sz="2400" b="1" u="sng" dirty="0">
              <a:solidFill>
                <a:srgbClr val="002060"/>
              </a:solidFill>
              <a:effectLst/>
              <a:latin typeface="Times New Roman" pitchFamily="18" charset="0"/>
              <a:cs typeface="Times New Roman" pitchFamily="18" charset="0"/>
            </a:endParaRPr>
          </a:p>
          <a:p>
            <a:r>
              <a:rPr lang="en-US" sz="2400" b="1" dirty="0">
                <a:solidFill>
                  <a:srgbClr val="002060"/>
                </a:solidFill>
                <a:latin typeface="Times New Roman" pitchFamily="18" charset="0"/>
                <a:cs typeface="Times New Roman" pitchFamily="18" charset="0"/>
              </a:rPr>
              <a:t>Past sales data with time are arranged in chorological from yield 'time series &amp; trend line can be fitted through a series either by means of </a:t>
            </a:r>
          </a:p>
          <a:p>
            <a:r>
              <a:rPr lang="en-US" sz="2400" b="1" dirty="0">
                <a:solidFill>
                  <a:srgbClr val="002060"/>
                </a:solidFill>
                <a:latin typeface="Times New Roman" pitchFamily="18" charset="0"/>
                <a:cs typeface="Times New Roman" pitchFamily="18" charset="0"/>
              </a:rPr>
              <a:t> </a:t>
            </a:r>
          </a:p>
          <a:p>
            <a:r>
              <a:rPr lang="en-US" sz="2400" b="1" dirty="0">
                <a:solidFill>
                  <a:srgbClr val="002060"/>
                </a:solidFill>
                <a:latin typeface="Times New Roman" pitchFamily="18" charset="0"/>
                <a:cs typeface="Times New Roman" pitchFamily="18" charset="0"/>
              </a:rPr>
              <a:t>Statistical method such as least square or visually by judgement </a:t>
            </a:r>
          </a:p>
          <a:p>
            <a:r>
              <a:rPr lang="en-US" sz="2400" b="1" dirty="0">
                <a:solidFill>
                  <a:srgbClr val="002060"/>
                </a:solidFill>
                <a:latin typeface="Times New Roman" pitchFamily="18" charset="0"/>
                <a:cs typeface="Times New Roman" pitchFamily="18" charset="0"/>
              </a:rPr>
              <a:t>challenges at turning points, or at break down of time series.</a:t>
            </a:r>
          </a:p>
          <a:p>
            <a:endParaRPr lang="en-US" sz="2400" b="1" dirty="0">
              <a:solidFill>
                <a:srgbClr val="002060"/>
              </a:solidFill>
              <a:effectLst/>
              <a:latin typeface="Times New Roman" pitchFamily="18" charset="0"/>
              <a:cs typeface="Times New Roman" pitchFamily="18" charset="0"/>
            </a:endParaRPr>
          </a:p>
          <a:p>
            <a:r>
              <a:rPr lang="en-US" sz="2400" b="1" dirty="0">
                <a:solidFill>
                  <a:srgbClr val="002060"/>
                </a:solidFill>
                <a:latin typeface="Times New Roman" pitchFamily="18" charset="0"/>
                <a:cs typeface="Times New Roman" pitchFamily="18" charset="0"/>
              </a:rPr>
              <a:t>Four sets of factor has to be seen:</a:t>
            </a:r>
          </a:p>
          <a:p>
            <a:endParaRPr lang="en-US" sz="2400" b="1" dirty="0">
              <a:solidFill>
                <a:srgbClr val="002060"/>
              </a:solidFill>
              <a:effectLst/>
              <a:latin typeface="Times New Roman" pitchFamily="18" charset="0"/>
              <a:cs typeface="Times New Roman" pitchFamily="18" charset="0"/>
            </a:endParaRPr>
          </a:p>
          <a:p>
            <a:r>
              <a:rPr lang="en-US" sz="2400" b="1" dirty="0">
                <a:solidFill>
                  <a:srgbClr val="002060"/>
                </a:solidFill>
                <a:latin typeface="Times New Roman" pitchFamily="18" charset="0"/>
                <a:cs typeface="Times New Roman" pitchFamily="18" charset="0"/>
              </a:rPr>
              <a:t>Trend(t), seasonal variation (s), Cyclical fluctuations (c) and irregular forces (I).</a:t>
            </a:r>
          </a:p>
          <a:p>
            <a:endParaRPr lang="en-US" sz="2400" b="1" dirty="0">
              <a:solidFill>
                <a:srgbClr val="002060"/>
              </a:solidFill>
              <a:latin typeface="Times New Roman" pitchFamily="18" charset="0"/>
              <a:cs typeface="Times New Roman" pitchFamily="18" charset="0"/>
            </a:endParaRPr>
          </a:p>
          <a:p>
            <a:r>
              <a:rPr lang="en-US" sz="2400" b="1" dirty="0">
                <a:solidFill>
                  <a:srgbClr val="002060"/>
                </a:solidFill>
                <a:latin typeface="Times New Roman" pitchFamily="18" charset="0"/>
                <a:cs typeface="Times New Roman" pitchFamily="18" charset="0"/>
              </a:rPr>
              <a:t>Treat the original time series data (o) by Expressing o=TSCI</a:t>
            </a:r>
          </a:p>
          <a:p>
            <a:r>
              <a:rPr lang="en-US" sz="2400" b="1" dirty="0">
                <a:solidFill>
                  <a:srgbClr val="002060"/>
                </a:solidFill>
                <a:latin typeface="Times New Roman" pitchFamily="18" charset="0"/>
                <a:cs typeface="Times New Roman" pitchFamily="18" charset="0"/>
              </a:rPr>
              <a:t> </a:t>
            </a:r>
          </a:p>
          <a:p>
            <a:r>
              <a:rPr lang="en-US" sz="2400" b="1" dirty="0">
                <a:solidFill>
                  <a:srgbClr val="002060"/>
                </a:solidFill>
                <a:latin typeface="Times New Roman" pitchFamily="18" charset="0"/>
                <a:cs typeface="Times New Roman" pitchFamily="18" charset="0"/>
              </a:rPr>
              <a:t>So for eliminating effects of these all four usual practice.</a:t>
            </a:r>
          </a:p>
          <a:p>
            <a:r>
              <a:rPr lang="en-US" sz="2400" b="1" dirty="0">
                <a:solidFill>
                  <a:srgbClr val="002060"/>
                </a:solidFill>
                <a:latin typeface="Times New Roman" pitchFamily="18" charset="0"/>
                <a:cs typeface="Times New Roman" pitchFamily="18" charset="0"/>
              </a:rPr>
              <a:t/>
            </a:r>
            <a:br>
              <a:rPr lang="en-US" sz="2400" b="1" dirty="0">
                <a:solidFill>
                  <a:srgbClr val="002060"/>
                </a:solidFill>
                <a:latin typeface="Times New Roman" pitchFamily="18" charset="0"/>
                <a:cs typeface="Times New Roman" pitchFamily="18" charset="0"/>
              </a:rPr>
            </a:br>
            <a:endParaRPr lang="en-IN" sz="24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86317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CA72A163-B7E5-44A1-B4BA-0D50C18CAB2C}"/>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56449" y="647700"/>
            <a:ext cx="9078052" cy="5429249"/>
          </a:xfrm>
        </p:spPr>
      </p:pic>
    </p:spTree>
    <p:extLst>
      <p:ext uri="{BB962C8B-B14F-4D97-AF65-F5344CB8AC3E}">
        <p14:creationId xmlns:p14="http://schemas.microsoft.com/office/powerpoint/2010/main" xmlns="" val="7307064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03E2AFA-D93C-4F1F-9FF3-1C52B8D7DBE8}"/>
              </a:ext>
            </a:extLst>
          </p:cNvPr>
          <p:cNvSpPr>
            <a:spLocks noGrp="1"/>
          </p:cNvSpPr>
          <p:nvPr>
            <p:ph type="body" idx="1"/>
          </p:nvPr>
        </p:nvSpPr>
        <p:spPr>
          <a:xfrm>
            <a:off x="283929" y="287080"/>
            <a:ext cx="10444321" cy="5273749"/>
          </a:xfrm>
        </p:spPr>
        <p:txBody>
          <a:bodyPr>
            <a:noAutofit/>
          </a:bodyPr>
          <a:lstStyle/>
          <a:p>
            <a:r>
              <a:rPr lang="en-US" b="1" dirty="0">
                <a:solidFill>
                  <a:srgbClr val="002060"/>
                </a:solidFill>
                <a:latin typeface="Times New Roman" pitchFamily="18" charset="0"/>
                <a:cs typeface="Times New Roman" pitchFamily="18" charset="0"/>
              </a:rPr>
              <a:t>Usual practice is first calculate trend from usual data (D).</a:t>
            </a:r>
          </a:p>
          <a:p>
            <a:r>
              <a:rPr lang="en-US" b="1" dirty="0">
                <a:solidFill>
                  <a:srgbClr val="002060"/>
                </a:solidFill>
                <a:latin typeface="Times New Roman" pitchFamily="18" charset="0"/>
                <a:cs typeface="Times New Roman" pitchFamily="18" charset="0"/>
              </a:rPr>
              <a:t>Then trend values are eliminated (TSCI / T). Then calculate seasonal index, used for removing seasonal effect  (SCI / S) …..</a:t>
            </a:r>
          </a:p>
          <a:p>
            <a:r>
              <a:rPr lang="en-US" b="1" dirty="0">
                <a:solidFill>
                  <a:srgbClr val="002060"/>
                </a:solidFill>
                <a:latin typeface="Times New Roman" pitchFamily="18" charset="0"/>
                <a:cs typeface="Times New Roman" pitchFamily="18" charset="0"/>
              </a:rPr>
              <a:t>Linear Trend:</a:t>
            </a:r>
            <a:br>
              <a:rPr lang="en-US" b="1" dirty="0">
                <a:solidFill>
                  <a:srgbClr val="002060"/>
                </a:solidFill>
                <a:latin typeface="Times New Roman" pitchFamily="18" charset="0"/>
                <a:cs typeface="Times New Roman" pitchFamily="18" charset="0"/>
              </a:rPr>
            </a:br>
            <a:r>
              <a:rPr lang="en-US" b="1" dirty="0">
                <a:solidFill>
                  <a:srgbClr val="002060"/>
                </a:solidFill>
                <a:latin typeface="Times New Roman" pitchFamily="18" charset="0"/>
                <a:cs typeface="Times New Roman" pitchFamily="18" charset="0"/>
              </a:rPr>
              <a:t/>
            </a:r>
            <a:br>
              <a:rPr lang="en-US" b="1" dirty="0">
                <a:solidFill>
                  <a:srgbClr val="002060"/>
                </a:solidFill>
                <a:latin typeface="Times New Roman" pitchFamily="18" charset="0"/>
                <a:cs typeface="Times New Roman" pitchFamily="18" charset="0"/>
              </a:rPr>
            </a:br>
            <a:r>
              <a:rPr lang="en-US" b="1" dirty="0">
                <a:solidFill>
                  <a:srgbClr val="002060"/>
                </a:solidFill>
                <a:latin typeface="Times New Roman" pitchFamily="18" charset="0"/>
                <a:cs typeface="Times New Roman" pitchFamily="18" charset="0"/>
              </a:rPr>
              <a:t>Sales = a + </a:t>
            </a:r>
            <a:r>
              <a:rPr lang="en-US" b="1">
                <a:solidFill>
                  <a:srgbClr val="002060"/>
                </a:solidFill>
                <a:latin typeface="Times New Roman" pitchFamily="18" charset="0"/>
                <a:cs typeface="Times New Roman" pitchFamily="18" charset="0"/>
              </a:rPr>
              <a:t>b </a:t>
            </a:r>
            <a:r>
              <a:rPr lang="en-US" b="1" smtClean="0">
                <a:solidFill>
                  <a:srgbClr val="002060"/>
                </a:solidFill>
                <a:latin typeface="Times New Roman" pitchFamily="18" charset="0"/>
                <a:cs typeface="Times New Roman" pitchFamily="18" charset="0"/>
              </a:rPr>
              <a:t>T</a:t>
            </a:r>
            <a:endParaRPr lang="en-US" b="1" dirty="0">
              <a:solidFill>
                <a:srgbClr val="002060"/>
              </a:solidFill>
              <a:latin typeface="Times New Roman" pitchFamily="18" charset="0"/>
              <a:cs typeface="Times New Roman" pitchFamily="18" charset="0"/>
            </a:endParaRPr>
          </a:p>
          <a:p>
            <a:endParaRPr lang="en-US" b="1" dirty="0">
              <a:solidFill>
                <a:srgbClr val="002060"/>
              </a:solidFill>
              <a:latin typeface="Times New Roman" pitchFamily="18" charset="0"/>
              <a:cs typeface="Times New Roman" pitchFamily="18" charset="0"/>
            </a:endParaRPr>
          </a:p>
          <a:p>
            <a:r>
              <a:rPr lang="en-US" b="1" dirty="0">
                <a:solidFill>
                  <a:srgbClr val="002060"/>
                </a:solidFill>
                <a:latin typeface="Times New Roman" pitchFamily="18" charset="0"/>
                <a:cs typeface="Times New Roman" pitchFamily="18" charset="0"/>
              </a:rPr>
              <a:t>S = a + ∑ T</a:t>
            </a:r>
          </a:p>
          <a:p>
            <a:endParaRPr lang="en-US" b="1" dirty="0">
              <a:solidFill>
                <a:srgbClr val="002060"/>
              </a:solidFill>
              <a:latin typeface="Times New Roman" pitchFamily="18" charset="0"/>
              <a:cs typeface="Times New Roman" pitchFamily="18" charset="0"/>
            </a:endParaRPr>
          </a:p>
          <a:p>
            <a:r>
              <a:rPr lang="en-US" b="1" dirty="0">
                <a:solidFill>
                  <a:srgbClr val="002060"/>
                </a:solidFill>
                <a:latin typeface="Times New Roman" pitchFamily="18" charset="0"/>
                <a:cs typeface="Times New Roman" pitchFamily="18" charset="0"/>
              </a:rPr>
              <a:t>LS = Na + b ∑ T</a:t>
            </a:r>
          </a:p>
          <a:p>
            <a:endParaRPr lang="en-US" b="1" dirty="0">
              <a:solidFill>
                <a:srgbClr val="002060"/>
              </a:solidFill>
              <a:latin typeface="Times New Roman" pitchFamily="18" charset="0"/>
              <a:cs typeface="Times New Roman" pitchFamily="18" charset="0"/>
            </a:endParaRPr>
          </a:p>
          <a:p>
            <a:r>
              <a:rPr lang="en-US" b="1" dirty="0">
                <a:solidFill>
                  <a:srgbClr val="002060"/>
                </a:solidFill>
                <a:latin typeface="Times New Roman" pitchFamily="18" charset="0"/>
                <a:cs typeface="Times New Roman" pitchFamily="18" charset="0"/>
              </a:rPr>
              <a:t>∑  S T  = a ∑ T + b ∑ T ^2</a:t>
            </a:r>
          </a:p>
          <a:p>
            <a:endParaRPr lang="en-US" b="1" dirty="0">
              <a:solidFill>
                <a:srgbClr val="002060"/>
              </a:solidFill>
              <a:latin typeface="Times New Roman" pitchFamily="18" charset="0"/>
              <a:cs typeface="Times New Roman" pitchFamily="18" charset="0"/>
            </a:endParaRPr>
          </a:p>
          <a:p>
            <a:r>
              <a:rPr lang="en-US" b="1" dirty="0">
                <a:solidFill>
                  <a:srgbClr val="002060"/>
                </a:solidFill>
                <a:latin typeface="Times New Roman" pitchFamily="18" charset="0"/>
                <a:cs typeface="Times New Roman" pitchFamily="18" charset="0"/>
              </a:rPr>
              <a:t>Find out a and b, So:</a:t>
            </a:r>
            <a:br>
              <a:rPr lang="en-US" b="1" dirty="0">
                <a:solidFill>
                  <a:srgbClr val="002060"/>
                </a:solidFill>
                <a:latin typeface="Times New Roman" pitchFamily="18" charset="0"/>
                <a:cs typeface="Times New Roman" pitchFamily="18" charset="0"/>
              </a:rPr>
            </a:br>
            <a:r>
              <a:rPr lang="en-US" b="1" dirty="0">
                <a:solidFill>
                  <a:srgbClr val="002060"/>
                </a:solidFill>
                <a:latin typeface="Times New Roman" pitchFamily="18" charset="0"/>
                <a:cs typeface="Times New Roman" pitchFamily="18" charset="0"/>
              </a:rPr>
              <a:t/>
            </a:r>
            <a:br>
              <a:rPr lang="en-US" b="1" dirty="0">
                <a:solidFill>
                  <a:srgbClr val="002060"/>
                </a:solidFill>
                <a:latin typeface="Times New Roman" pitchFamily="18" charset="0"/>
                <a:cs typeface="Times New Roman" pitchFamily="18" charset="0"/>
              </a:rPr>
            </a:br>
            <a:r>
              <a:rPr lang="en-US" b="1" dirty="0">
                <a:solidFill>
                  <a:srgbClr val="002060"/>
                </a:solidFill>
                <a:latin typeface="Times New Roman" pitchFamily="18" charset="0"/>
                <a:cs typeface="Times New Roman" pitchFamily="18" charset="0"/>
              </a:rPr>
              <a:t>S = (  ) + (   ) T  and we can get value of S for any further year.</a:t>
            </a:r>
          </a:p>
        </p:txBody>
      </p:sp>
    </p:spTree>
    <p:extLst>
      <p:ext uri="{BB962C8B-B14F-4D97-AF65-F5344CB8AC3E}">
        <p14:creationId xmlns:p14="http://schemas.microsoft.com/office/powerpoint/2010/main" xmlns="" val="28782667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2589" y="733647"/>
            <a:ext cx="6933485" cy="4647426"/>
          </a:xfrm>
          <a:prstGeom prst="rect">
            <a:avLst/>
          </a:prstGeom>
          <a:noFill/>
        </p:spPr>
        <p:txBody>
          <a:bodyPr wrap="square" rtlCol="0">
            <a:spAutoFit/>
          </a:bodyPr>
          <a:lstStyle/>
          <a:p>
            <a:r>
              <a:rPr lang="en-IN" sz="2000" b="1" u="sng" dirty="0">
                <a:solidFill>
                  <a:srgbClr val="002060"/>
                </a:solidFill>
                <a:latin typeface="Times New Roman" pitchFamily="18" charset="0"/>
                <a:cs typeface="Times New Roman" pitchFamily="18" charset="0"/>
              </a:rPr>
              <a:t>Non linear trends:</a:t>
            </a:r>
          </a:p>
          <a:p>
            <a:endParaRPr lang="en-IN" sz="2000" b="1" dirty="0">
              <a:solidFill>
                <a:srgbClr val="002060"/>
              </a:solidFill>
              <a:latin typeface="Times New Roman" pitchFamily="18" charset="0"/>
              <a:cs typeface="Times New Roman" pitchFamily="18" charset="0"/>
            </a:endParaRPr>
          </a:p>
          <a:p>
            <a:r>
              <a:rPr lang="en-IN" sz="2000" b="1" dirty="0">
                <a:solidFill>
                  <a:srgbClr val="002060"/>
                </a:solidFill>
                <a:latin typeface="Times New Roman" pitchFamily="18" charset="0"/>
                <a:cs typeface="Times New Roman" pitchFamily="18" charset="0"/>
              </a:rPr>
              <a:t>Polynomial trends:    S= a-bT+cT²</a:t>
            </a:r>
          </a:p>
          <a:p>
            <a:r>
              <a:rPr lang="en-IN" sz="2000" b="1" dirty="0">
                <a:solidFill>
                  <a:srgbClr val="002060"/>
                </a:solidFill>
                <a:latin typeface="Times New Roman" pitchFamily="18" charset="0"/>
                <a:cs typeface="Times New Roman" pitchFamily="18" charset="0"/>
              </a:rPr>
              <a:t>                                 </a:t>
            </a:r>
          </a:p>
          <a:p>
            <a:r>
              <a:rPr lang="en-IN" sz="2000" b="1" dirty="0">
                <a:solidFill>
                  <a:srgbClr val="002060"/>
                </a:solidFill>
                <a:latin typeface="Times New Roman" pitchFamily="18" charset="0"/>
                <a:cs typeface="Times New Roman" pitchFamily="18" charset="0"/>
              </a:rPr>
              <a:t>                                S= a-bT+cT²-dT³</a:t>
            </a:r>
          </a:p>
          <a:p>
            <a:endParaRPr lang="en-IN" sz="2000" b="1" dirty="0">
              <a:solidFill>
                <a:srgbClr val="002060"/>
              </a:solidFill>
              <a:latin typeface="Times New Roman" pitchFamily="18" charset="0"/>
              <a:cs typeface="Times New Roman" pitchFamily="18" charset="0"/>
            </a:endParaRPr>
          </a:p>
          <a:p>
            <a:r>
              <a:rPr lang="en-IN" sz="2000" b="1" dirty="0">
                <a:solidFill>
                  <a:srgbClr val="002060"/>
                </a:solidFill>
                <a:latin typeface="Times New Roman" pitchFamily="18" charset="0"/>
                <a:cs typeface="Times New Roman" pitchFamily="18" charset="0"/>
              </a:rPr>
              <a:t>Exponential trend:    S= aeᵇᵗ</a:t>
            </a:r>
          </a:p>
          <a:p>
            <a:endParaRPr lang="en-IN" sz="2000" b="1" dirty="0">
              <a:solidFill>
                <a:srgbClr val="002060"/>
              </a:solidFill>
              <a:latin typeface="Times New Roman" pitchFamily="18" charset="0"/>
              <a:cs typeface="Times New Roman" pitchFamily="18" charset="0"/>
            </a:endParaRPr>
          </a:p>
          <a:p>
            <a:r>
              <a:rPr lang="en-IN" sz="2000" b="1" dirty="0">
                <a:solidFill>
                  <a:srgbClr val="002060"/>
                </a:solidFill>
                <a:latin typeface="Times New Roman" pitchFamily="18" charset="0"/>
                <a:cs typeface="Times New Roman" pitchFamily="18" charset="0"/>
              </a:rPr>
              <a:t>                                log S= log a +b </a:t>
            </a:r>
            <a:r>
              <a:rPr lang="en-IN" sz="2000" b="1" dirty="0" err="1">
                <a:solidFill>
                  <a:srgbClr val="002060"/>
                </a:solidFill>
                <a:latin typeface="Times New Roman" pitchFamily="18" charset="0"/>
                <a:cs typeface="Times New Roman" pitchFamily="18" charset="0"/>
              </a:rPr>
              <a:t>logT</a:t>
            </a:r>
            <a:endParaRPr lang="en-IN" sz="2000" b="1" dirty="0">
              <a:solidFill>
                <a:srgbClr val="002060"/>
              </a:solidFill>
              <a:latin typeface="Times New Roman" pitchFamily="18" charset="0"/>
              <a:cs typeface="Times New Roman" pitchFamily="18" charset="0"/>
            </a:endParaRPr>
          </a:p>
          <a:p>
            <a:endParaRPr lang="en-IN" sz="2000" b="1" dirty="0">
              <a:solidFill>
                <a:srgbClr val="002060"/>
              </a:solidFill>
              <a:latin typeface="Times New Roman" pitchFamily="18" charset="0"/>
              <a:cs typeface="Times New Roman" pitchFamily="18" charset="0"/>
            </a:endParaRPr>
          </a:p>
          <a:p>
            <a:r>
              <a:rPr lang="en-IN" sz="2000" b="1" dirty="0">
                <a:solidFill>
                  <a:srgbClr val="002060"/>
                </a:solidFill>
                <a:latin typeface="Times New Roman" pitchFamily="18" charset="0"/>
                <a:cs typeface="Times New Roman" pitchFamily="18" charset="0"/>
              </a:rPr>
              <a:t>Double Log trend:     S= </a:t>
            </a:r>
            <a:r>
              <a:rPr lang="en-IN" sz="2000" b="1" dirty="0" err="1">
                <a:solidFill>
                  <a:srgbClr val="002060"/>
                </a:solidFill>
                <a:latin typeface="Times New Roman" pitchFamily="18" charset="0"/>
                <a:cs typeface="Times New Roman" pitchFamily="18" charset="0"/>
              </a:rPr>
              <a:t>aT</a:t>
            </a:r>
            <a:r>
              <a:rPr lang="en-IN" sz="2000" b="1" dirty="0">
                <a:solidFill>
                  <a:srgbClr val="002060"/>
                </a:solidFill>
                <a:latin typeface="Times New Roman" pitchFamily="18" charset="0"/>
                <a:cs typeface="Times New Roman" pitchFamily="18" charset="0"/>
              </a:rPr>
              <a:t>ᵇ</a:t>
            </a:r>
          </a:p>
          <a:p>
            <a:endParaRPr lang="en-IN" sz="2000" b="1" dirty="0">
              <a:solidFill>
                <a:srgbClr val="002060"/>
              </a:solidFill>
              <a:latin typeface="Times New Roman" pitchFamily="18" charset="0"/>
              <a:cs typeface="Times New Roman" pitchFamily="18" charset="0"/>
            </a:endParaRPr>
          </a:p>
          <a:p>
            <a:r>
              <a:rPr lang="en-IN" sz="2000" b="1" dirty="0">
                <a:solidFill>
                  <a:srgbClr val="002060"/>
                </a:solidFill>
                <a:latin typeface="Times New Roman" pitchFamily="18" charset="0"/>
                <a:cs typeface="Times New Roman" pitchFamily="18" charset="0"/>
              </a:rPr>
              <a:t>                                log S= log a + b </a:t>
            </a:r>
            <a:r>
              <a:rPr lang="en-IN" sz="2000" b="1" dirty="0" err="1">
                <a:solidFill>
                  <a:srgbClr val="002060"/>
                </a:solidFill>
                <a:latin typeface="Times New Roman" pitchFamily="18" charset="0"/>
                <a:cs typeface="Times New Roman" pitchFamily="18" charset="0"/>
              </a:rPr>
              <a:t>logT</a:t>
            </a:r>
            <a:endParaRPr lang="en-IN" sz="2000" b="1" dirty="0">
              <a:solidFill>
                <a:srgbClr val="002060"/>
              </a:solidFill>
              <a:latin typeface="Times New Roman" pitchFamily="18" charset="0"/>
              <a:cs typeface="Times New Roman" pitchFamily="18" charset="0"/>
            </a:endParaRPr>
          </a:p>
          <a:p>
            <a:endParaRPr lang="en-IN" dirty="0"/>
          </a:p>
          <a:p>
            <a:endParaRPr lang="en-IN" dirty="0"/>
          </a:p>
        </p:txBody>
      </p:sp>
    </p:spTree>
    <p:extLst>
      <p:ext uri="{BB962C8B-B14F-4D97-AF65-F5344CB8AC3E}">
        <p14:creationId xmlns:p14="http://schemas.microsoft.com/office/powerpoint/2010/main" xmlns="" val="39612874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F546148D-0803-4ECB-B93E-0470CAAE1868}"/>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t="15687"/>
          <a:stretch/>
        </p:blipFill>
        <p:spPr>
          <a:xfrm>
            <a:off x="459203" y="1430933"/>
            <a:ext cx="8589104" cy="3564658"/>
          </a:xfrm>
        </p:spPr>
      </p:pic>
      <p:sp>
        <p:nvSpPr>
          <p:cNvPr id="6" name="TextBox 5">
            <a:extLst>
              <a:ext uri="{FF2B5EF4-FFF2-40B4-BE49-F238E27FC236}">
                <a16:creationId xmlns:a16="http://schemas.microsoft.com/office/drawing/2014/main" xmlns="" id="{BBB53F3D-4FF7-43EB-87FA-7DC517F4B087}"/>
              </a:ext>
            </a:extLst>
          </p:cNvPr>
          <p:cNvSpPr txBox="1"/>
          <p:nvPr/>
        </p:nvSpPr>
        <p:spPr>
          <a:xfrm>
            <a:off x="1212112" y="5273747"/>
            <a:ext cx="6230679" cy="461665"/>
          </a:xfrm>
          <a:prstGeom prst="rect">
            <a:avLst/>
          </a:prstGeom>
          <a:noFill/>
        </p:spPr>
        <p:txBody>
          <a:bodyPr wrap="square" rtlCol="0">
            <a:spAutoFit/>
          </a:bodyPr>
          <a:lstStyle/>
          <a:p>
            <a:r>
              <a:rPr lang="en-US" sz="2400" dirty="0">
                <a:solidFill>
                  <a:srgbClr val="002060"/>
                </a:solidFill>
              </a:rPr>
              <a:t>S t = W Y t  + ( 1 – W)</a:t>
            </a:r>
            <a:endParaRPr lang="en-IN" sz="2400" dirty="0">
              <a:solidFill>
                <a:srgbClr val="002060"/>
              </a:solidFill>
            </a:endParaRPr>
          </a:p>
        </p:txBody>
      </p:sp>
      <p:sp>
        <p:nvSpPr>
          <p:cNvPr id="8" name="TextBox 7">
            <a:extLst>
              <a:ext uri="{FF2B5EF4-FFF2-40B4-BE49-F238E27FC236}">
                <a16:creationId xmlns:a16="http://schemas.microsoft.com/office/drawing/2014/main" xmlns="" id="{1C44C09A-923F-4A29-AA1F-A4368500DFFD}"/>
              </a:ext>
            </a:extLst>
          </p:cNvPr>
          <p:cNvSpPr txBox="1"/>
          <p:nvPr/>
        </p:nvSpPr>
        <p:spPr>
          <a:xfrm>
            <a:off x="459203" y="396947"/>
            <a:ext cx="6230679" cy="830997"/>
          </a:xfrm>
          <a:prstGeom prst="rect">
            <a:avLst/>
          </a:prstGeom>
          <a:noFill/>
        </p:spPr>
        <p:txBody>
          <a:bodyPr wrap="square" rtlCol="0">
            <a:spAutoFit/>
          </a:bodyPr>
          <a:lstStyle/>
          <a:p>
            <a:r>
              <a:rPr lang="en-US" sz="2400" dirty="0">
                <a:solidFill>
                  <a:srgbClr val="002060"/>
                </a:solidFill>
              </a:rPr>
              <a:t>Smoothing Method</a:t>
            </a:r>
          </a:p>
          <a:p>
            <a:endParaRPr lang="en-IN" sz="2400" dirty="0"/>
          </a:p>
        </p:txBody>
      </p:sp>
    </p:spTree>
    <p:extLst>
      <p:ext uri="{BB962C8B-B14F-4D97-AF65-F5344CB8AC3E}">
        <p14:creationId xmlns:p14="http://schemas.microsoft.com/office/powerpoint/2010/main" xmlns="" val="3502703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2381" y="50299"/>
            <a:ext cx="12192000" cy="6740307"/>
          </a:xfrm>
          <a:prstGeom prst="rect">
            <a:avLst/>
          </a:prstGeom>
          <a:noFill/>
        </p:spPr>
        <p:txBody>
          <a:bodyPr wrap="square" rtlCol="0">
            <a:spAutoFit/>
          </a:bodyPr>
          <a:lstStyle/>
          <a:p>
            <a:pPr algn="just"/>
            <a:r>
              <a:rPr lang="en-IN" sz="2400" b="1" u="sng" dirty="0" smtClean="0">
                <a:solidFill>
                  <a:schemeClr val="accent2"/>
                </a:solidFill>
                <a:latin typeface="Times New Roman" pitchFamily="18" charset="0"/>
                <a:cs typeface="Times New Roman" pitchFamily="18" charset="0"/>
              </a:rPr>
              <a:t>7.Use </a:t>
            </a:r>
            <a:r>
              <a:rPr lang="en-IN" sz="2400" b="1" u="sng" dirty="0">
                <a:solidFill>
                  <a:schemeClr val="accent2"/>
                </a:solidFill>
                <a:latin typeface="Times New Roman" pitchFamily="18" charset="0"/>
                <a:cs typeface="Times New Roman" pitchFamily="18" charset="0"/>
              </a:rPr>
              <a:t>of Economic Indicator Method</a:t>
            </a:r>
          </a:p>
          <a:p>
            <a:pPr algn="just"/>
            <a:endParaRPr lang="en-IN" sz="2400" b="1" dirty="0">
              <a:solidFill>
                <a:srgbClr val="002060"/>
              </a:solidFill>
              <a:latin typeface="Times New Roman" pitchFamily="18" charset="0"/>
              <a:cs typeface="Times New Roman" pitchFamily="18" charset="0"/>
            </a:endParaRPr>
          </a:p>
          <a:p>
            <a:pPr marL="342900" indent="-342900" algn="just">
              <a:buAutoNum type="arabicPeriod"/>
            </a:pPr>
            <a:r>
              <a:rPr lang="en-IN" sz="2400" b="1" dirty="0">
                <a:solidFill>
                  <a:srgbClr val="002060"/>
                </a:solidFill>
                <a:latin typeface="Times New Roman" pitchFamily="18" charset="0"/>
                <a:cs typeface="Times New Roman" pitchFamily="18" charset="0"/>
              </a:rPr>
              <a:t>Construction contracts sanctioned for the demand of building wall like cement</a:t>
            </a:r>
          </a:p>
          <a:p>
            <a:pPr marL="342900" indent="-342900" algn="just">
              <a:buAutoNum type="arabicPeriod"/>
            </a:pPr>
            <a:r>
              <a:rPr lang="en-IN" sz="2400" b="1" dirty="0">
                <a:solidFill>
                  <a:srgbClr val="002060"/>
                </a:solidFill>
                <a:latin typeface="Times New Roman" pitchFamily="18" charset="0"/>
                <a:cs typeface="Times New Roman" pitchFamily="18" charset="0"/>
              </a:rPr>
              <a:t>Personal income for the demand of consumer goods</a:t>
            </a:r>
          </a:p>
          <a:p>
            <a:pPr marL="342900" indent="-342900" algn="just">
              <a:buAutoNum type="arabicPeriod"/>
            </a:pPr>
            <a:r>
              <a:rPr lang="en-IN" sz="2400" b="1" dirty="0">
                <a:solidFill>
                  <a:srgbClr val="002060"/>
                </a:solidFill>
                <a:latin typeface="Times New Roman" pitchFamily="18" charset="0"/>
                <a:cs typeface="Times New Roman" pitchFamily="18" charset="0"/>
              </a:rPr>
              <a:t>Automobile registration for the demand of car accessories </a:t>
            </a:r>
          </a:p>
          <a:p>
            <a:pPr marL="342900" indent="-342900" algn="just">
              <a:buAutoNum type="arabicPeriod"/>
            </a:pPr>
            <a:r>
              <a:rPr lang="en-IN" sz="2400" b="1" dirty="0">
                <a:solidFill>
                  <a:srgbClr val="002060"/>
                </a:solidFill>
                <a:latin typeface="Times New Roman" pitchFamily="18" charset="0"/>
                <a:cs typeface="Times New Roman" pitchFamily="18" charset="0"/>
              </a:rPr>
              <a:t>Agricultural income for the demand of fertilizer</a:t>
            </a:r>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p:txBody>
      </p:sp>
      <p:graphicFrame>
        <p:nvGraphicFramePr>
          <p:cNvPr id="4" name="Table 4">
            <a:extLst>
              <a:ext uri="{FF2B5EF4-FFF2-40B4-BE49-F238E27FC236}">
                <a16:creationId xmlns:a16="http://schemas.microsoft.com/office/drawing/2014/main" xmlns="" id="{0CE3FEDD-E425-4EEB-9DFF-0CF416DA5E87}"/>
              </a:ext>
            </a:extLst>
          </p:cNvPr>
          <p:cNvGraphicFramePr>
            <a:graphicFrameLocks noGrp="1"/>
          </p:cNvGraphicFramePr>
          <p:nvPr>
            <p:extLst>
              <p:ext uri="{D42A27DB-BD31-4B8C-83A1-F6EECF244321}">
                <p14:modId xmlns:p14="http://schemas.microsoft.com/office/powerpoint/2010/main" xmlns="" val="1670071171"/>
              </p:ext>
            </p:extLst>
          </p:nvPr>
        </p:nvGraphicFramePr>
        <p:xfrm>
          <a:off x="413768" y="2322446"/>
          <a:ext cx="7783934" cy="3884106"/>
        </p:xfrm>
        <a:graphic>
          <a:graphicData uri="http://schemas.openxmlformats.org/drawingml/2006/table">
            <a:tbl>
              <a:tblPr firstRow="1" bandRow="1">
                <a:tableStyleId>{5C22544A-7EE6-4342-B048-85BDC9FD1C3A}</a:tableStyleId>
              </a:tblPr>
              <a:tblGrid>
                <a:gridCol w="851506">
                  <a:extLst>
                    <a:ext uri="{9D8B030D-6E8A-4147-A177-3AD203B41FA5}">
                      <a16:colId xmlns:a16="http://schemas.microsoft.com/office/drawing/2014/main" xmlns="" val="1993483514"/>
                    </a:ext>
                  </a:extLst>
                </a:gridCol>
                <a:gridCol w="1754372">
                  <a:extLst>
                    <a:ext uri="{9D8B030D-6E8A-4147-A177-3AD203B41FA5}">
                      <a16:colId xmlns:a16="http://schemas.microsoft.com/office/drawing/2014/main" xmlns="" val="3903724211"/>
                    </a:ext>
                  </a:extLst>
                </a:gridCol>
                <a:gridCol w="1986795">
                  <a:extLst>
                    <a:ext uri="{9D8B030D-6E8A-4147-A177-3AD203B41FA5}">
                      <a16:colId xmlns:a16="http://schemas.microsoft.com/office/drawing/2014/main" xmlns="" val="125107385"/>
                    </a:ext>
                  </a:extLst>
                </a:gridCol>
                <a:gridCol w="937159">
                  <a:extLst>
                    <a:ext uri="{9D8B030D-6E8A-4147-A177-3AD203B41FA5}">
                      <a16:colId xmlns:a16="http://schemas.microsoft.com/office/drawing/2014/main" xmlns="" val="3332608696"/>
                    </a:ext>
                  </a:extLst>
                </a:gridCol>
                <a:gridCol w="914400">
                  <a:extLst>
                    <a:ext uri="{9D8B030D-6E8A-4147-A177-3AD203B41FA5}">
                      <a16:colId xmlns:a16="http://schemas.microsoft.com/office/drawing/2014/main" xmlns="" val="3305040135"/>
                    </a:ext>
                  </a:extLst>
                </a:gridCol>
                <a:gridCol w="1339702">
                  <a:extLst>
                    <a:ext uri="{9D8B030D-6E8A-4147-A177-3AD203B41FA5}">
                      <a16:colId xmlns:a16="http://schemas.microsoft.com/office/drawing/2014/main" xmlns="" val="1585311508"/>
                    </a:ext>
                  </a:extLst>
                </a:gridCol>
              </a:tblGrid>
              <a:tr h="451993">
                <a:tc>
                  <a:txBody>
                    <a:bodyPr/>
                    <a:lstStyle/>
                    <a:p>
                      <a:r>
                        <a:rPr lang="en-US" dirty="0"/>
                        <a:t>Year</a:t>
                      </a:r>
                      <a:endParaRPr lang="en-IN" dirty="0"/>
                    </a:p>
                  </a:txBody>
                  <a:tcPr/>
                </a:tc>
                <a:tc>
                  <a:txBody>
                    <a:bodyPr/>
                    <a:lstStyle/>
                    <a:p>
                      <a:r>
                        <a:rPr lang="en-US" dirty="0"/>
                        <a:t>Farm Income Index (X)</a:t>
                      </a:r>
                      <a:endParaRPr lang="en-IN" dirty="0"/>
                    </a:p>
                  </a:txBody>
                  <a:tcPr/>
                </a:tc>
                <a:tc>
                  <a:txBody>
                    <a:bodyPr/>
                    <a:lstStyle/>
                    <a:p>
                      <a:r>
                        <a:rPr lang="en-US" dirty="0"/>
                        <a:t>Sales of Tractors</a:t>
                      </a:r>
                      <a:br>
                        <a:rPr lang="en-US" dirty="0"/>
                      </a:br>
                      <a:r>
                        <a:rPr lang="en-US" dirty="0"/>
                        <a:t>(Y)</a:t>
                      </a:r>
                      <a:endParaRPr lang="en-IN" dirty="0"/>
                    </a:p>
                  </a:txBody>
                  <a:tcPr/>
                </a:tc>
                <a:tc>
                  <a:txBody>
                    <a:bodyPr/>
                    <a:lstStyle/>
                    <a:p>
                      <a:r>
                        <a:rPr lang="en-US" dirty="0"/>
                        <a:t>X 1 </a:t>
                      </a:r>
                    </a:p>
                    <a:p>
                      <a:endParaRPr lang="en-IN" dirty="0"/>
                    </a:p>
                  </a:txBody>
                  <a:tcPr/>
                </a:tc>
                <a:tc>
                  <a:txBody>
                    <a:bodyPr/>
                    <a:lstStyle/>
                    <a:p>
                      <a:r>
                        <a:rPr lang="en-US" dirty="0"/>
                        <a:t>Y 1</a:t>
                      </a:r>
                      <a:endParaRPr lang="en-IN" dirty="0"/>
                    </a:p>
                  </a:txBody>
                  <a:tcPr/>
                </a:tc>
                <a:tc>
                  <a:txBody>
                    <a:bodyPr/>
                    <a:lstStyle/>
                    <a:p>
                      <a:r>
                        <a:rPr lang="en-US" dirty="0"/>
                        <a:t>X 1 Y1</a:t>
                      </a:r>
                      <a:endParaRPr lang="en-IN" dirty="0"/>
                    </a:p>
                  </a:txBody>
                  <a:tcPr/>
                </a:tc>
                <a:extLst>
                  <a:ext uri="{0D108BD9-81ED-4DB2-BD59-A6C34878D82A}">
                    <a16:rowId xmlns:a16="http://schemas.microsoft.com/office/drawing/2014/main" xmlns="" val="28760493"/>
                  </a:ext>
                </a:extLst>
              </a:tr>
              <a:tr h="521654">
                <a:tc>
                  <a:txBody>
                    <a:bodyPr/>
                    <a:lstStyle/>
                    <a:p>
                      <a:r>
                        <a:rPr lang="en-US" dirty="0"/>
                        <a:t>1</a:t>
                      </a:r>
                      <a:endParaRPr lang="en-IN" dirty="0"/>
                    </a:p>
                  </a:txBody>
                  <a:tcPr/>
                </a:tc>
                <a:tc>
                  <a:txBody>
                    <a:bodyPr/>
                    <a:lstStyle/>
                    <a:p>
                      <a:r>
                        <a:rPr lang="en-US" dirty="0"/>
                        <a:t>100</a:t>
                      </a:r>
                      <a:endParaRPr lang="en-IN" dirty="0"/>
                    </a:p>
                  </a:txBody>
                  <a:tcPr/>
                </a:tc>
                <a:tc>
                  <a:txBody>
                    <a:bodyPr/>
                    <a:lstStyle/>
                    <a:p>
                      <a:r>
                        <a:rPr lang="en-US" dirty="0"/>
                        <a:t>110</a:t>
                      </a:r>
                      <a:endParaRPr lang="en-IN" dirty="0"/>
                    </a:p>
                  </a:txBody>
                  <a:tcPr/>
                </a:tc>
                <a:tc>
                  <a:txBody>
                    <a:bodyPr/>
                    <a:lstStyle/>
                    <a:p>
                      <a:r>
                        <a:rPr lang="en-US" dirty="0"/>
                        <a:t>10</a:t>
                      </a:r>
                      <a:endParaRPr lang="en-IN" dirty="0"/>
                    </a:p>
                  </a:txBody>
                  <a:tcPr/>
                </a:tc>
                <a:tc>
                  <a:txBody>
                    <a:bodyPr/>
                    <a:lstStyle/>
                    <a:p>
                      <a:r>
                        <a:rPr lang="en-US" dirty="0"/>
                        <a:t>11</a:t>
                      </a:r>
                      <a:endParaRPr lang="en-IN" dirty="0"/>
                    </a:p>
                  </a:txBody>
                  <a:tcPr/>
                </a:tc>
                <a:tc>
                  <a:txBody>
                    <a:bodyPr/>
                    <a:lstStyle/>
                    <a:p>
                      <a:endParaRPr lang="en-IN"/>
                    </a:p>
                  </a:txBody>
                  <a:tcPr/>
                </a:tc>
                <a:extLst>
                  <a:ext uri="{0D108BD9-81ED-4DB2-BD59-A6C34878D82A}">
                    <a16:rowId xmlns:a16="http://schemas.microsoft.com/office/drawing/2014/main" xmlns="" val="2529510483"/>
                  </a:ext>
                </a:extLst>
              </a:tr>
              <a:tr h="451993">
                <a:tc>
                  <a:txBody>
                    <a:bodyPr/>
                    <a:lstStyle/>
                    <a:p>
                      <a:r>
                        <a:rPr lang="en-US" dirty="0"/>
                        <a:t>2</a:t>
                      </a:r>
                      <a:endParaRPr lang="en-IN" dirty="0"/>
                    </a:p>
                  </a:txBody>
                  <a:tcPr/>
                </a:tc>
                <a:tc>
                  <a:txBody>
                    <a:bodyPr/>
                    <a:lstStyle/>
                    <a:p>
                      <a:r>
                        <a:rPr lang="en-US" dirty="0"/>
                        <a:t>110</a:t>
                      </a:r>
                      <a:endParaRPr lang="en-IN" dirty="0"/>
                    </a:p>
                  </a:txBody>
                  <a:tcPr/>
                </a:tc>
                <a:tc>
                  <a:txBody>
                    <a:bodyPr/>
                    <a:lstStyle/>
                    <a:p>
                      <a:r>
                        <a:rPr lang="en-US" dirty="0"/>
                        <a:t>130</a:t>
                      </a:r>
                      <a:endParaRPr lang="en-IN" dirty="0"/>
                    </a:p>
                  </a:txBody>
                  <a:tcPr/>
                </a:tc>
                <a:tc>
                  <a:txBody>
                    <a:bodyPr/>
                    <a:lstStyle/>
                    <a:p>
                      <a:r>
                        <a:rPr lang="en-US" dirty="0"/>
                        <a:t>15</a:t>
                      </a:r>
                      <a:endParaRPr lang="en-IN" dirty="0"/>
                    </a:p>
                  </a:txBody>
                  <a:tcPr/>
                </a:tc>
                <a:tc>
                  <a:txBody>
                    <a:bodyPr/>
                    <a:lstStyle/>
                    <a:p>
                      <a:r>
                        <a:rPr lang="en-US" dirty="0"/>
                        <a:t>13</a:t>
                      </a:r>
                      <a:endParaRPr lang="en-IN" dirty="0"/>
                    </a:p>
                  </a:txBody>
                  <a:tcPr/>
                </a:tc>
                <a:tc>
                  <a:txBody>
                    <a:bodyPr/>
                    <a:lstStyle/>
                    <a:p>
                      <a:endParaRPr lang="en-IN"/>
                    </a:p>
                  </a:txBody>
                  <a:tcPr/>
                </a:tc>
                <a:extLst>
                  <a:ext uri="{0D108BD9-81ED-4DB2-BD59-A6C34878D82A}">
                    <a16:rowId xmlns:a16="http://schemas.microsoft.com/office/drawing/2014/main" xmlns="" val="2581370927"/>
                  </a:ext>
                </a:extLst>
              </a:tr>
              <a:tr h="451993">
                <a:tc>
                  <a:txBody>
                    <a:bodyPr/>
                    <a:lstStyle/>
                    <a:p>
                      <a:r>
                        <a:rPr lang="en-US" dirty="0"/>
                        <a:t>3</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xmlns="" val="3185019218"/>
                  </a:ext>
                </a:extLst>
              </a:tr>
              <a:tr h="451993">
                <a:tc>
                  <a:txBody>
                    <a:bodyPr/>
                    <a:lstStyle/>
                    <a:p>
                      <a:r>
                        <a:rPr lang="en-US" dirty="0"/>
                        <a:t>4</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xmlns="" val="2654846631"/>
                  </a:ext>
                </a:extLst>
              </a:tr>
              <a:tr h="451993">
                <a:tc>
                  <a:txBody>
                    <a:bodyPr/>
                    <a:lstStyle/>
                    <a:p>
                      <a:r>
                        <a:rPr lang="en-US" dirty="0"/>
                        <a:t>5</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xmlns="" val="2594966285"/>
                  </a:ext>
                </a:extLst>
              </a:tr>
              <a:tr h="451993">
                <a:tc>
                  <a:txBody>
                    <a:bodyPr/>
                    <a:lstStyle/>
                    <a:p>
                      <a:r>
                        <a:rPr lang="en-US" dirty="0"/>
                        <a:t>n = 5</a:t>
                      </a:r>
                      <a:endParaRPr lang="en-IN" dirty="0"/>
                    </a:p>
                  </a:txBody>
                  <a:tcPr/>
                </a:tc>
                <a:tc>
                  <a:txBody>
                    <a:bodyPr/>
                    <a:lstStyle/>
                    <a:p>
                      <a:endParaRPr lang="en-IN" dirty="0"/>
                    </a:p>
                  </a:txBody>
                  <a:tcPr/>
                </a:tc>
                <a:tc>
                  <a:txBody>
                    <a:bodyPr/>
                    <a:lstStyle/>
                    <a:p>
                      <a:endParaRPr lang="en-IN" dirty="0"/>
                    </a:p>
                  </a:txBody>
                  <a:tcPr/>
                </a:tc>
                <a:tc>
                  <a:txBody>
                    <a:bodyPr/>
                    <a:lstStyle/>
                    <a:p>
                      <a:r>
                        <a:rPr lang="en-IN" dirty="0"/>
                        <a:t>∑ X 1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 Y1 = </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∑X1.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Y1</a:t>
                      </a:r>
                    </a:p>
                    <a:p>
                      <a:endParaRPr lang="en-IN" dirty="0"/>
                    </a:p>
                  </a:txBody>
                  <a:tcPr/>
                </a:tc>
                <a:extLst>
                  <a:ext uri="{0D108BD9-81ED-4DB2-BD59-A6C34878D82A}">
                    <a16:rowId xmlns:a16="http://schemas.microsoft.com/office/drawing/2014/main" xmlns="" val="3574889808"/>
                  </a:ext>
                </a:extLst>
              </a:tr>
            </a:tbl>
          </a:graphicData>
        </a:graphic>
      </p:graphicFrame>
      <p:graphicFrame>
        <p:nvGraphicFramePr>
          <p:cNvPr id="5" name="Table 5">
            <a:extLst>
              <a:ext uri="{FF2B5EF4-FFF2-40B4-BE49-F238E27FC236}">
                <a16:creationId xmlns:a16="http://schemas.microsoft.com/office/drawing/2014/main" xmlns="" id="{0A02BAD1-240C-4E43-ADEE-04DA01B29668}"/>
              </a:ext>
            </a:extLst>
          </p:cNvPr>
          <p:cNvGraphicFramePr>
            <a:graphicFrameLocks noGrp="1"/>
          </p:cNvGraphicFramePr>
          <p:nvPr>
            <p:extLst>
              <p:ext uri="{D42A27DB-BD31-4B8C-83A1-F6EECF244321}">
                <p14:modId xmlns:p14="http://schemas.microsoft.com/office/powerpoint/2010/main" xmlns="" val="1857374876"/>
              </p:ext>
            </p:extLst>
          </p:nvPr>
        </p:nvGraphicFramePr>
        <p:xfrm>
          <a:off x="8197702" y="2322445"/>
          <a:ext cx="1513507" cy="3884107"/>
        </p:xfrm>
        <a:graphic>
          <a:graphicData uri="http://schemas.openxmlformats.org/drawingml/2006/table">
            <a:tbl>
              <a:tblPr firstRow="1" bandRow="1">
                <a:tableStyleId>{5C22544A-7EE6-4342-B048-85BDC9FD1C3A}</a:tableStyleId>
              </a:tblPr>
              <a:tblGrid>
                <a:gridCol w="1513507">
                  <a:extLst>
                    <a:ext uri="{9D8B030D-6E8A-4147-A177-3AD203B41FA5}">
                      <a16:colId xmlns:a16="http://schemas.microsoft.com/office/drawing/2014/main" xmlns="" val="1106008896"/>
                    </a:ext>
                  </a:extLst>
                </a:gridCol>
              </a:tblGrid>
              <a:tr h="757004">
                <a:tc>
                  <a:txBody>
                    <a:bodyPr/>
                    <a:lstStyle/>
                    <a:p>
                      <a:r>
                        <a:rPr lang="en-US" dirty="0"/>
                        <a:t>X 1 ^2</a:t>
                      </a:r>
                      <a:endParaRPr lang="en-IN" dirty="0"/>
                    </a:p>
                  </a:txBody>
                  <a:tcPr/>
                </a:tc>
                <a:extLst>
                  <a:ext uri="{0D108BD9-81ED-4DB2-BD59-A6C34878D82A}">
                    <a16:rowId xmlns:a16="http://schemas.microsoft.com/office/drawing/2014/main" xmlns="" val="1596737203"/>
                  </a:ext>
                </a:extLst>
              </a:tr>
              <a:tr h="513990">
                <a:tc>
                  <a:txBody>
                    <a:bodyPr/>
                    <a:lstStyle/>
                    <a:p>
                      <a:endParaRPr lang="en-IN"/>
                    </a:p>
                  </a:txBody>
                  <a:tcPr/>
                </a:tc>
                <a:extLst>
                  <a:ext uri="{0D108BD9-81ED-4DB2-BD59-A6C34878D82A}">
                    <a16:rowId xmlns:a16="http://schemas.microsoft.com/office/drawing/2014/main" xmlns="" val="3387720286"/>
                  </a:ext>
                </a:extLst>
              </a:tr>
              <a:tr h="511239">
                <a:tc>
                  <a:txBody>
                    <a:bodyPr/>
                    <a:lstStyle/>
                    <a:p>
                      <a:endParaRPr lang="en-IN" dirty="0"/>
                    </a:p>
                  </a:txBody>
                  <a:tcPr/>
                </a:tc>
                <a:extLst>
                  <a:ext uri="{0D108BD9-81ED-4DB2-BD59-A6C34878D82A}">
                    <a16:rowId xmlns:a16="http://schemas.microsoft.com/office/drawing/2014/main" xmlns="" val="3777829411"/>
                  </a:ext>
                </a:extLst>
              </a:tr>
              <a:tr h="406445">
                <a:tc>
                  <a:txBody>
                    <a:bodyPr/>
                    <a:lstStyle/>
                    <a:p>
                      <a:endParaRPr lang="en-IN" dirty="0"/>
                    </a:p>
                  </a:txBody>
                  <a:tcPr/>
                </a:tc>
                <a:extLst>
                  <a:ext uri="{0D108BD9-81ED-4DB2-BD59-A6C34878D82A}">
                    <a16:rowId xmlns:a16="http://schemas.microsoft.com/office/drawing/2014/main" xmlns="" val="2463207910"/>
                  </a:ext>
                </a:extLst>
              </a:tr>
              <a:tr h="415439">
                <a:tc>
                  <a:txBody>
                    <a:bodyPr/>
                    <a:lstStyle/>
                    <a:p>
                      <a:endParaRPr lang="en-IN"/>
                    </a:p>
                  </a:txBody>
                  <a:tcPr/>
                </a:tc>
                <a:extLst>
                  <a:ext uri="{0D108BD9-81ED-4DB2-BD59-A6C34878D82A}">
                    <a16:rowId xmlns:a16="http://schemas.microsoft.com/office/drawing/2014/main" xmlns="" val="1289664591"/>
                  </a:ext>
                </a:extLst>
              </a:tr>
              <a:tr h="639995">
                <a:tc>
                  <a:txBody>
                    <a:bodyPr/>
                    <a:lstStyle/>
                    <a:p>
                      <a:endParaRPr lang="en-IN"/>
                    </a:p>
                  </a:txBody>
                  <a:tcPr/>
                </a:tc>
                <a:extLst>
                  <a:ext uri="{0D108BD9-81ED-4DB2-BD59-A6C34878D82A}">
                    <a16:rowId xmlns:a16="http://schemas.microsoft.com/office/drawing/2014/main" xmlns="" val="3953760931"/>
                  </a:ext>
                </a:extLst>
              </a:tr>
              <a:tr h="639995">
                <a:tc>
                  <a:txBody>
                    <a:bodyPr/>
                    <a:lstStyle/>
                    <a:p>
                      <a:endParaRPr lang="en-IN" dirty="0"/>
                    </a:p>
                  </a:txBody>
                  <a:tcPr/>
                </a:tc>
                <a:extLst>
                  <a:ext uri="{0D108BD9-81ED-4DB2-BD59-A6C34878D82A}">
                    <a16:rowId xmlns:a16="http://schemas.microsoft.com/office/drawing/2014/main" xmlns="" val="1312819138"/>
                  </a:ext>
                </a:extLst>
              </a:tr>
            </a:tbl>
          </a:graphicData>
        </a:graphic>
      </p:graphicFrame>
    </p:spTree>
    <p:extLst>
      <p:ext uri="{BB962C8B-B14F-4D97-AF65-F5344CB8AC3E}">
        <p14:creationId xmlns:p14="http://schemas.microsoft.com/office/powerpoint/2010/main" xmlns="" val="21542821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A9C3C60-37AE-417D-A9CD-72DF0809859A}"/>
              </a:ext>
            </a:extLst>
          </p:cNvPr>
          <p:cNvSpPr>
            <a:spLocks noGrp="1"/>
          </p:cNvSpPr>
          <p:nvPr>
            <p:ph idx="1"/>
          </p:nvPr>
        </p:nvSpPr>
        <p:spPr>
          <a:xfrm>
            <a:off x="467833" y="606057"/>
            <a:ext cx="8806169" cy="5435306"/>
          </a:xfrm>
        </p:spPr>
        <p:txBody>
          <a:bodyPr/>
          <a:lstStyle/>
          <a:p>
            <a:pPr marL="0" indent="0">
              <a:buNone/>
            </a:pPr>
            <a:r>
              <a:rPr lang="en-IN" b="1" dirty="0">
                <a:solidFill>
                  <a:srgbClr val="002060"/>
                </a:solidFill>
              </a:rPr>
              <a:t>∑ Y 1 = n a + b ∑ X 1</a:t>
            </a:r>
          </a:p>
          <a:p>
            <a:pPr marL="0" indent="0">
              <a:buNone/>
            </a:pPr>
            <a:endParaRPr lang="en-IN" b="1" dirty="0">
              <a:solidFill>
                <a:srgbClr val="002060"/>
              </a:solidFill>
            </a:endParaRPr>
          </a:p>
          <a:p>
            <a:pPr marL="0" indent="0">
              <a:buNone/>
            </a:pPr>
            <a:r>
              <a:rPr lang="en-IN" b="1" dirty="0">
                <a:solidFill>
                  <a:srgbClr val="002060"/>
                </a:solidFill>
              </a:rPr>
              <a:t>∑ X1 Y1 = a ∑ X1 + b ∑ X1 ^2</a:t>
            </a:r>
          </a:p>
          <a:p>
            <a:pPr marL="0" indent="0">
              <a:buNone/>
            </a:pPr>
            <a:endParaRPr lang="en-IN" b="1" dirty="0">
              <a:solidFill>
                <a:srgbClr val="002060"/>
              </a:solidFill>
            </a:endParaRPr>
          </a:p>
          <a:p>
            <a:pPr marL="0" indent="0">
              <a:buNone/>
            </a:pPr>
            <a:r>
              <a:rPr lang="en-IN" b="1" dirty="0">
                <a:solidFill>
                  <a:srgbClr val="002060"/>
                </a:solidFill>
              </a:rPr>
              <a:t>Y   = n (    )    +  (    )  X </a:t>
            </a:r>
          </a:p>
          <a:p>
            <a:pPr marL="0" indent="0">
              <a:buNone/>
            </a:pPr>
            <a:endParaRPr lang="en-IN" b="1" dirty="0">
              <a:solidFill>
                <a:srgbClr val="002060"/>
              </a:solidFill>
            </a:endParaRPr>
          </a:p>
          <a:p>
            <a:pPr marL="0" indent="0">
              <a:buNone/>
            </a:pPr>
            <a:endParaRPr lang="en-IN" b="1" dirty="0">
              <a:solidFill>
                <a:srgbClr val="002060"/>
              </a:solidFill>
            </a:endParaRPr>
          </a:p>
          <a:p>
            <a:pPr marL="0" indent="0">
              <a:buNone/>
            </a:pPr>
            <a:r>
              <a:rPr lang="en-IN" b="1" dirty="0">
                <a:solidFill>
                  <a:schemeClr val="accent2"/>
                </a:solidFill>
              </a:rPr>
              <a:t>8</a:t>
            </a:r>
            <a:r>
              <a:rPr lang="en-IN" b="1" dirty="0" smtClean="0">
                <a:solidFill>
                  <a:schemeClr val="accent2"/>
                </a:solidFill>
              </a:rPr>
              <a:t>. </a:t>
            </a:r>
            <a:r>
              <a:rPr lang="en-IN" b="1" dirty="0">
                <a:solidFill>
                  <a:schemeClr val="accent2"/>
                </a:solidFill>
              </a:rPr>
              <a:t>Controlled experiments</a:t>
            </a:r>
          </a:p>
          <a:p>
            <a:pPr marL="0" indent="0">
              <a:buNone/>
            </a:pPr>
            <a:endParaRPr lang="en-IN" b="1" dirty="0">
              <a:solidFill>
                <a:schemeClr val="accent2"/>
              </a:solidFill>
            </a:endParaRPr>
          </a:p>
          <a:p>
            <a:pPr marL="0" indent="0">
              <a:buNone/>
            </a:pPr>
            <a:r>
              <a:rPr lang="en-IN" b="1" dirty="0">
                <a:solidFill>
                  <a:schemeClr val="accent2"/>
                </a:solidFill>
              </a:rPr>
              <a:t>9</a:t>
            </a:r>
            <a:r>
              <a:rPr lang="en-IN" b="1" dirty="0" smtClean="0">
                <a:solidFill>
                  <a:schemeClr val="accent2"/>
                </a:solidFill>
              </a:rPr>
              <a:t>. </a:t>
            </a:r>
            <a:r>
              <a:rPr lang="en-IN" b="1" dirty="0">
                <a:solidFill>
                  <a:schemeClr val="accent2"/>
                </a:solidFill>
              </a:rPr>
              <a:t>Judgemental Approach</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xmlns="" val="2169400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0349E3-EC6C-49A4-97AE-9C63341B974D}"/>
              </a:ext>
            </a:extLst>
          </p:cNvPr>
          <p:cNvSpPr>
            <a:spLocks noGrp="1"/>
          </p:cNvSpPr>
          <p:nvPr>
            <p:ph type="title"/>
          </p:nvPr>
        </p:nvSpPr>
        <p:spPr>
          <a:xfrm>
            <a:off x="390525" y="610184"/>
            <a:ext cx="6300537" cy="886159"/>
          </a:xfrm>
        </p:spPr>
        <p:txBody>
          <a:bodyPr>
            <a:normAutofit/>
          </a:bodyPr>
          <a:lstStyle/>
          <a:p>
            <a:r>
              <a:rPr lang="en-US" sz="2800" dirty="0"/>
              <a:t>Market Demand Function</a:t>
            </a:r>
            <a:endParaRPr lang="en-IN" sz="2800" dirty="0"/>
          </a:p>
        </p:txBody>
      </p:sp>
      <p:sp>
        <p:nvSpPr>
          <p:cNvPr id="3" name="Content Placeholder 2">
            <a:extLst>
              <a:ext uri="{FF2B5EF4-FFF2-40B4-BE49-F238E27FC236}">
                <a16:creationId xmlns:a16="http://schemas.microsoft.com/office/drawing/2014/main" xmlns="" id="{F28DC5C4-F0D6-41CC-A8F4-CA37C300086F}"/>
              </a:ext>
            </a:extLst>
          </p:cNvPr>
          <p:cNvSpPr>
            <a:spLocks noGrp="1"/>
          </p:cNvSpPr>
          <p:nvPr>
            <p:ph idx="1"/>
          </p:nvPr>
        </p:nvSpPr>
        <p:spPr>
          <a:xfrm>
            <a:off x="481764" y="1773319"/>
            <a:ext cx="10824411" cy="5037974"/>
          </a:xfrm>
        </p:spPr>
        <p:txBody>
          <a:bodyPr/>
          <a:lstStyle/>
          <a:p>
            <a:endParaRPr lang="en-US" dirty="0"/>
          </a:p>
          <a:p>
            <a:pPr marL="0" indent="0">
              <a:buNone/>
            </a:pPr>
            <a:r>
              <a:rPr lang="en-IN" sz="2400" dirty="0">
                <a:solidFill>
                  <a:srgbClr val="002060"/>
                </a:solidFill>
              </a:rPr>
              <a:t>Q dx = f (Px, Y, P1,…….., Pn-1, T, A, </a:t>
            </a:r>
            <a:r>
              <a:rPr lang="en-IN" sz="2400" dirty="0" err="1">
                <a:solidFill>
                  <a:srgbClr val="002060"/>
                </a:solidFill>
              </a:rPr>
              <a:t>Ey</a:t>
            </a:r>
            <a:r>
              <a:rPr lang="en-IN" sz="2400" dirty="0">
                <a:solidFill>
                  <a:srgbClr val="002060"/>
                </a:solidFill>
              </a:rPr>
              <a:t>, Ep, P, D, u)</a:t>
            </a:r>
          </a:p>
          <a:p>
            <a:endParaRPr lang="en-IN" sz="2400" dirty="0">
              <a:solidFill>
                <a:srgbClr val="002060"/>
              </a:solidFill>
            </a:endParaRPr>
          </a:p>
          <a:p>
            <a:pPr marL="0" indent="0">
              <a:buNone/>
            </a:pPr>
            <a:r>
              <a:rPr lang="en-IN" sz="2400" dirty="0">
                <a:solidFill>
                  <a:srgbClr val="002060"/>
                </a:solidFill>
              </a:rPr>
              <a:t>P- Population (Size of the market)</a:t>
            </a:r>
          </a:p>
          <a:p>
            <a:pPr marL="0" indent="0">
              <a:buNone/>
            </a:pPr>
            <a:endParaRPr lang="en-IN" sz="2400" dirty="0">
              <a:solidFill>
                <a:srgbClr val="002060"/>
              </a:solidFill>
            </a:endParaRPr>
          </a:p>
          <a:p>
            <a:pPr marL="0" indent="0">
              <a:buNone/>
            </a:pPr>
            <a:r>
              <a:rPr lang="en-IN" sz="2400" dirty="0">
                <a:solidFill>
                  <a:srgbClr val="002060"/>
                </a:solidFill>
              </a:rPr>
              <a:t>D- Distribution of consumers in various categories depending on age, income, sex,… (Market Segments)</a:t>
            </a:r>
          </a:p>
        </p:txBody>
      </p:sp>
    </p:spTree>
    <p:extLst>
      <p:ext uri="{BB962C8B-B14F-4D97-AF65-F5344CB8AC3E}">
        <p14:creationId xmlns:p14="http://schemas.microsoft.com/office/powerpoint/2010/main" xmlns="" val="3321739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6958756-CF1E-499B-82B5-1018DE487494}"/>
              </a:ext>
            </a:extLst>
          </p:cNvPr>
          <p:cNvSpPr>
            <a:spLocks noGrp="1"/>
          </p:cNvSpPr>
          <p:nvPr>
            <p:ph idx="1"/>
          </p:nvPr>
        </p:nvSpPr>
        <p:spPr>
          <a:xfrm>
            <a:off x="446389" y="1271366"/>
            <a:ext cx="3992261" cy="4699591"/>
          </a:xfrm>
        </p:spPr>
        <p:txBody>
          <a:bodyPr>
            <a:normAutofit/>
          </a:bodyPr>
          <a:lstStyle/>
          <a:p>
            <a:pPr algn="just"/>
            <a:r>
              <a:rPr lang="en-US" sz="2400" dirty="0">
                <a:solidFill>
                  <a:srgbClr val="002060"/>
                </a:solidFill>
              </a:rPr>
              <a:t>The relation of price to sales is known in economics as the “law of demand”</a:t>
            </a:r>
          </a:p>
          <a:p>
            <a:pPr algn="just"/>
            <a:endParaRPr lang="en-US" sz="2400" dirty="0">
              <a:solidFill>
                <a:srgbClr val="002060"/>
              </a:solidFill>
            </a:endParaRPr>
          </a:p>
          <a:p>
            <a:pPr algn="just"/>
            <a:r>
              <a:rPr lang="en-US" sz="2400" dirty="0">
                <a:solidFill>
                  <a:srgbClr val="002060"/>
                </a:solidFill>
              </a:rPr>
              <a:t>“Higher the price, lower the demand, and vice versa, other things </a:t>
            </a:r>
            <a:r>
              <a:rPr lang="en-US" sz="2400" dirty="0" smtClean="0">
                <a:solidFill>
                  <a:srgbClr val="002060"/>
                </a:solidFill>
              </a:rPr>
              <a:t>remain </a:t>
            </a:r>
            <a:r>
              <a:rPr lang="en-US" sz="2400" dirty="0">
                <a:solidFill>
                  <a:srgbClr val="002060"/>
                </a:solidFill>
              </a:rPr>
              <a:t>the same”</a:t>
            </a:r>
            <a:endParaRPr lang="en-IN" sz="2400" dirty="0">
              <a:solidFill>
                <a:srgbClr val="002060"/>
              </a:solidFill>
            </a:endParaRPr>
          </a:p>
        </p:txBody>
      </p:sp>
      <p:pic>
        <p:nvPicPr>
          <p:cNvPr id="2050" name="Picture 2" descr="Demand Curve">
            <a:extLst>
              <a:ext uri="{FF2B5EF4-FFF2-40B4-BE49-F238E27FC236}">
                <a16:creationId xmlns:a16="http://schemas.microsoft.com/office/drawing/2014/main" xmlns="" id="{A80D6139-C9A9-4E38-9456-BE0821F633E9}"/>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8814"/>
          <a:stretch/>
        </p:blipFill>
        <p:spPr bwMode="auto">
          <a:xfrm>
            <a:off x="5237530" y="1271366"/>
            <a:ext cx="4276874" cy="389989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88665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289AB1-98FC-44EA-86EC-5997263A4DA8}"/>
              </a:ext>
            </a:extLst>
          </p:cNvPr>
          <p:cNvSpPr>
            <a:spLocks noGrp="1"/>
          </p:cNvSpPr>
          <p:nvPr>
            <p:ph type="title"/>
          </p:nvPr>
        </p:nvSpPr>
        <p:spPr>
          <a:xfrm>
            <a:off x="319010" y="287081"/>
            <a:ext cx="10515600" cy="1325563"/>
          </a:xfrm>
        </p:spPr>
        <p:txBody>
          <a:bodyPr>
            <a:normAutofit/>
          </a:bodyPr>
          <a:lstStyle/>
          <a:p>
            <a:r>
              <a:rPr lang="en-US" sz="3600" dirty="0"/>
              <a:t>Supply curve</a:t>
            </a:r>
            <a:endParaRPr lang="en-IN" sz="3600" dirty="0"/>
          </a:p>
        </p:txBody>
      </p:sp>
      <p:sp>
        <p:nvSpPr>
          <p:cNvPr id="3" name="Content Placeholder 2">
            <a:extLst>
              <a:ext uri="{FF2B5EF4-FFF2-40B4-BE49-F238E27FC236}">
                <a16:creationId xmlns:a16="http://schemas.microsoft.com/office/drawing/2014/main" xmlns="" id="{8FCD3EC2-A9D5-44D3-8C2D-5C75CEC8C2D9}"/>
              </a:ext>
            </a:extLst>
          </p:cNvPr>
          <p:cNvSpPr>
            <a:spLocks noGrp="1"/>
          </p:cNvSpPr>
          <p:nvPr>
            <p:ph idx="1"/>
          </p:nvPr>
        </p:nvSpPr>
        <p:spPr>
          <a:xfrm>
            <a:off x="319010" y="1258667"/>
            <a:ext cx="4802335" cy="5167424"/>
          </a:xfrm>
        </p:spPr>
        <p:txBody>
          <a:bodyPr>
            <a:normAutofit/>
          </a:bodyPr>
          <a:lstStyle/>
          <a:p>
            <a:pPr algn="just"/>
            <a:r>
              <a:rPr lang="en-US" sz="2400" dirty="0">
                <a:solidFill>
                  <a:srgbClr val="002060"/>
                </a:solidFill>
              </a:rPr>
              <a:t>Where as supply curve shows, willingness of producer (supplier) to offer quantity at particular price.</a:t>
            </a:r>
          </a:p>
          <a:p>
            <a:pPr algn="just"/>
            <a:endParaRPr lang="en-US" sz="2400" dirty="0">
              <a:solidFill>
                <a:srgbClr val="002060"/>
              </a:solidFill>
            </a:endParaRPr>
          </a:p>
          <a:p>
            <a:pPr algn="just"/>
            <a:r>
              <a:rPr lang="en-US" sz="2400" dirty="0">
                <a:solidFill>
                  <a:srgbClr val="002060"/>
                </a:solidFill>
              </a:rPr>
              <a:t>From supply curve we can see that more the prove, more quantity will be offered by the producer (supplier) if stock exists.</a:t>
            </a:r>
            <a:endParaRPr lang="en-IN" sz="2400" dirty="0">
              <a:solidFill>
                <a:srgbClr val="002060"/>
              </a:solidFill>
            </a:endParaRPr>
          </a:p>
        </p:txBody>
      </p:sp>
      <p:cxnSp>
        <p:nvCxnSpPr>
          <p:cNvPr id="5" name="Straight Connector 4">
            <a:extLst>
              <a:ext uri="{FF2B5EF4-FFF2-40B4-BE49-F238E27FC236}">
                <a16:creationId xmlns:a16="http://schemas.microsoft.com/office/drawing/2014/main" xmlns="" id="{0C486F55-F94A-441A-AEC9-0F8D2B9B66D6}"/>
              </a:ext>
            </a:extLst>
          </p:cNvPr>
          <p:cNvCxnSpPr/>
          <p:nvPr/>
        </p:nvCxnSpPr>
        <p:spPr>
          <a:xfrm>
            <a:off x="5880026" y="1435507"/>
            <a:ext cx="0" cy="389140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xmlns="" id="{62C367AA-6789-41C6-AB22-9722ECD87CE7}"/>
              </a:ext>
            </a:extLst>
          </p:cNvPr>
          <p:cNvCxnSpPr/>
          <p:nvPr/>
        </p:nvCxnSpPr>
        <p:spPr>
          <a:xfrm>
            <a:off x="5880026" y="5326912"/>
            <a:ext cx="4104168"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xmlns="" id="{248FA1A4-66DD-4583-AACA-5D227F33DFFD}"/>
              </a:ext>
            </a:extLst>
          </p:cNvPr>
          <p:cNvCxnSpPr/>
          <p:nvPr/>
        </p:nvCxnSpPr>
        <p:spPr>
          <a:xfrm flipV="1">
            <a:off x="5886306" y="2202120"/>
            <a:ext cx="3030279" cy="2381693"/>
          </a:xfrm>
          <a:prstGeom prst="line">
            <a:avLst/>
          </a:prstGeom>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xmlns="" id="{07922E3D-4B05-48E0-95A5-95A617DA53B7}"/>
              </a:ext>
            </a:extLst>
          </p:cNvPr>
          <p:cNvSpPr txBox="1"/>
          <p:nvPr/>
        </p:nvSpPr>
        <p:spPr>
          <a:xfrm>
            <a:off x="6311975" y="5486429"/>
            <a:ext cx="3657600" cy="382711"/>
          </a:xfrm>
          <a:prstGeom prst="rect">
            <a:avLst/>
          </a:prstGeom>
          <a:noFill/>
        </p:spPr>
        <p:txBody>
          <a:bodyPr wrap="square" rtlCol="0">
            <a:spAutoFit/>
          </a:bodyPr>
          <a:lstStyle/>
          <a:p>
            <a:r>
              <a:rPr lang="en-US" dirty="0"/>
              <a:t>Quantity                         X</a:t>
            </a:r>
            <a:endParaRPr lang="en-IN" dirty="0"/>
          </a:p>
        </p:txBody>
      </p:sp>
      <p:sp>
        <p:nvSpPr>
          <p:cNvPr id="12" name="TextBox 11">
            <a:extLst>
              <a:ext uri="{FF2B5EF4-FFF2-40B4-BE49-F238E27FC236}">
                <a16:creationId xmlns:a16="http://schemas.microsoft.com/office/drawing/2014/main" xmlns="" id="{9C1275DC-D44E-401C-8053-443658F88EA8}"/>
              </a:ext>
            </a:extLst>
          </p:cNvPr>
          <p:cNvSpPr txBox="1"/>
          <p:nvPr/>
        </p:nvSpPr>
        <p:spPr>
          <a:xfrm rot="16200000">
            <a:off x="3556654" y="1244151"/>
            <a:ext cx="3657600" cy="382711"/>
          </a:xfrm>
          <a:prstGeom prst="rect">
            <a:avLst/>
          </a:prstGeom>
          <a:noFill/>
        </p:spPr>
        <p:txBody>
          <a:bodyPr wrap="square" rtlCol="0">
            <a:spAutoFit/>
          </a:bodyPr>
          <a:lstStyle/>
          <a:p>
            <a:r>
              <a:rPr lang="en-US" dirty="0"/>
              <a:t>Price                    Y</a:t>
            </a:r>
            <a:endParaRPr lang="en-IN" dirty="0"/>
          </a:p>
        </p:txBody>
      </p:sp>
    </p:spTree>
    <p:extLst>
      <p:ext uri="{BB962C8B-B14F-4D97-AF65-F5344CB8AC3E}">
        <p14:creationId xmlns:p14="http://schemas.microsoft.com/office/powerpoint/2010/main" xmlns="" val="1588763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CA10E3C-61DA-4202-8C5C-541CD715CAC4}"/>
              </a:ext>
            </a:extLst>
          </p:cNvPr>
          <p:cNvSpPr>
            <a:spLocks noGrp="1"/>
          </p:cNvSpPr>
          <p:nvPr>
            <p:ph idx="1"/>
          </p:nvPr>
        </p:nvSpPr>
        <p:spPr>
          <a:xfrm>
            <a:off x="520996" y="499730"/>
            <a:ext cx="9521638" cy="5958220"/>
          </a:xfrm>
        </p:spPr>
        <p:txBody>
          <a:bodyPr>
            <a:normAutofit/>
          </a:bodyPr>
          <a:lstStyle/>
          <a:p>
            <a:pPr marL="0" indent="0" algn="just">
              <a:buNone/>
            </a:pPr>
            <a:r>
              <a:rPr lang="en-US" sz="2400" dirty="0">
                <a:solidFill>
                  <a:srgbClr val="002060"/>
                </a:solidFill>
              </a:rPr>
              <a:t>Generally, Y a dependent variable shown on Y axis and independent variable, is shown on X axis. But here, Quantity (Q) on X axis and Price (P) on Y axis.</a:t>
            </a:r>
          </a:p>
          <a:p>
            <a:pPr algn="just"/>
            <a:endParaRPr lang="en-US" sz="2400" dirty="0">
              <a:solidFill>
                <a:srgbClr val="002060"/>
              </a:solidFill>
            </a:endParaRPr>
          </a:p>
          <a:p>
            <a:pPr marL="0" indent="0" algn="just">
              <a:buNone/>
            </a:pPr>
            <a:endParaRPr lang="en-US" sz="2400" dirty="0">
              <a:solidFill>
                <a:srgbClr val="002060"/>
              </a:solidFill>
            </a:endParaRPr>
          </a:p>
          <a:p>
            <a:pPr marL="0" indent="0" algn="just">
              <a:buNone/>
            </a:pPr>
            <a:r>
              <a:rPr lang="en-US" sz="2400" b="1" u="sng" dirty="0">
                <a:solidFill>
                  <a:srgbClr val="002060"/>
                </a:solidFill>
              </a:rPr>
              <a:t>Demand Curve </a:t>
            </a:r>
            <a:r>
              <a:rPr lang="en-US" sz="2400" b="1" dirty="0">
                <a:solidFill>
                  <a:srgbClr val="002060"/>
                </a:solidFill>
              </a:rPr>
              <a:t>–</a:t>
            </a:r>
          </a:p>
          <a:p>
            <a:pPr algn="just"/>
            <a:endParaRPr lang="en-US" sz="2400" dirty="0">
              <a:solidFill>
                <a:srgbClr val="002060"/>
              </a:solidFill>
            </a:endParaRPr>
          </a:p>
          <a:p>
            <a:pPr marL="0" indent="0" algn="just">
              <a:buNone/>
            </a:pPr>
            <a:r>
              <a:rPr lang="en-US" sz="2400" dirty="0">
                <a:solidFill>
                  <a:srgbClr val="002060"/>
                </a:solidFill>
              </a:rPr>
              <a:t>Price Quantity relation between Q and other variables are not shown by “Demand Curve”, it tells </a:t>
            </a:r>
            <a:br>
              <a:rPr lang="en-US" sz="2400" dirty="0">
                <a:solidFill>
                  <a:srgbClr val="002060"/>
                </a:solidFill>
              </a:rPr>
            </a:br>
            <a:r>
              <a:rPr lang="en-US" sz="2400" dirty="0">
                <a:solidFill>
                  <a:srgbClr val="002060"/>
                </a:solidFill>
              </a:rPr>
              <a:t>a) At particular price – what is the max, a consumer can purchase </a:t>
            </a:r>
          </a:p>
          <a:p>
            <a:pPr marL="0" indent="0" algn="just">
              <a:buNone/>
            </a:pPr>
            <a:r>
              <a:rPr lang="en-US" sz="2400" dirty="0">
                <a:solidFill>
                  <a:srgbClr val="002060"/>
                </a:solidFill>
              </a:rPr>
              <a:t>b) For particular Demand (Q), what price.</a:t>
            </a:r>
          </a:p>
          <a:p>
            <a:pPr marL="0" indent="0" algn="just">
              <a:buNone/>
            </a:pPr>
            <a:endParaRPr lang="en-US" sz="2400" dirty="0">
              <a:solidFill>
                <a:srgbClr val="002060"/>
              </a:solidFill>
            </a:endParaRPr>
          </a:p>
          <a:p>
            <a:pPr marL="0" indent="0" algn="just">
              <a:buNone/>
            </a:pPr>
            <a:r>
              <a:rPr lang="en-US" sz="2400" dirty="0">
                <a:solidFill>
                  <a:srgbClr val="002060"/>
                </a:solidFill>
              </a:rPr>
              <a:t>In algebraic form :           Q = f (P)</a:t>
            </a:r>
            <a:endParaRPr lang="en-IN" sz="2400" dirty="0">
              <a:solidFill>
                <a:srgbClr val="002060"/>
              </a:solidFill>
            </a:endParaRPr>
          </a:p>
        </p:txBody>
      </p:sp>
    </p:spTree>
    <p:extLst>
      <p:ext uri="{BB962C8B-B14F-4D97-AF65-F5344CB8AC3E}">
        <p14:creationId xmlns:p14="http://schemas.microsoft.com/office/powerpoint/2010/main" xmlns="" val="317158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822</TotalTime>
  <Words>3196</Words>
  <Application>Microsoft Office PowerPoint</Application>
  <PresentationFormat>Custom</PresentationFormat>
  <Paragraphs>518</Paragraphs>
  <Slides>54</Slides>
  <Notes>1</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Facet</vt:lpstr>
      <vt:lpstr>Demand Analysis</vt:lpstr>
      <vt:lpstr>Demand Determinants (Factors Determining Demand) </vt:lpstr>
      <vt:lpstr>Slide 3</vt:lpstr>
      <vt:lpstr>Price and Demand</vt:lpstr>
      <vt:lpstr>Slide 5</vt:lpstr>
      <vt:lpstr>Market Demand Function</vt:lpstr>
      <vt:lpstr>Slide 7</vt:lpstr>
      <vt:lpstr>Supply curve</vt:lpstr>
      <vt:lpstr>Slide 9</vt:lpstr>
      <vt:lpstr>Chief Characteristics of Law of Demand</vt:lpstr>
      <vt:lpstr>Reasons underlying the law of demands</vt:lpstr>
      <vt:lpstr>Exceptions to the law of demand</vt:lpstr>
      <vt:lpstr>Slide 13</vt:lpstr>
      <vt:lpstr>Slide 14</vt:lpstr>
      <vt:lpstr>Slide 15</vt:lpstr>
      <vt:lpstr>Slide 16</vt:lpstr>
      <vt:lpstr>Slide 17</vt:lpstr>
      <vt:lpstr>Slide 18</vt:lpstr>
      <vt:lpstr>Types of Price Elasticity</vt:lpstr>
      <vt:lpstr>Slide 20</vt:lpstr>
      <vt:lpstr>Slide 21</vt:lpstr>
      <vt:lpstr>Slide 22</vt:lpstr>
      <vt:lpstr>Factors Determining Price Elasticity of Demand</vt:lpstr>
      <vt:lpstr>Slide 24</vt:lpstr>
      <vt:lpstr>Slide 25</vt:lpstr>
      <vt:lpstr>Revenue Relationships</vt:lpstr>
      <vt:lpstr>Difference between IR and MR</vt:lpstr>
      <vt:lpstr>Elasticity of Demand and Total Revenue</vt:lpstr>
      <vt:lpstr>Relationship between Average Revenue, MR and e: </vt:lpstr>
      <vt:lpstr>Change in demand and elasticity of demand</vt:lpstr>
      <vt:lpstr>Some Business applications of price elasticity</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Analysis</dc:title>
  <dc:creator>Himanshu Bagdi</dc:creator>
  <cp:lastModifiedBy>Dr Hemant Bulsara 20</cp:lastModifiedBy>
  <cp:revision>62</cp:revision>
  <dcterms:created xsi:type="dcterms:W3CDTF">2020-08-28T07:52:52Z</dcterms:created>
  <dcterms:modified xsi:type="dcterms:W3CDTF">2020-10-01T10:04:28Z</dcterms:modified>
</cp:coreProperties>
</file>