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78" r:id="rId2"/>
    <p:sldId id="289" r:id="rId3"/>
    <p:sldId id="291" r:id="rId4"/>
    <p:sldId id="292" r:id="rId5"/>
    <p:sldId id="286" r:id="rId6"/>
    <p:sldId id="283" r:id="rId7"/>
    <p:sldId id="284" r:id="rId8"/>
    <p:sldId id="285" r:id="rId9"/>
    <p:sldId id="288" r:id="rId10"/>
    <p:sldId id="287" r:id="rId11"/>
    <p:sldId id="293" r:id="rId12"/>
    <p:sldId id="295" r:id="rId13"/>
    <p:sldId id="294" r:id="rId14"/>
    <p:sldId id="296" r:id="rId15"/>
    <p:sldId id="297" r:id="rId16"/>
    <p:sldId id="298"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89C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5" autoAdjust="0"/>
    <p:restoredTop sz="94660"/>
  </p:normalViewPr>
  <p:slideViewPr>
    <p:cSldViewPr>
      <p:cViewPr varScale="1">
        <p:scale>
          <a:sx n="82" d="100"/>
          <a:sy n="82" d="100"/>
        </p:scale>
        <p:origin x="1478"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8DA858-C4B4-4B38-B5EF-ADD71BBA7B5D}" type="datetimeFigureOut">
              <a:rPr lang="en-IN" smtClean="0"/>
              <a:t>15-11-2022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B46C2D-A6DC-4983-ADFA-A9AB271B3277}" type="slidenum">
              <a:rPr lang="en-IN" smtClean="0"/>
              <a:t>‹#›</a:t>
            </a:fld>
            <a:endParaRPr lang="en-IN"/>
          </a:p>
        </p:txBody>
      </p:sp>
    </p:spTree>
    <p:extLst>
      <p:ext uri="{BB962C8B-B14F-4D97-AF65-F5344CB8AC3E}">
        <p14:creationId xmlns:p14="http://schemas.microsoft.com/office/powerpoint/2010/main" val="17318058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9B46C2D-A6DC-4983-ADFA-A9AB271B3277}" type="slidenum">
              <a:rPr lang="en-IN" smtClean="0"/>
              <a:t>3</a:t>
            </a:fld>
            <a:endParaRPr lang="en-IN"/>
          </a:p>
        </p:txBody>
      </p:sp>
    </p:spTree>
    <p:extLst>
      <p:ext uri="{BB962C8B-B14F-4D97-AF65-F5344CB8AC3E}">
        <p14:creationId xmlns:p14="http://schemas.microsoft.com/office/powerpoint/2010/main" val="164990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96A12778-1845-4466-A0EA-3C09E8BA4BD7}" type="datetimeFigureOut">
              <a:rPr lang="en-US" smtClean="0"/>
              <a:t>11/15/2022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D2DD1D4-E695-47FB-9F3F-764935F04F77}" type="slidenum">
              <a:rPr lang="en-US" smtClean="0"/>
              <a:t>‹#›</a:t>
            </a:fld>
            <a:endParaRPr lang="en-US" dirty="0"/>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A12778-1845-4466-A0EA-3C09E8BA4BD7}"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D2DD1D4-E695-47FB-9F3F-764935F04F77}"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D2DD1D4-E695-47FB-9F3F-764935F04F77}" type="slidenum">
              <a:rPr lang="en-US" smtClean="0"/>
              <a:t>‹#›</a:t>
            </a:fld>
            <a:endParaRPr lang="en-US" dirty="0"/>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A12778-1845-4466-A0EA-3C09E8BA4BD7}"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96A12778-1845-4466-A0EA-3C09E8BA4BD7}" type="datetimeFigureOut">
              <a:rPr lang="en-US" smtClean="0"/>
              <a:t>11/15/2022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4361688" y="1026372"/>
            <a:ext cx="457200" cy="441325"/>
          </a:xfrm>
        </p:spPr>
        <p:txBody>
          <a:bodyPr/>
          <a:lstStyle/>
          <a:p>
            <a:fld id="{2D2DD1D4-E695-47FB-9F3F-764935F04F77}" type="slidenum">
              <a:rPr lang="en-US" smtClean="0"/>
              <a:t>‹#›</a:t>
            </a:fld>
            <a:endParaRPr lang="en-US" dirty="0"/>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96A12778-1845-4466-A0EA-3C09E8BA4BD7}" type="datetimeFigureOut">
              <a:rPr lang="en-US" smtClean="0"/>
              <a:t>11/15/2022</a:t>
            </a:fld>
            <a:endParaRPr lang="en-US" dirty="0"/>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D2DD1D4-E695-47FB-9F3F-764935F04F77}" type="slidenum">
              <a:rPr lang="en-US" smtClean="0"/>
              <a:t>‹#›</a:t>
            </a:fld>
            <a:endParaRPr lang="en-US" dirty="0"/>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96A12778-1845-4466-A0EA-3C09E8BA4BD7}" type="datetimeFigureOut">
              <a:rPr lang="en-US" smtClean="0"/>
              <a:t>11/15/2022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D2DD1D4-E695-47FB-9F3F-764935F04F77}" type="slidenum">
              <a:rPr lang="en-US" smtClean="0"/>
              <a:t>‹#›</a:t>
            </a:fld>
            <a:endParaRPr lang="en-US" dirty="0"/>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96A12778-1845-4466-A0EA-3C09E8BA4BD7}" type="datetimeFigureOut">
              <a:rPr lang="en-US" smtClean="0"/>
              <a:t>11/15/2022</a:t>
            </a:fld>
            <a:endParaRPr lang="en-US" dirty="0"/>
          </a:p>
        </p:txBody>
      </p:sp>
      <p:sp>
        <p:nvSpPr>
          <p:cNvPr id="8" name="Footer Placeholder 7"/>
          <p:cNvSpPr>
            <a:spLocks noGrp="1"/>
          </p:cNvSpPr>
          <p:nvPr>
            <p:ph type="ftr" sz="quarter" idx="11"/>
          </p:nvPr>
        </p:nvSpPr>
        <p:spPr>
          <a:xfrm>
            <a:off x="304800" y="6409944"/>
            <a:ext cx="3581400" cy="365760"/>
          </a:xfrm>
        </p:spPr>
        <p:txBody>
          <a:bodyPr/>
          <a:lstStyle/>
          <a:p>
            <a:endParaRPr lang="en-US" dirty="0"/>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D2DD1D4-E695-47FB-9F3F-764935F04F77}" type="slidenum">
              <a:rPr lang="en-US" smtClean="0"/>
              <a:t>‹#›</a:t>
            </a:fld>
            <a:endParaRPr lang="en-US" dirty="0"/>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6A12778-1845-4466-A0EA-3C09E8BA4BD7}" type="datetimeFigureOut">
              <a:rPr lang="en-US" smtClean="0"/>
              <a:t>11/15/2022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4343400" y="1036020"/>
            <a:ext cx="457200" cy="441325"/>
          </a:xfrm>
        </p:spPr>
        <p:txBody>
          <a:bodyPr/>
          <a:lstStyle/>
          <a:p>
            <a:fld id="{2D2DD1D4-E695-47FB-9F3F-764935F04F77}"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96A12778-1845-4466-A0EA-3C09E8BA4BD7}" type="datetimeFigureOut">
              <a:rPr lang="en-US" smtClean="0"/>
              <a:t>11/15/2022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D2DD1D4-E695-47FB-9F3F-764935F04F77}"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D2DD1D4-E695-47FB-9F3F-764935F04F77}" type="slidenum">
              <a:rPr lang="en-US" smtClean="0"/>
              <a:t>‹#›</a:t>
            </a:fld>
            <a:endParaRPr lang="en-US" dirty="0"/>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96A12778-1845-4466-A0EA-3C09E8BA4BD7}" type="datetimeFigureOut">
              <a:rPr lang="en-US" smtClean="0"/>
              <a:t>11/15/2022</a:t>
            </a:fld>
            <a:endParaRPr lang="en-US" dirty="0"/>
          </a:p>
        </p:txBody>
      </p:sp>
      <p:sp>
        <p:nvSpPr>
          <p:cNvPr id="6" name="Footer Placeholder 5"/>
          <p:cNvSpPr>
            <a:spLocks noGrp="1"/>
          </p:cNvSpPr>
          <p:nvPr>
            <p:ph type="ftr" sz="quarter" idx="11"/>
          </p:nvPr>
        </p:nvSpPr>
        <p:spPr>
          <a:xfrm>
            <a:off x="301752" y="6410848"/>
            <a:ext cx="3383280" cy="365760"/>
          </a:xfrm>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D2DD1D4-E695-47FB-9F3F-764935F04F77}" type="slidenum">
              <a:rPr lang="en-US" smtClean="0"/>
              <a:t>‹#›</a:t>
            </a:fld>
            <a:endParaRPr lang="en-US" dirty="0"/>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96A12778-1845-4466-A0EA-3C09E8BA4BD7}" type="datetimeFigureOut">
              <a:rPr lang="en-US" smtClean="0"/>
              <a:t>11/15/2022</a:t>
            </a:fld>
            <a:endParaRPr lang="en-US" dirty="0"/>
          </a:p>
        </p:txBody>
      </p:sp>
      <p:sp>
        <p:nvSpPr>
          <p:cNvPr id="6" name="Footer Placeholder 5"/>
          <p:cNvSpPr>
            <a:spLocks noGrp="1"/>
          </p:cNvSpPr>
          <p:nvPr>
            <p:ph type="ftr" sz="quarter" idx="11"/>
          </p:nvPr>
        </p:nvSpPr>
        <p:spPr>
          <a:xfrm>
            <a:off x="301752" y="6410848"/>
            <a:ext cx="3584448" cy="365760"/>
          </a:xfrm>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6A12778-1845-4466-A0EA-3C09E8BA4BD7}" type="datetimeFigureOut">
              <a:rPr lang="en-US" smtClean="0"/>
              <a:t>11/15/2022</a:t>
            </a:fld>
            <a:endParaRPr lang="en-US" dirty="0"/>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dirty="0"/>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D2DD1D4-E695-47FB-9F3F-764935F04F77}" type="slidenum">
              <a:rPr lang="en-US" smtClean="0"/>
              <a:t>‹#›</a:t>
            </a:fld>
            <a:endParaRPr lang="en-US" dirty="0"/>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950165" y="4145901"/>
            <a:ext cx="777240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r>
              <a:rPr lang="en-IN" sz="4100" b="1" dirty="0" smtClean="0">
                <a:solidFill>
                  <a:schemeClr val="accent1"/>
                </a:solidFill>
              </a:rPr>
              <a:t>PROFESSIONAL ETHICS	</a:t>
            </a:r>
            <a:endParaRPr lang="en-IN" sz="4100" b="1" dirty="0">
              <a:solidFill>
                <a:schemeClr val="accent1"/>
              </a:solidFill>
            </a:endParaRPr>
          </a:p>
        </p:txBody>
      </p:sp>
      <p:sp>
        <p:nvSpPr>
          <p:cNvPr id="5" name="Title 2"/>
          <p:cNvSpPr txBox="1">
            <a:spLocks/>
          </p:cNvSpPr>
          <p:nvPr/>
        </p:nvSpPr>
        <p:spPr>
          <a:xfrm>
            <a:off x="1066800" y="4152900"/>
            <a:ext cx="7772400" cy="685800"/>
          </a:xfrm>
          <a:prstGeom prst="rect">
            <a:avLst/>
          </a:prstGeom>
        </p:spPr>
        <p:txBody>
          <a:bodyPr vert="horz" anchor="b">
            <a:no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endParaRPr lang="en-IN" sz="4100" b="1" dirty="0"/>
          </a:p>
        </p:txBody>
      </p:sp>
    </p:spTree>
    <p:extLst>
      <p:ext uri="{BB962C8B-B14F-4D97-AF65-F5344CB8AC3E}">
        <p14:creationId xmlns:p14="http://schemas.microsoft.com/office/powerpoint/2010/main" val="20279658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914400" y="559843"/>
            <a:ext cx="777240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pPr algn="l"/>
            <a:r>
              <a:rPr lang="en-IN" sz="3800" b="1" dirty="0" smtClean="0">
                <a:solidFill>
                  <a:schemeClr val="accent1"/>
                </a:solidFill>
              </a:rPr>
              <a:t>Ethical aspects in marketing</a:t>
            </a:r>
            <a:endParaRPr lang="en-IN" sz="3800" b="1" dirty="0">
              <a:solidFill>
                <a:schemeClr val="accent1"/>
              </a:solidFill>
            </a:endParaRPr>
          </a:p>
        </p:txBody>
      </p:sp>
      <p:pic>
        <p:nvPicPr>
          <p:cNvPr id="3" name="Picture 2"/>
          <p:cNvPicPr>
            <a:picLocks noChangeAspect="1"/>
          </p:cNvPicPr>
          <p:nvPr/>
        </p:nvPicPr>
        <p:blipFill>
          <a:blip r:embed="rId2"/>
          <a:stretch>
            <a:fillRect/>
          </a:stretch>
        </p:blipFill>
        <p:spPr>
          <a:xfrm>
            <a:off x="4638836" y="3733800"/>
            <a:ext cx="4071291" cy="2377108"/>
          </a:xfrm>
          <a:prstGeom prst="rect">
            <a:avLst/>
          </a:prstGeom>
        </p:spPr>
      </p:pic>
      <p:sp>
        <p:nvSpPr>
          <p:cNvPr id="5" name="Rectangle 4"/>
          <p:cNvSpPr/>
          <p:nvPr/>
        </p:nvSpPr>
        <p:spPr>
          <a:xfrm>
            <a:off x="304799" y="1334276"/>
            <a:ext cx="8405327" cy="5032147"/>
          </a:xfrm>
          <a:prstGeom prst="rect">
            <a:avLst/>
          </a:prstGeom>
        </p:spPr>
        <p:txBody>
          <a:bodyPr wrap="square">
            <a:spAutoFit/>
          </a:bodyPr>
          <a:lstStyle/>
          <a:p>
            <a:pPr algn="just">
              <a:lnSpc>
                <a:spcPct val="150000"/>
              </a:lnSpc>
            </a:pPr>
            <a:r>
              <a:rPr lang="en-US" sz="1400" dirty="0">
                <a:solidFill>
                  <a:schemeClr val="accent1"/>
                </a:solidFill>
                <a:latin typeface="+mj-lt"/>
                <a:ea typeface="+mj-ea"/>
                <a:cs typeface="+mj-cs"/>
              </a:rPr>
              <a:t>Marketing ethics involve moral principles and values that should be followed during marketing communication. </a:t>
            </a:r>
            <a:r>
              <a:rPr lang="en-US" sz="1400" dirty="0" smtClean="0">
                <a:solidFill>
                  <a:schemeClr val="accent1"/>
                </a:solidFill>
                <a:latin typeface="+mj-lt"/>
                <a:ea typeface="+mj-ea"/>
                <a:cs typeface="+mj-cs"/>
              </a:rPr>
              <a:t>They </a:t>
            </a:r>
            <a:r>
              <a:rPr lang="en-US" sz="1400" dirty="0">
                <a:solidFill>
                  <a:schemeClr val="accent1"/>
                </a:solidFill>
                <a:latin typeface="+mj-lt"/>
                <a:ea typeface="+mj-ea"/>
                <a:cs typeface="+mj-cs"/>
              </a:rPr>
              <a:t>are the guidelines that let companies decide about their new marketing strategies. But also keep in mind that it depends on one’s judgment of ‘right’ and ‘wrong</a:t>
            </a:r>
            <a:r>
              <a:rPr lang="en-US" sz="1400" dirty="0" smtClean="0">
                <a:solidFill>
                  <a:schemeClr val="accent1"/>
                </a:solidFill>
                <a:latin typeface="+mj-lt"/>
                <a:ea typeface="+mj-ea"/>
                <a:cs typeface="+mj-cs"/>
              </a:rPr>
              <a:t>.’</a:t>
            </a:r>
            <a:r>
              <a:rPr lang="en-US" sz="1400" dirty="0">
                <a:solidFill>
                  <a:schemeClr val="accent1"/>
                </a:solidFill>
                <a:latin typeface="+mj-lt"/>
                <a:ea typeface="+mj-ea"/>
                <a:cs typeface="+mj-cs"/>
              </a:rPr>
              <a:t> </a:t>
            </a:r>
            <a:r>
              <a:rPr lang="en-US" sz="1400" dirty="0" smtClean="0">
                <a:solidFill>
                  <a:schemeClr val="accent1"/>
                </a:solidFill>
                <a:latin typeface="+mj-lt"/>
                <a:ea typeface="+mj-ea"/>
                <a:cs typeface="+mj-cs"/>
              </a:rPr>
              <a:t>In </a:t>
            </a:r>
            <a:r>
              <a:rPr lang="en-US" sz="1400" dirty="0">
                <a:solidFill>
                  <a:schemeClr val="accent1"/>
                </a:solidFill>
                <a:latin typeface="+mj-lt"/>
                <a:ea typeface="+mj-ea"/>
                <a:cs typeface="+mj-cs"/>
              </a:rPr>
              <a:t>other words, if a company makes any claims about its products and cannot live up to those claims, it may be called unethical </a:t>
            </a:r>
            <a:r>
              <a:rPr lang="en-US" sz="1400" dirty="0" smtClean="0">
                <a:solidFill>
                  <a:schemeClr val="accent1"/>
                </a:solidFill>
                <a:latin typeface="+mj-lt"/>
                <a:ea typeface="+mj-ea"/>
                <a:cs typeface="+mj-cs"/>
              </a:rPr>
              <a:t>behavior. </a:t>
            </a:r>
            <a:r>
              <a:rPr lang="en-US" sz="1400" dirty="0">
                <a:solidFill>
                  <a:schemeClr val="accent1"/>
                </a:solidFill>
                <a:latin typeface="+mj-lt"/>
                <a:ea typeface="+mj-ea"/>
                <a:cs typeface="+mj-cs"/>
              </a:rPr>
              <a:t>The American Marketing Association’s code has outlined the responsibilities as: </a:t>
            </a:r>
            <a:endParaRPr lang="en-US" sz="1400" dirty="0" smtClean="0">
              <a:solidFill>
                <a:schemeClr val="accent1"/>
              </a:solidFill>
              <a:latin typeface="+mj-lt"/>
              <a:ea typeface="+mj-ea"/>
              <a:cs typeface="+mj-cs"/>
            </a:endParaRPr>
          </a:p>
          <a:p>
            <a:pPr marL="742950" lvl="1" indent="-285750" algn="just">
              <a:lnSpc>
                <a:spcPct val="150000"/>
              </a:lnSpc>
              <a:buFont typeface="Wingdings" panose="05000000000000000000" pitchFamily="2" charset="2"/>
              <a:buChar char="v"/>
            </a:pPr>
            <a:r>
              <a:rPr lang="en-US" sz="1400" dirty="0" smtClean="0">
                <a:solidFill>
                  <a:schemeClr val="accent1"/>
                </a:solidFill>
                <a:latin typeface="+mj-lt"/>
                <a:ea typeface="+mj-ea"/>
                <a:cs typeface="+mj-cs"/>
              </a:rPr>
              <a:t>Responsibility of the marketer.</a:t>
            </a:r>
          </a:p>
          <a:p>
            <a:pPr marL="742950" lvl="1" indent="-285750" algn="just">
              <a:lnSpc>
                <a:spcPct val="150000"/>
              </a:lnSpc>
              <a:buFont typeface="Wingdings" panose="05000000000000000000" pitchFamily="2" charset="2"/>
              <a:buChar char="v"/>
            </a:pPr>
            <a:r>
              <a:rPr lang="en-US" sz="1400" dirty="0" smtClean="0">
                <a:solidFill>
                  <a:schemeClr val="accent1"/>
                </a:solidFill>
                <a:latin typeface="+mj-lt"/>
                <a:ea typeface="+mj-ea"/>
                <a:cs typeface="+mj-cs"/>
              </a:rPr>
              <a:t>Honesty &amp; fairness.</a:t>
            </a:r>
          </a:p>
          <a:p>
            <a:pPr marL="742950" lvl="1" indent="-285750" algn="just">
              <a:lnSpc>
                <a:spcPct val="150000"/>
              </a:lnSpc>
              <a:buFont typeface="Wingdings" panose="05000000000000000000" pitchFamily="2" charset="2"/>
              <a:buChar char="v"/>
            </a:pPr>
            <a:r>
              <a:rPr lang="en-US" sz="1400" dirty="0" smtClean="0">
                <a:solidFill>
                  <a:schemeClr val="accent1"/>
                </a:solidFill>
                <a:latin typeface="+mj-lt"/>
                <a:ea typeface="+mj-ea"/>
                <a:cs typeface="+mj-cs"/>
              </a:rPr>
              <a:t>Rights &amp; duties in marketing exchange process.</a:t>
            </a:r>
          </a:p>
          <a:p>
            <a:pPr marL="742950" lvl="1" indent="-285750" algn="just">
              <a:lnSpc>
                <a:spcPct val="150000"/>
              </a:lnSpc>
              <a:buFont typeface="Wingdings" panose="05000000000000000000" pitchFamily="2" charset="2"/>
              <a:buChar char="v"/>
            </a:pPr>
            <a:r>
              <a:rPr lang="en-US" sz="1400" dirty="0" smtClean="0">
                <a:solidFill>
                  <a:schemeClr val="accent1"/>
                </a:solidFill>
                <a:latin typeface="+mj-lt"/>
                <a:ea typeface="+mj-ea"/>
                <a:cs typeface="+mj-cs"/>
              </a:rPr>
              <a:t>Organizational relationships.</a:t>
            </a:r>
          </a:p>
          <a:p>
            <a:pPr marL="742950" lvl="1" indent="-285750" algn="just">
              <a:lnSpc>
                <a:spcPct val="150000"/>
              </a:lnSpc>
              <a:buFont typeface="Wingdings" panose="05000000000000000000" pitchFamily="2" charset="2"/>
              <a:buChar char="v"/>
            </a:pPr>
            <a:endParaRPr lang="en-US" sz="400" dirty="0" smtClean="0">
              <a:solidFill>
                <a:schemeClr val="accent1"/>
              </a:solidFill>
              <a:latin typeface="+mj-lt"/>
              <a:ea typeface="+mj-ea"/>
              <a:cs typeface="+mj-cs"/>
            </a:endParaRPr>
          </a:p>
          <a:p>
            <a:pPr>
              <a:lnSpc>
                <a:spcPct val="150000"/>
              </a:lnSpc>
            </a:pPr>
            <a:r>
              <a:rPr lang="en-US" sz="1400" b="1" i="1" u="sng" dirty="0" smtClean="0">
                <a:solidFill>
                  <a:schemeClr val="accent1"/>
                </a:solidFill>
                <a:latin typeface="+mj-lt"/>
                <a:ea typeface="+mj-ea"/>
                <a:cs typeface="+mj-cs"/>
              </a:rPr>
              <a:t>Standards For Ethical Marketing Code </a:t>
            </a:r>
          </a:p>
          <a:p>
            <a:pPr marL="800100" lvl="1" indent="-342900">
              <a:lnSpc>
                <a:spcPct val="150000"/>
              </a:lnSpc>
              <a:buFont typeface="+mj-lt"/>
              <a:buAutoNum type="arabicPeriod"/>
            </a:pPr>
            <a:r>
              <a:rPr lang="en-US" sz="1400" dirty="0" smtClean="0">
                <a:solidFill>
                  <a:schemeClr val="accent1"/>
                </a:solidFill>
                <a:latin typeface="+mj-lt"/>
                <a:ea typeface="+mj-ea"/>
                <a:cs typeface="+mj-cs"/>
              </a:rPr>
              <a:t>To </a:t>
            </a:r>
            <a:r>
              <a:rPr lang="en-US" sz="1400" dirty="0">
                <a:solidFill>
                  <a:schemeClr val="accent1"/>
                </a:solidFill>
                <a:latin typeface="+mj-lt"/>
                <a:ea typeface="+mj-ea"/>
                <a:cs typeface="+mj-cs"/>
              </a:rPr>
              <a:t>help identify acceptable practices. </a:t>
            </a:r>
          </a:p>
          <a:p>
            <a:pPr marL="800100" lvl="1" indent="-342900">
              <a:lnSpc>
                <a:spcPct val="150000"/>
              </a:lnSpc>
              <a:buFont typeface="+mj-lt"/>
              <a:buAutoNum type="arabicPeriod"/>
            </a:pPr>
            <a:r>
              <a:rPr lang="en-IN" sz="1400" dirty="0" smtClean="0">
                <a:solidFill>
                  <a:schemeClr val="accent1"/>
                </a:solidFill>
                <a:latin typeface="+mj-lt"/>
                <a:ea typeface="+mj-ea"/>
                <a:cs typeface="+mj-cs"/>
              </a:rPr>
              <a:t>Foster </a:t>
            </a:r>
            <a:r>
              <a:rPr lang="en-IN" sz="1400" dirty="0">
                <a:solidFill>
                  <a:schemeClr val="accent1"/>
                </a:solidFill>
                <a:latin typeface="+mj-lt"/>
                <a:ea typeface="+mj-ea"/>
                <a:cs typeface="+mj-cs"/>
              </a:rPr>
              <a:t>internal control. </a:t>
            </a:r>
          </a:p>
          <a:p>
            <a:pPr marL="800100" lvl="1" indent="-342900">
              <a:lnSpc>
                <a:spcPct val="150000"/>
              </a:lnSpc>
              <a:buFont typeface="+mj-lt"/>
              <a:buAutoNum type="arabicPeriod"/>
            </a:pPr>
            <a:r>
              <a:rPr lang="en-IN" sz="1400" dirty="0" smtClean="0">
                <a:solidFill>
                  <a:schemeClr val="accent1"/>
                </a:solidFill>
                <a:latin typeface="+mj-lt"/>
                <a:ea typeface="+mj-ea"/>
                <a:cs typeface="+mj-cs"/>
              </a:rPr>
              <a:t>Avoid </a:t>
            </a:r>
            <a:r>
              <a:rPr lang="en-IN" sz="1400" dirty="0">
                <a:solidFill>
                  <a:schemeClr val="accent1"/>
                </a:solidFill>
                <a:latin typeface="+mj-lt"/>
                <a:ea typeface="+mj-ea"/>
                <a:cs typeface="+mj-cs"/>
              </a:rPr>
              <a:t>confusion. </a:t>
            </a:r>
          </a:p>
          <a:p>
            <a:pPr marL="800100" lvl="1" indent="-342900">
              <a:lnSpc>
                <a:spcPct val="150000"/>
              </a:lnSpc>
              <a:buFont typeface="+mj-lt"/>
              <a:buAutoNum type="arabicPeriod"/>
            </a:pPr>
            <a:r>
              <a:rPr lang="en-US" sz="1400" dirty="0" smtClean="0">
                <a:solidFill>
                  <a:schemeClr val="accent1"/>
                </a:solidFill>
                <a:latin typeface="+mj-lt"/>
                <a:ea typeface="+mj-ea"/>
                <a:cs typeface="+mj-cs"/>
              </a:rPr>
              <a:t>Facilitate </a:t>
            </a:r>
            <a:r>
              <a:rPr lang="en-US" sz="1400" dirty="0">
                <a:solidFill>
                  <a:schemeClr val="accent1"/>
                </a:solidFill>
                <a:latin typeface="+mj-lt"/>
                <a:ea typeface="+mj-ea"/>
                <a:cs typeface="+mj-cs"/>
              </a:rPr>
              <a:t>a basis for discussion. </a:t>
            </a:r>
          </a:p>
          <a:p>
            <a:pPr marL="742950" lvl="1" indent="-285750" algn="just">
              <a:lnSpc>
                <a:spcPct val="150000"/>
              </a:lnSpc>
              <a:buFont typeface="Wingdings" panose="05000000000000000000" pitchFamily="2" charset="2"/>
              <a:buChar char="v"/>
            </a:pPr>
            <a:endParaRPr lang="en-IN" sz="1400" dirty="0">
              <a:solidFill>
                <a:schemeClr val="accent1"/>
              </a:solidFill>
              <a:latin typeface="+mj-lt"/>
              <a:ea typeface="+mj-ea"/>
              <a:cs typeface="+mj-cs"/>
            </a:endParaRPr>
          </a:p>
        </p:txBody>
      </p:sp>
    </p:spTree>
    <p:extLst>
      <p:ext uri="{BB962C8B-B14F-4D97-AF65-F5344CB8AC3E}">
        <p14:creationId xmlns:p14="http://schemas.microsoft.com/office/powerpoint/2010/main" val="20296564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41037" y="390540"/>
            <a:ext cx="777240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pPr algn="l"/>
            <a:r>
              <a:rPr lang="en-IN" sz="3800" b="1" dirty="0" smtClean="0">
                <a:solidFill>
                  <a:schemeClr val="accent1"/>
                </a:solidFill>
              </a:rPr>
              <a:t>Whistle blowing</a:t>
            </a:r>
            <a:endParaRPr lang="en-IN" sz="3800" b="1" dirty="0">
              <a:solidFill>
                <a:schemeClr val="accent1"/>
              </a:solidFill>
            </a:endParaRPr>
          </a:p>
        </p:txBody>
      </p:sp>
      <p:pic>
        <p:nvPicPr>
          <p:cNvPr id="5" name="Content Placeholder 4" descr="Whistleblowing - INSIGHTSIAS"/>
          <p:cNvPicPr>
            <a:picLocks noGrp="1"/>
          </p:cNvPicPr>
          <p:nvPr>
            <p:ph sz="quarter" idx="1"/>
          </p:nvPr>
        </p:nvPicPr>
        <p:blipFill>
          <a:blip r:embed="rId2" cstate="print">
            <a:extLst>
              <a:ext uri="{28A0092B-C50C-407E-A947-70E740481C1C}">
                <a14:useLocalDpi xmlns:a14="http://schemas.microsoft.com/office/drawing/2010/main" val="0"/>
              </a:ext>
            </a:extLst>
          </a:blip>
          <a:srcRect/>
          <a:stretch>
            <a:fillRect/>
          </a:stretch>
        </p:blipFill>
        <p:spPr bwMode="auto">
          <a:xfrm>
            <a:off x="5428862" y="1486676"/>
            <a:ext cx="3486944" cy="2587625"/>
          </a:xfrm>
          <a:prstGeom prst="rect">
            <a:avLst/>
          </a:prstGeom>
          <a:noFill/>
          <a:ln>
            <a:noFill/>
          </a:ln>
        </p:spPr>
      </p:pic>
      <p:sp>
        <p:nvSpPr>
          <p:cNvPr id="6" name="Rectangle 5"/>
          <p:cNvSpPr/>
          <p:nvPr/>
        </p:nvSpPr>
        <p:spPr>
          <a:xfrm>
            <a:off x="278360" y="1466462"/>
            <a:ext cx="5092963" cy="1903085"/>
          </a:xfrm>
          <a:prstGeom prst="rect">
            <a:avLst/>
          </a:prstGeom>
        </p:spPr>
        <p:txBody>
          <a:bodyPr wrap="square">
            <a:spAutoFit/>
          </a:bodyPr>
          <a:lstStyle/>
          <a:p>
            <a:pPr algn="just">
              <a:lnSpc>
                <a:spcPct val="150000"/>
              </a:lnSpc>
              <a:spcAft>
                <a:spcPts val="800"/>
              </a:spcAft>
            </a:pPr>
            <a:r>
              <a:rPr lang="en-IN" sz="1400" dirty="0">
                <a:solidFill>
                  <a:schemeClr val="accent1"/>
                </a:solidFill>
                <a:latin typeface="+mj-lt"/>
                <a:ea typeface="+mj-ea"/>
                <a:cs typeface="+mj-cs"/>
              </a:rPr>
              <a:t>'Whistleblowing' is the term used to define an individual's decision to disclose the information regarding unethical, </a:t>
            </a:r>
            <a:r>
              <a:rPr lang="en-IN" sz="1400" dirty="0">
                <a:solidFill>
                  <a:schemeClr val="accent1"/>
                </a:solidFill>
                <a:latin typeface="+mj-lt"/>
                <a:ea typeface="+mj-ea"/>
                <a:cs typeface="+mj-cs"/>
              </a:rPr>
              <a:t>immoral or illegal actions to an authority</a:t>
            </a:r>
            <a:r>
              <a:rPr lang="en-IN" sz="1400" dirty="0">
                <a:solidFill>
                  <a:schemeClr val="accent1"/>
                </a:solidFill>
                <a:latin typeface="+mj-lt"/>
                <a:ea typeface="+mj-ea"/>
                <a:cs typeface="+mj-cs"/>
              </a:rPr>
              <a:t>. </a:t>
            </a:r>
            <a:r>
              <a:rPr lang="en-IN" sz="1400" dirty="0">
                <a:solidFill>
                  <a:schemeClr val="accent1"/>
                </a:solidFill>
                <a:latin typeface="+mj-lt"/>
                <a:ea typeface="+mj-ea"/>
                <a:cs typeface="+mj-cs"/>
              </a:rPr>
              <a:t>Example: </a:t>
            </a:r>
            <a:r>
              <a:rPr lang="en-IN" sz="1400" dirty="0">
                <a:solidFill>
                  <a:schemeClr val="accent1"/>
                </a:solidFill>
                <a:latin typeface="+mj-lt"/>
                <a:ea typeface="+mj-ea"/>
                <a:cs typeface="+mj-cs"/>
              </a:rPr>
              <a:t>Padding an expense </a:t>
            </a:r>
            <a:r>
              <a:rPr lang="en-IN" sz="1400" dirty="0">
                <a:solidFill>
                  <a:schemeClr val="accent1"/>
                </a:solidFill>
                <a:latin typeface="+mj-lt"/>
                <a:ea typeface="+mj-ea"/>
                <a:cs typeface="+mj-cs"/>
              </a:rPr>
              <a:t>report, </a:t>
            </a:r>
            <a:r>
              <a:rPr lang="en-IN" sz="1400" dirty="0">
                <a:solidFill>
                  <a:schemeClr val="accent1"/>
                </a:solidFill>
                <a:latin typeface="+mj-lt"/>
                <a:ea typeface="+mj-ea"/>
                <a:cs typeface="+mj-cs"/>
              </a:rPr>
              <a:t>v</a:t>
            </a:r>
            <a:r>
              <a:rPr lang="en-IN" sz="1400" dirty="0" smtClean="0">
                <a:solidFill>
                  <a:schemeClr val="accent1"/>
                </a:solidFill>
                <a:latin typeface="+mj-lt"/>
                <a:ea typeface="+mj-ea"/>
                <a:cs typeface="+mj-cs"/>
              </a:rPr>
              <a:t>iolating </a:t>
            </a:r>
            <a:r>
              <a:rPr lang="en-IN" sz="1400" dirty="0">
                <a:solidFill>
                  <a:schemeClr val="accent1"/>
                </a:solidFill>
                <a:latin typeface="+mj-lt"/>
                <a:ea typeface="+mj-ea"/>
                <a:cs typeface="+mj-cs"/>
              </a:rPr>
              <a:t>laws on hiring and </a:t>
            </a:r>
            <a:r>
              <a:rPr lang="en-IN" sz="1400" dirty="0" smtClean="0">
                <a:solidFill>
                  <a:schemeClr val="accent1"/>
                </a:solidFill>
                <a:latin typeface="+mj-lt"/>
                <a:ea typeface="+mj-ea"/>
                <a:cs typeface="+mj-cs"/>
              </a:rPr>
              <a:t>firing, etc.</a:t>
            </a:r>
            <a:endParaRPr lang="en-IN" sz="1400" dirty="0">
              <a:solidFill>
                <a:schemeClr val="accent1"/>
              </a:solidFill>
              <a:latin typeface="+mj-lt"/>
              <a:ea typeface="+mj-ea"/>
              <a:cs typeface="+mj-cs"/>
            </a:endParaRPr>
          </a:p>
          <a:p>
            <a:pPr algn="just">
              <a:lnSpc>
                <a:spcPct val="150000"/>
              </a:lnSpc>
              <a:spcAft>
                <a:spcPts val="800"/>
              </a:spcAft>
            </a:pPr>
            <a:endParaRPr lang="en-IN" dirty="0"/>
          </a:p>
        </p:txBody>
      </p:sp>
      <p:sp>
        <p:nvSpPr>
          <p:cNvPr id="7" name="Rectangle 6"/>
          <p:cNvSpPr/>
          <p:nvPr/>
        </p:nvSpPr>
        <p:spPr>
          <a:xfrm>
            <a:off x="278360" y="2905589"/>
            <a:ext cx="4065040" cy="3323987"/>
          </a:xfrm>
          <a:prstGeom prst="rect">
            <a:avLst/>
          </a:prstGeom>
        </p:spPr>
        <p:txBody>
          <a:bodyPr wrap="square">
            <a:spAutoFit/>
          </a:bodyPr>
          <a:lstStyle/>
          <a:p>
            <a:pPr>
              <a:lnSpc>
                <a:spcPct val="150000"/>
              </a:lnSpc>
            </a:pPr>
            <a:r>
              <a:rPr lang="en-US" sz="1500" b="1" i="1" u="sng" dirty="0" smtClean="0">
                <a:solidFill>
                  <a:schemeClr val="accent1"/>
                </a:solidFill>
              </a:rPr>
              <a:t>Merits (advantages):</a:t>
            </a:r>
            <a:endParaRPr lang="en-US" sz="1500" b="1" i="1" u="sng" dirty="0">
              <a:solidFill>
                <a:schemeClr val="accent1"/>
              </a:solidFill>
            </a:endParaRPr>
          </a:p>
          <a:p>
            <a:pPr marL="342900" indent="-342900" fontAlgn="base">
              <a:lnSpc>
                <a:spcPct val="150000"/>
              </a:lnSpc>
              <a:buFont typeface="+mj-lt"/>
              <a:buAutoNum type="arabicPeriod"/>
            </a:pPr>
            <a:r>
              <a:rPr lang="en-IN" sz="1400" dirty="0">
                <a:solidFill>
                  <a:schemeClr val="accent1"/>
                </a:solidFill>
                <a:latin typeface="+mj-lt"/>
                <a:ea typeface="+mj-ea"/>
                <a:cs typeface="+mj-cs"/>
              </a:rPr>
              <a:t>Combat fraud</a:t>
            </a:r>
          </a:p>
          <a:p>
            <a:pPr marL="342900" indent="-342900" fontAlgn="base">
              <a:lnSpc>
                <a:spcPct val="150000"/>
              </a:lnSpc>
              <a:buFont typeface="+mj-lt"/>
              <a:buAutoNum type="arabicPeriod"/>
            </a:pPr>
            <a:r>
              <a:rPr lang="en-IN" sz="1400" dirty="0">
                <a:solidFill>
                  <a:schemeClr val="accent1"/>
                </a:solidFill>
                <a:latin typeface="+mj-lt"/>
                <a:ea typeface="+mj-ea"/>
                <a:cs typeface="+mj-cs"/>
              </a:rPr>
              <a:t>Avoid reputational damage</a:t>
            </a:r>
          </a:p>
          <a:p>
            <a:pPr marL="342900" indent="-342900" fontAlgn="base">
              <a:lnSpc>
                <a:spcPct val="150000"/>
              </a:lnSpc>
              <a:buFont typeface="+mj-lt"/>
              <a:buAutoNum type="arabicPeriod"/>
            </a:pPr>
            <a:r>
              <a:rPr lang="en-IN" sz="1400" dirty="0">
                <a:solidFill>
                  <a:schemeClr val="accent1"/>
                </a:solidFill>
                <a:latin typeface="+mj-lt"/>
                <a:ea typeface="+mj-ea"/>
                <a:cs typeface="+mj-cs"/>
              </a:rPr>
              <a:t>Prevent issues escalating</a:t>
            </a:r>
          </a:p>
          <a:p>
            <a:pPr marL="342900" indent="-342900" fontAlgn="base">
              <a:lnSpc>
                <a:spcPct val="150000"/>
              </a:lnSpc>
              <a:buFont typeface="+mj-lt"/>
              <a:buAutoNum type="arabicPeriod"/>
            </a:pPr>
            <a:r>
              <a:rPr lang="en-IN" sz="1400" dirty="0">
                <a:solidFill>
                  <a:schemeClr val="accent1"/>
                </a:solidFill>
                <a:latin typeface="+mj-lt"/>
                <a:ea typeface="+mj-ea"/>
                <a:cs typeface="+mj-cs"/>
              </a:rPr>
              <a:t>Minimise losses</a:t>
            </a:r>
          </a:p>
          <a:p>
            <a:pPr marL="342900" lvl="0" indent="-342900" fontAlgn="base">
              <a:lnSpc>
                <a:spcPct val="150000"/>
              </a:lnSpc>
              <a:buFont typeface="+mj-lt"/>
              <a:buAutoNum type="arabicPeriod"/>
            </a:pPr>
            <a:r>
              <a:rPr lang="en-IN" sz="1400" dirty="0">
                <a:solidFill>
                  <a:schemeClr val="accent1"/>
                </a:solidFill>
                <a:latin typeface="+mj-lt"/>
                <a:ea typeface="+mj-ea"/>
                <a:cs typeface="+mj-cs"/>
              </a:rPr>
              <a:t>Raise awareness</a:t>
            </a:r>
          </a:p>
          <a:p>
            <a:pPr marL="342900" lvl="0" indent="-342900" fontAlgn="base">
              <a:lnSpc>
                <a:spcPct val="150000"/>
              </a:lnSpc>
              <a:buFont typeface="+mj-lt"/>
              <a:buAutoNum type="arabicPeriod"/>
            </a:pPr>
            <a:r>
              <a:rPr lang="en-IN" sz="1400" dirty="0">
                <a:solidFill>
                  <a:schemeClr val="accent1"/>
                </a:solidFill>
                <a:latin typeface="+mj-lt"/>
                <a:ea typeface="+mj-ea"/>
                <a:cs typeface="+mj-cs"/>
              </a:rPr>
              <a:t>Create an open culture</a:t>
            </a:r>
          </a:p>
          <a:p>
            <a:pPr marL="342900" lvl="0" indent="-342900" fontAlgn="base">
              <a:lnSpc>
                <a:spcPct val="150000"/>
              </a:lnSpc>
              <a:buFont typeface="+mj-lt"/>
              <a:buAutoNum type="arabicPeriod"/>
            </a:pPr>
            <a:r>
              <a:rPr lang="en-IN" sz="1400" dirty="0">
                <a:solidFill>
                  <a:schemeClr val="accent1"/>
                </a:solidFill>
                <a:latin typeface="+mj-lt"/>
                <a:ea typeface="+mj-ea"/>
                <a:cs typeface="+mj-cs"/>
              </a:rPr>
              <a:t>Whistle blowing is an anti-corruption tool</a:t>
            </a:r>
          </a:p>
          <a:p>
            <a:pPr marL="342900" lvl="0" indent="-342900" fontAlgn="base">
              <a:lnSpc>
                <a:spcPct val="150000"/>
              </a:lnSpc>
              <a:buFont typeface="+mj-lt"/>
              <a:buAutoNum type="arabicPeriod"/>
            </a:pPr>
            <a:r>
              <a:rPr lang="en-IN" sz="1400" dirty="0">
                <a:solidFill>
                  <a:schemeClr val="accent1"/>
                </a:solidFill>
                <a:latin typeface="+mj-lt"/>
                <a:ea typeface="+mj-ea"/>
                <a:cs typeface="+mj-cs"/>
              </a:rPr>
              <a:t>It ensures effective system of internal control</a:t>
            </a:r>
          </a:p>
          <a:p>
            <a:pPr marL="342900" lvl="0" indent="-342900" fontAlgn="base">
              <a:lnSpc>
                <a:spcPct val="150000"/>
              </a:lnSpc>
              <a:buFont typeface="+mj-lt"/>
              <a:buAutoNum type="arabicPeriod"/>
            </a:pPr>
            <a:r>
              <a:rPr lang="en-IN" sz="1400" dirty="0">
                <a:solidFill>
                  <a:schemeClr val="accent1"/>
                </a:solidFill>
                <a:latin typeface="+mj-lt"/>
                <a:ea typeface="+mj-ea"/>
                <a:cs typeface="+mj-cs"/>
              </a:rPr>
              <a:t>It is a good corporate governance practice</a:t>
            </a:r>
          </a:p>
        </p:txBody>
      </p:sp>
      <p:sp>
        <p:nvSpPr>
          <p:cNvPr id="8" name="Rectangle 7"/>
          <p:cNvSpPr/>
          <p:nvPr/>
        </p:nvSpPr>
        <p:spPr>
          <a:xfrm>
            <a:off x="4365164" y="4785349"/>
            <a:ext cx="4572000" cy="1368836"/>
          </a:xfrm>
          <a:prstGeom prst="rect">
            <a:avLst/>
          </a:prstGeom>
        </p:spPr>
        <p:txBody>
          <a:bodyPr>
            <a:spAutoFit/>
          </a:bodyPr>
          <a:lstStyle/>
          <a:p>
            <a:pPr algn="r">
              <a:lnSpc>
                <a:spcPct val="150000"/>
              </a:lnSpc>
            </a:pPr>
            <a:r>
              <a:rPr lang="en-US" sz="1500" b="1" i="1" u="sng" dirty="0">
                <a:solidFill>
                  <a:schemeClr val="accent1"/>
                </a:solidFill>
              </a:rPr>
              <a:t>Demerits (disadvantages):</a:t>
            </a:r>
            <a:endParaRPr lang="en-US" sz="1500" b="1" i="1" u="sng" dirty="0">
              <a:solidFill>
                <a:schemeClr val="accent1"/>
              </a:solidFill>
            </a:endParaRPr>
          </a:p>
          <a:p>
            <a:pPr marL="342900" indent="-342900" algn="r" fontAlgn="base">
              <a:lnSpc>
                <a:spcPct val="150000"/>
              </a:lnSpc>
              <a:buFont typeface="+mj-lt"/>
              <a:buAutoNum type="arabicPeriod"/>
            </a:pPr>
            <a:r>
              <a:rPr lang="en-IN" sz="1400" dirty="0" smtClean="0">
                <a:solidFill>
                  <a:schemeClr val="accent1"/>
                </a:solidFill>
                <a:latin typeface="+mj-lt"/>
                <a:ea typeface="+mj-ea"/>
                <a:cs typeface="+mj-cs"/>
              </a:rPr>
              <a:t>Stress</a:t>
            </a:r>
            <a:r>
              <a:rPr lang="en-IN" sz="1400" dirty="0">
                <a:solidFill>
                  <a:schemeClr val="accent1"/>
                </a:solidFill>
                <a:latin typeface="+mj-lt"/>
                <a:ea typeface="+mj-ea"/>
                <a:cs typeface="+mj-cs"/>
              </a:rPr>
              <a:t>, termination and mistrust</a:t>
            </a:r>
          </a:p>
          <a:p>
            <a:pPr marL="342900" indent="-342900" algn="r" fontAlgn="base">
              <a:lnSpc>
                <a:spcPct val="150000"/>
              </a:lnSpc>
              <a:buFont typeface="+mj-lt"/>
              <a:buAutoNum type="arabicPeriod"/>
            </a:pPr>
            <a:r>
              <a:rPr lang="en-IN" sz="1400" dirty="0" smtClean="0">
                <a:solidFill>
                  <a:schemeClr val="accent1"/>
                </a:solidFill>
                <a:latin typeface="+mj-lt"/>
                <a:ea typeface="+mj-ea"/>
                <a:cs typeface="+mj-cs"/>
              </a:rPr>
              <a:t>Disrupt </a:t>
            </a:r>
            <a:r>
              <a:rPr lang="en-IN" sz="1400" dirty="0">
                <a:solidFill>
                  <a:schemeClr val="accent1"/>
                </a:solidFill>
                <a:latin typeface="+mj-lt"/>
                <a:ea typeface="+mj-ea"/>
                <a:cs typeface="+mj-cs"/>
              </a:rPr>
              <a:t>the team spirit</a:t>
            </a:r>
          </a:p>
          <a:p>
            <a:pPr marL="342900" indent="-342900" algn="r" fontAlgn="base">
              <a:lnSpc>
                <a:spcPct val="150000"/>
              </a:lnSpc>
              <a:buFont typeface="+mj-lt"/>
              <a:buAutoNum type="arabicPeriod"/>
            </a:pPr>
            <a:r>
              <a:rPr lang="en-IN" sz="1400" dirty="0" smtClean="0">
                <a:solidFill>
                  <a:schemeClr val="accent1"/>
                </a:solidFill>
                <a:latin typeface="+mj-lt"/>
                <a:ea typeface="+mj-ea"/>
                <a:cs typeface="+mj-cs"/>
              </a:rPr>
              <a:t>Mobbing</a:t>
            </a:r>
            <a:endParaRPr lang="en-IN" sz="1400" dirty="0">
              <a:solidFill>
                <a:schemeClr val="accent1"/>
              </a:solidFill>
              <a:latin typeface="+mj-lt"/>
              <a:ea typeface="+mj-ea"/>
              <a:cs typeface="+mj-cs"/>
            </a:endParaRPr>
          </a:p>
        </p:txBody>
      </p:sp>
    </p:spTree>
    <p:extLst>
      <p:ext uri="{BB962C8B-B14F-4D97-AF65-F5344CB8AC3E}">
        <p14:creationId xmlns:p14="http://schemas.microsoft.com/office/powerpoint/2010/main" val="18553762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676" y="884852"/>
            <a:ext cx="9989977" cy="674480"/>
          </a:xfrm>
          <a:prstGeom prst="rect">
            <a:avLst/>
          </a:prstGeom>
        </p:spPr>
        <p:txBody>
          <a:bodyPr wrap="square">
            <a:spAutoFit/>
          </a:bodyPr>
          <a:lstStyle/>
          <a:p>
            <a:pPr fontAlgn="base">
              <a:lnSpc>
                <a:spcPct val="107000"/>
              </a:lnSpc>
              <a:spcAft>
                <a:spcPts val="0"/>
              </a:spcAft>
            </a:pPr>
            <a:r>
              <a:rPr lang="en-IN" sz="3800" b="1" dirty="0" smtClean="0">
                <a:solidFill>
                  <a:schemeClr val="accent1"/>
                </a:solidFill>
                <a:latin typeface="+mj-lt"/>
                <a:ea typeface="+mj-ea"/>
                <a:cs typeface="+mj-cs"/>
              </a:rPr>
              <a:t>Education- </a:t>
            </a:r>
            <a:r>
              <a:rPr lang="en-IN" sz="2400" b="1" dirty="0" smtClean="0">
                <a:solidFill>
                  <a:schemeClr val="accent1"/>
                </a:solidFill>
                <a:latin typeface="+mj-lt"/>
                <a:ea typeface="+mj-ea"/>
                <a:cs typeface="+mj-cs"/>
              </a:rPr>
              <a:t>Ethics &amp; New Professional</a:t>
            </a:r>
          </a:p>
        </p:txBody>
      </p:sp>
      <p:sp>
        <p:nvSpPr>
          <p:cNvPr id="3" name="Rectangle 2"/>
          <p:cNvSpPr/>
          <p:nvPr/>
        </p:nvSpPr>
        <p:spPr>
          <a:xfrm>
            <a:off x="427652" y="4401513"/>
            <a:ext cx="8467529" cy="1061829"/>
          </a:xfrm>
          <a:prstGeom prst="rect">
            <a:avLst/>
          </a:prstGeom>
        </p:spPr>
        <p:txBody>
          <a:bodyPr wrap="square">
            <a:spAutoFit/>
          </a:bodyPr>
          <a:lstStyle/>
          <a:p>
            <a:pPr algn="just">
              <a:lnSpc>
                <a:spcPct val="150000"/>
              </a:lnSpc>
              <a:spcAft>
                <a:spcPts val="800"/>
              </a:spcAft>
            </a:pPr>
            <a:r>
              <a:rPr lang="en-IN" sz="1400" dirty="0">
                <a:solidFill>
                  <a:schemeClr val="accent1"/>
                </a:solidFill>
                <a:latin typeface="+mj-lt"/>
                <a:ea typeface="+mj-ea"/>
                <a:cs typeface="+mj-cs"/>
              </a:rPr>
              <a:t>Ethical </a:t>
            </a:r>
            <a:r>
              <a:rPr lang="en-IN" sz="1400" dirty="0">
                <a:solidFill>
                  <a:schemeClr val="accent1"/>
                </a:solidFill>
                <a:latin typeface="+mj-lt"/>
                <a:ea typeface="+mj-ea"/>
                <a:cs typeface="+mj-cs"/>
              </a:rPr>
              <a:t>investing means allocating financial resources taking into consideration both economic and social criteria, with the goals of maximising the potential financial and social returns to both investor and the investee.</a:t>
            </a:r>
          </a:p>
        </p:txBody>
      </p:sp>
      <p:sp>
        <p:nvSpPr>
          <p:cNvPr id="5" name="Rectangle 4"/>
          <p:cNvSpPr/>
          <p:nvPr/>
        </p:nvSpPr>
        <p:spPr>
          <a:xfrm>
            <a:off x="522519" y="1615318"/>
            <a:ext cx="4572000" cy="1668918"/>
          </a:xfrm>
          <a:prstGeom prst="rect">
            <a:avLst/>
          </a:prstGeom>
        </p:spPr>
        <p:txBody>
          <a:bodyPr>
            <a:spAutoFit/>
          </a:bodyPr>
          <a:lstStyle/>
          <a:p>
            <a:pPr marL="342900" lvl="0" indent="-342900" fontAlgn="base">
              <a:lnSpc>
                <a:spcPct val="150000"/>
              </a:lnSpc>
              <a:spcAft>
                <a:spcPts val="0"/>
              </a:spcAft>
              <a:buFont typeface="Wingdings" panose="05000000000000000000" pitchFamily="2" charset="2"/>
              <a:buChar char="v"/>
            </a:pPr>
            <a:r>
              <a:rPr lang="en-IN" sz="1400" dirty="0">
                <a:solidFill>
                  <a:schemeClr val="accent1"/>
                </a:solidFill>
                <a:latin typeface="+mj-lt"/>
                <a:ea typeface="+mj-ea"/>
                <a:cs typeface="+mj-cs"/>
              </a:rPr>
              <a:t>On-the job training</a:t>
            </a:r>
          </a:p>
          <a:p>
            <a:pPr marL="342900" lvl="0" indent="-342900" fontAlgn="base">
              <a:lnSpc>
                <a:spcPct val="150000"/>
              </a:lnSpc>
              <a:spcAft>
                <a:spcPts val="0"/>
              </a:spcAft>
              <a:buFont typeface="Wingdings" panose="05000000000000000000" pitchFamily="2" charset="2"/>
              <a:buChar char="v"/>
            </a:pPr>
            <a:r>
              <a:rPr lang="en-IN" sz="1400" dirty="0">
                <a:solidFill>
                  <a:schemeClr val="accent1"/>
                </a:solidFill>
                <a:latin typeface="+mj-lt"/>
                <a:ea typeface="+mj-ea"/>
                <a:cs typeface="+mj-cs"/>
              </a:rPr>
              <a:t>Training programmes on the ethical use of the World Wide Web</a:t>
            </a:r>
          </a:p>
          <a:p>
            <a:pPr marL="342900" lvl="0" indent="-342900" fontAlgn="base">
              <a:lnSpc>
                <a:spcPct val="150000"/>
              </a:lnSpc>
              <a:spcAft>
                <a:spcPts val="0"/>
              </a:spcAft>
              <a:buFont typeface="Wingdings" panose="05000000000000000000" pitchFamily="2" charset="2"/>
              <a:buChar char="v"/>
            </a:pPr>
            <a:r>
              <a:rPr lang="en-IN" sz="1400" dirty="0">
                <a:solidFill>
                  <a:schemeClr val="accent1"/>
                </a:solidFill>
                <a:latin typeface="+mj-lt"/>
                <a:ea typeface="+mj-ea"/>
                <a:cs typeface="+mj-cs"/>
              </a:rPr>
              <a:t>Employee discussion groups on ethical </a:t>
            </a:r>
            <a:r>
              <a:rPr lang="en-IN" sz="1400" dirty="0" smtClean="0">
                <a:solidFill>
                  <a:schemeClr val="accent1"/>
                </a:solidFill>
                <a:latin typeface="+mj-lt"/>
                <a:ea typeface="+mj-ea"/>
                <a:cs typeface="+mj-cs"/>
              </a:rPr>
              <a:t>Issues</a:t>
            </a:r>
          </a:p>
          <a:p>
            <a:pPr marL="342900" lvl="0" indent="-342900" fontAlgn="base">
              <a:lnSpc>
                <a:spcPct val="150000"/>
              </a:lnSpc>
              <a:spcAft>
                <a:spcPts val="0"/>
              </a:spcAft>
              <a:buFont typeface="Wingdings" panose="05000000000000000000" pitchFamily="2" charset="2"/>
              <a:buChar char="v"/>
            </a:pPr>
            <a:r>
              <a:rPr lang="en-IN" sz="1400" dirty="0" smtClean="0">
                <a:solidFill>
                  <a:schemeClr val="accent1"/>
                </a:solidFill>
                <a:latin typeface="+mj-lt"/>
                <a:ea typeface="+mj-ea"/>
                <a:cs typeface="+mj-cs"/>
              </a:rPr>
              <a:t>Personnel </a:t>
            </a:r>
            <a:r>
              <a:rPr lang="en-IN" sz="1400" dirty="0">
                <a:solidFill>
                  <a:schemeClr val="accent1"/>
                </a:solidFill>
                <a:latin typeface="+mj-lt"/>
                <a:ea typeface="+mj-ea"/>
                <a:cs typeface="+mj-cs"/>
              </a:rPr>
              <a:t>services</a:t>
            </a:r>
          </a:p>
        </p:txBody>
      </p:sp>
      <p:sp>
        <p:nvSpPr>
          <p:cNvPr id="6" name="Rectangle 5"/>
          <p:cNvSpPr/>
          <p:nvPr/>
        </p:nvSpPr>
        <p:spPr>
          <a:xfrm>
            <a:off x="4416491" y="3712035"/>
            <a:ext cx="4516014" cy="718017"/>
          </a:xfrm>
          <a:prstGeom prst="rect">
            <a:avLst/>
          </a:prstGeom>
        </p:spPr>
        <p:txBody>
          <a:bodyPr wrap="square">
            <a:spAutoFit/>
          </a:bodyPr>
          <a:lstStyle/>
          <a:p>
            <a:pPr algn="r" fontAlgn="base">
              <a:lnSpc>
                <a:spcPct val="107000"/>
              </a:lnSpc>
              <a:spcAft>
                <a:spcPts val="0"/>
              </a:spcAft>
            </a:pPr>
            <a:r>
              <a:rPr lang="en-IN" sz="3800" b="1" dirty="0" smtClean="0">
                <a:solidFill>
                  <a:schemeClr val="accent1"/>
                </a:solidFill>
                <a:latin typeface="+mj-lt"/>
                <a:ea typeface="+mj-ea"/>
                <a:cs typeface="+mj-cs"/>
              </a:rPr>
              <a:t>Ethical Investing</a:t>
            </a:r>
            <a:endParaRPr lang="en-IN" sz="3200" b="1" dirty="0" smtClean="0">
              <a:solidFill>
                <a:schemeClr val="accent1"/>
              </a:solidFill>
              <a:latin typeface="+mj-lt"/>
              <a:ea typeface="+mj-ea"/>
              <a:cs typeface="+mj-cs"/>
            </a:endParaRPr>
          </a:p>
        </p:txBody>
      </p:sp>
      <p:cxnSp>
        <p:nvCxnSpPr>
          <p:cNvPr id="7" name="Straight Connector 6"/>
          <p:cNvCxnSpPr/>
          <p:nvPr/>
        </p:nvCxnSpPr>
        <p:spPr>
          <a:xfrm>
            <a:off x="391885" y="3505200"/>
            <a:ext cx="8503296" cy="1271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58183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74440"/>
            <a:ext cx="2362200" cy="990600"/>
          </a:xfrm>
        </p:spPr>
        <p:txBody>
          <a:bodyPr/>
          <a:lstStyle/>
          <a:p>
            <a:pPr algn="ctr">
              <a:lnSpc>
                <a:spcPct val="150000"/>
              </a:lnSpc>
            </a:pPr>
            <a:r>
              <a:rPr lang="en-IN" dirty="0" smtClean="0"/>
              <a:t>Professional Ethics</a:t>
            </a:r>
            <a:endParaRPr lang="en-IN" dirty="0"/>
          </a:p>
        </p:txBody>
      </p:sp>
      <p:sp>
        <p:nvSpPr>
          <p:cNvPr id="3" name="Text Placeholder 2"/>
          <p:cNvSpPr>
            <a:spLocks noGrp="1"/>
          </p:cNvSpPr>
          <p:nvPr>
            <p:ph type="body" idx="2"/>
          </p:nvPr>
        </p:nvSpPr>
        <p:spPr>
          <a:xfrm>
            <a:off x="250372" y="1850573"/>
            <a:ext cx="2514600" cy="3102427"/>
          </a:xfrm>
        </p:spPr>
        <p:txBody>
          <a:bodyPr>
            <a:noAutofit/>
          </a:bodyPr>
          <a:lstStyle/>
          <a:p>
            <a:pPr algn="just">
              <a:lnSpc>
                <a:spcPct val="170000"/>
              </a:lnSpc>
            </a:pPr>
            <a:r>
              <a:rPr lang="en-IN" sz="1200" dirty="0">
                <a:solidFill>
                  <a:schemeClr val="bg1"/>
                </a:solidFill>
                <a:latin typeface="+mj-lt"/>
                <a:ea typeface="+mj-ea"/>
                <a:cs typeface="+mj-cs"/>
              </a:rPr>
              <a:t>Professional ethics encompass the personal and corporate standards of behaviour expected of professionals. </a:t>
            </a:r>
          </a:p>
          <a:p>
            <a:pPr algn="just">
              <a:lnSpc>
                <a:spcPct val="170000"/>
              </a:lnSpc>
            </a:pPr>
            <a:r>
              <a:rPr lang="en-IN" sz="1200" dirty="0">
                <a:solidFill>
                  <a:schemeClr val="bg1"/>
                </a:solidFill>
                <a:latin typeface="+mj-lt"/>
                <a:ea typeface="+mj-ea"/>
                <a:cs typeface="+mj-cs"/>
              </a:rPr>
              <a:t>Professional ethics are principles that govern the behaviour of a person or group in a business environment. </a:t>
            </a:r>
            <a:r>
              <a:rPr lang="en-IN" sz="1200" dirty="0">
                <a:solidFill>
                  <a:schemeClr val="bg1"/>
                </a:solidFill>
                <a:latin typeface="+mj-lt"/>
                <a:ea typeface="+mj-ea"/>
                <a:cs typeface="+mj-cs"/>
              </a:rPr>
              <a:t>Like values, professional ethics provide rules on how a person should act towards other people and institutions in such an environment</a:t>
            </a:r>
            <a:r>
              <a:rPr lang="en-IN" sz="1200" dirty="0" smtClean="0">
                <a:solidFill>
                  <a:schemeClr val="bg1"/>
                </a:solidFill>
                <a:latin typeface="+mj-lt"/>
                <a:ea typeface="+mj-ea"/>
                <a:cs typeface="+mj-cs"/>
              </a:rPr>
              <a:t>.</a:t>
            </a:r>
            <a:endParaRPr lang="en-IN" sz="1200" dirty="0">
              <a:solidFill>
                <a:schemeClr val="bg1"/>
              </a:solidFill>
              <a:latin typeface="+mj-lt"/>
              <a:ea typeface="+mj-ea"/>
              <a:cs typeface="+mj-cs"/>
            </a:endParaRPr>
          </a:p>
        </p:txBody>
      </p:sp>
      <p:pic>
        <p:nvPicPr>
          <p:cNvPr id="5" name="Picture 4" descr="Professional Ethics and Character - CPLED | CPLED"/>
          <p:cNvPicPr/>
          <p:nvPr/>
        </p:nvPicPr>
        <p:blipFill>
          <a:blip r:embed="rId2">
            <a:extLst>
              <a:ext uri="{28A0092B-C50C-407E-A947-70E740481C1C}">
                <a14:useLocalDpi xmlns:a14="http://schemas.microsoft.com/office/drawing/2010/main" val="0"/>
              </a:ext>
            </a:extLst>
          </a:blip>
          <a:srcRect/>
          <a:stretch>
            <a:fillRect/>
          </a:stretch>
        </p:blipFill>
        <p:spPr bwMode="auto">
          <a:xfrm>
            <a:off x="2883158" y="1146109"/>
            <a:ext cx="6032242" cy="5092021"/>
          </a:xfrm>
          <a:prstGeom prst="rect">
            <a:avLst/>
          </a:prstGeom>
          <a:noFill/>
          <a:ln>
            <a:noFill/>
          </a:ln>
        </p:spPr>
      </p:pic>
    </p:spTree>
    <p:extLst>
      <p:ext uri="{BB962C8B-B14F-4D97-AF65-F5344CB8AC3E}">
        <p14:creationId xmlns:p14="http://schemas.microsoft.com/office/powerpoint/2010/main" val="3053929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4108" y="380996"/>
            <a:ext cx="9989977" cy="674480"/>
          </a:xfrm>
          <a:prstGeom prst="rect">
            <a:avLst/>
          </a:prstGeom>
        </p:spPr>
        <p:txBody>
          <a:bodyPr wrap="square">
            <a:spAutoFit/>
          </a:bodyPr>
          <a:lstStyle/>
          <a:p>
            <a:pPr algn="ctr" fontAlgn="base">
              <a:lnSpc>
                <a:spcPct val="107000"/>
              </a:lnSpc>
              <a:spcAft>
                <a:spcPts val="0"/>
              </a:spcAft>
            </a:pPr>
            <a:r>
              <a:rPr lang="en-IN" sz="3800" b="1" dirty="0" smtClean="0">
                <a:solidFill>
                  <a:schemeClr val="accent1"/>
                </a:solidFill>
                <a:latin typeface="+mj-lt"/>
                <a:ea typeface="+mj-ea"/>
                <a:cs typeface="+mj-cs"/>
              </a:rPr>
              <a:t>Intellectual Properties &amp; Ethics</a:t>
            </a:r>
            <a:endParaRPr lang="en-IN" sz="3200" b="1" dirty="0" smtClean="0">
              <a:solidFill>
                <a:schemeClr val="accent1"/>
              </a:solidFill>
              <a:latin typeface="+mj-lt"/>
              <a:ea typeface="+mj-ea"/>
              <a:cs typeface="+mj-cs"/>
            </a:endParaRPr>
          </a:p>
        </p:txBody>
      </p:sp>
      <p:sp>
        <p:nvSpPr>
          <p:cNvPr id="3" name="Rectangle 2"/>
          <p:cNvSpPr/>
          <p:nvPr/>
        </p:nvSpPr>
        <p:spPr>
          <a:xfrm>
            <a:off x="267479" y="3749406"/>
            <a:ext cx="8686800" cy="2457083"/>
          </a:xfrm>
          <a:prstGeom prst="rect">
            <a:avLst/>
          </a:prstGeom>
        </p:spPr>
        <p:txBody>
          <a:bodyPr wrap="square">
            <a:spAutoFit/>
          </a:bodyPr>
          <a:lstStyle/>
          <a:p>
            <a:pPr algn="just">
              <a:lnSpc>
                <a:spcPct val="150000"/>
              </a:lnSpc>
              <a:spcAft>
                <a:spcPts val="800"/>
              </a:spcAft>
            </a:pPr>
            <a:r>
              <a:rPr lang="en-IN" sz="1400" dirty="0" smtClean="0">
                <a:solidFill>
                  <a:schemeClr val="accent1"/>
                </a:solidFill>
              </a:rPr>
              <a:t>World </a:t>
            </a:r>
            <a:r>
              <a:rPr lang="en-IN" sz="1400" dirty="0">
                <a:solidFill>
                  <a:schemeClr val="accent1"/>
                </a:solidFill>
              </a:rPr>
              <a:t>Intellectual Property Organization (WIPO)</a:t>
            </a:r>
            <a:r>
              <a:rPr lang="en-IN" sz="1400" dirty="0" smtClean="0">
                <a:solidFill>
                  <a:schemeClr val="accent1"/>
                </a:solidFill>
                <a:latin typeface="+mj-lt"/>
                <a:ea typeface="+mj-ea"/>
                <a:cs typeface="+mj-cs"/>
              </a:rPr>
              <a:t> </a:t>
            </a:r>
            <a:r>
              <a:rPr lang="en-IN" sz="1400" dirty="0">
                <a:solidFill>
                  <a:schemeClr val="accent1"/>
                </a:solidFill>
                <a:latin typeface="+mj-lt"/>
                <a:ea typeface="+mj-ea"/>
                <a:cs typeface="+mj-cs"/>
              </a:rPr>
              <a:t>was created to promote and </a:t>
            </a:r>
            <a:r>
              <a:rPr lang="en-IN" sz="1400" dirty="0" smtClean="0">
                <a:solidFill>
                  <a:schemeClr val="accent1"/>
                </a:solidFill>
                <a:latin typeface="+mj-lt"/>
                <a:ea typeface="+mj-ea"/>
                <a:cs typeface="+mj-cs"/>
              </a:rPr>
              <a:t>protect intellectual property (IP</a:t>
            </a:r>
            <a:r>
              <a:rPr lang="en-IN" sz="1400" dirty="0">
                <a:solidFill>
                  <a:schemeClr val="accent1"/>
                </a:solidFill>
                <a:latin typeface="+mj-lt"/>
                <a:ea typeface="+mj-ea"/>
                <a:cs typeface="+mj-cs"/>
              </a:rPr>
              <a:t>) across the world by cooperating with countries as well as international organizations.</a:t>
            </a:r>
          </a:p>
          <a:p>
            <a:pPr algn="just">
              <a:lnSpc>
                <a:spcPct val="150000"/>
              </a:lnSpc>
              <a:spcAft>
                <a:spcPts val="800"/>
              </a:spcAft>
            </a:pPr>
            <a:r>
              <a:rPr lang="en-IN" sz="1400" dirty="0">
                <a:solidFill>
                  <a:schemeClr val="accent1"/>
                </a:solidFill>
                <a:latin typeface="+mj-lt"/>
                <a:ea typeface="+mj-ea"/>
                <a:cs typeface="+mj-cs"/>
              </a:rPr>
              <a:t>WIPO's </a:t>
            </a:r>
            <a:r>
              <a:rPr lang="en-IN" sz="1400" dirty="0">
                <a:solidFill>
                  <a:schemeClr val="accent1"/>
                </a:solidFill>
                <a:latin typeface="+mj-lt"/>
                <a:ea typeface="+mj-ea"/>
                <a:cs typeface="+mj-cs"/>
              </a:rPr>
              <a:t>activities include hosting forums to discuss and shape international IP rules and policies, providing global services that register and protect IP in different countries, resolving transboundary IP disputes, helping connect IP systems through uniform standards and infrastructure, and serving as a general reference database on all IP matters; this includes providing reports and statistics on the state of IP protection or innovation both globally and in specific countries</a:t>
            </a:r>
            <a:r>
              <a:rPr lang="en-IN" sz="1400" dirty="0" smtClean="0">
                <a:solidFill>
                  <a:schemeClr val="accent1"/>
                </a:solidFill>
                <a:latin typeface="+mj-lt"/>
                <a:ea typeface="+mj-ea"/>
                <a:cs typeface="+mj-cs"/>
              </a:rPr>
              <a:t>.</a:t>
            </a:r>
            <a:endParaRPr lang="en-IN" sz="1400" dirty="0">
              <a:solidFill>
                <a:schemeClr val="accent1"/>
              </a:solidFill>
              <a:latin typeface="+mj-lt"/>
              <a:ea typeface="+mj-ea"/>
              <a:cs typeface="+mj-cs"/>
            </a:endParaRPr>
          </a:p>
        </p:txBody>
      </p:sp>
      <p:pic>
        <p:nvPicPr>
          <p:cNvPr id="2054" name="Picture 6" descr="Everything You Need to Know About Intellectual Property In India"/>
          <p:cNvPicPr>
            <a:picLocks noChangeAspect="1" noChangeArrowheads="1"/>
          </p:cNvPicPr>
          <p:nvPr/>
        </p:nvPicPr>
        <p:blipFill rotWithShape="1">
          <a:blip r:embed="rId2">
            <a:extLst>
              <a:ext uri="{28A0092B-C50C-407E-A947-70E740481C1C}">
                <a14:useLocalDpi xmlns:a14="http://schemas.microsoft.com/office/drawing/2010/main" val="0"/>
              </a:ext>
            </a:extLst>
          </a:blip>
          <a:srcRect l="8270" r="14848"/>
          <a:stretch/>
        </p:blipFill>
        <p:spPr bwMode="auto">
          <a:xfrm>
            <a:off x="2286000" y="1165609"/>
            <a:ext cx="4648200" cy="241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79752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94383" y="758890"/>
            <a:ext cx="2609463" cy="5257800"/>
          </a:xfrm>
        </p:spPr>
        <p:txBody>
          <a:bodyPr>
            <a:noAutofit/>
          </a:bodyPr>
          <a:lstStyle/>
          <a:p>
            <a:pPr algn="ctr">
              <a:lnSpc>
                <a:spcPct val="150000"/>
              </a:lnSpc>
            </a:pPr>
            <a:r>
              <a:rPr lang="en-IN" sz="1400" b="1" dirty="0" smtClean="0">
                <a:solidFill>
                  <a:schemeClr val="bg1"/>
                </a:solidFill>
                <a:latin typeface="+mj-lt"/>
                <a:ea typeface="+mj-ea"/>
                <a:cs typeface="+mj-cs"/>
              </a:rPr>
              <a:t>Fundamental Principles</a:t>
            </a:r>
            <a:endParaRPr lang="en-IN" sz="1400" b="1" dirty="0">
              <a:solidFill>
                <a:schemeClr val="bg1"/>
              </a:solidFill>
              <a:latin typeface="+mj-lt"/>
              <a:ea typeface="+mj-ea"/>
              <a:cs typeface="+mj-cs"/>
            </a:endParaRPr>
          </a:p>
          <a:p>
            <a:pPr marL="274320" lvl="1" indent="0" algn="just">
              <a:lnSpc>
                <a:spcPct val="150000"/>
              </a:lnSpc>
              <a:buNone/>
            </a:pPr>
            <a:r>
              <a:rPr lang="en-IN" dirty="0">
                <a:solidFill>
                  <a:schemeClr val="bg1"/>
                </a:solidFill>
                <a:latin typeface="+mj-lt"/>
                <a:ea typeface="+mj-ea"/>
                <a:cs typeface="+mj-cs"/>
              </a:rPr>
              <a:t>-</a:t>
            </a:r>
            <a:r>
              <a:rPr lang="en-IN" dirty="0" smtClean="0">
                <a:solidFill>
                  <a:schemeClr val="bg1"/>
                </a:solidFill>
                <a:latin typeface="+mj-lt"/>
                <a:ea typeface="+mj-ea"/>
                <a:cs typeface="+mj-cs"/>
              </a:rPr>
              <a:t>Hold </a:t>
            </a:r>
            <a:r>
              <a:rPr lang="en-IN" dirty="0">
                <a:solidFill>
                  <a:schemeClr val="bg1"/>
                </a:solidFill>
                <a:latin typeface="+mj-lt"/>
                <a:ea typeface="+mj-ea"/>
                <a:cs typeface="+mj-cs"/>
              </a:rPr>
              <a:t>paramount the safety, health, </a:t>
            </a:r>
            <a:r>
              <a:rPr lang="en-IN" dirty="0" smtClean="0">
                <a:solidFill>
                  <a:schemeClr val="bg1"/>
                </a:solidFill>
                <a:latin typeface="+mj-lt"/>
                <a:ea typeface="+mj-ea"/>
                <a:cs typeface="+mj-cs"/>
              </a:rPr>
              <a:t>&amp; </a:t>
            </a:r>
            <a:r>
              <a:rPr lang="en-IN" dirty="0">
                <a:solidFill>
                  <a:schemeClr val="bg1"/>
                </a:solidFill>
                <a:latin typeface="+mj-lt"/>
                <a:ea typeface="+mj-ea"/>
                <a:cs typeface="+mj-cs"/>
              </a:rPr>
              <a:t>welfare of the publicly;</a:t>
            </a:r>
          </a:p>
          <a:p>
            <a:pPr marL="274320" lvl="1" indent="0" algn="just">
              <a:lnSpc>
                <a:spcPct val="150000"/>
              </a:lnSpc>
              <a:buNone/>
            </a:pPr>
            <a:r>
              <a:rPr lang="en-IN" dirty="0" smtClean="0">
                <a:solidFill>
                  <a:schemeClr val="bg1"/>
                </a:solidFill>
                <a:latin typeface="+mj-lt"/>
                <a:ea typeface="+mj-ea"/>
                <a:cs typeface="+mj-cs"/>
              </a:rPr>
              <a:t>-Perform </a:t>
            </a:r>
            <a:r>
              <a:rPr lang="en-IN" dirty="0">
                <a:solidFill>
                  <a:schemeClr val="bg1"/>
                </a:solidFill>
                <a:latin typeface="+mj-lt"/>
                <a:ea typeface="+mj-ea"/>
                <a:cs typeface="+mj-cs"/>
              </a:rPr>
              <a:t>services only in areas of their competence; </a:t>
            </a:r>
          </a:p>
          <a:p>
            <a:pPr marL="274320" lvl="1" indent="0" algn="just">
              <a:lnSpc>
                <a:spcPct val="150000"/>
              </a:lnSpc>
              <a:buNone/>
            </a:pPr>
            <a:r>
              <a:rPr lang="en-IN" dirty="0" smtClean="0">
                <a:solidFill>
                  <a:schemeClr val="bg1"/>
                </a:solidFill>
                <a:latin typeface="+mj-lt"/>
                <a:ea typeface="+mj-ea"/>
                <a:cs typeface="+mj-cs"/>
              </a:rPr>
              <a:t>-Issue </a:t>
            </a:r>
            <a:r>
              <a:rPr lang="en-IN" dirty="0">
                <a:solidFill>
                  <a:schemeClr val="bg1"/>
                </a:solidFill>
                <a:latin typeface="+mj-lt"/>
                <a:ea typeface="+mj-ea"/>
                <a:cs typeface="+mj-cs"/>
              </a:rPr>
              <a:t>public statements only in an objective and truthful manner;</a:t>
            </a:r>
          </a:p>
          <a:p>
            <a:pPr marL="274320" lvl="1" indent="0" algn="just">
              <a:lnSpc>
                <a:spcPct val="150000"/>
              </a:lnSpc>
              <a:buNone/>
            </a:pPr>
            <a:r>
              <a:rPr lang="en-IN" dirty="0" smtClean="0">
                <a:solidFill>
                  <a:schemeClr val="bg1"/>
                </a:solidFill>
                <a:latin typeface="+mj-lt"/>
                <a:ea typeface="+mj-ea"/>
                <a:cs typeface="+mj-cs"/>
              </a:rPr>
              <a:t>-Act </a:t>
            </a:r>
            <a:r>
              <a:rPr lang="en-IN" dirty="0">
                <a:solidFill>
                  <a:schemeClr val="bg1"/>
                </a:solidFill>
                <a:latin typeface="+mj-lt"/>
                <a:ea typeface="+mj-ea"/>
                <a:cs typeface="+mj-cs"/>
              </a:rPr>
              <a:t>for each employer or client as faithful agents or trustees· ' </a:t>
            </a:r>
          </a:p>
          <a:p>
            <a:pPr marL="274320" lvl="1" indent="0" algn="just">
              <a:lnSpc>
                <a:spcPct val="150000"/>
              </a:lnSpc>
              <a:buNone/>
            </a:pPr>
            <a:r>
              <a:rPr lang="en-IN" dirty="0" smtClean="0">
                <a:solidFill>
                  <a:schemeClr val="bg1"/>
                </a:solidFill>
                <a:latin typeface="+mj-lt"/>
                <a:ea typeface="+mj-ea"/>
                <a:cs typeface="+mj-cs"/>
              </a:rPr>
              <a:t>-Avoid </a:t>
            </a:r>
            <a:r>
              <a:rPr lang="en-IN" dirty="0">
                <a:solidFill>
                  <a:schemeClr val="bg1"/>
                </a:solidFill>
                <a:latin typeface="+mj-lt"/>
                <a:ea typeface="+mj-ea"/>
                <a:cs typeface="+mj-cs"/>
              </a:rPr>
              <a:t>deceptive acts and </a:t>
            </a:r>
          </a:p>
          <a:p>
            <a:pPr marL="274320" lvl="1" indent="0" algn="just">
              <a:lnSpc>
                <a:spcPct val="150000"/>
              </a:lnSpc>
              <a:buNone/>
            </a:pPr>
            <a:r>
              <a:rPr lang="en-IN" dirty="0" smtClean="0">
                <a:solidFill>
                  <a:schemeClr val="bg1"/>
                </a:solidFill>
                <a:latin typeface="+mj-lt"/>
                <a:ea typeface="+mj-ea"/>
                <a:cs typeface="+mj-cs"/>
              </a:rPr>
              <a:t>-Conduct </a:t>
            </a:r>
            <a:r>
              <a:rPr lang="en-IN" dirty="0">
                <a:solidFill>
                  <a:schemeClr val="bg1"/>
                </a:solidFill>
                <a:latin typeface="+mj-lt"/>
                <a:ea typeface="+mj-ea"/>
                <a:cs typeface="+mj-cs"/>
              </a:rPr>
              <a:t>themselves honourably, responsibly, ethically, and lawfully so as to enhance the honour, reputation, and usefulness of the profession</a:t>
            </a:r>
            <a:r>
              <a:rPr lang="en-IN" dirty="0">
                <a:solidFill>
                  <a:schemeClr val="bg1"/>
                </a:solidFill>
                <a:latin typeface="+mj-lt"/>
                <a:ea typeface="+mj-ea"/>
                <a:cs typeface="+mj-cs"/>
              </a:rPr>
              <a:t>.</a:t>
            </a:r>
            <a:endParaRPr lang="en-IN" dirty="0">
              <a:solidFill>
                <a:schemeClr val="bg1"/>
              </a:solidFill>
              <a:latin typeface="+mj-lt"/>
              <a:ea typeface="+mj-ea"/>
              <a:cs typeface="+mj-cs"/>
            </a:endParaRPr>
          </a:p>
        </p:txBody>
      </p:sp>
      <p:pic>
        <p:nvPicPr>
          <p:cNvPr id="6" name="Picture 5" descr="Lockheed Martin Shines Spotlights on Engineering Ethics - Digital  Engineering 24/7"/>
          <p:cNvPicPr/>
          <p:nvPr/>
        </p:nvPicPr>
        <p:blipFill>
          <a:blip r:embed="rId2">
            <a:extLst>
              <a:ext uri="{28A0092B-C50C-407E-A947-70E740481C1C}">
                <a14:useLocalDpi xmlns:a14="http://schemas.microsoft.com/office/drawing/2010/main" val="0"/>
              </a:ext>
            </a:extLst>
          </a:blip>
          <a:srcRect/>
          <a:stretch>
            <a:fillRect/>
          </a:stretch>
        </p:blipFill>
        <p:spPr bwMode="auto">
          <a:xfrm>
            <a:off x="3088431" y="990600"/>
            <a:ext cx="5715000" cy="5029200"/>
          </a:xfrm>
          <a:prstGeom prst="rect">
            <a:avLst/>
          </a:prstGeom>
          <a:noFill/>
          <a:ln>
            <a:noFill/>
          </a:ln>
        </p:spPr>
      </p:pic>
    </p:spTree>
    <p:extLst>
      <p:ext uri="{BB962C8B-B14F-4D97-AF65-F5344CB8AC3E}">
        <p14:creationId xmlns:p14="http://schemas.microsoft.com/office/powerpoint/2010/main" val="11624232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642250" y="3940629"/>
            <a:ext cx="777240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r>
              <a:rPr lang="en-IN" sz="4100" b="1" dirty="0" smtClean="0">
                <a:solidFill>
                  <a:schemeClr val="accent1"/>
                </a:solidFill>
              </a:rPr>
              <a:t>Thank you</a:t>
            </a:r>
            <a:endParaRPr lang="en-IN" sz="4100" b="1" dirty="0">
              <a:solidFill>
                <a:schemeClr val="accent1"/>
              </a:solidFill>
            </a:endParaRPr>
          </a:p>
        </p:txBody>
      </p:sp>
      <p:sp>
        <p:nvSpPr>
          <p:cNvPr id="5" name="Title 2"/>
          <p:cNvSpPr txBox="1">
            <a:spLocks/>
          </p:cNvSpPr>
          <p:nvPr/>
        </p:nvSpPr>
        <p:spPr>
          <a:xfrm>
            <a:off x="1066800" y="4152900"/>
            <a:ext cx="7772400" cy="685800"/>
          </a:xfrm>
          <a:prstGeom prst="rect">
            <a:avLst/>
          </a:prstGeom>
        </p:spPr>
        <p:txBody>
          <a:bodyPr vert="horz" anchor="b">
            <a:noAutofit/>
          </a:bodyPr>
          <a:lstStyle>
            <a:lvl1pPr algn="ctr" rtl="0" eaLnBrk="1" latinLnBrk="0" hangingPunct="1">
              <a:spcBef>
                <a:spcPct val="0"/>
              </a:spcBef>
              <a:buNone/>
              <a:defRPr kumimoji="0" sz="4200" kern="1200">
                <a:solidFill>
                  <a:schemeClr val="accent1"/>
                </a:solidFill>
                <a:latin typeface="+mj-lt"/>
                <a:ea typeface="+mj-ea"/>
                <a:cs typeface="+mj-cs"/>
              </a:defRPr>
            </a:lvl1pPr>
          </a:lstStyle>
          <a:p>
            <a:endParaRPr lang="en-IN" sz="4100" b="1" dirty="0"/>
          </a:p>
        </p:txBody>
      </p:sp>
    </p:spTree>
    <p:extLst>
      <p:ext uri="{BB962C8B-B14F-4D97-AF65-F5344CB8AC3E}">
        <p14:creationId xmlns:p14="http://schemas.microsoft.com/office/powerpoint/2010/main" val="3820722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241037" y="390540"/>
            <a:ext cx="777240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pPr algn="l"/>
            <a:r>
              <a:rPr lang="en-IN" sz="3800" b="1" dirty="0" smtClean="0">
                <a:solidFill>
                  <a:schemeClr val="accent1"/>
                </a:solidFill>
              </a:rPr>
              <a:t>Introduction</a:t>
            </a:r>
            <a:endParaRPr lang="en-IN" sz="3800" b="1" dirty="0">
              <a:solidFill>
                <a:schemeClr val="accent1"/>
              </a:solidFill>
            </a:endParaRPr>
          </a:p>
        </p:txBody>
      </p:sp>
      <p:sp>
        <p:nvSpPr>
          <p:cNvPr id="5" name="Rectangle 4"/>
          <p:cNvSpPr/>
          <p:nvPr/>
        </p:nvSpPr>
        <p:spPr>
          <a:xfrm>
            <a:off x="241037" y="1524000"/>
            <a:ext cx="8747449" cy="2610971"/>
          </a:xfrm>
          <a:prstGeom prst="rect">
            <a:avLst/>
          </a:prstGeom>
        </p:spPr>
        <p:txBody>
          <a:bodyPr wrap="square">
            <a:spAutoFit/>
          </a:bodyPr>
          <a:lstStyle/>
          <a:p>
            <a:pPr algn="just">
              <a:lnSpc>
                <a:spcPct val="150000"/>
              </a:lnSpc>
              <a:spcAft>
                <a:spcPts val="1000"/>
              </a:spcAft>
            </a:pPr>
            <a:r>
              <a:rPr lang="en-IN" sz="1400" dirty="0">
                <a:solidFill>
                  <a:schemeClr val="accent1"/>
                </a:solidFill>
                <a:latin typeface="+mj-lt"/>
                <a:ea typeface="+mj-ea"/>
                <a:cs typeface="+mj-cs"/>
              </a:rPr>
              <a:t>Ethics, sometimes known as moral philosophy, is not easily defined and philosophers provide different explanations of it.</a:t>
            </a:r>
          </a:p>
          <a:p>
            <a:pPr algn="just">
              <a:lnSpc>
                <a:spcPct val="150000"/>
              </a:lnSpc>
              <a:spcAft>
                <a:spcPts val="1000"/>
              </a:spcAft>
            </a:pPr>
            <a:r>
              <a:rPr lang="en-IN" sz="1400" dirty="0">
                <a:solidFill>
                  <a:schemeClr val="accent1"/>
                </a:solidFill>
                <a:latin typeface="+mj-lt"/>
                <a:ea typeface="+mj-ea"/>
                <a:cs typeface="+mj-cs"/>
              </a:rPr>
              <a:t>The </a:t>
            </a:r>
            <a:r>
              <a:rPr lang="en-IN" sz="1400" dirty="0">
                <a:solidFill>
                  <a:schemeClr val="accent1"/>
                </a:solidFill>
                <a:latin typeface="+mj-lt"/>
                <a:ea typeface="+mj-ea"/>
                <a:cs typeface="+mj-cs"/>
              </a:rPr>
              <a:t>word 'ethics' is derived from the Greek word </a:t>
            </a:r>
            <a:r>
              <a:rPr lang="en-IN" sz="1400" dirty="0" err="1">
                <a:solidFill>
                  <a:schemeClr val="accent1"/>
                </a:solidFill>
                <a:latin typeface="+mj-lt"/>
                <a:ea typeface="+mj-ea"/>
                <a:cs typeface="+mj-cs"/>
              </a:rPr>
              <a:t>ethikos</a:t>
            </a:r>
            <a:r>
              <a:rPr lang="en-IN" sz="1400" dirty="0">
                <a:solidFill>
                  <a:schemeClr val="accent1"/>
                </a:solidFill>
                <a:latin typeface="+mj-lt"/>
                <a:ea typeface="+mj-ea"/>
                <a:cs typeface="+mj-cs"/>
              </a:rPr>
              <a:t> (root form ethos) which means "character" or "custom." For the Greeks, it referred to the appropriate or customary way to behave in society.</a:t>
            </a:r>
          </a:p>
          <a:p>
            <a:pPr algn="just">
              <a:lnSpc>
                <a:spcPct val="150000"/>
              </a:lnSpc>
              <a:spcAft>
                <a:spcPts val="1000"/>
              </a:spcAft>
            </a:pPr>
            <a:r>
              <a:rPr lang="en-IN" sz="1400" dirty="0">
                <a:solidFill>
                  <a:schemeClr val="accent1"/>
                </a:solidFill>
                <a:latin typeface="+mj-lt"/>
                <a:ea typeface="+mj-ea"/>
                <a:cs typeface="+mj-cs"/>
              </a:rPr>
              <a:t>The word morality, has its root in the Latin word </a:t>
            </a:r>
            <a:r>
              <a:rPr lang="en-IN" sz="1400" dirty="0" err="1">
                <a:solidFill>
                  <a:schemeClr val="accent1"/>
                </a:solidFill>
                <a:latin typeface="+mj-lt"/>
                <a:ea typeface="+mj-ea"/>
                <a:cs typeface="+mj-cs"/>
              </a:rPr>
              <a:t>moralis</a:t>
            </a:r>
            <a:r>
              <a:rPr lang="en-IN" sz="1400" dirty="0">
                <a:solidFill>
                  <a:schemeClr val="accent1"/>
                </a:solidFill>
                <a:latin typeface="+mj-lt"/>
                <a:ea typeface="+mj-ea"/>
                <a:cs typeface="+mj-cs"/>
              </a:rPr>
              <a:t> and is concerned with which actions are right and which are wrong, rather than the character of the person. Today, the two terms are often used interchangeably.</a:t>
            </a:r>
          </a:p>
        </p:txBody>
      </p:sp>
      <p:pic>
        <p:nvPicPr>
          <p:cNvPr id="1028" name="Picture 4" descr="Brief marketingowy - co to jest i jak go przygotować? [Przykładowy wzór] |  OBTK - On Board Think Ko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7048" y="3962400"/>
            <a:ext cx="4035425" cy="2269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2875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922178" y="356117"/>
            <a:ext cx="777240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r>
              <a:rPr lang="en-IN" sz="3800" b="1" dirty="0" smtClean="0">
                <a:solidFill>
                  <a:schemeClr val="accent1"/>
                </a:solidFill>
              </a:rPr>
              <a:t>Approaches </a:t>
            </a:r>
            <a:r>
              <a:rPr lang="en-IN" sz="3800" b="1" dirty="0">
                <a:solidFill>
                  <a:schemeClr val="accent1"/>
                </a:solidFill>
              </a:rPr>
              <a:t>to Ethics</a:t>
            </a:r>
          </a:p>
        </p:txBody>
      </p:sp>
      <p:sp>
        <p:nvSpPr>
          <p:cNvPr id="3" name="Rectangle 2"/>
          <p:cNvSpPr/>
          <p:nvPr/>
        </p:nvSpPr>
        <p:spPr>
          <a:xfrm>
            <a:off x="390325" y="1069910"/>
            <a:ext cx="2819400" cy="5091137"/>
          </a:xfrm>
          <a:prstGeom prst="rect">
            <a:avLst/>
          </a:prstGeom>
        </p:spPr>
        <p:txBody>
          <a:bodyPr wrap="square">
            <a:spAutoFit/>
          </a:bodyPr>
          <a:lstStyle/>
          <a:p>
            <a:pPr algn="ctr">
              <a:lnSpc>
                <a:spcPct val="150000"/>
              </a:lnSpc>
              <a:spcAft>
                <a:spcPts val="1000"/>
              </a:spcAft>
            </a:pPr>
            <a:r>
              <a:rPr lang="en-IN" sz="1500" b="1" i="1" u="sng" dirty="0">
                <a:solidFill>
                  <a:schemeClr val="accent1"/>
                </a:solidFill>
                <a:latin typeface="+mj-lt"/>
                <a:ea typeface="+mj-ea"/>
                <a:cs typeface="+mj-cs"/>
              </a:rPr>
              <a:t>Normative Ethics</a:t>
            </a:r>
          </a:p>
          <a:p>
            <a:pPr algn="just">
              <a:lnSpc>
                <a:spcPct val="150000"/>
              </a:lnSpc>
              <a:spcAft>
                <a:spcPts val="1000"/>
              </a:spcAft>
            </a:pPr>
            <a:r>
              <a:rPr lang="en-IN" sz="1400" dirty="0">
                <a:solidFill>
                  <a:schemeClr val="accent1"/>
                </a:solidFill>
                <a:latin typeface="+mj-lt"/>
                <a:ea typeface="+mj-ea"/>
                <a:cs typeface="+mj-cs"/>
              </a:rPr>
              <a:t>Normative ethics was the prevalent form of ethics in philosophy till the end of the 19th century. </a:t>
            </a:r>
            <a:r>
              <a:rPr lang="en-IN" sz="1400" dirty="0" smtClean="0">
                <a:solidFill>
                  <a:schemeClr val="accent1"/>
                </a:solidFill>
                <a:latin typeface="+mj-lt"/>
                <a:ea typeface="+mj-ea"/>
                <a:cs typeface="+mj-cs"/>
              </a:rPr>
              <a:t>It </a:t>
            </a:r>
            <a:r>
              <a:rPr lang="en-IN" sz="1400" dirty="0">
                <a:solidFill>
                  <a:schemeClr val="accent1"/>
                </a:solidFill>
                <a:latin typeface="+mj-lt"/>
                <a:ea typeface="+mj-ea"/>
                <a:cs typeface="+mj-cs"/>
              </a:rPr>
              <a:t>includes a consideration of the importance of human freedom, </a:t>
            </a:r>
            <a:r>
              <a:rPr lang="en-IN" sz="1400" dirty="0" smtClean="0">
                <a:solidFill>
                  <a:schemeClr val="accent1"/>
                </a:solidFill>
                <a:latin typeface="+mj-lt"/>
                <a:ea typeface="+mj-ea"/>
                <a:cs typeface="+mj-cs"/>
              </a:rPr>
              <a:t>&amp; </a:t>
            </a:r>
            <a:r>
              <a:rPr lang="en-IN" sz="1400" dirty="0">
                <a:solidFill>
                  <a:schemeClr val="accent1"/>
                </a:solidFill>
                <a:latin typeface="+mj-lt"/>
                <a:ea typeface="+mj-ea"/>
                <a:cs typeface="+mj-cs"/>
              </a:rPr>
              <a:t>a discussion of the limits of a human's responsibility for moral decisions and for the consequences of his actions. The role of conscience in moral decision making is also a part of normative ethics. </a:t>
            </a:r>
            <a:r>
              <a:rPr lang="en-IN" sz="1400" dirty="0" smtClean="0">
                <a:solidFill>
                  <a:schemeClr val="accent1"/>
                </a:solidFill>
                <a:latin typeface="+mj-lt"/>
                <a:ea typeface="+mj-ea"/>
                <a:cs typeface="+mj-cs"/>
              </a:rPr>
              <a:t>This </a:t>
            </a:r>
            <a:r>
              <a:rPr lang="en-IN" sz="1400" dirty="0">
                <a:solidFill>
                  <a:schemeClr val="accent1"/>
                </a:solidFill>
                <a:latin typeface="+mj-lt"/>
                <a:ea typeface="+mj-ea"/>
                <a:cs typeface="+mj-cs"/>
              </a:rPr>
              <a:t>is the traditional way of viewing ethics</a:t>
            </a:r>
            <a:r>
              <a:rPr lang="en-IN" sz="1400" dirty="0" smtClean="0">
                <a:solidFill>
                  <a:schemeClr val="accent1"/>
                </a:solidFill>
                <a:latin typeface="+mj-lt"/>
                <a:ea typeface="+mj-ea"/>
                <a:cs typeface="+mj-cs"/>
              </a:rPr>
              <a:t>.</a:t>
            </a:r>
            <a:endParaRPr lang="en-IN" sz="1400" dirty="0">
              <a:solidFill>
                <a:schemeClr val="accent1"/>
              </a:solidFill>
              <a:latin typeface="+mj-lt"/>
              <a:ea typeface="+mj-ea"/>
              <a:cs typeface="+mj-cs"/>
            </a:endParaRPr>
          </a:p>
        </p:txBody>
      </p:sp>
      <p:sp>
        <p:nvSpPr>
          <p:cNvPr id="4" name="Rectangle 3"/>
          <p:cNvSpPr/>
          <p:nvPr/>
        </p:nvSpPr>
        <p:spPr>
          <a:xfrm>
            <a:off x="3525409" y="1076128"/>
            <a:ext cx="2523936" cy="4767972"/>
          </a:xfrm>
          <a:prstGeom prst="rect">
            <a:avLst/>
          </a:prstGeom>
        </p:spPr>
        <p:txBody>
          <a:bodyPr wrap="square">
            <a:spAutoFit/>
          </a:bodyPr>
          <a:lstStyle/>
          <a:p>
            <a:pPr algn="ctr">
              <a:lnSpc>
                <a:spcPct val="150000"/>
              </a:lnSpc>
              <a:spcAft>
                <a:spcPts val="1000"/>
              </a:spcAft>
            </a:pPr>
            <a:r>
              <a:rPr lang="en-IN" sz="1500" b="1" i="1" u="sng" dirty="0">
                <a:solidFill>
                  <a:schemeClr val="accent1"/>
                </a:solidFill>
                <a:latin typeface="+mj-lt"/>
                <a:ea typeface="+mj-ea"/>
                <a:cs typeface="+mj-cs"/>
              </a:rPr>
              <a:t>Descriptive Ethics</a:t>
            </a:r>
          </a:p>
          <a:p>
            <a:pPr algn="just">
              <a:lnSpc>
                <a:spcPct val="150000"/>
              </a:lnSpc>
              <a:spcAft>
                <a:spcPts val="1000"/>
              </a:spcAft>
            </a:pPr>
            <a:r>
              <a:rPr lang="en-IN" sz="1400" dirty="0">
                <a:solidFill>
                  <a:schemeClr val="accent1"/>
                </a:solidFill>
                <a:latin typeface="+mj-lt"/>
                <a:ea typeface="+mj-ea"/>
                <a:cs typeface="+mj-cs"/>
              </a:rPr>
              <a:t>Descriptive ethics is the study of ways in which different people and societies have answered moral questions. Can it be described as moral sociology or moral anthropology, a description of the moral code prevailing in different societies? It involves different approaches inside one society for the resolution of ethical problems</a:t>
            </a:r>
            <a:r>
              <a:rPr lang="en-IN" sz="1400" dirty="0">
                <a:solidFill>
                  <a:schemeClr val="accent1"/>
                </a:solidFill>
                <a:latin typeface="+mj-lt"/>
                <a:ea typeface="+mj-ea"/>
                <a:cs typeface="+mj-cs"/>
              </a:rPr>
              <a:t>.</a:t>
            </a:r>
            <a:endParaRPr lang="en-IN" sz="1400" dirty="0">
              <a:solidFill>
                <a:schemeClr val="accent1"/>
              </a:solidFill>
              <a:latin typeface="+mj-lt"/>
              <a:ea typeface="+mj-ea"/>
              <a:cs typeface="+mj-cs"/>
            </a:endParaRPr>
          </a:p>
        </p:txBody>
      </p:sp>
      <p:sp>
        <p:nvSpPr>
          <p:cNvPr id="5" name="Rectangle 4"/>
          <p:cNvSpPr/>
          <p:nvPr/>
        </p:nvSpPr>
        <p:spPr>
          <a:xfrm>
            <a:off x="6349485" y="1076128"/>
            <a:ext cx="2489715" cy="4444807"/>
          </a:xfrm>
          <a:prstGeom prst="rect">
            <a:avLst/>
          </a:prstGeom>
        </p:spPr>
        <p:txBody>
          <a:bodyPr wrap="square">
            <a:spAutoFit/>
          </a:bodyPr>
          <a:lstStyle/>
          <a:p>
            <a:pPr algn="ctr">
              <a:lnSpc>
                <a:spcPct val="150000"/>
              </a:lnSpc>
              <a:spcAft>
                <a:spcPts val="1000"/>
              </a:spcAft>
            </a:pPr>
            <a:r>
              <a:rPr lang="en-IN" sz="1500" b="1" i="1" u="sng" dirty="0" err="1" smtClean="0">
                <a:solidFill>
                  <a:schemeClr val="accent1"/>
                </a:solidFill>
                <a:latin typeface="+mj-lt"/>
                <a:ea typeface="+mj-ea"/>
                <a:cs typeface="+mj-cs"/>
              </a:rPr>
              <a:t>Metaethics</a:t>
            </a:r>
            <a:endParaRPr lang="en-IN" sz="1500" b="1" i="1" u="sng" dirty="0">
              <a:solidFill>
                <a:schemeClr val="accent1"/>
              </a:solidFill>
              <a:latin typeface="+mj-lt"/>
              <a:ea typeface="+mj-ea"/>
              <a:cs typeface="+mj-cs"/>
            </a:endParaRPr>
          </a:p>
          <a:p>
            <a:pPr algn="just">
              <a:lnSpc>
                <a:spcPct val="150000"/>
              </a:lnSpc>
              <a:spcAft>
                <a:spcPts val="1000"/>
              </a:spcAft>
            </a:pPr>
            <a:r>
              <a:rPr lang="en-IN" sz="1400" dirty="0" err="1">
                <a:solidFill>
                  <a:schemeClr val="accent1"/>
                </a:solidFill>
                <a:latin typeface="+mj-lt"/>
                <a:ea typeface="+mj-ea"/>
                <a:cs typeface="+mj-cs"/>
              </a:rPr>
              <a:t>Metaethics</a:t>
            </a:r>
            <a:r>
              <a:rPr lang="en-IN" sz="1400" dirty="0">
                <a:solidFill>
                  <a:schemeClr val="accent1"/>
                </a:solidFill>
                <a:latin typeface="+mj-lt"/>
                <a:ea typeface="+mj-ea"/>
                <a:cs typeface="+mj-cs"/>
              </a:rPr>
              <a:t> is, sometimes called moral philosophy or philosophical ethics. This group attracts considerable interest today. It seeks to understand the meaning and function of moral language, and of ethical terms such as good and bad. It looks at the logic used in arriving at the conclusion of an argument that justifies a moral choice.</a:t>
            </a:r>
          </a:p>
        </p:txBody>
      </p:sp>
      <p:cxnSp>
        <p:nvCxnSpPr>
          <p:cNvPr id="7" name="Straight Connector 6"/>
          <p:cNvCxnSpPr/>
          <p:nvPr/>
        </p:nvCxnSpPr>
        <p:spPr>
          <a:xfrm>
            <a:off x="3373022" y="1429163"/>
            <a:ext cx="20212" cy="443826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212647" y="1385616"/>
            <a:ext cx="20212" cy="443826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44439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41054" y="346786"/>
            <a:ext cx="987334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pPr algn="l"/>
            <a:r>
              <a:rPr lang="en-IN" sz="3800" b="1" dirty="0" smtClean="0">
                <a:solidFill>
                  <a:schemeClr val="accent1"/>
                </a:solidFill>
              </a:rPr>
              <a:t>Meaning of Ethics</a:t>
            </a:r>
            <a:endParaRPr lang="en-IN" sz="3800" b="1" dirty="0">
              <a:solidFill>
                <a:schemeClr val="accent1"/>
              </a:solidFill>
            </a:endParaRPr>
          </a:p>
        </p:txBody>
      </p:sp>
      <p:sp>
        <p:nvSpPr>
          <p:cNvPr id="3" name="Rectangle 2"/>
          <p:cNvSpPr/>
          <p:nvPr/>
        </p:nvSpPr>
        <p:spPr>
          <a:xfrm>
            <a:off x="241054" y="1004593"/>
            <a:ext cx="8539052" cy="2354491"/>
          </a:xfrm>
          <a:prstGeom prst="rect">
            <a:avLst/>
          </a:prstGeom>
        </p:spPr>
        <p:txBody>
          <a:bodyPr wrap="square">
            <a:spAutoFit/>
          </a:bodyPr>
          <a:lstStyle/>
          <a:p>
            <a:pPr algn="just">
              <a:lnSpc>
                <a:spcPct val="150000"/>
              </a:lnSpc>
              <a:spcAft>
                <a:spcPts val="1000"/>
              </a:spcAft>
            </a:pPr>
            <a:r>
              <a:rPr lang="en-IN" sz="1400" dirty="0">
                <a:solidFill>
                  <a:schemeClr val="accent1"/>
                </a:solidFill>
                <a:latin typeface="+mj-lt"/>
                <a:ea typeface="+mj-ea"/>
                <a:cs typeface="+mj-cs"/>
              </a:rPr>
              <a:t>Ethics involves moral principles which, in turn, involve the way individuals, groups or organisations conduct themselves which of the time as good or bad conduct. It has to do with fulfilling the relationship between people and society at large. </a:t>
            </a:r>
            <a:r>
              <a:rPr lang="en-IN" sz="1400" dirty="0">
                <a:solidFill>
                  <a:schemeClr val="accent1"/>
                </a:solidFill>
                <a:latin typeface="+mj-lt"/>
                <a:ea typeface="+mj-ea"/>
                <a:cs typeface="+mj-cs"/>
              </a:rPr>
              <a:t>When applied in a business context, it becomes business </a:t>
            </a:r>
            <a:r>
              <a:rPr lang="en-IN" sz="1400" dirty="0" smtClean="0">
                <a:solidFill>
                  <a:schemeClr val="accent1"/>
                </a:solidFill>
                <a:latin typeface="+mj-lt"/>
                <a:ea typeface="+mj-ea"/>
                <a:cs typeface="+mj-cs"/>
              </a:rPr>
              <a:t>ethics. Ethics </a:t>
            </a:r>
            <a:r>
              <a:rPr lang="en-IN" sz="1400" dirty="0">
                <a:solidFill>
                  <a:schemeClr val="accent1"/>
                </a:solidFill>
                <a:latin typeface="+mj-lt"/>
                <a:ea typeface="+mj-ea"/>
                <a:cs typeface="+mj-cs"/>
              </a:rPr>
              <a:t>in business has become one of the most challenging issues confronting the whole business community. Establishing ethical climate is like starting an endless marathon. </a:t>
            </a:r>
            <a:r>
              <a:rPr lang="en-IN" sz="1400" dirty="0" smtClean="0">
                <a:solidFill>
                  <a:schemeClr val="accent1"/>
                </a:solidFill>
                <a:latin typeface="+mj-lt"/>
                <a:ea typeface="+mj-ea"/>
                <a:cs typeface="+mj-cs"/>
              </a:rPr>
              <a:t>It </a:t>
            </a:r>
            <a:r>
              <a:rPr lang="en-IN" sz="1400" dirty="0">
                <a:solidFill>
                  <a:schemeClr val="accent1"/>
                </a:solidFill>
                <a:latin typeface="+mj-lt"/>
                <a:ea typeface="+mj-ea"/>
                <a:cs typeface="+mj-cs"/>
              </a:rPr>
              <a:t>is an "on-going process" and never stops</a:t>
            </a:r>
            <a:r>
              <a:rPr lang="en-IN" sz="1400" dirty="0" smtClean="0">
                <a:solidFill>
                  <a:schemeClr val="accent1"/>
                </a:solidFill>
                <a:latin typeface="+mj-lt"/>
                <a:ea typeface="+mj-ea"/>
                <a:cs typeface="+mj-cs"/>
              </a:rPr>
              <a:t>. The </a:t>
            </a:r>
            <a:r>
              <a:rPr lang="en-IN" sz="1400" dirty="0">
                <a:solidFill>
                  <a:schemeClr val="accent1"/>
                </a:solidFill>
                <a:latin typeface="+mj-lt"/>
                <a:ea typeface="+mj-ea"/>
                <a:cs typeface="+mj-cs"/>
              </a:rPr>
              <a:t>stakeholder, the management, the staff and everyone associated should ensure commitment towards ethical behaviour at all levels.</a:t>
            </a:r>
          </a:p>
        </p:txBody>
      </p:sp>
      <p:sp>
        <p:nvSpPr>
          <p:cNvPr id="4" name="Title 2"/>
          <p:cNvSpPr txBox="1">
            <a:spLocks/>
          </p:cNvSpPr>
          <p:nvPr/>
        </p:nvSpPr>
        <p:spPr>
          <a:xfrm>
            <a:off x="-912843" y="3354357"/>
            <a:ext cx="987334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pPr algn="r"/>
            <a:r>
              <a:rPr lang="en-IN" sz="3800" b="1" dirty="0" smtClean="0">
                <a:solidFill>
                  <a:schemeClr val="accent1"/>
                </a:solidFill>
              </a:rPr>
              <a:t>Major Attributes of Ethics</a:t>
            </a:r>
            <a:endParaRPr lang="en-IN" sz="3800" b="1" dirty="0">
              <a:solidFill>
                <a:schemeClr val="accent1"/>
              </a:solidFill>
            </a:endParaRPr>
          </a:p>
        </p:txBody>
      </p:sp>
      <p:sp>
        <p:nvSpPr>
          <p:cNvPr id="5" name="Rectangle 4"/>
          <p:cNvSpPr/>
          <p:nvPr/>
        </p:nvSpPr>
        <p:spPr>
          <a:xfrm>
            <a:off x="-1559754" y="4026981"/>
            <a:ext cx="10503146" cy="2221121"/>
          </a:xfrm>
          <a:prstGeom prst="rect">
            <a:avLst/>
          </a:prstGeom>
        </p:spPr>
        <p:txBody>
          <a:bodyPr wrap="square">
            <a:spAutoFit/>
          </a:bodyPr>
          <a:lstStyle/>
          <a:p>
            <a:pPr marL="285750" indent="-285750" algn="r">
              <a:lnSpc>
                <a:spcPct val="150000"/>
              </a:lnSpc>
              <a:spcAft>
                <a:spcPts val="1000"/>
              </a:spcAft>
              <a:buFont typeface="Wingdings" panose="05000000000000000000" pitchFamily="2" charset="2"/>
              <a:buChar char="v"/>
            </a:pPr>
            <a:r>
              <a:rPr lang="en-IN" sz="1400" b="1" i="1" u="sng" dirty="0">
                <a:solidFill>
                  <a:schemeClr val="accent1"/>
                </a:solidFill>
                <a:latin typeface="+mj-lt"/>
                <a:ea typeface="+mj-ea"/>
                <a:cs typeface="+mj-cs"/>
              </a:rPr>
              <a:t>Concept:</a:t>
            </a:r>
            <a:r>
              <a:rPr lang="en-IN" sz="1400" dirty="0">
                <a:solidFill>
                  <a:schemeClr val="accent1"/>
                </a:solidFill>
                <a:latin typeface="+mj-lt"/>
                <a:ea typeface="+mj-ea"/>
                <a:cs typeface="+mj-cs"/>
              </a:rPr>
              <a:t> The field of ethics may be conceived as a discipline, science, study or evaluation.</a:t>
            </a:r>
          </a:p>
          <a:p>
            <a:pPr marL="285750" indent="-285750" algn="r">
              <a:lnSpc>
                <a:spcPct val="150000"/>
              </a:lnSpc>
              <a:spcAft>
                <a:spcPts val="1000"/>
              </a:spcAft>
              <a:buFont typeface="Wingdings" panose="05000000000000000000" pitchFamily="2" charset="2"/>
              <a:buChar char="v"/>
            </a:pPr>
            <a:r>
              <a:rPr lang="en-IN" sz="1400" b="1" i="1" u="sng" dirty="0">
                <a:solidFill>
                  <a:schemeClr val="accent1"/>
                </a:solidFill>
                <a:latin typeface="+mj-lt"/>
                <a:ea typeface="+mj-ea"/>
                <a:cs typeface="+mj-cs"/>
              </a:rPr>
              <a:t>Content:</a:t>
            </a:r>
            <a:r>
              <a:rPr lang="en-IN" sz="1400" dirty="0">
                <a:solidFill>
                  <a:schemeClr val="accent1"/>
                </a:solidFill>
                <a:latin typeface="+mj-lt"/>
                <a:ea typeface="+mj-ea"/>
                <a:cs typeface="+mj-cs"/>
              </a:rPr>
              <a:t> The subject matter of ethics is concerned with what is good or bad, and right or wrong. </a:t>
            </a:r>
          </a:p>
          <a:p>
            <a:pPr marL="285750" indent="-285750" algn="r">
              <a:lnSpc>
                <a:spcPct val="150000"/>
              </a:lnSpc>
              <a:spcAft>
                <a:spcPts val="1000"/>
              </a:spcAft>
              <a:buFont typeface="Wingdings" panose="05000000000000000000" pitchFamily="2" charset="2"/>
              <a:buChar char="v"/>
            </a:pPr>
            <a:r>
              <a:rPr lang="en-IN" sz="1400" b="1" i="1" u="sng" dirty="0">
                <a:solidFill>
                  <a:schemeClr val="accent1"/>
                </a:solidFill>
                <a:latin typeface="+mj-lt"/>
                <a:ea typeface="+mj-ea"/>
                <a:cs typeface="+mj-cs"/>
              </a:rPr>
              <a:t>Judgment:</a:t>
            </a:r>
            <a:r>
              <a:rPr lang="en-IN" sz="1400" dirty="0">
                <a:solidFill>
                  <a:schemeClr val="accent1"/>
                </a:solidFill>
                <a:latin typeface="+mj-lt"/>
                <a:ea typeface="+mj-ea"/>
                <a:cs typeface="+mj-cs"/>
              </a:rPr>
              <a:t> </a:t>
            </a:r>
            <a:r>
              <a:rPr lang="en-IN" sz="1400" dirty="0" smtClean="0">
                <a:solidFill>
                  <a:schemeClr val="accent1"/>
                </a:solidFill>
                <a:latin typeface="+mj-lt"/>
                <a:ea typeface="+mj-ea"/>
                <a:cs typeface="+mj-cs"/>
              </a:rPr>
              <a:t>It </a:t>
            </a:r>
            <a:r>
              <a:rPr lang="en-IN" sz="1400" dirty="0">
                <a:solidFill>
                  <a:schemeClr val="accent1"/>
                </a:solidFill>
                <a:latin typeface="+mj-lt"/>
                <a:ea typeface="+mj-ea"/>
                <a:cs typeface="+mj-cs"/>
              </a:rPr>
              <a:t>is concerned with the overt </a:t>
            </a:r>
            <a:r>
              <a:rPr lang="en-IN" sz="1400" dirty="0" smtClean="0">
                <a:solidFill>
                  <a:schemeClr val="accent1"/>
                </a:solidFill>
                <a:latin typeface="+mj-lt"/>
                <a:ea typeface="+mj-ea"/>
                <a:cs typeface="+mj-cs"/>
              </a:rPr>
              <a:t>act. </a:t>
            </a:r>
            <a:r>
              <a:rPr lang="en-IN" sz="1400" dirty="0">
                <a:solidFill>
                  <a:schemeClr val="accent1"/>
                </a:solidFill>
                <a:latin typeface="+mj-lt"/>
                <a:ea typeface="+mj-ea"/>
                <a:cs typeface="+mj-cs"/>
              </a:rPr>
              <a:t>Behaviour and its </a:t>
            </a:r>
            <a:r>
              <a:rPr lang="en-IN" sz="1400" dirty="0" smtClean="0">
                <a:solidFill>
                  <a:schemeClr val="accent1"/>
                </a:solidFill>
                <a:latin typeface="+mj-lt"/>
                <a:ea typeface="+mj-ea"/>
                <a:cs typeface="+mj-cs"/>
              </a:rPr>
              <a:t>causes </a:t>
            </a:r>
            <a:r>
              <a:rPr lang="en-IN" sz="1400" dirty="0">
                <a:solidFill>
                  <a:schemeClr val="accent1"/>
                </a:solidFill>
                <a:latin typeface="+mj-lt"/>
                <a:ea typeface="+mj-ea"/>
                <a:cs typeface="+mj-cs"/>
              </a:rPr>
              <a:t>are </a:t>
            </a:r>
            <a:r>
              <a:rPr lang="en-IN" sz="1400" dirty="0" smtClean="0">
                <a:solidFill>
                  <a:schemeClr val="accent1"/>
                </a:solidFill>
                <a:latin typeface="+mj-lt"/>
                <a:ea typeface="+mj-ea"/>
                <a:cs typeface="+mj-cs"/>
              </a:rPr>
              <a:t>judged.</a:t>
            </a:r>
            <a:endParaRPr lang="en-IN" sz="1400" dirty="0">
              <a:solidFill>
                <a:schemeClr val="accent1"/>
              </a:solidFill>
              <a:latin typeface="+mj-lt"/>
              <a:ea typeface="+mj-ea"/>
              <a:cs typeface="+mj-cs"/>
            </a:endParaRPr>
          </a:p>
          <a:p>
            <a:pPr marL="285750" indent="-285750" algn="r">
              <a:lnSpc>
                <a:spcPct val="150000"/>
              </a:lnSpc>
              <a:spcAft>
                <a:spcPts val="1000"/>
              </a:spcAft>
              <a:buFont typeface="Wingdings" panose="05000000000000000000" pitchFamily="2" charset="2"/>
              <a:buChar char="v"/>
            </a:pPr>
            <a:r>
              <a:rPr lang="en-IN" sz="1400" b="1" i="1" u="sng" dirty="0">
                <a:solidFill>
                  <a:schemeClr val="accent1"/>
                </a:solidFill>
                <a:latin typeface="+mj-lt"/>
                <a:ea typeface="+mj-ea"/>
                <a:cs typeface="+mj-cs"/>
              </a:rPr>
              <a:t>Standards:</a:t>
            </a:r>
            <a:r>
              <a:rPr lang="en-IN" sz="1400" dirty="0">
                <a:solidFill>
                  <a:schemeClr val="accent1"/>
                </a:solidFill>
                <a:latin typeface="+mj-lt"/>
                <a:ea typeface="+mj-ea"/>
                <a:cs typeface="+mj-cs"/>
              </a:rPr>
              <a:t> Judgment is based on standards which are, in turn, based on values.</a:t>
            </a:r>
          </a:p>
          <a:p>
            <a:pPr marL="285750" indent="-285750" algn="r">
              <a:lnSpc>
                <a:spcPct val="150000"/>
              </a:lnSpc>
              <a:spcAft>
                <a:spcPts val="1000"/>
              </a:spcAft>
              <a:buFont typeface="Wingdings" panose="05000000000000000000" pitchFamily="2" charset="2"/>
              <a:buChar char="v"/>
            </a:pPr>
            <a:r>
              <a:rPr lang="en-IN" sz="1400" b="1" i="1" u="sng" dirty="0">
                <a:solidFill>
                  <a:schemeClr val="accent1"/>
                </a:solidFill>
                <a:latin typeface="+mj-lt"/>
                <a:ea typeface="+mj-ea"/>
                <a:cs typeface="+mj-cs"/>
              </a:rPr>
              <a:t>Values:</a:t>
            </a:r>
            <a:r>
              <a:rPr lang="en-IN" sz="1400" dirty="0">
                <a:solidFill>
                  <a:schemeClr val="accent1"/>
                </a:solidFill>
                <a:latin typeface="+mj-lt"/>
                <a:ea typeface="+mj-ea"/>
                <a:cs typeface="+mj-cs"/>
              </a:rPr>
              <a:t> </a:t>
            </a:r>
            <a:r>
              <a:rPr lang="en-IN" sz="1400" dirty="0" smtClean="0">
                <a:solidFill>
                  <a:schemeClr val="accent1"/>
                </a:solidFill>
                <a:latin typeface="+mj-lt"/>
                <a:ea typeface="+mj-ea"/>
                <a:cs typeface="+mj-cs"/>
              </a:rPr>
              <a:t>The </a:t>
            </a:r>
            <a:r>
              <a:rPr lang="en-IN" sz="1400" dirty="0">
                <a:solidFill>
                  <a:schemeClr val="accent1"/>
                </a:solidFill>
                <a:latin typeface="+mj-lt"/>
                <a:ea typeface="+mj-ea"/>
                <a:cs typeface="+mj-cs"/>
              </a:rPr>
              <a:t>set of values and criteria used as standards for judging human conduct.</a:t>
            </a:r>
          </a:p>
        </p:txBody>
      </p:sp>
    </p:spTree>
    <p:extLst>
      <p:ext uri="{BB962C8B-B14F-4D97-AF65-F5344CB8AC3E}">
        <p14:creationId xmlns:p14="http://schemas.microsoft.com/office/powerpoint/2010/main" val="39961745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2555" y="1012095"/>
            <a:ext cx="8380445" cy="5655394"/>
          </a:xfrm>
          <a:prstGeom prst="rect">
            <a:avLst/>
          </a:prstGeom>
        </p:spPr>
        <p:txBody>
          <a:bodyPr wrap="square">
            <a:spAutoFit/>
          </a:bodyPr>
          <a:lstStyle/>
          <a:p>
            <a:pPr algn="just">
              <a:lnSpc>
                <a:spcPct val="150000"/>
              </a:lnSpc>
            </a:pPr>
            <a:r>
              <a:rPr lang="en-US" sz="1400" dirty="0">
                <a:solidFill>
                  <a:schemeClr val="accent1"/>
                </a:solidFill>
                <a:latin typeface="+mj-lt"/>
                <a:ea typeface="+mj-ea"/>
                <a:cs typeface="+mj-cs"/>
              </a:rPr>
              <a:t>Business ethics refers to implementing appropriate business policies and practices with regard to arguably controversial subjects. </a:t>
            </a:r>
            <a:r>
              <a:rPr lang="en-IN" sz="1400" dirty="0">
                <a:solidFill>
                  <a:schemeClr val="accent1"/>
                </a:solidFill>
                <a:latin typeface="+mj-lt"/>
                <a:ea typeface="+mj-ea"/>
                <a:cs typeface="+mj-cs"/>
              </a:rPr>
              <a:t>Business ethics is very much influenced by social movements, social system and social preferences. No business can survive or grow without social harmony. Individual's values, however best they may be, are not sufficient to attain the maximum level of ethical </a:t>
            </a:r>
            <a:r>
              <a:rPr lang="en-IN" sz="1400" dirty="0" smtClean="0">
                <a:solidFill>
                  <a:schemeClr val="accent1"/>
                </a:solidFill>
                <a:latin typeface="+mj-lt"/>
                <a:ea typeface="+mj-ea"/>
                <a:cs typeface="+mj-cs"/>
              </a:rPr>
              <a:t>performance. </a:t>
            </a:r>
            <a:r>
              <a:rPr lang="en-US" sz="1400" dirty="0" smtClean="0">
                <a:solidFill>
                  <a:schemeClr val="accent1"/>
                </a:solidFill>
                <a:latin typeface="+mj-lt"/>
                <a:ea typeface="+mj-ea"/>
                <a:cs typeface="+mj-cs"/>
              </a:rPr>
              <a:t>It </a:t>
            </a:r>
            <a:r>
              <a:rPr lang="en-US" sz="1400" dirty="0">
                <a:solidFill>
                  <a:schemeClr val="accent1"/>
                </a:solidFill>
                <a:latin typeface="+mj-lt"/>
                <a:ea typeface="+mj-ea"/>
                <a:cs typeface="+mj-cs"/>
              </a:rPr>
              <a:t>guides executives, managers, and employees in their daily actions and decision-making. Some facets of business ethics are: </a:t>
            </a:r>
          </a:p>
          <a:p>
            <a:pPr algn="just">
              <a:lnSpc>
                <a:spcPct val="150000"/>
              </a:lnSpc>
            </a:pPr>
            <a:endParaRPr lang="en-IN" sz="300" dirty="0">
              <a:solidFill>
                <a:schemeClr val="accent1"/>
              </a:solidFill>
              <a:latin typeface="+mj-lt"/>
              <a:ea typeface="+mj-ea"/>
              <a:cs typeface="+mj-cs"/>
            </a:endParaRPr>
          </a:p>
          <a:p>
            <a:pPr marL="742950" lvl="1" indent="-285750" algn="just">
              <a:lnSpc>
                <a:spcPct val="150000"/>
              </a:lnSpc>
              <a:buFont typeface="Wingdings" panose="05000000000000000000" pitchFamily="2" charset="2"/>
              <a:buChar char="v"/>
            </a:pPr>
            <a:r>
              <a:rPr lang="en-US" sz="1400" dirty="0">
                <a:solidFill>
                  <a:schemeClr val="accent1"/>
                </a:solidFill>
                <a:latin typeface="+mj-lt"/>
                <a:ea typeface="+mj-ea"/>
                <a:cs typeface="+mj-cs"/>
              </a:rPr>
              <a:t>Stakeholders/ shareholders or other providers of money. </a:t>
            </a:r>
          </a:p>
          <a:p>
            <a:pPr marL="742950" lvl="1" indent="-285750" algn="just">
              <a:lnSpc>
                <a:spcPct val="150000"/>
              </a:lnSpc>
              <a:buFont typeface="Wingdings" panose="05000000000000000000" pitchFamily="2" charset="2"/>
              <a:buChar char="v"/>
            </a:pPr>
            <a:r>
              <a:rPr lang="en-IN" sz="1400" dirty="0">
                <a:solidFill>
                  <a:schemeClr val="accent1"/>
                </a:solidFill>
                <a:latin typeface="+mj-lt"/>
                <a:ea typeface="+mj-ea"/>
                <a:cs typeface="+mj-cs"/>
              </a:rPr>
              <a:t>Employees.</a:t>
            </a:r>
          </a:p>
          <a:p>
            <a:pPr marL="742950" lvl="1" indent="-285750" algn="just">
              <a:lnSpc>
                <a:spcPct val="150000"/>
              </a:lnSpc>
              <a:buFont typeface="Wingdings" panose="05000000000000000000" pitchFamily="2" charset="2"/>
              <a:buChar char="v"/>
            </a:pPr>
            <a:r>
              <a:rPr lang="en-IN" sz="1400" dirty="0">
                <a:solidFill>
                  <a:schemeClr val="accent1"/>
                </a:solidFill>
                <a:latin typeface="+mj-lt"/>
                <a:ea typeface="+mj-ea"/>
                <a:cs typeface="+mj-cs"/>
              </a:rPr>
              <a:t>Customer Relations.</a:t>
            </a:r>
          </a:p>
          <a:p>
            <a:pPr marL="742950" lvl="1" indent="-285750" algn="just">
              <a:lnSpc>
                <a:spcPct val="150000"/>
              </a:lnSpc>
              <a:buFont typeface="Wingdings" panose="05000000000000000000" pitchFamily="2" charset="2"/>
              <a:buChar char="v"/>
            </a:pPr>
            <a:r>
              <a:rPr lang="en-IN" sz="1400" dirty="0">
                <a:solidFill>
                  <a:schemeClr val="accent1"/>
                </a:solidFill>
                <a:latin typeface="+mj-lt"/>
                <a:ea typeface="+mj-ea"/>
                <a:cs typeface="+mj-cs"/>
              </a:rPr>
              <a:t>Community/ Society.</a:t>
            </a:r>
          </a:p>
          <a:p>
            <a:pPr marL="742950" lvl="1" indent="-285750" algn="just">
              <a:lnSpc>
                <a:spcPct val="150000"/>
              </a:lnSpc>
              <a:buFont typeface="Wingdings" panose="05000000000000000000" pitchFamily="2" charset="2"/>
              <a:buChar char="v"/>
            </a:pPr>
            <a:r>
              <a:rPr lang="en-IN" sz="1400" dirty="0" smtClean="0">
                <a:solidFill>
                  <a:schemeClr val="accent1"/>
                </a:solidFill>
                <a:latin typeface="+mj-lt"/>
                <a:ea typeface="+mj-ea"/>
                <a:cs typeface="+mj-cs"/>
              </a:rPr>
              <a:t>Government.</a:t>
            </a:r>
          </a:p>
          <a:p>
            <a:pPr algn="just">
              <a:lnSpc>
                <a:spcPct val="150000"/>
              </a:lnSpc>
            </a:pPr>
            <a:r>
              <a:rPr lang="en-US" sz="1400" b="1" i="1" u="sng" dirty="0" smtClean="0">
                <a:solidFill>
                  <a:schemeClr val="accent1"/>
                </a:solidFill>
              </a:rPr>
              <a:t>Approaches to Business Ethics:</a:t>
            </a:r>
          </a:p>
          <a:p>
            <a:pPr marL="800100" lvl="1" indent="-342900">
              <a:lnSpc>
                <a:spcPct val="150000"/>
              </a:lnSpc>
              <a:buFont typeface="+mj-lt"/>
              <a:buAutoNum type="arabicPeriod"/>
            </a:pPr>
            <a:r>
              <a:rPr lang="en-IN" sz="1400" dirty="0">
                <a:solidFill>
                  <a:schemeClr val="accent1"/>
                </a:solidFill>
                <a:latin typeface="+mj-lt"/>
                <a:ea typeface="+mj-ea"/>
                <a:cs typeface="+mj-cs"/>
              </a:rPr>
              <a:t>Profit motive approach:</a:t>
            </a:r>
          </a:p>
          <a:p>
            <a:pPr marL="800100" lvl="1" indent="-342900">
              <a:lnSpc>
                <a:spcPct val="150000"/>
              </a:lnSpc>
              <a:buFont typeface="+mj-lt"/>
              <a:buAutoNum type="arabicPeriod"/>
            </a:pPr>
            <a:r>
              <a:rPr lang="en-IN" sz="1400" dirty="0">
                <a:solidFill>
                  <a:schemeClr val="accent1"/>
                </a:solidFill>
                <a:latin typeface="+mj-lt"/>
                <a:ea typeface="+mj-ea"/>
                <a:cs typeface="+mj-cs"/>
              </a:rPr>
              <a:t>Legal approach:</a:t>
            </a:r>
          </a:p>
          <a:p>
            <a:pPr marL="800100" lvl="1" indent="-342900">
              <a:lnSpc>
                <a:spcPct val="150000"/>
              </a:lnSpc>
              <a:buFont typeface="+mj-lt"/>
              <a:buAutoNum type="arabicPeriod"/>
            </a:pPr>
            <a:r>
              <a:rPr lang="en-IN" sz="1400" dirty="0">
                <a:solidFill>
                  <a:schemeClr val="accent1"/>
                </a:solidFill>
                <a:latin typeface="+mj-lt"/>
                <a:ea typeface="+mj-ea"/>
                <a:cs typeface="+mj-cs"/>
              </a:rPr>
              <a:t>Moral obligations approach</a:t>
            </a:r>
          </a:p>
          <a:p>
            <a:pPr algn="just">
              <a:lnSpc>
                <a:spcPct val="150000"/>
              </a:lnSpc>
            </a:pPr>
            <a:endParaRPr lang="en-US" sz="1400" b="1" i="1" u="sng" dirty="0">
              <a:solidFill>
                <a:schemeClr val="accent1"/>
              </a:solidFill>
            </a:endParaRPr>
          </a:p>
          <a:p>
            <a:pPr marL="742950" lvl="1" indent="-285750" algn="just">
              <a:lnSpc>
                <a:spcPct val="150000"/>
              </a:lnSpc>
              <a:buFont typeface="Wingdings" panose="05000000000000000000" pitchFamily="2" charset="2"/>
              <a:buChar char="v"/>
            </a:pPr>
            <a:endParaRPr lang="en-IN" sz="1400" dirty="0">
              <a:solidFill>
                <a:schemeClr val="accent1"/>
              </a:solidFill>
              <a:latin typeface="+mj-lt"/>
              <a:ea typeface="+mj-ea"/>
              <a:cs typeface="+mj-cs"/>
            </a:endParaRPr>
          </a:p>
        </p:txBody>
      </p:sp>
      <p:pic>
        <p:nvPicPr>
          <p:cNvPr id="1028" name="Picture 4" descr="Business Ethics - Overview, Examples, Components of Business Eth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1" y="2667000"/>
            <a:ext cx="3048000" cy="3475182"/>
          </a:xfrm>
          <a:prstGeom prst="rect">
            <a:avLst/>
          </a:prstGeom>
          <a:noFill/>
          <a:extLst>
            <a:ext uri="{909E8E84-426E-40DD-AFC4-6F175D3DCCD1}">
              <a14:hiddenFill xmlns:a14="http://schemas.microsoft.com/office/drawing/2010/main">
                <a:solidFill>
                  <a:srgbClr val="FFFFFF"/>
                </a:solidFill>
              </a14:hiddenFill>
            </a:ext>
          </a:extLst>
        </p:spPr>
      </p:pic>
      <p:sp>
        <p:nvSpPr>
          <p:cNvPr id="7" name="Title 2"/>
          <p:cNvSpPr txBox="1">
            <a:spLocks/>
          </p:cNvSpPr>
          <p:nvPr/>
        </p:nvSpPr>
        <p:spPr>
          <a:xfrm>
            <a:off x="241037" y="278568"/>
            <a:ext cx="777240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pPr algn="l"/>
            <a:r>
              <a:rPr lang="en-IN" sz="3800" b="1" dirty="0" smtClean="0">
                <a:solidFill>
                  <a:schemeClr val="accent1"/>
                </a:solidFill>
              </a:rPr>
              <a:t> Business Ethics</a:t>
            </a:r>
            <a:endParaRPr lang="en-IN" sz="3800" b="1" dirty="0">
              <a:solidFill>
                <a:schemeClr val="accent1"/>
              </a:solidFill>
            </a:endParaRPr>
          </a:p>
        </p:txBody>
      </p:sp>
    </p:spTree>
    <p:extLst>
      <p:ext uri="{BB962C8B-B14F-4D97-AF65-F5344CB8AC3E}">
        <p14:creationId xmlns:p14="http://schemas.microsoft.com/office/powerpoint/2010/main" val="87036235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519402" y="976602"/>
            <a:ext cx="777240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pPr algn="l"/>
            <a:r>
              <a:rPr lang="en-IN" sz="3200" b="1" dirty="0" smtClean="0">
                <a:solidFill>
                  <a:schemeClr val="accent1"/>
                </a:solidFill>
              </a:rPr>
              <a:t>Importance of Ethics</a:t>
            </a:r>
            <a:endParaRPr lang="en-IN" sz="3200" b="1" dirty="0">
              <a:solidFill>
                <a:schemeClr val="accent1"/>
              </a:solidFill>
            </a:endParaRPr>
          </a:p>
        </p:txBody>
      </p:sp>
      <p:sp>
        <p:nvSpPr>
          <p:cNvPr id="3" name="Rectangle 2"/>
          <p:cNvSpPr/>
          <p:nvPr/>
        </p:nvSpPr>
        <p:spPr>
          <a:xfrm>
            <a:off x="228600" y="2463279"/>
            <a:ext cx="8554720" cy="3954929"/>
          </a:xfrm>
          <a:prstGeom prst="rect">
            <a:avLst/>
          </a:prstGeom>
        </p:spPr>
        <p:txBody>
          <a:bodyPr wrap="square">
            <a:spAutoFit/>
          </a:bodyPr>
          <a:lstStyle/>
          <a:p>
            <a:pPr marL="285750" indent="-285750" algn="just">
              <a:lnSpc>
                <a:spcPct val="150000"/>
              </a:lnSpc>
              <a:spcAft>
                <a:spcPts val="800"/>
              </a:spcAft>
              <a:buFont typeface="Wingdings" panose="05000000000000000000" pitchFamily="2" charset="2"/>
              <a:buChar char="v"/>
            </a:pPr>
            <a:r>
              <a:rPr lang="en-IN" sz="1400" b="1" i="1" u="sng" dirty="0">
                <a:solidFill>
                  <a:schemeClr val="accent1"/>
                </a:solidFill>
                <a:latin typeface="+mj-lt"/>
                <a:ea typeface="+mj-ea"/>
                <a:cs typeface="+mj-cs"/>
              </a:rPr>
              <a:t>Basic human needs:</a:t>
            </a:r>
            <a:r>
              <a:rPr lang="en-IN" sz="1400" dirty="0">
                <a:solidFill>
                  <a:schemeClr val="accent1"/>
                </a:solidFill>
                <a:latin typeface="+mj-lt"/>
                <a:ea typeface="+mj-ea"/>
                <a:cs typeface="+mj-cs"/>
              </a:rPr>
              <a:t>  Being fair, honest and ethical is one the basic human </a:t>
            </a:r>
            <a:r>
              <a:rPr lang="en-IN" sz="1400" dirty="0" smtClean="0">
                <a:solidFill>
                  <a:schemeClr val="accent1"/>
                </a:solidFill>
                <a:latin typeface="+mj-lt"/>
                <a:ea typeface="+mj-ea"/>
                <a:cs typeface="+mj-cs"/>
              </a:rPr>
              <a:t>needs. Most </a:t>
            </a:r>
            <a:r>
              <a:rPr lang="en-IN" sz="1400" dirty="0">
                <a:solidFill>
                  <a:schemeClr val="accent1"/>
                </a:solidFill>
                <a:latin typeface="+mj-lt"/>
                <a:ea typeface="+mj-ea"/>
                <a:cs typeface="+mj-cs"/>
              </a:rPr>
              <a:t>people want to be ethical in both- private as well as professional lives.</a:t>
            </a:r>
          </a:p>
          <a:p>
            <a:pPr marL="285750" indent="-285750" algn="just">
              <a:lnSpc>
                <a:spcPct val="150000"/>
              </a:lnSpc>
              <a:spcAft>
                <a:spcPts val="800"/>
              </a:spcAft>
              <a:buFont typeface="Wingdings" panose="05000000000000000000" pitchFamily="2" charset="2"/>
              <a:buChar char="v"/>
            </a:pPr>
            <a:r>
              <a:rPr lang="en-IN" sz="1400" b="1" i="1" u="sng" dirty="0">
                <a:solidFill>
                  <a:schemeClr val="accent1"/>
                </a:solidFill>
                <a:latin typeface="+mj-lt"/>
                <a:ea typeface="+mj-ea"/>
                <a:cs typeface="+mj-cs"/>
              </a:rPr>
              <a:t>Credibility among the public:</a:t>
            </a:r>
            <a:r>
              <a:rPr lang="en-IN" sz="1400" dirty="0">
                <a:solidFill>
                  <a:schemeClr val="accent1"/>
                </a:solidFill>
                <a:latin typeface="+mj-lt"/>
                <a:ea typeface="+mj-ea"/>
                <a:cs typeface="+mj-cs"/>
              </a:rPr>
              <a:t> An organization that is believed to be driven by moral values is respected in the society even by those who may have no information about the working and the businesses or an organization. A company perceived by the public to be ethically and socially concerned will be honoured and respected more as compared to others. For example: Infosys.</a:t>
            </a:r>
          </a:p>
          <a:p>
            <a:pPr marL="285750" indent="-285750" algn="just">
              <a:lnSpc>
                <a:spcPct val="150000"/>
              </a:lnSpc>
              <a:spcAft>
                <a:spcPts val="800"/>
              </a:spcAft>
              <a:buFont typeface="Wingdings" panose="05000000000000000000" pitchFamily="2" charset="2"/>
              <a:buChar char="v"/>
            </a:pPr>
            <a:r>
              <a:rPr lang="en-IN" sz="1400" b="1" i="1" u="sng" dirty="0">
                <a:solidFill>
                  <a:schemeClr val="accent1"/>
                </a:solidFill>
                <a:latin typeface="+mj-lt"/>
                <a:ea typeface="+mj-ea"/>
                <a:cs typeface="+mj-cs"/>
              </a:rPr>
              <a:t>Credibility with the employees:</a:t>
            </a:r>
            <a:r>
              <a:rPr lang="en-IN" sz="1400" dirty="0">
                <a:solidFill>
                  <a:schemeClr val="accent1"/>
                </a:solidFill>
                <a:latin typeface="+mj-lt"/>
                <a:ea typeface="+mj-ea"/>
                <a:cs typeface="+mj-cs"/>
              </a:rPr>
              <a:t> Ethics provide a basis for aligning a company’s leader and its sub-ordinates behaviour to accomplish one common goal/ objective. It creates harmony among employees.</a:t>
            </a:r>
          </a:p>
          <a:p>
            <a:pPr marL="285750" indent="-285750" algn="just">
              <a:lnSpc>
                <a:spcPct val="150000"/>
              </a:lnSpc>
              <a:spcAft>
                <a:spcPts val="800"/>
              </a:spcAft>
              <a:buFont typeface="Wingdings" panose="05000000000000000000" pitchFamily="2" charset="2"/>
              <a:buChar char="v"/>
            </a:pPr>
            <a:r>
              <a:rPr lang="en-IN" sz="1400" b="1" i="1" u="sng" dirty="0">
                <a:solidFill>
                  <a:schemeClr val="accent1"/>
                </a:solidFill>
                <a:latin typeface="+mj-lt"/>
                <a:ea typeface="+mj-ea"/>
                <a:cs typeface="+mj-cs"/>
              </a:rPr>
              <a:t>Better decision making:</a:t>
            </a:r>
            <a:r>
              <a:rPr lang="en-IN" sz="1400" dirty="0">
                <a:solidFill>
                  <a:schemeClr val="accent1"/>
                </a:solidFill>
                <a:latin typeface="+mj-lt"/>
                <a:ea typeface="+mj-ea"/>
                <a:cs typeface="+mj-cs"/>
              </a:rPr>
              <a:t> Decisions are driven by values. Ethical decisions made by the company will always be in the interest of the shareholders, other stakeholders and its employees.</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5770982" y="533400"/>
            <a:ext cx="3012337" cy="1783825"/>
          </a:xfrm>
          <a:prstGeom prst="rect">
            <a:avLst/>
          </a:prstGeom>
        </p:spPr>
      </p:pic>
      <p:sp>
        <p:nvSpPr>
          <p:cNvPr id="5" name="Rectangle 4"/>
          <p:cNvSpPr/>
          <p:nvPr/>
        </p:nvSpPr>
        <p:spPr>
          <a:xfrm>
            <a:off x="5770983" y="1878688"/>
            <a:ext cx="1754006" cy="369332"/>
          </a:xfrm>
          <a:prstGeom prst="rect">
            <a:avLst/>
          </a:prstGeom>
        </p:spPr>
        <p:txBody>
          <a:bodyPr wrap="none">
            <a:spAutoFit/>
          </a:bodyPr>
          <a:lstStyle/>
          <a:p>
            <a:r>
              <a:rPr lang="en-IN" i="1" dirty="0" smtClean="0">
                <a:solidFill>
                  <a:schemeClr val="accent3">
                    <a:lumMod val="60000"/>
                    <a:lumOff val="40000"/>
                  </a:schemeClr>
                </a:solidFill>
              </a:rPr>
              <a:t>WHY ETHICS?</a:t>
            </a:r>
            <a:endParaRPr lang="en-IN" i="1" dirty="0">
              <a:solidFill>
                <a:schemeClr val="accent3">
                  <a:lumMod val="60000"/>
                  <a:lumOff val="40000"/>
                </a:schemeClr>
              </a:solidFill>
            </a:endParaRPr>
          </a:p>
        </p:txBody>
      </p:sp>
    </p:spTree>
    <p:extLst>
      <p:ext uri="{BB962C8B-B14F-4D97-AF65-F5344CB8AC3E}">
        <p14:creationId xmlns:p14="http://schemas.microsoft.com/office/powerpoint/2010/main" val="82729512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65016" y="1987422"/>
            <a:ext cx="2515508" cy="2686855"/>
          </a:xfrm>
          <a:prstGeom prst="rect">
            <a:avLst/>
          </a:prstGeom>
        </p:spPr>
      </p:pic>
      <p:sp>
        <p:nvSpPr>
          <p:cNvPr id="6" name="Title 2"/>
          <p:cNvSpPr txBox="1">
            <a:spLocks/>
          </p:cNvSpPr>
          <p:nvPr/>
        </p:nvSpPr>
        <p:spPr>
          <a:xfrm>
            <a:off x="3097764" y="4565782"/>
            <a:ext cx="777240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pPr algn="l"/>
            <a:r>
              <a:rPr lang="en-IN" sz="3800" b="1" dirty="0" smtClean="0">
                <a:solidFill>
                  <a:schemeClr val="accent1"/>
                </a:solidFill>
              </a:rPr>
              <a:t>Ethics in Management</a:t>
            </a:r>
            <a:endParaRPr lang="en-IN" sz="3800" b="1" dirty="0">
              <a:solidFill>
                <a:schemeClr val="accent1"/>
              </a:solidFill>
            </a:endParaRPr>
          </a:p>
        </p:txBody>
      </p:sp>
      <p:sp>
        <p:nvSpPr>
          <p:cNvPr id="7" name="Rectangle 6"/>
          <p:cNvSpPr/>
          <p:nvPr/>
        </p:nvSpPr>
        <p:spPr>
          <a:xfrm>
            <a:off x="3200400" y="1587760"/>
            <a:ext cx="5638800" cy="2961580"/>
          </a:xfrm>
          <a:prstGeom prst="rect">
            <a:avLst/>
          </a:prstGeom>
        </p:spPr>
        <p:txBody>
          <a:bodyPr wrap="square">
            <a:spAutoFit/>
          </a:bodyPr>
          <a:lstStyle/>
          <a:p>
            <a:pPr algn="just">
              <a:lnSpc>
                <a:spcPct val="150000"/>
              </a:lnSpc>
            </a:pPr>
            <a:r>
              <a:rPr lang="en-US" sz="1400" dirty="0">
                <a:solidFill>
                  <a:schemeClr val="accent1"/>
                </a:solidFill>
                <a:latin typeface="+mj-lt"/>
                <a:ea typeface="+mj-ea"/>
                <a:cs typeface="+mj-cs"/>
              </a:rPr>
              <a:t>Ethics in management refers to a company’s social responsiveness. </a:t>
            </a:r>
          </a:p>
          <a:p>
            <a:pPr marL="285750" indent="-285750" algn="just">
              <a:lnSpc>
                <a:spcPct val="150000"/>
              </a:lnSpc>
              <a:buFont typeface="Wingdings" panose="05000000000000000000" pitchFamily="2" charset="2"/>
              <a:buChar char="v"/>
            </a:pPr>
            <a:r>
              <a:rPr lang="en-US" sz="1400" dirty="0" smtClean="0">
                <a:solidFill>
                  <a:schemeClr val="accent1"/>
                </a:solidFill>
                <a:latin typeface="+mj-lt"/>
                <a:ea typeface="+mj-ea"/>
                <a:cs typeface="+mj-cs"/>
              </a:rPr>
              <a:t>Ethical </a:t>
            </a:r>
            <a:r>
              <a:rPr lang="en-US" sz="1400" dirty="0">
                <a:solidFill>
                  <a:schemeClr val="accent1"/>
                </a:solidFill>
                <a:latin typeface="+mj-lt"/>
                <a:ea typeface="+mj-ea"/>
                <a:cs typeface="+mj-cs"/>
              </a:rPr>
              <a:t>decisions have a significant implication on the </a:t>
            </a:r>
            <a:r>
              <a:rPr lang="en-US" sz="1400" dirty="0" smtClean="0">
                <a:solidFill>
                  <a:schemeClr val="accent1"/>
                </a:solidFill>
                <a:latin typeface="+mj-lt"/>
                <a:ea typeface="+mj-ea"/>
                <a:cs typeface="+mj-cs"/>
              </a:rPr>
              <a:t>organization’s </a:t>
            </a:r>
            <a:r>
              <a:rPr lang="en-US" sz="1400" dirty="0">
                <a:solidFill>
                  <a:schemeClr val="accent1"/>
                </a:solidFill>
                <a:latin typeface="+mj-lt"/>
                <a:ea typeface="+mj-ea"/>
                <a:cs typeface="+mj-cs"/>
              </a:rPr>
              <a:t>stakeholders, its employees &amp; the shareholders. </a:t>
            </a:r>
          </a:p>
          <a:p>
            <a:pPr marL="285750" indent="-285750" algn="just">
              <a:lnSpc>
                <a:spcPct val="150000"/>
              </a:lnSpc>
              <a:buFont typeface="Wingdings" panose="05000000000000000000" pitchFamily="2" charset="2"/>
              <a:buChar char="v"/>
            </a:pPr>
            <a:r>
              <a:rPr lang="en-US" sz="1400" dirty="0" smtClean="0">
                <a:solidFill>
                  <a:schemeClr val="accent1"/>
                </a:solidFill>
                <a:latin typeface="+mj-lt"/>
                <a:ea typeface="+mj-ea"/>
                <a:cs typeface="+mj-cs"/>
              </a:rPr>
              <a:t>The </a:t>
            </a:r>
            <a:r>
              <a:rPr lang="en-US" sz="1400" dirty="0">
                <a:solidFill>
                  <a:schemeClr val="accent1"/>
                </a:solidFill>
                <a:latin typeface="+mj-lt"/>
                <a:ea typeface="+mj-ea"/>
                <a:cs typeface="+mj-cs"/>
              </a:rPr>
              <a:t>ethical approach includes concerns like justice, individual rights, &amp; utilitarianism. </a:t>
            </a:r>
          </a:p>
          <a:p>
            <a:pPr marL="285750" indent="-285750" algn="just">
              <a:lnSpc>
                <a:spcPct val="150000"/>
              </a:lnSpc>
              <a:buFont typeface="Wingdings" panose="05000000000000000000" pitchFamily="2" charset="2"/>
              <a:buChar char="v"/>
            </a:pPr>
            <a:r>
              <a:rPr lang="en-US" sz="1400" dirty="0" smtClean="0">
                <a:solidFill>
                  <a:schemeClr val="accent1"/>
                </a:solidFill>
                <a:latin typeface="+mj-lt"/>
                <a:ea typeface="+mj-ea"/>
                <a:cs typeface="+mj-cs"/>
              </a:rPr>
              <a:t>Managerial </a:t>
            </a:r>
            <a:r>
              <a:rPr lang="en-US" sz="1400" dirty="0">
                <a:solidFill>
                  <a:schemeClr val="accent1"/>
                </a:solidFill>
                <a:latin typeface="+mj-lt"/>
                <a:ea typeface="+mj-ea"/>
                <a:cs typeface="+mj-cs"/>
              </a:rPr>
              <a:t>ethics improves society at large with: </a:t>
            </a:r>
          </a:p>
          <a:p>
            <a:pPr lvl="1" algn="just">
              <a:lnSpc>
                <a:spcPct val="150000"/>
              </a:lnSpc>
            </a:pPr>
            <a:r>
              <a:rPr lang="en-IN" sz="1400" dirty="0" smtClean="0">
                <a:solidFill>
                  <a:schemeClr val="accent1"/>
                </a:solidFill>
                <a:latin typeface="+mj-lt"/>
                <a:ea typeface="+mj-ea"/>
                <a:cs typeface="+mj-cs"/>
              </a:rPr>
              <a:t>-</a:t>
            </a:r>
            <a:r>
              <a:rPr lang="en-IN" sz="1400" dirty="0">
                <a:solidFill>
                  <a:schemeClr val="accent1"/>
                </a:solidFill>
                <a:latin typeface="+mj-lt"/>
                <a:ea typeface="+mj-ea"/>
                <a:cs typeface="+mj-cs"/>
              </a:rPr>
              <a:t>Organisational revolution, corporate revolution, managerial revolution, property revolution. </a:t>
            </a:r>
          </a:p>
          <a:p>
            <a:pPr marL="285750" indent="-285750" algn="just">
              <a:lnSpc>
                <a:spcPct val="150000"/>
              </a:lnSpc>
              <a:buFont typeface="Wingdings" panose="05000000000000000000" pitchFamily="2" charset="2"/>
              <a:buChar char="v"/>
            </a:pPr>
            <a:r>
              <a:rPr lang="en-US" sz="1400" dirty="0" smtClean="0">
                <a:solidFill>
                  <a:schemeClr val="accent1"/>
                </a:solidFill>
                <a:latin typeface="+mj-lt"/>
                <a:ea typeface="+mj-ea"/>
                <a:cs typeface="+mj-cs"/>
              </a:rPr>
              <a:t>Business </a:t>
            </a:r>
            <a:r>
              <a:rPr lang="en-US" sz="1400" dirty="0">
                <a:solidFill>
                  <a:schemeClr val="accent1"/>
                </a:solidFill>
                <a:latin typeface="+mj-lt"/>
                <a:ea typeface="+mj-ea"/>
                <a:cs typeface="+mj-cs"/>
              </a:rPr>
              <a:t>ethics is more concerned with its social responsibilities. </a:t>
            </a:r>
          </a:p>
        </p:txBody>
      </p:sp>
    </p:spTree>
    <p:extLst>
      <p:ext uri="{BB962C8B-B14F-4D97-AF65-F5344CB8AC3E}">
        <p14:creationId xmlns:p14="http://schemas.microsoft.com/office/powerpoint/2010/main" val="9569708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5214" t="8013" r="4829" b="7856"/>
          <a:stretch/>
        </p:blipFill>
        <p:spPr>
          <a:xfrm>
            <a:off x="310630" y="1127661"/>
            <a:ext cx="4631870" cy="2819400"/>
          </a:xfrm>
          <a:prstGeom prst="rect">
            <a:avLst/>
          </a:prstGeom>
        </p:spPr>
      </p:pic>
      <p:sp>
        <p:nvSpPr>
          <p:cNvPr id="3" name="Title 2"/>
          <p:cNvSpPr txBox="1">
            <a:spLocks/>
          </p:cNvSpPr>
          <p:nvPr/>
        </p:nvSpPr>
        <p:spPr>
          <a:xfrm>
            <a:off x="822647" y="1517781"/>
            <a:ext cx="3607836" cy="9144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pPr>
              <a:lnSpc>
                <a:spcPct val="150000"/>
              </a:lnSpc>
            </a:pPr>
            <a:r>
              <a:rPr lang="en-IN" sz="1300" b="1" i="1" dirty="0" smtClean="0">
                <a:solidFill>
                  <a:schemeClr val="accent1"/>
                </a:solidFill>
              </a:rPr>
              <a:t>Organizational</a:t>
            </a:r>
          </a:p>
          <a:p>
            <a:pPr>
              <a:lnSpc>
                <a:spcPct val="150000"/>
              </a:lnSpc>
            </a:pPr>
            <a:r>
              <a:rPr lang="en-IN" sz="1300" b="1" i="1" dirty="0" smtClean="0">
                <a:solidFill>
                  <a:schemeClr val="accent1"/>
                </a:solidFill>
              </a:rPr>
              <a:t>Ethics</a:t>
            </a:r>
            <a:endParaRPr lang="en-IN" sz="1300" b="1" i="1" dirty="0">
              <a:solidFill>
                <a:schemeClr val="accent1"/>
              </a:solidFill>
            </a:endParaRPr>
          </a:p>
        </p:txBody>
      </p:sp>
      <p:sp>
        <p:nvSpPr>
          <p:cNvPr id="4" name="Rectangle 3"/>
          <p:cNvSpPr/>
          <p:nvPr/>
        </p:nvSpPr>
        <p:spPr>
          <a:xfrm>
            <a:off x="5029200" y="1369685"/>
            <a:ext cx="3886199" cy="2315249"/>
          </a:xfrm>
          <a:prstGeom prst="rect">
            <a:avLst/>
          </a:prstGeom>
        </p:spPr>
        <p:txBody>
          <a:bodyPr wrap="square">
            <a:spAutoFit/>
          </a:bodyPr>
          <a:lstStyle/>
          <a:p>
            <a:pPr algn="just">
              <a:lnSpc>
                <a:spcPct val="150000"/>
              </a:lnSpc>
            </a:pPr>
            <a:r>
              <a:rPr lang="en-US" sz="1400" dirty="0">
                <a:solidFill>
                  <a:schemeClr val="accent1"/>
                </a:solidFill>
                <a:latin typeface="+mj-lt"/>
                <a:ea typeface="+mj-ea"/>
                <a:cs typeface="+mj-cs"/>
              </a:rPr>
              <a:t>Change is a necessary way of life for all </a:t>
            </a:r>
            <a:r>
              <a:rPr lang="en-US" sz="1400" dirty="0" smtClean="0">
                <a:solidFill>
                  <a:schemeClr val="accent1"/>
                </a:solidFill>
                <a:latin typeface="+mj-lt"/>
                <a:ea typeface="+mj-ea"/>
                <a:cs typeface="+mj-cs"/>
              </a:rPr>
              <a:t>organizations</a:t>
            </a:r>
            <a:r>
              <a:rPr lang="en-US" sz="1400" dirty="0">
                <a:solidFill>
                  <a:schemeClr val="accent1"/>
                </a:solidFill>
                <a:latin typeface="+mj-lt"/>
                <a:ea typeface="+mj-ea"/>
                <a:cs typeface="+mj-cs"/>
              </a:rPr>
              <a:t>. The way an organization should respond to external environment refers to organization ethics. No organization should depend on unfair means to earn money. Employees should not indulge in destruction or manipulation of information to get results</a:t>
            </a:r>
            <a:r>
              <a:rPr lang="en-US" sz="1400" dirty="0" smtClean="0">
                <a:solidFill>
                  <a:schemeClr val="accent1"/>
                </a:solidFill>
                <a:latin typeface="+mj-lt"/>
                <a:ea typeface="+mj-ea"/>
                <a:cs typeface="+mj-cs"/>
              </a:rPr>
              <a:t>.</a:t>
            </a:r>
            <a:endParaRPr lang="en-IN" sz="1400" dirty="0">
              <a:solidFill>
                <a:schemeClr val="accent1"/>
              </a:solidFill>
              <a:latin typeface="+mj-lt"/>
              <a:ea typeface="+mj-ea"/>
              <a:cs typeface="+mj-cs"/>
            </a:endParaRPr>
          </a:p>
        </p:txBody>
      </p:sp>
      <p:sp>
        <p:nvSpPr>
          <p:cNvPr id="5" name="Rectangle 4"/>
          <p:cNvSpPr/>
          <p:nvPr/>
        </p:nvSpPr>
        <p:spPr>
          <a:xfrm>
            <a:off x="208371" y="3954629"/>
            <a:ext cx="9144000" cy="2315249"/>
          </a:xfrm>
          <a:prstGeom prst="rect">
            <a:avLst/>
          </a:prstGeom>
        </p:spPr>
        <p:txBody>
          <a:bodyPr wrap="square">
            <a:spAutoFit/>
          </a:bodyPr>
          <a:lstStyle/>
          <a:p>
            <a:pPr algn="just">
              <a:lnSpc>
                <a:spcPct val="150000"/>
              </a:lnSpc>
            </a:pPr>
            <a:r>
              <a:rPr lang="en-US" sz="1400" b="1" u="sng" dirty="0" smtClean="0">
                <a:solidFill>
                  <a:schemeClr val="accent1"/>
                </a:solidFill>
              </a:rPr>
              <a:t>Common unethical practices prevailing in an organization:</a:t>
            </a:r>
          </a:p>
          <a:p>
            <a:pPr algn="just">
              <a:lnSpc>
                <a:spcPct val="150000"/>
              </a:lnSpc>
            </a:pPr>
            <a:r>
              <a:rPr lang="en-IN" sz="1400" dirty="0" smtClean="0">
                <a:solidFill>
                  <a:schemeClr val="accent1"/>
                </a:solidFill>
              </a:rPr>
              <a:t>1</a:t>
            </a:r>
            <a:r>
              <a:rPr lang="en-IN" sz="1400" dirty="0">
                <a:solidFill>
                  <a:schemeClr val="accent1"/>
                </a:solidFill>
              </a:rPr>
              <a:t>) The consumers </a:t>
            </a:r>
          </a:p>
          <a:p>
            <a:pPr lvl="1" algn="just">
              <a:lnSpc>
                <a:spcPct val="150000"/>
              </a:lnSpc>
            </a:pPr>
            <a:r>
              <a:rPr lang="en-IN" sz="1400" dirty="0">
                <a:solidFill>
                  <a:schemeClr val="accent1"/>
                </a:solidFill>
              </a:rPr>
              <a:t>Adulteration, spurious products, duplicates, injurious products, deceptive advertisements. </a:t>
            </a:r>
          </a:p>
          <a:p>
            <a:pPr algn="just">
              <a:lnSpc>
                <a:spcPct val="150000"/>
              </a:lnSpc>
            </a:pPr>
            <a:r>
              <a:rPr lang="en-IN" sz="1400" dirty="0">
                <a:solidFill>
                  <a:schemeClr val="accent1"/>
                </a:solidFill>
              </a:rPr>
              <a:t>2) The Employees </a:t>
            </a:r>
          </a:p>
          <a:p>
            <a:pPr lvl="1" algn="just">
              <a:lnSpc>
                <a:spcPct val="150000"/>
              </a:lnSpc>
            </a:pPr>
            <a:r>
              <a:rPr lang="en-US" sz="1400" dirty="0">
                <a:solidFill>
                  <a:schemeClr val="accent1"/>
                </a:solidFill>
              </a:rPr>
              <a:t>Low salaries, working conditions, exploitation, Unreal acceptance of remuneration. </a:t>
            </a:r>
          </a:p>
          <a:p>
            <a:pPr algn="just">
              <a:lnSpc>
                <a:spcPct val="150000"/>
              </a:lnSpc>
            </a:pPr>
            <a:r>
              <a:rPr lang="en-IN" sz="1400" dirty="0">
                <a:solidFill>
                  <a:schemeClr val="accent1"/>
                </a:solidFill>
              </a:rPr>
              <a:t>3) The Government </a:t>
            </a:r>
          </a:p>
          <a:p>
            <a:pPr lvl="1" algn="just">
              <a:lnSpc>
                <a:spcPct val="150000"/>
              </a:lnSpc>
            </a:pPr>
            <a:r>
              <a:rPr lang="en-IN" sz="1400" dirty="0">
                <a:solidFill>
                  <a:schemeClr val="accent1"/>
                </a:solidFill>
              </a:rPr>
              <a:t>Tax evasion, pollution, bribes for political support. </a:t>
            </a:r>
          </a:p>
        </p:txBody>
      </p:sp>
      <p:sp>
        <p:nvSpPr>
          <p:cNvPr id="6" name="Title 2"/>
          <p:cNvSpPr txBox="1">
            <a:spLocks/>
          </p:cNvSpPr>
          <p:nvPr/>
        </p:nvSpPr>
        <p:spPr>
          <a:xfrm>
            <a:off x="241037" y="278568"/>
            <a:ext cx="777240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pPr algn="l"/>
            <a:r>
              <a:rPr lang="en-IN" sz="3800" b="1" dirty="0" smtClean="0">
                <a:solidFill>
                  <a:schemeClr val="accent1"/>
                </a:solidFill>
              </a:rPr>
              <a:t>Organizational Ethics</a:t>
            </a:r>
            <a:endParaRPr lang="en-IN" sz="3800" b="1" dirty="0">
              <a:solidFill>
                <a:schemeClr val="accent1"/>
              </a:solidFill>
            </a:endParaRPr>
          </a:p>
        </p:txBody>
      </p:sp>
    </p:spTree>
    <p:extLst>
      <p:ext uri="{BB962C8B-B14F-4D97-AF65-F5344CB8AC3E}">
        <p14:creationId xmlns:p14="http://schemas.microsoft.com/office/powerpoint/2010/main" val="25015537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808239" y="4488024"/>
            <a:ext cx="2070599" cy="1788395"/>
          </a:xfrm>
          <a:prstGeom prst="rect">
            <a:avLst/>
          </a:prstGeom>
        </p:spPr>
      </p:pic>
      <p:sp>
        <p:nvSpPr>
          <p:cNvPr id="5" name="Title 2"/>
          <p:cNvSpPr txBox="1">
            <a:spLocks/>
          </p:cNvSpPr>
          <p:nvPr/>
        </p:nvSpPr>
        <p:spPr>
          <a:xfrm>
            <a:off x="297024" y="410545"/>
            <a:ext cx="7772400" cy="685800"/>
          </a:xfrm>
          <a:prstGeom prst="rect">
            <a:avLst/>
          </a:prstGeom>
        </p:spPr>
        <p:txBody>
          <a:bodyPr vert="horz" anchor="b">
            <a:noAutofit/>
          </a:bodyPr>
          <a:lstStyle>
            <a:lvl1pPr algn="ctr" rtl="0" eaLnBrk="1" latinLnBrk="0" hangingPunct="1">
              <a:spcBef>
                <a:spcPct val="0"/>
              </a:spcBef>
              <a:buNone/>
              <a:defRPr kumimoji="0" sz="4200" b="0" kern="1200" cap="none" baseline="0">
                <a:solidFill>
                  <a:srgbClr val="FFFFFF"/>
                </a:solidFill>
                <a:latin typeface="+mj-lt"/>
                <a:ea typeface="+mj-ea"/>
                <a:cs typeface="+mj-cs"/>
              </a:defRPr>
            </a:lvl1pPr>
          </a:lstStyle>
          <a:p>
            <a:pPr algn="l"/>
            <a:r>
              <a:rPr lang="en-IN" sz="3800" b="1" dirty="0">
                <a:solidFill>
                  <a:schemeClr val="accent1"/>
                </a:solidFill>
              </a:rPr>
              <a:t>Mass Communication &amp; Ethics</a:t>
            </a:r>
          </a:p>
        </p:txBody>
      </p:sp>
      <p:sp>
        <p:nvSpPr>
          <p:cNvPr id="8" name="Rectangle 7"/>
          <p:cNvSpPr/>
          <p:nvPr/>
        </p:nvSpPr>
        <p:spPr>
          <a:xfrm>
            <a:off x="297024" y="1048474"/>
            <a:ext cx="8581814" cy="4832092"/>
          </a:xfrm>
          <a:prstGeom prst="rect">
            <a:avLst/>
          </a:prstGeom>
        </p:spPr>
        <p:txBody>
          <a:bodyPr wrap="square">
            <a:spAutoFit/>
          </a:bodyPr>
          <a:lstStyle/>
          <a:p>
            <a:pPr algn="just">
              <a:lnSpc>
                <a:spcPct val="200000"/>
              </a:lnSpc>
            </a:pPr>
            <a:r>
              <a:rPr lang="en-US" sz="1400" dirty="0">
                <a:solidFill>
                  <a:schemeClr val="accent1"/>
                </a:solidFill>
                <a:latin typeface="+mj-lt"/>
                <a:ea typeface="+mj-ea"/>
                <a:cs typeface="+mj-cs"/>
              </a:rPr>
              <a:t>Television networks usually try to exercise professional judgment and to avoid offending viewers. Some television networks have published codes of conduct to guide their efforts. In cases where a television station does offend a viewer or group of viewers, laws are in place to guide both the offended party and the television industry. Laws take over when ethics questions are not resolved between people representing two sides of an </a:t>
            </a:r>
            <a:r>
              <a:rPr lang="en-US" sz="1400" dirty="0" smtClean="0">
                <a:solidFill>
                  <a:schemeClr val="accent1"/>
                </a:solidFill>
                <a:latin typeface="+mj-lt"/>
                <a:ea typeface="+mj-ea"/>
                <a:cs typeface="+mj-cs"/>
              </a:rPr>
              <a:t>issue. When </a:t>
            </a:r>
            <a:r>
              <a:rPr lang="en-US" sz="1400" dirty="0">
                <a:solidFill>
                  <a:schemeClr val="accent1"/>
                </a:solidFill>
                <a:latin typeface="+mj-lt"/>
                <a:ea typeface="+mj-ea"/>
                <a:cs typeface="+mj-cs"/>
              </a:rPr>
              <a:t>a program or an advertisement offends a television viewer, several outcomes might occur. </a:t>
            </a:r>
            <a:r>
              <a:rPr lang="en-IN" sz="1400" dirty="0">
                <a:solidFill>
                  <a:schemeClr val="accent1"/>
                </a:solidFill>
                <a:latin typeface="+mj-lt"/>
                <a:ea typeface="+mj-ea"/>
                <a:cs typeface="+mj-cs"/>
              </a:rPr>
              <a:t>The following is a list of some of the ways in which viewers have, in the past, used their right to object to television programming or advertising, and registered their concerns about the ethics of television.</a:t>
            </a:r>
          </a:p>
          <a:p>
            <a:pPr marL="742950" lvl="1" indent="-285750" algn="just">
              <a:lnSpc>
                <a:spcPct val="150000"/>
              </a:lnSpc>
              <a:buFont typeface="Wingdings" panose="05000000000000000000" pitchFamily="2" charset="2"/>
              <a:buChar char="v"/>
            </a:pPr>
            <a:r>
              <a:rPr lang="en-IN" sz="1400" dirty="0">
                <a:solidFill>
                  <a:schemeClr val="accent1"/>
                </a:solidFill>
                <a:latin typeface="+mj-lt"/>
                <a:ea typeface="+mj-ea"/>
                <a:cs typeface="+mj-cs"/>
              </a:rPr>
              <a:t>A viewer might write a letter of complaint.</a:t>
            </a:r>
          </a:p>
          <a:p>
            <a:pPr marL="742950" lvl="1" indent="-285750" algn="just">
              <a:lnSpc>
                <a:spcPct val="150000"/>
              </a:lnSpc>
              <a:buFont typeface="Wingdings" panose="05000000000000000000" pitchFamily="2" charset="2"/>
              <a:buChar char="v"/>
            </a:pPr>
            <a:r>
              <a:rPr lang="en-IN" sz="1400" dirty="0">
                <a:solidFill>
                  <a:schemeClr val="accent1"/>
                </a:solidFill>
                <a:latin typeface="+mj-lt"/>
                <a:ea typeface="+mj-ea"/>
                <a:cs typeface="+mj-cs"/>
              </a:rPr>
              <a:t>A viewer might bring a legal suit against the television </a:t>
            </a:r>
            <a:r>
              <a:rPr lang="en-IN" sz="1400" dirty="0" smtClean="0">
                <a:solidFill>
                  <a:schemeClr val="accent1"/>
                </a:solidFill>
                <a:latin typeface="+mj-lt"/>
                <a:ea typeface="+mj-ea"/>
                <a:cs typeface="+mj-cs"/>
              </a:rPr>
              <a:t>network, OR</a:t>
            </a:r>
          </a:p>
          <a:p>
            <a:pPr marL="742950" lvl="1" indent="-285750" algn="just">
              <a:lnSpc>
                <a:spcPct val="150000"/>
              </a:lnSpc>
              <a:buFont typeface="Wingdings" panose="05000000000000000000" pitchFamily="2" charset="2"/>
              <a:buChar char="v"/>
            </a:pPr>
            <a:r>
              <a:rPr lang="en-IN" sz="1400" dirty="0" smtClean="0">
                <a:solidFill>
                  <a:schemeClr val="accent1"/>
                </a:solidFill>
                <a:latin typeface="+mj-lt"/>
                <a:ea typeface="+mj-ea"/>
                <a:cs typeface="+mj-cs"/>
              </a:rPr>
              <a:t>A </a:t>
            </a:r>
            <a:r>
              <a:rPr lang="en-IN" sz="1400" dirty="0">
                <a:solidFill>
                  <a:schemeClr val="accent1"/>
                </a:solidFill>
                <a:latin typeface="+mj-lt"/>
                <a:ea typeface="+mj-ea"/>
                <a:cs typeface="+mj-cs"/>
              </a:rPr>
              <a:t>specific department or individual employed by the network.</a:t>
            </a:r>
          </a:p>
          <a:p>
            <a:pPr marL="742950" lvl="1" indent="-285750" algn="just">
              <a:lnSpc>
                <a:spcPct val="150000"/>
              </a:lnSpc>
              <a:buFont typeface="Wingdings" panose="05000000000000000000" pitchFamily="2" charset="2"/>
              <a:buChar char="v"/>
            </a:pPr>
            <a:r>
              <a:rPr lang="en-IN" sz="1400" dirty="0">
                <a:solidFill>
                  <a:schemeClr val="accent1"/>
                </a:solidFill>
                <a:latin typeface="+mj-lt"/>
                <a:ea typeface="+mj-ea"/>
                <a:cs typeface="+mj-cs"/>
              </a:rPr>
              <a:t>A viewer contacts a consumer group and registers a concern</a:t>
            </a:r>
            <a:r>
              <a:rPr lang="en-IN" sz="1400" dirty="0" smtClean="0">
                <a:solidFill>
                  <a:schemeClr val="accent1"/>
                </a:solidFill>
                <a:latin typeface="+mj-lt"/>
                <a:ea typeface="+mj-ea"/>
                <a:cs typeface="+mj-cs"/>
              </a:rPr>
              <a:t>.</a:t>
            </a:r>
            <a:endParaRPr lang="en-IN" sz="1400" dirty="0">
              <a:solidFill>
                <a:schemeClr val="accent1"/>
              </a:solidFill>
              <a:latin typeface="+mj-lt"/>
              <a:ea typeface="+mj-ea"/>
              <a:cs typeface="+mj-cs"/>
            </a:endParaRPr>
          </a:p>
        </p:txBody>
      </p:sp>
    </p:spTree>
    <p:extLst>
      <p:ext uri="{BB962C8B-B14F-4D97-AF65-F5344CB8AC3E}">
        <p14:creationId xmlns:p14="http://schemas.microsoft.com/office/powerpoint/2010/main" val="193109211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471</TotalTime>
  <Words>1727</Words>
  <Application>Microsoft Office PowerPoint</Application>
  <PresentationFormat>On-screen Show (4:3)</PresentationFormat>
  <Paragraphs>112</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Georgia</vt:lpstr>
      <vt:lpstr>Wingdings</vt:lpstr>
      <vt:lpstr>Wingdings 2</vt:lpstr>
      <vt:lpstr>Civic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Professional Ethics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 LUTHURA INSTITUTE OF MANAGEMENT</dc:title>
  <dc:creator>abc</dc:creator>
  <cp:lastModifiedBy>Manish Tamakuwala</cp:lastModifiedBy>
  <cp:revision>105</cp:revision>
  <dcterms:created xsi:type="dcterms:W3CDTF">2019-12-09T15:07:22Z</dcterms:created>
  <dcterms:modified xsi:type="dcterms:W3CDTF">2022-11-15T09:48:23Z</dcterms:modified>
</cp:coreProperties>
</file>