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notesMasterIdLst>
    <p:notesMasterId r:id="rId6"/>
  </p:notesMasterIdLst>
  <p:sldIdLst>
    <p:sldId id="300" r:id="rId2"/>
    <p:sldId id="296" r:id="rId3"/>
    <p:sldId id="299" r:id="rId4"/>
    <p:sldId id="298" r:id="rId5"/>
  </p:sldIdLst>
  <p:sldSz cx="18288000" cy="10287000"/>
  <p:notesSz cx="6858000" cy="9144000"/>
  <p:embeddedFontLst>
    <p:embeddedFont>
      <p:font typeface="Cambria Math" panose="02040503050406030204" pitchFamily="18" charset="0"/>
      <p:regular r:id="rId7"/>
    </p:embeddedFont>
    <p:embeddedFont>
      <p:font typeface="Garamond" panose="02020404030301010803" pitchFamily="18" charset="0"/>
      <p:regular r:id="rId8"/>
      <p:bold r:id="rId9"/>
      <p: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0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CD0A-C2F1-4CFA-B68B-31ED7C9746CB}" type="datetimeFigureOut">
              <a:rPr lang="en-IN" smtClean="0"/>
              <a:t>16-09-2023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EEE0C-7B0D-4414-8164-D6F20EB8D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131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1" y="0"/>
            <a:ext cx="18346740" cy="1028432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8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2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29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13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2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796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5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spcBef>
                <a:spcPts val="1008"/>
              </a:spcBef>
              <a:spcAft>
                <a:spcPts val="900"/>
              </a:spcAft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5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4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1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5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3604" y="0"/>
            <a:ext cx="18344943" cy="1028432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4953000" y="5067300"/>
            <a:ext cx="9220200" cy="960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36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An Equilibrium Point</a:t>
            </a:r>
            <a:endParaRPr lang="en-US" sz="3600" i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4648200" y="4171067"/>
            <a:ext cx="9220200" cy="101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 b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Break-Even Analysis</a:t>
            </a:r>
            <a:endParaRPr lang="en-US" sz="6500" b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0" y="7695290"/>
            <a:ext cx="334857" cy="1563010"/>
            <a:chOff x="0" y="0"/>
            <a:chExt cx="505184" cy="23580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05184" cy="2358041"/>
            </a:xfrm>
            <a:custGeom>
              <a:avLst/>
              <a:gdLst/>
              <a:ahLst/>
              <a:cxnLst/>
              <a:rect l="l" t="t" r="r" b="b"/>
              <a:pathLst>
                <a:path w="505184" h="2358041">
                  <a:moveTo>
                    <a:pt x="0" y="0"/>
                  </a:moveTo>
                  <a:lnTo>
                    <a:pt x="505184" y="0"/>
                  </a:lnTo>
                  <a:lnTo>
                    <a:pt x="505184" y="2358041"/>
                  </a:lnTo>
                  <a:lnTo>
                    <a:pt x="0" y="2358041"/>
                  </a:lnTo>
                  <a:close/>
                </a:path>
              </a:pathLst>
            </a:custGeom>
            <a:solidFill>
              <a:srgbClr val="BE9A6D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676400" y="2957016"/>
            <a:ext cx="15240000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>
                <a:solidFill>
                  <a:srgbClr val="5A3F2B"/>
                </a:solidFill>
                <a:latin typeface="Georgia" panose="02040502050405020303" pitchFamily="18" charset="0"/>
              </a:rPr>
              <a:t>Break-even analysis entails calculating and examining </a:t>
            </a: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the margin of safety for </a:t>
            </a:r>
            <a:r>
              <a:rPr lang="en-US" sz="2800" i="1" dirty="0">
                <a:solidFill>
                  <a:srgbClr val="5A3F2B"/>
                </a:solidFill>
                <a:latin typeface="Georgia" panose="02040502050405020303" pitchFamily="18" charset="0"/>
              </a:rPr>
              <a:t>an entity based on the revenues collected and associated costs. </a:t>
            </a:r>
            <a:r>
              <a:rPr lang="en-US" sz="2800" i="1" dirty="0">
                <a:solidFill>
                  <a:srgbClr val="5A3F2B"/>
                </a:solidFill>
                <a:latin typeface="Georgia" panose="02040502050405020303" pitchFamily="18" charset="0"/>
              </a:rPr>
              <a:t>In other words, the analysis shows how many sales it takes to pay for the cost of doing business.</a:t>
            </a:r>
            <a:endParaRPr lang="en-US" sz="2800" i="1" dirty="0">
              <a:solidFill>
                <a:srgbClr val="5A3F2B"/>
              </a:solidFill>
              <a:latin typeface="Georgia" panose="02040502050405020303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The analysis is also known as cost analysis. Break even analysis is concerned with finding the point at which revenue and costs are exactly equal.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The point is called </a:t>
            </a:r>
            <a:r>
              <a:rPr lang="en-US" sz="2800" b="1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Break Even Point.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This is a volume of output at which a business neither earns a profit nor incurs a loss.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>
                <a:solidFill>
                  <a:srgbClr val="5A3F2B"/>
                </a:solidFill>
                <a:latin typeface="Georgia" panose="02040502050405020303" pitchFamily="18" charset="0"/>
              </a:rPr>
              <a:t>The analysis focuses on the relationship between fixed cost, variable cost and selling price</a:t>
            </a: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We can calculate break even point as: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467600" y="8476795"/>
                <a:ext cx="9704772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𝑩𝒓𝒆𝒂𝒌</m:t>
                      </m:r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𝑬𝒗𝒆𝒏</m:t>
                      </m:r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𝑷𝒐𝒊𝒏𝒕</m:t>
                      </m:r>
                      <m:r>
                        <a:rPr lang="en-IN" sz="2000" b="1" i="1" smtClean="0">
                          <a:solidFill>
                            <a:srgbClr val="5A3F2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000" b="1" i="1" smtClean="0">
                          <a:solidFill>
                            <a:srgbClr val="5A3F2B"/>
                          </a:solidFill>
                          <a:latin typeface="Cambria Math" panose="02040503050406030204" pitchFamily="18" charset="0"/>
                        </a:rPr>
                        <m:t>𝑩𝑬𝑷</m:t>
                      </m:r>
                      <m:r>
                        <a:rPr lang="en-IN" sz="2000" b="1" i="1" smtClean="0">
                          <a:solidFill>
                            <a:srgbClr val="5A3F2B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solidFill>
                            <a:srgbClr val="5A3F2B"/>
                          </a:solidFill>
                          <a:latin typeface="Georgia" panose="02040502050405020303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𝑭𝒊𝒙𝒆𝒅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𝑪𝒐𝒔𝒕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𝑭𝑪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𝑺𝒆𝒍𝒍𝒊𝒏𝒈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𝒑𝒓𝒊𝒄𝒆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𝒑𝒆𝒓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𝒖𝒏𝒊𝒕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2000" b="1" i="1" smtClean="0">
                                  <a:solidFill>
                                    <a:srgbClr val="5A3F2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solidFill>
                                    <a:srgbClr val="5A3F2B"/>
                                  </a:solidFill>
                                  <a:latin typeface="Cambria Math" panose="02040503050406030204" pitchFamily="18" charset="0"/>
                                </a:rPr>
                                <m:t>𝑺𝑷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𝑽𝒂𝒓𝒊𝒂𝒃𝒍𝒆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a:rPr lang="en-US" sz="2000" b="1" i="1">
                              <a:solidFill>
                                <a:srgbClr val="5A3F2B"/>
                              </a:solidFill>
                              <a:latin typeface="Georgia" panose="02040502050405020303" pitchFamily="18" charset="0"/>
                            </a:rPr>
                            <m:t>𝑪𝒐𝒔𝒕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𝑽𝑪</m:t>
                          </m:r>
                          <m:r>
                            <a:rPr lang="en-IN" sz="2000" b="1" i="1" smtClean="0">
                              <a:solidFill>
                                <a:srgbClr val="5A3F2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000" b="1" i="1" dirty="0">
                  <a:solidFill>
                    <a:srgbClr val="5A3F2B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8476795"/>
                <a:ext cx="9704772" cy="73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1"/>
          <p:cNvSpPr txBox="1"/>
          <p:nvPr/>
        </p:nvSpPr>
        <p:spPr>
          <a:xfrm>
            <a:off x="1828800" y="1694567"/>
            <a:ext cx="9220200" cy="101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 b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Break-Even Analysis</a:t>
            </a:r>
            <a:endParaRPr lang="en-US" sz="6500" b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0" y="7695290"/>
            <a:ext cx="334857" cy="1563010"/>
            <a:chOff x="0" y="0"/>
            <a:chExt cx="505184" cy="23580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05184" cy="2358041"/>
            </a:xfrm>
            <a:custGeom>
              <a:avLst/>
              <a:gdLst/>
              <a:ahLst/>
              <a:cxnLst/>
              <a:rect l="l" t="t" r="r" b="b"/>
              <a:pathLst>
                <a:path w="505184" h="2358041">
                  <a:moveTo>
                    <a:pt x="0" y="0"/>
                  </a:moveTo>
                  <a:lnTo>
                    <a:pt x="505184" y="0"/>
                  </a:lnTo>
                  <a:lnTo>
                    <a:pt x="505184" y="2358041"/>
                  </a:lnTo>
                  <a:lnTo>
                    <a:pt x="0" y="2358041"/>
                  </a:lnTo>
                  <a:close/>
                </a:path>
              </a:pathLst>
            </a:custGeom>
            <a:solidFill>
              <a:srgbClr val="BE9A6D"/>
            </a:solidFill>
          </p:spPr>
        </p:sp>
      </p:grpSp>
      <p:sp>
        <p:nvSpPr>
          <p:cNvPr id="30" name="TextBox 21"/>
          <p:cNvSpPr txBox="1"/>
          <p:nvPr/>
        </p:nvSpPr>
        <p:spPr>
          <a:xfrm>
            <a:off x="1828800" y="1694567"/>
            <a:ext cx="9220200" cy="101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 b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Break-Even Analysis</a:t>
            </a:r>
            <a:endParaRPr lang="en-US" sz="6500" b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2763982"/>
            <a:ext cx="4876800" cy="6066378"/>
          </a:xfrm>
          <a:prstGeom prst="rect">
            <a:avLst/>
          </a:prstGeom>
        </p:spPr>
      </p:pic>
      <p:sp>
        <p:nvSpPr>
          <p:cNvPr id="8" name="TextBox 22"/>
          <p:cNvSpPr txBox="1"/>
          <p:nvPr/>
        </p:nvSpPr>
        <p:spPr>
          <a:xfrm>
            <a:off x="1676400" y="2957016"/>
            <a:ext cx="93726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When production exceeds the “Break-even point,” the business makes a profit and when it is below the </a:t>
            </a:r>
            <a:r>
              <a:rPr lang="en-US" sz="2800" i="1" dirty="0">
                <a:solidFill>
                  <a:srgbClr val="5A3F2B"/>
                </a:solidFill>
                <a:latin typeface="Georgia" panose="02040502050405020303" pitchFamily="18" charset="0"/>
              </a:rPr>
              <a:t>“Break-even point</a:t>
            </a: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,” the business makes loss. The same is shown in the graph.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A break even chart is a graphical representation of the relationship costs &amp; revenue at a given time, and determines the break even point and profit potential under varying conditions of output and cost.</a:t>
            </a:r>
            <a:endParaRPr lang="en-US" sz="2800" i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/>
          <p:cNvSpPr txBox="1"/>
          <p:nvPr/>
        </p:nvSpPr>
        <p:spPr>
          <a:xfrm>
            <a:off x="4953000" y="5067300"/>
            <a:ext cx="9220200" cy="960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3600" i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Thank you</a:t>
            </a:r>
            <a:endParaRPr lang="en-US" sz="3600" i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21"/>
          <p:cNvSpPr txBox="1"/>
          <p:nvPr/>
        </p:nvSpPr>
        <p:spPr>
          <a:xfrm>
            <a:off x="4648200" y="4171067"/>
            <a:ext cx="9220200" cy="1010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50"/>
              </a:lnSpc>
            </a:pPr>
            <a:r>
              <a:rPr lang="en-US" sz="6500" b="1" dirty="0" smtClean="0">
                <a:solidFill>
                  <a:srgbClr val="5A3F2B"/>
                </a:solidFill>
                <a:latin typeface="Georgia" panose="02040502050405020303" pitchFamily="18" charset="0"/>
              </a:rPr>
              <a:t>Break-Even Analysis</a:t>
            </a:r>
            <a:endParaRPr lang="en-US" sz="6500" b="1" dirty="0">
              <a:solidFill>
                <a:srgbClr val="5A3F2B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64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1054</TotalTime>
  <Words>235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Cambria Math</vt:lpstr>
      <vt:lpstr>Garamond</vt:lpstr>
      <vt:lpstr>Calibri</vt:lpstr>
      <vt:lpstr>Georgia</vt:lpstr>
      <vt:lpstr>Arial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Brown Minimalist Let's Learn Presentation</dc:title>
  <dc:creator>Ruchita</dc:creator>
  <cp:lastModifiedBy>Manish Tamakuwala</cp:lastModifiedBy>
  <cp:revision>82</cp:revision>
  <dcterms:created xsi:type="dcterms:W3CDTF">2006-08-16T00:00:00Z</dcterms:created>
  <dcterms:modified xsi:type="dcterms:W3CDTF">2023-09-16T11:16:45Z</dcterms:modified>
  <dc:identifier>DAFQmQKc388</dc:identifier>
</cp:coreProperties>
</file>