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60" r:id="rId6"/>
    <p:sldId id="259" r:id="rId7"/>
    <p:sldId id="261"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6B60663-3DE0-40F6-9AEF-D0B6B3333CBE}"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B60663-3DE0-40F6-9AEF-D0B6B3333CBE}"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B60663-3DE0-40F6-9AEF-D0B6B3333CBE}"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6B60663-3DE0-40F6-9AEF-D0B6B3333CBE}"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B60663-3DE0-40F6-9AEF-D0B6B3333CBE}" type="datetimeFigureOut">
              <a:rPr lang="en-US" smtClean="0"/>
              <a:pPr/>
              <a:t>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6B60663-3DE0-40F6-9AEF-D0B6B3333CBE}" type="datetimeFigureOut">
              <a:rPr lang="en-US" smtClean="0"/>
              <a:pPr/>
              <a:t>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6B60663-3DE0-40F6-9AEF-D0B6B3333CBE}" type="datetimeFigureOut">
              <a:rPr lang="en-US" smtClean="0"/>
              <a:pPr/>
              <a:t>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6B60663-3DE0-40F6-9AEF-D0B6B3333CBE}" type="datetimeFigureOut">
              <a:rPr lang="en-US" smtClean="0"/>
              <a:pPr/>
              <a:t>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B60663-3DE0-40F6-9AEF-D0B6B3333CBE}" type="datetimeFigureOut">
              <a:rPr lang="en-US" smtClean="0"/>
              <a:pPr/>
              <a:t>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60663-3DE0-40F6-9AEF-D0B6B3333CBE}" type="datetimeFigureOut">
              <a:rPr lang="en-US" smtClean="0"/>
              <a:pPr/>
              <a:t>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B60663-3DE0-40F6-9AEF-D0B6B3333CBE}" type="datetimeFigureOut">
              <a:rPr lang="en-US" smtClean="0"/>
              <a:pPr/>
              <a:t>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83826-B431-4FB5-8D12-D5A6B4492CD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60663-3DE0-40F6-9AEF-D0B6B3333CBE}" type="datetimeFigureOut">
              <a:rPr lang="en-US" smtClean="0"/>
              <a:pPr/>
              <a:t>9/11/2023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83826-B431-4FB5-8D12-D5A6B4492CD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908" y="2928934"/>
            <a:ext cx="9215502" cy="1357322"/>
          </a:xfrm>
        </p:spPr>
        <p:txBody>
          <a:bodyPr>
            <a:normAutofit/>
          </a:bodyPr>
          <a:lstStyle/>
          <a:p>
            <a:r>
              <a:rPr lang="en-US" sz="5400" dirty="0">
                <a:latin typeface="Times New Roman" pitchFamily="18" charset="0"/>
                <a:cs typeface="Times New Roman" pitchFamily="18" charset="0"/>
              </a:rPr>
              <a:t>Economics </a:t>
            </a:r>
            <a:endParaRPr lang="en-IN" sz="5400" dirty="0">
              <a:latin typeface="Times New Roman" pitchFamily="18" charset="0"/>
              <a:cs typeface="Times New Roman" pitchFamily="18" charset="0"/>
            </a:endParaRPr>
          </a:p>
        </p:txBody>
      </p:sp>
      <p:sp>
        <p:nvSpPr>
          <p:cNvPr id="3" name="Subtitle 2"/>
          <p:cNvSpPr>
            <a:spLocks noGrp="1"/>
          </p:cNvSpPr>
          <p:nvPr>
            <p:ph type="subTitle" idx="1"/>
          </p:nvPr>
        </p:nvSpPr>
        <p:spPr>
          <a:xfrm>
            <a:off x="1371600" y="1643050"/>
            <a:ext cx="6400800" cy="1000132"/>
          </a:xfrm>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buNone/>
            </a:pPr>
            <a:r>
              <a:rPr lang="en-IN" b="1" dirty="0">
                <a:latin typeface="Times New Roman" pitchFamily="18" charset="0"/>
                <a:cs typeface="Times New Roman" pitchFamily="18" charset="0"/>
              </a:rPr>
              <a:t>Household</a:t>
            </a:r>
          </a:p>
          <a:p>
            <a:r>
              <a:rPr lang="en-IN" dirty="0">
                <a:latin typeface="Times New Roman" pitchFamily="18" charset="0"/>
                <a:cs typeface="Times New Roman" pitchFamily="18" charset="0"/>
              </a:rPr>
              <a:t> It is a person or group of people that share their income. </a:t>
            </a:r>
          </a:p>
          <a:p>
            <a:pPr>
              <a:buNone/>
            </a:pPr>
            <a:r>
              <a:rPr lang="en-IN" dirty="0">
                <a:latin typeface="Times New Roman" pitchFamily="18" charset="0"/>
                <a:cs typeface="Times New Roman" pitchFamily="18" charset="0"/>
              </a:rPr>
              <a:t>• Require goods and services to satisfy their personal wants.</a:t>
            </a:r>
          </a:p>
          <a:p>
            <a:pPr>
              <a:buNone/>
            </a:pPr>
            <a:r>
              <a:rPr lang="en-IN" dirty="0">
                <a:latin typeface="Times New Roman" pitchFamily="18" charset="0"/>
                <a:cs typeface="Times New Roman" pitchFamily="18" charset="0"/>
              </a:rPr>
              <a:t>• Owns all resources ( i.e. </a:t>
            </a:r>
            <a:r>
              <a:rPr lang="en-IN" dirty="0" err="1">
                <a:latin typeface="Times New Roman" pitchFamily="18" charset="0"/>
                <a:cs typeface="Times New Roman" pitchFamily="18" charset="0"/>
              </a:rPr>
              <a:t>labor</a:t>
            </a:r>
            <a:r>
              <a:rPr lang="en-IN" dirty="0">
                <a:latin typeface="Times New Roman" pitchFamily="18" charset="0"/>
                <a:cs typeface="Times New Roman" pitchFamily="18" charset="0"/>
              </a:rPr>
              <a:t>, capital, land enterprise)</a:t>
            </a:r>
          </a:p>
          <a:p>
            <a:pPr>
              <a:buNone/>
            </a:pPr>
            <a:r>
              <a:rPr lang="en-IN" dirty="0">
                <a:latin typeface="Times New Roman" pitchFamily="18" charset="0"/>
                <a:cs typeface="Times New Roman" pitchFamily="18" charset="0"/>
              </a:rPr>
              <a:t> • The members of households have two functions.</a:t>
            </a:r>
          </a:p>
          <a:p>
            <a:pPr>
              <a:buNone/>
            </a:pPr>
            <a:r>
              <a:rPr lang="en-IN" dirty="0">
                <a:latin typeface="Times New Roman" pitchFamily="18" charset="0"/>
                <a:cs typeface="Times New Roman" pitchFamily="18" charset="0"/>
              </a:rPr>
              <a:t>1. They supply different factors of production.</a:t>
            </a:r>
          </a:p>
          <a:p>
            <a:pPr>
              <a:buNone/>
            </a:pPr>
            <a:r>
              <a:rPr lang="en-IN" dirty="0">
                <a:latin typeface="Times New Roman" pitchFamily="18" charset="0"/>
                <a:cs typeface="Times New Roman" pitchFamily="18" charset="0"/>
              </a:rPr>
              <a:t> 2. Members of household also work as consumers.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buNone/>
            </a:pPr>
            <a:r>
              <a:rPr lang="en-IN" b="1" dirty="0">
                <a:latin typeface="Times New Roman" pitchFamily="18" charset="0"/>
                <a:cs typeface="Times New Roman" pitchFamily="18" charset="0"/>
              </a:rPr>
              <a:t>Firms </a:t>
            </a:r>
          </a:p>
          <a:p>
            <a:pPr>
              <a:buNone/>
            </a:pPr>
            <a:r>
              <a:rPr lang="en-IN" dirty="0">
                <a:latin typeface="Times New Roman" pitchFamily="18" charset="0"/>
                <a:cs typeface="Times New Roman" pitchFamily="18" charset="0"/>
              </a:rPr>
              <a:t>• An organization that produces goods and services for sale. </a:t>
            </a:r>
          </a:p>
          <a:p>
            <a:pPr>
              <a:buNone/>
            </a:pPr>
            <a:r>
              <a:rPr lang="en-IN" dirty="0">
                <a:latin typeface="Times New Roman" pitchFamily="18" charset="0"/>
                <a:cs typeface="Times New Roman" pitchFamily="18" charset="0"/>
              </a:rPr>
              <a:t>• Main objective is to maximize profit in the production process </a:t>
            </a:r>
          </a:p>
          <a:p>
            <a:pPr>
              <a:buNone/>
            </a:pPr>
            <a:r>
              <a:rPr lang="en-IN" dirty="0">
                <a:latin typeface="Times New Roman" pitchFamily="18" charset="0"/>
                <a:cs typeface="Times New Roman" pitchFamily="18" charset="0"/>
              </a:rPr>
              <a:t>• Uses resources provided by households to produces  goods and services</a:t>
            </a:r>
          </a:p>
          <a:p>
            <a:pPr>
              <a:buNone/>
            </a:pPr>
            <a:r>
              <a:rPr lang="en-IN" dirty="0">
                <a:latin typeface="Times New Roman" pitchFamily="18" charset="0"/>
                <a:cs typeface="Times New Roman" pitchFamily="18" charset="0"/>
              </a:rPr>
              <a:t>• Sells those good and services for income </a:t>
            </a:r>
          </a:p>
          <a:p>
            <a:pPr>
              <a:buNone/>
            </a:pPr>
            <a:r>
              <a:rPr lang="en-IN" dirty="0">
                <a:latin typeface="Times New Roman" pitchFamily="18" charset="0"/>
                <a:cs typeface="Times New Roman" pitchFamily="18" charset="0"/>
              </a:rPr>
              <a:t>• The two main functions are as follows: </a:t>
            </a:r>
          </a:p>
          <a:p>
            <a:pPr marL="514350" indent="-514350">
              <a:buFont typeface="+mj-lt"/>
              <a:buAutoNum type="arabicPeriod"/>
            </a:pPr>
            <a:r>
              <a:rPr lang="en-IN" dirty="0">
                <a:latin typeface="Times New Roman" pitchFamily="18" charset="0"/>
                <a:cs typeface="Times New Roman" pitchFamily="18" charset="0"/>
              </a:rPr>
              <a:t>Produce goods and service and supply them in the market </a:t>
            </a:r>
          </a:p>
          <a:p>
            <a:pPr marL="514350" indent="-514350">
              <a:buNone/>
            </a:pPr>
            <a:r>
              <a:rPr lang="en-IN" dirty="0">
                <a:latin typeface="Times New Roman" pitchFamily="18" charset="0"/>
                <a:cs typeface="Times New Roman" pitchFamily="18" charset="0"/>
              </a:rPr>
              <a:t>2. Firms purchase inputs or raw materials from households to use them in the production process.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ECONOMICS – is a social science that deals with how people organize themselves in order to allocate scarce resources in order to produce goods and services that will satisfy the unlimited and multiplying wants and needs of man</a:t>
            </a:r>
          </a:p>
          <a:p>
            <a:r>
              <a:rPr lang="en-IN" sz="2800" dirty="0">
                <a:latin typeface="Times New Roman" pitchFamily="18" charset="0"/>
                <a:cs typeface="Times New Roman" pitchFamily="18" charset="0"/>
              </a:rPr>
              <a:t>Economics is the social science that studies how people interact with value; in particular, the production, distribution, and consumption of good and 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The study of how individuals and societies choose to allocate and use scarce resources to satisfy unlimited wants.</a:t>
            </a:r>
          </a:p>
          <a:p>
            <a:r>
              <a:rPr lang="en-IN" dirty="0"/>
              <a:t>Embedded in the definition are four key words:</a:t>
            </a:r>
          </a:p>
          <a:p>
            <a:pPr marL="514350" indent="-514350">
              <a:buFont typeface="+mj-lt"/>
              <a:buAutoNum type="arabicPeriod"/>
            </a:pPr>
            <a:r>
              <a:rPr lang="en-IN" dirty="0"/>
              <a:t>Choice</a:t>
            </a:r>
          </a:p>
          <a:p>
            <a:pPr marL="514350" indent="-514350">
              <a:buFont typeface="+mj-lt"/>
              <a:buAutoNum type="arabicPeriod"/>
            </a:pPr>
            <a:r>
              <a:rPr lang="en-IN" dirty="0"/>
              <a:t>Resource Allocation</a:t>
            </a:r>
          </a:p>
          <a:p>
            <a:pPr marL="514350" indent="-514350">
              <a:buFont typeface="+mj-lt"/>
              <a:buAutoNum type="arabicPeriod"/>
            </a:pPr>
            <a:r>
              <a:rPr lang="en-IN" dirty="0"/>
              <a:t> Scarcity</a:t>
            </a:r>
          </a:p>
          <a:p>
            <a:pPr marL="514350" indent="-514350">
              <a:buFont typeface="+mj-lt"/>
              <a:buAutoNum type="arabicPeriod"/>
            </a:pPr>
            <a:r>
              <a:rPr lang="en-IN" dirty="0"/>
              <a:t> Unlimited Wants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Concerns of Economics</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Economics is concerned with PRODUCTION</a:t>
            </a:r>
          </a:p>
          <a:p>
            <a:r>
              <a:rPr lang="en-IN" dirty="0"/>
              <a:t>Production is the use of inputs to produce outputs.</a:t>
            </a:r>
          </a:p>
          <a:p>
            <a:r>
              <a:rPr lang="en-IN" dirty="0"/>
              <a:t>Inputs are commodities or services that are used to produce goods and services.</a:t>
            </a:r>
          </a:p>
          <a:p>
            <a:r>
              <a:rPr lang="en-IN" dirty="0"/>
              <a:t>Outputs are the different goods and services which come out of production process.</a:t>
            </a:r>
          </a:p>
          <a:p>
            <a:r>
              <a:rPr lang="en-IN" dirty="0"/>
              <a:t>Society have to decide what outputs will be produced and in what quantity</a:t>
            </a:r>
          </a:p>
          <a:p>
            <a:pPr>
              <a:buNone/>
            </a:pPr>
            <a:br>
              <a:rPr lang="en-IN"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economics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US" dirty="0"/>
              <a:t>Micro economics</a:t>
            </a:r>
          </a:p>
          <a:p>
            <a:pPr marL="514350" indent="-514350">
              <a:buFont typeface="+mj-lt"/>
              <a:buAutoNum type="arabicPeriod"/>
            </a:pPr>
            <a:r>
              <a:rPr lang="en-US" dirty="0"/>
              <a:t>Macro economics</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 economics</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Micro has been derived from Greek word “ MIKROS” which mean small .</a:t>
            </a:r>
          </a:p>
          <a:p>
            <a:r>
              <a:rPr lang="en-IN" sz="2400" dirty="0">
                <a:latin typeface="Times New Roman" pitchFamily="18" charset="0"/>
                <a:cs typeface="Times New Roman" pitchFamily="18" charset="0"/>
              </a:rPr>
              <a:t>It is a study of the individual units of economic system .</a:t>
            </a:r>
          </a:p>
          <a:p>
            <a:r>
              <a:rPr lang="en-IN" sz="2400" dirty="0">
                <a:latin typeface="Times New Roman" pitchFamily="18" charset="0"/>
                <a:cs typeface="Times New Roman" pitchFamily="18" charset="0"/>
              </a:rPr>
              <a:t>In other words a small part of economy &amp; not the whole economy</a:t>
            </a:r>
          </a:p>
          <a:p>
            <a:r>
              <a:rPr lang="en-IN" sz="2400" dirty="0">
                <a:latin typeface="Times New Roman" pitchFamily="18" charset="0"/>
                <a:cs typeface="Times New Roman" pitchFamily="18" charset="0"/>
              </a:rPr>
              <a:t>Micro economics is a study of the specific economic units and a detailed consideration of the behaviour of these individual units ” </a:t>
            </a:r>
          </a:p>
          <a:p>
            <a:r>
              <a:rPr lang="en-IN" sz="2400" dirty="0">
                <a:latin typeface="Times New Roman" panose="02020603050405020304" pitchFamily="18" charset="0"/>
                <a:cs typeface="Times New Roman" panose="02020603050405020304" pitchFamily="18" charset="0"/>
              </a:rPr>
              <a:t>“Micro economics seeks to explain the working of individuals, firms ,households, Individual prices ,Wages, particular industries ”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 economics</a:t>
            </a:r>
            <a:endParaRPr lang="en-IN" dirty="0"/>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Macro is been derived from the Greek word “ MAKROS ”which means LARGE .</a:t>
            </a:r>
          </a:p>
          <a:p>
            <a:r>
              <a:rPr lang="en-IN" sz="2400" dirty="0">
                <a:latin typeface="Times New Roman" pitchFamily="18" charset="0"/>
                <a:cs typeface="Times New Roman" pitchFamily="18" charset="0"/>
              </a:rPr>
              <a:t>Macro economic is the study of large part of the economy </a:t>
            </a:r>
            <a:r>
              <a:rPr lang="en-IN" sz="2400" dirty="0" err="1">
                <a:latin typeface="Times New Roman" pitchFamily="18" charset="0"/>
                <a:cs typeface="Times New Roman" pitchFamily="18" charset="0"/>
              </a:rPr>
              <a:t>ie</a:t>
            </a:r>
            <a:r>
              <a:rPr lang="en-IN" sz="2400" dirty="0">
                <a:latin typeface="Times New Roman" pitchFamily="18" charset="0"/>
                <a:cs typeface="Times New Roman" pitchFamily="18" charset="0"/>
              </a:rPr>
              <a:t>, The whole economy. </a:t>
            </a:r>
          </a:p>
          <a:p>
            <a:r>
              <a:rPr lang="en-IN" sz="2400" dirty="0">
                <a:latin typeface="Times New Roman" pitchFamily="18" charset="0"/>
                <a:cs typeface="Times New Roman" pitchFamily="18" charset="0"/>
              </a:rPr>
              <a:t>The study of economic behaviour of the economy as a whole &amp; not the individual economic units of the economy. </a:t>
            </a:r>
          </a:p>
          <a:p>
            <a:r>
              <a:rPr lang="en-IN" sz="2400">
                <a:latin typeface="Times New Roman" pitchFamily="18" charset="0"/>
                <a:cs typeface="Times New Roman" pitchFamily="18" charset="0"/>
              </a:rPr>
              <a:t>“ </a:t>
            </a:r>
            <a:r>
              <a:rPr lang="en-IN" sz="2400" dirty="0">
                <a:latin typeface="Times New Roman" pitchFamily="18" charset="0"/>
                <a:cs typeface="Times New Roman" pitchFamily="18" charset="0"/>
              </a:rPr>
              <a:t>Marco economics deals not only with individual quantities but with the aggregates of these quantities , not with the individual incomes , but with national income , not with individual prices , but with prices level , not with individual outputs but with the national output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flow of income</a:t>
            </a:r>
            <a:endParaRPr lang="en-IN" dirty="0"/>
          </a:p>
        </p:txBody>
      </p:sp>
      <p:sp>
        <p:nvSpPr>
          <p:cNvPr id="3" name="Content Placeholder 2"/>
          <p:cNvSpPr>
            <a:spLocks noGrp="1"/>
          </p:cNvSpPr>
          <p:nvPr>
            <p:ph idx="1"/>
          </p:nvPr>
        </p:nvSpPr>
        <p:spPr/>
        <p:txBody>
          <a:bodyPr/>
          <a:lstStyle/>
          <a:p>
            <a:pPr>
              <a:buNone/>
            </a:pPr>
            <a:endParaRPr lang="en-IN" dirty="0"/>
          </a:p>
        </p:txBody>
      </p:sp>
      <p:pic>
        <p:nvPicPr>
          <p:cNvPr id="1026" name="Picture 2" descr="C:\Users\admin\Desktop\image137.png"/>
          <p:cNvPicPr>
            <a:picLocks noChangeAspect="1" noChangeArrowheads="1"/>
          </p:cNvPicPr>
          <p:nvPr/>
        </p:nvPicPr>
        <p:blipFill>
          <a:blip r:embed="rId2"/>
          <a:srcRect b="6667"/>
          <a:stretch>
            <a:fillRect/>
          </a:stretch>
        </p:blipFill>
        <p:spPr bwMode="auto">
          <a:xfrm>
            <a:off x="928662" y="1714488"/>
            <a:ext cx="7215238" cy="4000528"/>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latin typeface="Times New Roman" pitchFamily="18" charset="0"/>
                <a:cs typeface="Times New Roman" pitchFamily="18" charset="0"/>
              </a:rPr>
              <a:t>The term circular flow of income or circular flow of economic activity refers to a simple economic model which describes the circulation/flow of income between producers and consumers.</a:t>
            </a:r>
          </a:p>
          <a:p>
            <a:pPr>
              <a:buNone/>
            </a:pPr>
            <a:r>
              <a:rPr lang="en-IN" dirty="0">
                <a:latin typeface="Times New Roman" pitchFamily="18" charset="0"/>
                <a:cs typeface="Times New Roman" pitchFamily="18" charset="0"/>
              </a:rPr>
              <a:t> • In the circular flow model, producer is referred to as firms and consumer are referred to as households. </a:t>
            </a:r>
          </a:p>
          <a:p>
            <a:pPr>
              <a:buNone/>
            </a:pPr>
            <a:r>
              <a:rPr lang="en-IN" dirty="0">
                <a:latin typeface="Times New Roman" pitchFamily="18" charset="0"/>
                <a:cs typeface="Times New Roman" pitchFamily="18" charset="0"/>
              </a:rPr>
              <a:t>• The major exchanges are represented as flows of money, goods and services, etc.</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584</Words>
  <Application>Microsoft Office PowerPoint</Application>
  <PresentationFormat>On-screen Show (4:3)</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Office Theme</vt:lpstr>
      <vt:lpstr>Economics </vt:lpstr>
      <vt:lpstr>PowerPoint Presentation</vt:lpstr>
      <vt:lpstr>PowerPoint Presentation</vt:lpstr>
      <vt:lpstr>Concerns of Economics </vt:lpstr>
      <vt:lpstr>Types of economics</vt:lpstr>
      <vt:lpstr>Micro economics</vt:lpstr>
      <vt:lpstr>Macro economics</vt:lpstr>
      <vt:lpstr>Circular flow of income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admin</dc:creator>
  <cp:lastModifiedBy>Ruchita Lodaliya</cp:lastModifiedBy>
  <cp:revision>14</cp:revision>
  <dcterms:created xsi:type="dcterms:W3CDTF">2021-09-11T06:10:48Z</dcterms:created>
  <dcterms:modified xsi:type="dcterms:W3CDTF">2023-09-11T08:10:25Z</dcterms:modified>
</cp:coreProperties>
</file>