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60" r:id="rId5"/>
    <p:sldId id="261"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41" autoAdjust="0"/>
    <p:restoredTop sz="94660"/>
  </p:normalViewPr>
  <p:slideViewPr>
    <p:cSldViewPr>
      <p:cViewPr varScale="1">
        <p:scale>
          <a:sx n="70" d="100"/>
          <a:sy n="70" d="100"/>
        </p:scale>
        <p:origin x="149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en-US" smtClean="0"/>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1">
                    <a:lumMod val="85000"/>
                    <a:lumOff val="1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tx1">
                    <a:lumMod val="65000"/>
                    <a:lumOff val="35000"/>
                  </a:schemeClr>
                </a:solidFill>
              </a:defRPr>
            </a:lvl1pPr>
          </a:lstStyle>
          <a:p>
            <a:fld id="{B2D09FEC-9C8E-4455-9FD8-E58C52582EE3}" type="datetimeFigureOut">
              <a:rPr lang="en-US" smtClean="0"/>
              <a:t>3/22/2022</a:t>
            </a:fld>
            <a:endParaRPr lang="en-US"/>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tx1">
                    <a:lumMod val="65000"/>
                    <a:lumOff val="35000"/>
                  </a:schemeClr>
                </a:solidFill>
              </a:defRPr>
            </a:lvl1pPr>
          </a:lstStyle>
          <a:p>
            <a:fld id="{C6D54A4B-91B2-4859-8DBC-ECBDB82BE2E4}" type="slidenum">
              <a:rPr lang="en-US" smtClean="0"/>
              <a:t>‹#›</a:t>
            </a:fld>
            <a:endParaRPr lang="en-US"/>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76618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D09FEC-9C8E-4455-9FD8-E58C52582EE3}"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54A4B-91B2-4859-8DBC-ECBDB82BE2E4}" type="slidenum">
              <a:rPr lang="en-US" smtClean="0"/>
              <a:t>‹#›</a:t>
            </a:fld>
            <a:endParaRPr lang="en-US"/>
          </a:p>
        </p:txBody>
      </p:sp>
    </p:spTree>
    <p:extLst>
      <p:ext uri="{BB962C8B-B14F-4D97-AF65-F5344CB8AC3E}">
        <p14:creationId xmlns:p14="http://schemas.microsoft.com/office/powerpoint/2010/main" val="3506372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D09FEC-9C8E-4455-9FD8-E58C52582EE3}"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54A4B-91B2-4859-8DBC-ECBDB82BE2E4}" type="slidenum">
              <a:rPr lang="en-US" smtClean="0"/>
              <a:t>‹#›</a:t>
            </a:fld>
            <a:endParaRPr lang="en-US"/>
          </a:p>
        </p:txBody>
      </p:sp>
    </p:spTree>
    <p:extLst>
      <p:ext uri="{BB962C8B-B14F-4D97-AF65-F5344CB8AC3E}">
        <p14:creationId xmlns:p14="http://schemas.microsoft.com/office/powerpoint/2010/main" val="3792972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D09FEC-9C8E-4455-9FD8-E58C52582EE3}"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54A4B-91B2-4859-8DBC-ECBDB82BE2E4}" type="slidenum">
              <a:rPr lang="en-US" smtClean="0"/>
              <a:t>‹#›</a:t>
            </a:fld>
            <a:endParaRPr lang="en-US"/>
          </a:p>
        </p:txBody>
      </p:sp>
    </p:spTree>
    <p:extLst>
      <p:ext uri="{BB962C8B-B14F-4D97-AF65-F5344CB8AC3E}">
        <p14:creationId xmlns:p14="http://schemas.microsoft.com/office/powerpoint/2010/main" val="1224039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B2D09FEC-9C8E-4455-9FD8-E58C52582EE3}" type="datetimeFigureOut">
              <a:rPr lang="en-US" smtClean="0"/>
              <a:t>3/22/2022</a:t>
            </a:fld>
            <a:endParaRPr lang="en-US"/>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C6D54A4B-91B2-4859-8DBC-ECBDB82BE2E4}" type="slidenum">
              <a:rPr lang="en-US" smtClean="0"/>
              <a:t>‹#›</a:t>
            </a:fld>
            <a:endParaRPr lang="en-US"/>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73584823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2D09FEC-9C8E-4455-9FD8-E58C52582EE3}" type="datetimeFigureOut">
              <a:rPr lang="en-US" smtClean="0"/>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54A4B-91B2-4859-8DBC-ECBDB82BE2E4}" type="slidenum">
              <a:rPr lang="en-US" smtClean="0"/>
              <a:t>‹#›</a:t>
            </a:fld>
            <a:endParaRPr lang="en-US"/>
          </a:p>
        </p:txBody>
      </p:sp>
    </p:spTree>
    <p:extLst>
      <p:ext uri="{BB962C8B-B14F-4D97-AF65-F5344CB8AC3E}">
        <p14:creationId xmlns:p14="http://schemas.microsoft.com/office/powerpoint/2010/main" val="2044887828"/>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1">
                    <a:lumMod val="85000"/>
                    <a:lumOff val="1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941832" y="2909102"/>
            <a:ext cx="361188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1">
                    <a:lumMod val="85000"/>
                    <a:lumOff val="1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975398" y="2909102"/>
            <a:ext cx="361188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2D09FEC-9C8E-4455-9FD8-E58C52582EE3}" type="datetimeFigureOut">
              <a:rPr lang="en-US" smtClean="0"/>
              <a:t>3/22/2022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D54A4B-91B2-4859-8DBC-ECBDB82BE2E4}" type="slidenum">
              <a:rPr lang="en-US" smtClean="0"/>
              <a:t>‹#›</a:t>
            </a:fld>
            <a:endParaRPr lang="en-US"/>
          </a:p>
        </p:txBody>
      </p:sp>
    </p:spTree>
    <p:extLst>
      <p:ext uri="{BB962C8B-B14F-4D97-AF65-F5344CB8AC3E}">
        <p14:creationId xmlns:p14="http://schemas.microsoft.com/office/powerpoint/2010/main" val="3025306014"/>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2D09FEC-9C8E-4455-9FD8-E58C52582EE3}" type="datetimeFigureOut">
              <a:rPr lang="en-US" smtClean="0"/>
              <a:t>3/22/2022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D54A4B-91B2-4859-8DBC-ECBDB82BE2E4}" type="slidenum">
              <a:rPr lang="en-US" smtClean="0"/>
              <a:t>‹#›</a:t>
            </a:fld>
            <a:endParaRPr lang="en-US"/>
          </a:p>
        </p:txBody>
      </p:sp>
    </p:spTree>
    <p:extLst>
      <p:ext uri="{BB962C8B-B14F-4D97-AF65-F5344CB8AC3E}">
        <p14:creationId xmlns:p14="http://schemas.microsoft.com/office/powerpoint/2010/main" val="2225734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D09FEC-9C8E-4455-9FD8-E58C52582EE3}" type="datetimeFigureOut">
              <a:rPr lang="en-US" smtClean="0"/>
              <a:t>3/22/2022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D54A4B-91B2-4859-8DBC-ECBDB82BE2E4}" type="slidenum">
              <a:rPr lang="en-US" smtClean="0"/>
              <a:t>‹#›</a:t>
            </a:fld>
            <a:endParaRPr lang="en-US"/>
          </a:p>
        </p:txBody>
      </p:sp>
    </p:spTree>
    <p:extLst>
      <p:ext uri="{BB962C8B-B14F-4D97-AF65-F5344CB8AC3E}">
        <p14:creationId xmlns:p14="http://schemas.microsoft.com/office/powerpoint/2010/main" val="1221147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73789" y="6375679"/>
            <a:ext cx="925016" cy="348462"/>
          </a:xfrm>
        </p:spPr>
        <p:txBody>
          <a:bodyPr/>
          <a:lstStyle/>
          <a:p>
            <a:fld id="{B2D09FEC-9C8E-4455-9FD8-E58C52582EE3}" type="datetimeFigureOut">
              <a:rPr lang="en-US" smtClean="0"/>
              <a:t>3/22/2022</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68261" y="6375679"/>
            <a:ext cx="924342" cy="345796"/>
          </a:xfrm>
        </p:spPr>
        <p:txBody>
          <a:bodyPr/>
          <a:lstStyle/>
          <a:p>
            <a:fld id="{C6D54A4B-91B2-4859-8DBC-ECBDB82BE2E4}" type="slidenum">
              <a:rPr lang="en-US" smtClean="0"/>
              <a:t>‹#›</a:t>
            </a:fld>
            <a:endParaRPr lang="en-US"/>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54097813"/>
      </p:ext>
    </p:extLst>
  </p:cSld>
  <p:clrMapOvr>
    <a:masterClrMapping/>
  </p:clrMapOvr>
  <p:extLst mod="1">
    <p:ext uri="{DCECCB84-F9BA-43D5-87BE-67443E8EF086}">
      <p15:sldGuideLst xmlns:p15="http://schemas.microsoft.com/office/powerpoint/2012/main">
        <p15:guide id="4294967295"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1">
              <a:lumMod val="85000"/>
              <a:lumOff val="15000"/>
            </a:schemeClr>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74463" y="6375679"/>
            <a:ext cx="924342" cy="348462"/>
          </a:xfrm>
        </p:spPr>
        <p:txBody>
          <a:bodyPr/>
          <a:lstStyle/>
          <a:p>
            <a:fld id="{B2D09FEC-9C8E-4455-9FD8-E58C52582EE3}" type="datetimeFigureOut">
              <a:rPr lang="en-US" smtClean="0"/>
              <a:t>3/22/2022</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56153" y="6375679"/>
            <a:ext cx="947460" cy="345796"/>
          </a:xfrm>
        </p:spPr>
        <p:txBody>
          <a:bodyPr/>
          <a:lstStyle/>
          <a:p>
            <a:fld id="{C6D54A4B-91B2-4859-8DBC-ECBDB82BE2E4}" type="slidenum">
              <a:rPr lang="en-US" smtClean="0"/>
              <a:t>‹#›</a:t>
            </a:fld>
            <a:endParaRPr lang="en-US"/>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33905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B2D09FEC-9C8E-4455-9FD8-E58C52582EE3}" type="datetimeFigureOut">
              <a:rPr lang="en-US" smtClean="0"/>
              <a:t>3/22/2022</a:t>
            </a:fld>
            <a:endParaRPr lang="en-US"/>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C6D54A4B-91B2-4859-8DBC-ECBDB82BE2E4}" type="slidenum">
              <a:rPr lang="en-US" smtClean="0"/>
              <a:t>‹#›</a:t>
            </a:fld>
            <a:endParaRPr lang="en-US"/>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1">
              <a:lumMod val="85000"/>
              <a:lumOff val="15000"/>
            </a:schemeClr>
          </a:solidFill>
          <a:ln>
            <a:noFill/>
          </a:ln>
        </p:spPr>
      </p:sp>
    </p:spTree>
    <p:extLst>
      <p:ext uri="{BB962C8B-B14F-4D97-AF65-F5344CB8AC3E}">
        <p14:creationId xmlns:p14="http://schemas.microsoft.com/office/powerpoint/2010/main" val="408440602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5100" kern="1200" cap="all" spc="150" baseline="0">
          <a:solidFill>
            <a:schemeClr val="tx1">
              <a:lumMod val="85000"/>
              <a:lumOff val="15000"/>
            </a:schemeClr>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pos="792">
          <p15:clr>
            <a:srgbClr val="F26B43"/>
          </p15:clr>
        </p15:guide>
        <p15:guide id="4294967295" pos="7200">
          <p15:clr>
            <a:srgbClr val="F26B43"/>
          </p15:clr>
        </p15:guide>
        <p15:guide id="4294967295" pos="594">
          <p15:clr>
            <a:srgbClr val="F26B43"/>
          </p15:clr>
        </p15:guide>
        <p15:guide id="4294967295" pos="5400">
          <p15:clr>
            <a:srgbClr val="F26B43"/>
          </p15:clr>
        </p15:guide>
        <p15:guide id="4294967295" orient="horz" pos="4008">
          <p15:clr>
            <a:srgbClr val="F26B43"/>
          </p15:clr>
        </p15:guide>
        <p15:guide id="4294967295" orient="horz" pos="1440">
          <p15:clr>
            <a:srgbClr val="F26B43"/>
          </p15:clr>
        </p15:guide>
        <p15:guide id="4294967295" orient="horz" pos="3720">
          <p15:clr>
            <a:srgbClr val="F26B43"/>
          </p15:clr>
        </p15:guide>
        <p15:guide id="4294967295"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smtClean="0">
                <a:latin typeface="Eras Medium ITC" panose="020B0602030504020804" pitchFamily="34" charset="0"/>
              </a:rPr>
              <a:t>Coordination</a:t>
            </a:r>
            <a:endParaRPr lang="en-US" sz="6000" dirty="0">
              <a:latin typeface="Eras Medium ITC" panose="020B06020305040208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938758" y="1219200"/>
            <a:ext cx="7633742" cy="5638800"/>
          </a:xfrm>
        </p:spPr>
        <p:txBody>
          <a:bodyPr>
            <a:normAutofit fontScale="62500" lnSpcReduction="20000"/>
          </a:bodyPr>
          <a:lstStyle/>
          <a:p>
            <a:pPr algn="just">
              <a:lnSpc>
                <a:spcPct val="160000"/>
              </a:lnSpc>
            </a:pPr>
            <a:r>
              <a:rPr lang="en-US" sz="3000" dirty="0">
                <a:latin typeface="Times New Roman" pitchFamily="18" charset="0"/>
                <a:cs typeface="Times New Roman" pitchFamily="18" charset="0"/>
              </a:rPr>
              <a:t>Coordination is the essence of management and an integral part of all the managerial functions. It is also instrumental in binding all the managerial functions</a:t>
            </a:r>
            <a:r>
              <a:rPr lang="en-US" sz="3000" dirty="0" smtClean="0">
                <a:latin typeface="Times New Roman" pitchFamily="18" charset="0"/>
                <a:cs typeface="Times New Roman" pitchFamily="18" charset="0"/>
              </a:rPr>
              <a:t>.</a:t>
            </a:r>
          </a:p>
          <a:p>
            <a:pPr algn="just">
              <a:lnSpc>
                <a:spcPct val="160000"/>
              </a:lnSpc>
            </a:pPr>
            <a:r>
              <a:rPr lang="en-US" sz="3000" b="1" dirty="0">
                <a:latin typeface="Times New Roman" pitchFamily="18" charset="0"/>
                <a:cs typeface="Times New Roman" pitchFamily="18" charset="0"/>
              </a:rPr>
              <a:t>Coordination is the combination of all efforts, activities and forces that operate and interact within and outside </a:t>
            </a:r>
            <a:r>
              <a:rPr lang="en-US" sz="3000" b="1" dirty="0" smtClean="0">
                <a:latin typeface="Times New Roman" pitchFamily="18" charset="0"/>
                <a:cs typeface="Times New Roman" pitchFamily="18" charset="0"/>
              </a:rPr>
              <a:t>enterprise</a:t>
            </a:r>
            <a:r>
              <a:rPr lang="en-US" sz="3000" dirty="0" smtClean="0">
                <a:latin typeface="Times New Roman" pitchFamily="18" charset="0"/>
                <a:cs typeface="Times New Roman" pitchFamily="18" charset="0"/>
              </a:rPr>
              <a:t>.</a:t>
            </a:r>
            <a:r>
              <a:rPr lang="en-US" sz="3000" dirty="0">
                <a:latin typeface="Times New Roman" pitchFamily="18" charset="0"/>
                <a:cs typeface="Times New Roman" pitchFamily="18" charset="0"/>
              </a:rPr>
              <a:t> </a:t>
            </a:r>
            <a:r>
              <a:rPr lang="en-US" sz="3000" dirty="0" smtClean="0">
                <a:latin typeface="Times New Roman" pitchFamily="18" charset="0"/>
                <a:cs typeface="Times New Roman" pitchFamily="18" charset="0"/>
              </a:rPr>
              <a:t>Co-ordination </a:t>
            </a:r>
            <a:r>
              <a:rPr lang="en-US" sz="3000" dirty="0">
                <a:latin typeface="Times New Roman" pitchFamily="18" charset="0"/>
                <a:cs typeface="Times New Roman" pitchFamily="18" charset="0"/>
              </a:rPr>
              <a:t>is a classical concept developed at an early stage of the evolution of management thought. Co-ordination is one of the important functions of management.</a:t>
            </a:r>
          </a:p>
          <a:p>
            <a:pPr algn="just">
              <a:lnSpc>
                <a:spcPct val="160000"/>
              </a:lnSpc>
            </a:pPr>
            <a:r>
              <a:rPr lang="en-US" sz="3000" dirty="0" smtClean="0">
                <a:latin typeface="Times New Roman" pitchFamily="18" charset="0"/>
                <a:cs typeface="Times New Roman" pitchFamily="18" charset="0"/>
              </a:rPr>
              <a:t>Coordination </a:t>
            </a:r>
            <a:r>
              <a:rPr lang="en-US" sz="3000" dirty="0">
                <a:latin typeface="Times New Roman" pitchFamily="18" charset="0"/>
                <a:cs typeface="Times New Roman" pitchFamily="18" charset="0"/>
              </a:rPr>
              <a:t>is the function of management which ensures that different departments and groups work in sync. Therefore, there is unity of action among the employees, groups, and departments. It also brings harmony in carrying out the different tasks and activities to achieve the organization's objectives efficiently</a:t>
            </a:r>
            <a:r>
              <a:rPr lang="en-US" sz="3000" dirty="0" smtClean="0">
                <a:latin typeface="Times New Roman" pitchFamily="18" charset="0"/>
                <a:cs typeface="Times New Roman" pitchFamily="18" charset="0"/>
              </a:rPr>
              <a:t>.</a:t>
            </a:r>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t>Types of Coordination In Management</a:t>
            </a:r>
            <a:r>
              <a:rPr lang="en-US" b="1" dirty="0"/>
              <a:t/>
            </a:r>
            <a:br>
              <a:rPr lang="en-US" b="1" dirty="0"/>
            </a:br>
            <a:endParaRPr lang="en-US" dirty="0"/>
          </a:p>
        </p:txBody>
      </p:sp>
      <p:sp>
        <p:nvSpPr>
          <p:cNvPr id="3" name="Content Placeholder 2"/>
          <p:cNvSpPr>
            <a:spLocks noGrp="1"/>
          </p:cNvSpPr>
          <p:nvPr>
            <p:ph idx="1"/>
          </p:nvPr>
        </p:nvSpPr>
        <p:spPr>
          <a:xfrm>
            <a:off x="685800" y="1066800"/>
            <a:ext cx="8001000" cy="5638800"/>
          </a:xfrm>
        </p:spPr>
        <p:txBody>
          <a:bodyPr>
            <a:normAutofit/>
          </a:bodyPr>
          <a:lstStyle/>
          <a:p>
            <a:pPr>
              <a:lnSpc>
                <a:spcPct val="170000"/>
              </a:lnSpc>
            </a:pPr>
            <a:r>
              <a:rPr lang="en-US" sz="2400" b="1" dirty="0"/>
              <a:t>Internal </a:t>
            </a:r>
            <a:r>
              <a:rPr lang="en-US" sz="2400" b="1" dirty="0"/>
              <a:t>Coordination-</a:t>
            </a:r>
            <a:r>
              <a:rPr lang="en-US" sz="2800" b="1" dirty="0"/>
              <a:t> </a:t>
            </a:r>
            <a:r>
              <a:rPr lang="en-US" dirty="0"/>
              <a:t>Coordination between the activities of departments and people working within the organisation is known as internal coordination.</a:t>
            </a:r>
            <a:endParaRPr lang="en-US" dirty="0" smtClean="0"/>
          </a:p>
          <a:p>
            <a:pPr marL="0" indent="0" algn="just">
              <a:lnSpc>
                <a:spcPct val="170000"/>
              </a:lnSpc>
              <a:buNone/>
            </a:pPr>
            <a:r>
              <a:rPr lang="en-US" sz="1900" b="1" dirty="0" smtClean="0"/>
              <a:t>1</a:t>
            </a:r>
            <a:r>
              <a:rPr lang="en-US" sz="1900" b="1" dirty="0"/>
              <a:t>.</a:t>
            </a:r>
            <a:r>
              <a:rPr lang="en-US" sz="1900" dirty="0"/>
              <a:t> </a:t>
            </a:r>
            <a:r>
              <a:rPr lang="en-US" sz="1900" b="1" dirty="0" smtClean="0"/>
              <a:t>Vertical Coordination</a:t>
            </a:r>
            <a:r>
              <a:rPr lang="en-US" sz="1900" b="1" dirty="0"/>
              <a:t>:</a:t>
            </a:r>
            <a:r>
              <a:rPr lang="en-US" sz="1900" dirty="0"/>
              <a:t> Here, a senior authority is in charge of </a:t>
            </a:r>
            <a:r>
              <a:rPr lang="en-US" sz="1900" dirty="0" smtClean="0"/>
              <a:t>      coordinating </a:t>
            </a:r>
            <a:r>
              <a:rPr lang="en-US" sz="1900" dirty="0"/>
              <a:t>his work with his subordinates and vice versa. For instance, a </a:t>
            </a:r>
            <a:r>
              <a:rPr lang="en-US" sz="1900" dirty="0" smtClean="0"/>
              <a:t>sales manager </a:t>
            </a:r>
            <a:r>
              <a:rPr lang="en-US" sz="1900" dirty="0"/>
              <a:t>will coordinate his work with the supervisors and all the sales supervisors would work in sync with the sales manager.</a:t>
            </a:r>
          </a:p>
          <a:p>
            <a:pPr marL="0" indent="0" fontAlgn="base">
              <a:lnSpc>
                <a:spcPct val="170000"/>
              </a:lnSpc>
              <a:buNone/>
            </a:pPr>
            <a:r>
              <a:rPr lang="en-US" sz="1900" b="1" dirty="0"/>
              <a:t>2. Horizontal Coordination: </a:t>
            </a:r>
            <a:r>
              <a:rPr lang="en-US" sz="1900" dirty="0"/>
              <a:t>Here, employees are required to create a healthy relationship among one another for better performance. For instance, a healthy coordination between supervisors, co-workers etc.</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8758" y="1295400"/>
            <a:ext cx="7633742" cy="4584193"/>
          </a:xfrm>
        </p:spPr>
        <p:txBody>
          <a:bodyPr>
            <a:normAutofit/>
          </a:bodyPr>
          <a:lstStyle/>
          <a:p>
            <a:pPr fontAlgn="base"/>
            <a:r>
              <a:rPr lang="en-US" sz="2400" b="1" dirty="0"/>
              <a:t>External Coordination</a:t>
            </a:r>
            <a:endParaRPr lang="en-US" sz="2400" dirty="0"/>
          </a:p>
          <a:p>
            <a:pPr algn="just" fontAlgn="base">
              <a:lnSpc>
                <a:spcPct val="160000"/>
              </a:lnSpc>
              <a:buNone/>
            </a:pPr>
            <a:r>
              <a:rPr lang="en-US" sz="2400" dirty="0" smtClean="0">
                <a:cs typeface="Times New Roman" pitchFamily="18" charset="0"/>
              </a:rPr>
              <a:t>    As </a:t>
            </a:r>
            <a:r>
              <a:rPr lang="en-US" sz="2400" dirty="0">
                <a:cs typeface="Times New Roman" pitchFamily="18" charset="0"/>
              </a:rPr>
              <a:t>the name suggests, this type of coordination is </a:t>
            </a:r>
            <a:r>
              <a:rPr lang="en-US" sz="2400" dirty="0" smtClean="0">
                <a:cs typeface="Times New Roman" pitchFamily="18" charset="0"/>
              </a:rPr>
              <a:t>primarily about </a:t>
            </a:r>
            <a:r>
              <a:rPr lang="en-US" sz="2400" dirty="0">
                <a:cs typeface="Times New Roman" pitchFamily="18" charset="0"/>
              </a:rPr>
              <a:t>creating a </a:t>
            </a:r>
            <a:r>
              <a:rPr lang="en-US" sz="2400" dirty="0" smtClean="0">
                <a:cs typeface="Times New Roman" pitchFamily="18" charset="0"/>
              </a:rPr>
              <a:t>relationship between </a:t>
            </a:r>
            <a:r>
              <a:rPr lang="en-US" sz="2400" dirty="0">
                <a:cs typeface="Times New Roman" pitchFamily="18" charset="0"/>
              </a:rPr>
              <a:t>the employees of a company and individuals outside it. These relationships are </a:t>
            </a:r>
            <a:r>
              <a:rPr lang="en-US" sz="2400" dirty="0" smtClean="0">
                <a:cs typeface="Times New Roman" pitchFamily="18" charset="0"/>
              </a:rPr>
              <a:t>mainly created </a:t>
            </a:r>
            <a:r>
              <a:rPr lang="en-US" sz="2400" dirty="0">
                <a:cs typeface="Times New Roman" pitchFamily="18" charset="0"/>
              </a:rPr>
              <a:t>with an aim to have a better understanding of outsiders like public, competitors, </a:t>
            </a:r>
            <a:r>
              <a:rPr lang="en-US" sz="2400" dirty="0" smtClean="0">
                <a:cs typeface="Times New Roman" pitchFamily="18" charset="0"/>
              </a:rPr>
              <a:t>market, customers</a:t>
            </a:r>
            <a:r>
              <a:rPr lang="en-US" sz="2400" dirty="0">
                <a:cs typeface="Times New Roman" pitchFamily="18" charset="0"/>
              </a:rPr>
              <a:t>, financial institutions etc.</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8758" y="382384"/>
            <a:ext cx="7633742" cy="1598815"/>
          </a:xfrm>
        </p:spPr>
        <p:txBody>
          <a:bodyPr>
            <a:normAutofit fontScale="90000"/>
          </a:bodyPr>
          <a:lstStyle/>
          <a:p>
            <a:pPr algn="ctr"/>
            <a:r>
              <a:rPr lang="en-US" sz="4400" b="1" dirty="0"/>
              <a:t>Importance of Coordination In Management</a:t>
            </a:r>
            <a:r>
              <a:rPr lang="en-US" b="1" dirty="0"/>
              <a:t/>
            </a:r>
            <a:br>
              <a:rPr lang="en-US" b="1" dirty="0"/>
            </a:br>
            <a:endParaRPr lang="en-US" dirty="0"/>
          </a:p>
        </p:txBody>
      </p:sp>
      <p:sp>
        <p:nvSpPr>
          <p:cNvPr id="3" name="Content Placeholder 2"/>
          <p:cNvSpPr>
            <a:spLocks noGrp="1"/>
          </p:cNvSpPr>
          <p:nvPr>
            <p:ph idx="1"/>
          </p:nvPr>
        </p:nvSpPr>
        <p:spPr>
          <a:xfrm>
            <a:off x="938758" y="1874517"/>
            <a:ext cx="7748042" cy="4251646"/>
          </a:xfrm>
        </p:spPr>
        <p:txBody>
          <a:bodyPr>
            <a:normAutofit/>
          </a:bodyPr>
          <a:lstStyle/>
          <a:p>
            <a:r>
              <a:rPr lang="en-US" sz="2400" dirty="0" smtClean="0">
                <a:cs typeface="Times New Roman" pitchFamily="18" charset="0"/>
              </a:rPr>
              <a:t>Unity </a:t>
            </a:r>
            <a:r>
              <a:rPr lang="en-US" sz="2400" dirty="0">
                <a:cs typeface="Times New Roman" pitchFamily="18" charset="0"/>
              </a:rPr>
              <a:t>in </a:t>
            </a:r>
            <a:r>
              <a:rPr lang="en-US" sz="2400" dirty="0" smtClean="0">
                <a:cs typeface="Times New Roman" pitchFamily="18" charset="0"/>
              </a:rPr>
              <a:t>Diversity</a:t>
            </a:r>
          </a:p>
          <a:p>
            <a:r>
              <a:rPr lang="en-US" sz="2400" dirty="0">
                <a:cs typeface="Times New Roman" pitchFamily="18" charset="0"/>
              </a:rPr>
              <a:t>Unity Of </a:t>
            </a:r>
            <a:r>
              <a:rPr lang="en-US" sz="2400" dirty="0" smtClean="0">
                <a:cs typeface="Times New Roman" pitchFamily="18" charset="0"/>
              </a:rPr>
              <a:t>Direction</a:t>
            </a:r>
          </a:p>
          <a:p>
            <a:r>
              <a:rPr lang="en-US" sz="2400" dirty="0">
                <a:cs typeface="Times New Roman" pitchFamily="18" charset="0"/>
              </a:rPr>
              <a:t>Functional </a:t>
            </a:r>
            <a:r>
              <a:rPr lang="en-US" sz="2400" dirty="0" smtClean="0">
                <a:cs typeface="Times New Roman" pitchFamily="18" charset="0"/>
              </a:rPr>
              <a:t>Distinction</a:t>
            </a:r>
          </a:p>
          <a:p>
            <a:r>
              <a:rPr lang="en-US" sz="2400" dirty="0" smtClean="0">
                <a:cs typeface="Times New Roman" pitchFamily="18" charset="0"/>
              </a:rPr>
              <a:t>Reduces Disputes</a:t>
            </a:r>
          </a:p>
          <a:p>
            <a:r>
              <a:rPr lang="en-US" sz="2400" dirty="0">
                <a:cs typeface="Times New Roman" pitchFamily="18" charset="0"/>
              </a:rPr>
              <a:t>Reconciliation of </a:t>
            </a:r>
            <a:r>
              <a:rPr lang="en-US" sz="2400" dirty="0" smtClean="0">
                <a:cs typeface="Times New Roman" pitchFamily="18" charset="0"/>
              </a:rPr>
              <a:t>goals</a:t>
            </a:r>
          </a:p>
          <a:p>
            <a:r>
              <a:rPr lang="en-US" sz="2400" dirty="0">
                <a:cs typeface="Times New Roman" pitchFamily="18" charset="0"/>
              </a:rPr>
              <a:t>Optimum Utilization of </a:t>
            </a:r>
            <a:r>
              <a:rPr lang="en-US" sz="2400" dirty="0" smtClean="0">
                <a:cs typeface="Times New Roman" pitchFamily="18" charset="0"/>
              </a:rPr>
              <a:t>Resources</a:t>
            </a:r>
          </a:p>
          <a:p>
            <a:r>
              <a:rPr lang="en-US" sz="2400" dirty="0">
                <a:cs typeface="Times New Roman" pitchFamily="18" charset="0"/>
              </a:rPr>
              <a:t>Encouragement of team spirit</a:t>
            </a:r>
          </a:p>
          <a:p>
            <a:endParaRPr lang="en-US" sz="2400" dirty="0" smtClean="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8758" y="382384"/>
            <a:ext cx="7633742" cy="1598815"/>
          </a:xfrm>
        </p:spPr>
        <p:txBody>
          <a:bodyPr>
            <a:noAutofit/>
          </a:bodyPr>
          <a:lstStyle/>
          <a:p>
            <a:pPr algn="ctr"/>
            <a:r>
              <a:rPr lang="en-US" sz="4400" b="1" dirty="0" smtClean="0"/>
              <a:t>Limitation </a:t>
            </a:r>
            <a:r>
              <a:rPr lang="en-US" sz="4400" b="1" dirty="0"/>
              <a:t>of Coordination In Management</a:t>
            </a:r>
            <a:endParaRPr lang="en-US" sz="4000" dirty="0"/>
          </a:p>
        </p:txBody>
      </p:sp>
      <p:sp>
        <p:nvSpPr>
          <p:cNvPr id="3" name="Content Placeholder 2"/>
          <p:cNvSpPr>
            <a:spLocks noGrp="1"/>
          </p:cNvSpPr>
          <p:nvPr>
            <p:ph idx="1"/>
          </p:nvPr>
        </p:nvSpPr>
        <p:spPr>
          <a:xfrm>
            <a:off x="938758" y="2362200"/>
            <a:ext cx="7633742" cy="3517393"/>
          </a:xfrm>
        </p:spPr>
        <p:txBody>
          <a:bodyPr/>
          <a:lstStyle/>
          <a:p>
            <a:r>
              <a:rPr lang="en-US" b="1" dirty="0"/>
              <a:t>External Factors Not in Control</a:t>
            </a:r>
          </a:p>
          <a:p>
            <a:r>
              <a:rPr lang="en-US" b="1" dirty="0"/>
              <a:t>Less Willingness of the Employees </a:t>
            </a:r>
          </a:p>
          <a:p>
            <a:r>
              <a:rPr lang="en-US" b="1" dirty="0"/>
              <a:t>Lack of Management Talent </a:t>
            </a:r>
          </a:p>
          <a:p>
            <a:r>
              <a:rPr lang="en-US" b="1" dirty="0"/>
              <a:t>Misunderstandings</a:t>
            </a:r>
            <a:endParaRPr lang="en-US" dirty="0"/>
          </a:p>
        </p:txBody>
      </p:sp>
    </p:spTree>
    <p:extLst>
      <p:ext uri="{BB962C8B-B14F-4D97-AF65-F5344CB8AC3E}">
        <p14:creationId xmlns:p14="http://schemas.microsoft.com/office/powerpoint/2010/main" val="1384689001"/>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1B2F36"/>
      </a:dk2>
      <a:lt2>
        <a:srgbClr val="F3F3F2"/>
      </a:lt2>
      <a:accent1>
        <a:srgbClr val="A38D51"/>
      </a:accent1>
      <a:accent2>
        <a:srgbClr val="5A3D40"/>
      </a:accent2>
      <a:accent3>
        <a:srgbClr val="5D988C"/>
      </a:accent3>
      <a:accent4>
        <a:srgbClr val="A85752"/>
      </a:accent4>
      <a:accent5>
        <a:srgbClr val="809A67"/>
      </a:accent5>
      <a:accent6>
        <a:srgbClr val="67645A"/>
      </a:accent6>
      <a:hlink>
        <a:srgbClr val="5D988C"/>
      </a:hlink>
      <a:folHlink>
        <a:srgbClr val="8467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9E77EDF1-0821-4215-BD6E-A2D49F02550D}"/>
    </a:ext>
  </a:extLst>
</a:theme>
</file>

<file path=docProps/app.xml><?xml version="1.0" encoding="utf-8"?>
<Properties xmlns="http://schemas.openxmlformats.org/officeDocument/2006/extended-properties" xmlns:vt="http://schemas.openxmlformats.org/officeDocument/2006/docPropsVTypes">
  <Template>Badge</Template>
  <TotalTime>107</TotalTime>
  <Words>203</Words>
  <Application>Microsoft Office PowerPoint</Application>
  <PresentationFormat>On-screen Show (4:3)</PresentationFormat>
  <Paragraphs>24</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Eras Medium ITC</vt:lpstr>
      <vt:lpstr>Gill Sans MT</vt:lpstr>
      <vt:lpstr>Impact</vt:lpstr>
      <vt:lpstr>Times New Roman</vt:lpstr>
      <vt:lpstr>Badge</vt:lpstr>
      <vt:lpstr>Coordination</vt:lpstr>
      <vt:lpstr>Introduction</vt:lpstr>
      <vt:lpstr>Types of Coordination In Management </vt:lpstr>
      <vt:lpstr>PowerPoint Presentation</vt:lpstr>
      <vt:lpstr>Importance of Coordination In Management </vt:lpstr>
      <vt:lpstr>Limitation of Coordination In Management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Coordination</dc:title>
  <dc:creator>AAZMIN FARDUN GANDHI</dc:creator>
  <cp:lastModifiedBy>expert</cp:lastModifiedBy>
  <cp:revision>12</cp:revision>
  <dcterms:created xsi:type="dcterms:W3CDTF">2022-03-21T05:53:52Z</dcterms:created>
  <dcterms:modified xsi:type="dcterms:W3CDTF">2022-03-22T16:34:39Z</dcterms:modified>
</cp:coreProperties>
</file>