
<file path=[Content_Types].xml><?xml version="1.0" encoding="utf-8"?>
<Types xmlns="http://schemas.openxmlformats.org/package/2006/content-types">
  <Default ContentType="image/x-wmf" Extension="wmf"/>
  <Default ContentType="image/gif" Extension="gif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04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851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542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157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204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690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967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293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700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15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6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255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444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454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783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90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5EA3-AE7E-43AA-9273-F6338A942ED1}" type="datetimeFigureOut">
              <a:rPr lang="en-IN" smtClean="0"/>
              <a:pPr/>
              <a:t>02-10-2022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F0DE42-BFE7-4690-B976-7C0090BF9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F3D19-F81C-4BB0-AAA7-36CACBF93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3702ED5-D50C-460B-9BE2-F1CEEC75E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2616"/>
            <a:ext cx="9144000" cy="10919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i="1" dirty="0">
                <a:solidFill>
                  <a:srgbClr val="FF0000"/>
                </a:solidFill>
              </a:rPr>
              <a:t>                              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556A3B-A4FF-4206-A922-5032BF063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5" t="20520" r="4403" b="15977"/>
          <a:stretch/>
        </p:blipFill>
        <p:spPr>
          <a:xfrm>
            <a:off x="1953218" y="1106221"/>
            <a:ext cx="9744850" cy="3628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475E1A-3671-4916-BC1E-8FA5EB9C0972}"/>
              </a:ext>
            </a:extLst>
          </p:cNvPr>
          <p:cNvSpPr txBox="1"/>
          <p:nvPr/>
        </p:nvSpPr>
        <p:spPr>
          <a:xfrm>
            <a:off x="2248270" y="2096089"/>
            <a:ext cx="5643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3600" b="1" i="1" dirty="0">
                <a:solidFill>
                  <a:srgbClr val="FF0000"/>
                </a:solidFill>
              </a:rPr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xmlns="" val="93679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6868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6001" r="5999"/>
          <a:stretch/>
        </p:blipFill>
        <p:spPr>
          <a:xfrm>
            <a:off x="2133600" y="1524000"/>
            <a:ext cx="7848600" cy="46482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xmlns="" val="22608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103" y="838200"/>
            <a:ext cx="10455259" cy="6019800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IN" sz="2400" b="1" dirty="0"/>
              <a:t>Exploitative-authoritative:</a:t>
            </a:r>
            <a:r>
              <a:rPr lang="en-IN" sz="2400" dirty="0"/>
              <a:t> The first system of </a:t>
            </a:r>
            <a:r>
              <a:rPr lang="en-IN" sz="2400" dirty="0" err="1"/>
              <a:t>Rensis</a:t>
            </a:r>
            <a:r>
              <a:rPr lang="en-IN" sz="2400" dirty="0"/>
              <a:t> Likert theory is characterized by decision-making in the upper levels of the organization, with </a:t>
            </a:r>
            <a:r>
              <a:rPr lang="en-IN" sz="2400" dirty="0">
                <a:solidFill>
                  <a:srgbClr val="FF0000"/>
                </a:solidFill>
              </a:rPr>
              <a:t>no teamwork and little communication </a:t>
            </a:r>
            <a:r>
              <a:rPr lang="en-IN" sz="2400" dirty="0"/>
              <a:t>other than threats.</a:t>
            </a:r>
          </a:p>
          <a:p>
            <a:pPr algn="just">
              <a:buFont typeface="+mj-lt"/>
              <a:buAutoNum type="arabicPeriod"/>
            </a:pPr>
            <a:r>
              <a:rPr lang="en-IN" sz="2400" b="1" dirty="0"/>
              <a:t>Benevolent-authoritative:</a:t>
            </a:r>
            <a:r>
              <a:rPr lang="en-IN" sz="2400" dirty="0"/>
              <a:t> This Likert system is based on a </a:t>
            </a:r>
            <a:r>
              <a:rPr lang="en-IN" sz="2400" dirty="0">
                <a:solidFill>
                  <a:srgbClr val="FF0000"/>
                </a:solidFill>
              </a:rPr>
              <a:t>master-servant relationship between management and employees, </a:t>
            </a:r>
            <a:r>
              <a:rPr lang="en-IN" sz="2400" dirty="0"/>
              <a:t>where rewards are the sole motivators and both teamwork and communication are minimal.</a:t>
            </a:r>
          </a:p>
          <a:p>
            <a:pPr algn="just">
              <a:buFont typeface="+mj-lt"/>
              <a:buAutoNum type="arabicPeriod"/>
            </a:pPr>
            <a:r>
              <a:rPr lang="en-IN" sz="2400" b="1" dirty="0"/>
              <a:t>Consultative:</a:t>
            </a:r>
            <a:r>
              <a:rPr lang="en-IN" sz="2400" dirty="0"/>
              <a:t> In this style, </a:t>
            </a:r>
            <a:r>
              <a:rPr lang="en-IN" sz="2400" dirty="0">
                <a:solidFill>
                  <a:srgbClr val="FF0000"/>
                </a:solidFill>
              </a:rPr>
              <a:t>managers partly trust subordinates, use both rewards and involvement to inspire motivation,</a:t>
            </a:r>
            <a:r>
              <a:rPr lang="en-IN" sz="2400" dirty="0"/>
              <a:t> foster a higher level of responsibility for meeting goals, and inspire a moderate amount of teamwork and some communication.</a:t>
            </a:r>
            <a:endParaRPr lang="en-US" sz="2400" dirty="0"/>
          </a:p>
          <a:p>
            <a:pPr algn="just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IN" sz="2400" b="1" dirty="0"/>
              <a:t>Participative-group:</a:t>
            </a:r>
            <a:r>
              <a:rPr lang="en-IN" sz="2400" dirty="0"/>
              <a:t> This system is based on </a:t>
            </a:r>
            <a:r>
              <a:rPr lang="en-IN" sz="2400" dirty="0">
                <a:solidFill>
                  <a:srgbClr val="FF0000"/>
                </a:solidFill>
              </a:rPr>
              <a:t>managerial trust and confidence in employees;</a:t>
            </a:r>
            <a:r>
              <a:rPr lang="en-IN" sz="2400" dirty="0"/>
              <a:t> collectively determined, goal-based rewards; a collective sense of responsibility for meeting company objectives; collaborative teamwork and open communication.</a:t>
            </a:r>
            <a:endParaRPr lang="en-US" sz="2400" dirty="0"/>
          </a:p>
          <a:p>
            <a:pPr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152400"/>
            <a:ext cx="8686800" cy="6096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57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8" y="152400"/>
            <a:ext cx="86868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1224" y="914400"/>
            <a:ext cx="8713694" cy="5638800"/>
            <a:chOff x="197224" y="914400"/>
            <a:chExt cx="8713694" cy="5638800"/>
          </a:xfrm>
        </p:grpSpPr>
        <p:pic>
          <p:nvPicPr>
            <p:cNvPr id="2050" name="Picture 2" descr="https://nalinablog.files.wordpress.com/2016/03/likert-management-system.png?w=5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24" y="914400"/>
              <a:ext cx="8713694" cy="563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57200" y="4495800"/>
              <a:ext cx="914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1007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orientation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4128"/>
            <a:ext cx="8915400" cy="436709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000" dirty="0" smtClean="0"/>
              <a:t> Autocratic leadership </a:t>
            </a:r>
          </a:p>
          <a:p>
            <a:pPr>
              <a:buFont typeface="+mj-lt"/>
              <a:buAutoNum type="arabicPeriod"/>
            </a:pPr>
            <a:r>
              <a:rPr lang="en-US" sz="4000" dirty="0" smtClean="0"/>
              <a:t> Participative</a:t>
            </a:r>
          </a:p>
          <a:p>
            <a:pPr>
              <a:buFont typeface="+mj-lt"/>
              <a:buAutoNum type="arabicPeriod"/>
            </a:pPr>
            <a:r>
              <a:rPr lang="en-US" sz="4000" dirty="0" smtClean="0"/>
              <a:t> Free-rein </a:t>
            </a:r>
            <a:endParaRPr 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839200" cy="7921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MANAGERIAL GRID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915400" cy="5791200"/>
          </a:xfrm>
        </p:spPr>
        <p:txBody>
          <a:bodyPr>
            <a:normAutofit/>
          </a:bodyPr>
          <a:lstStyle/>
          <a:p>
            <a:pPr marL="508000" indent="-5080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By: Blake and Mouton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a managerial grid based on style proposed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Michigan and Ohio state university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Concern of People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and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Concern of Production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Grid identify the five basic style of leadership: 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(9,1) Task management [concern about production]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(1,9) Country club management [concern about people]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(5,5) Middle of road management  [moderate concern of both]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(9,9) Team management [high concern of both]</a:t>
            </a:r>
          </a:p>
          <a:p>
            <a:pPr marL="904558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(1,1) Improvised management [minimum concern about both] </a:t>
            </a:r>
          </a:p>
        </p:txBody>
      </p:sp>
    </p:spTree>
    <p:extLst>
      <p:ext uri="{BB962C8B-B14F-4D97-AF65-F5344CB8AC3E}">
        <p14:creationId xmlns:p14="http://schemas.microsoft.com/office/powerpoint/2010/main" xmlns="" val="159895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715992"/>
            <a:ext cx="8915399" cy="40613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14).png"/>
          <p:cNvPicPr>
            <a:picLocks noChangeAspect="1"/>
          </p:cNvPicPr>
          <p:nvPr/>
        </p:nvPicPr>
        <p:blipFill>
          <a:blip r:embed="rId2"/>
          <a:srcRect l="33043" t="29183" r="36038" b="22642"/>
          <a:stretch>
            <a:fillRect/>
          </a:stretch>
        </p:blipFill>
        <p:spPr>
          <a:xfrm>
            <a:off x="2510286" y="629728"/>
            <a:ext cx="8126083" cy="52534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6200"/>
            <a:ext cx="8991600" cy="6705600"/>
          </a:xfrm>
          <a:solidFill>
            <a:srgbClr val="002060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http://maaw.info/images/ManagerialGri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8610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34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991600" cy="7921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CONTINGENCY APPROACH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7" y="1143000"/>
            <a:ext cx="10030691" cy="5410200"/>
          </a:xfrm>
        </p:spPr>
        <p:txBody>
          <a:bodyPr>
            <a:normAutofit/>
          </a:bodyPr>
          <a:lstStyle/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Predicting effectiveness on the basis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become more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08000" indent="-5080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Contingency / situation:…..</a:t>
            </a:r>
          </a:p>
          <a:p>
            <a:pPr marL="508000" indent="-508000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08000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Fiedler’s contingency model </a:t>
            </a:r>
          </a:p>
          <a:p>
            <a:pPr marL="508000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path goal theory </a:t>
            </a:r>
          </a:p>
          <a:p>
            <a:pPr marL="508000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situational leadership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67892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374073" y="3050587"/>
            <a:ext cx="11180618" cy="115176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164" name="Picture 4" descr="j02130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90595" y="3165763"/>
            <a:ext cx="16827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091953" y="1371601"/>
            <a:ext cx="10462738" cy="167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The theory that effective groups depend on a proper match between a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leader’s style </a:t>
            </a:r>
            <a:r>
              <a:rPr lang="en-US" sz="2400" dirty="0">
                <a:latin typeface="Tahoma" panose="020B0604030504040204" pitchFamily="34" charset="0"/>
              </a:rPr>
              <a:t>of interacting with subordinates and the degree to which the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</a:rPr>
              <a:t>situation</a:t>
            </a:r>
            <a:r>
              <a:rPr lang="en-US" sz="2400" dirty="0">
                <a:latin typeface="Tahoma" panose="020B0604030504040204" pitchFamily="34" charset="0"/>
              </a:rPr>
              <a:t> gives control and influence to the leader.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198417" y="4252404"/>
            <a:ext cx="85670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/>
              <a:t>Least Preferred Co-Worker (LPC) Questionnaire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An instrument that purports to measure whether a person is task- or relationship-oriented.</a:t>
            </a:r>
          </a:p>
        </p:txBody>
      </p:sp>
      <p:sp>
        <p:nvSpPr>
          <p:cNvPr id="92167" name="Oval 6"/>
          <p:cNvSpPr>
            <a:spLocks noChangeArrowheads="1"/>
          </p:cNvSpPr>
          <p:nvPr/>
        </p:nvSpPr>
        <p:spPr bwMode="auto">
          <a:xfrm>
            <a:off x="1679091" y="3187988"/>
            <a:ext cx="8326582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2000" b="1" dirty="0"/>
              <a:t>1) Identify the Leadership Style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9445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FIEDLER’S CONTINGENCY MODEL 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113" t="13946" r="34336" b="19263"/>
          <a:stretch/>
        </p:blipFill>
        <p:spPr>
          <a:xfrm>
            <a:off x="159224" y="-95534"/>
            <a:ext cx="5936776" cy="695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147" t="42677" r="34546" b="36054"/>
          <a:stretch/>
        </p:blipFill>
        <p:spPr>
          <a:xfrm>
            <a:off x="5936776" y="780034"/>
            <a:ext cx="6255224" cy="22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393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What Is Leadership?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2057400" y="3581400"/>
            <a:ext cx="3657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1"/>
            <a:ext cx="31623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057400" y="1600200"/>
            <a:ext cx="3657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/>
              <a:t>Leadership</a:t>
            </a:r>
          </a:p>
          <a:p>
            <a:pPr algn="just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The ability to influence a group toward the achievement of goals.</a:t>
            </a:r>
          </a:p>
        </p:txBody>
      </p:sp>
    </p:spTree>
    <p:extLst>
      <p:ext uri="{BB962C8B-B14F-4D97-AF65-F5344CB8AC3E}">
        <p14:creationId xmlns:p14="http://schemas.microsoft.com/office/powerpoint/2010/main" xmlns="" val="1977926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7630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FIEDLER’S CONTINGENCY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839200" cy="5715000"/>
          </a:xfrm>
        </p:spPr>
        <p:txBody>
          <a:bodyPr>
            <a:normAutofit/>
          </a:bodyPr>
          <a:lstStyle/>
          <a:p>
            <a:pPr marL="508000" indent="-508000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Over all situation determine style of leadership:</a:t>
            </a:r>
          </a:p>
          <a:p>
            <a:pPr marL="759460" indent="-5080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Task orientated: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Emphasis on task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of power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Task structure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consultation with subordinates </a:t>
            </a:r>
          </a:p>
          <a:p>
            <a:pPr marL="759460" indent="-5080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Relationship orientated: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Good interpersonal relationship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Sensitive to needs and feeling to others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Consolation with others</a:t>
            </a:r>
          </a:p>
          <a:p>
            <a:pPr marL="1033780" lvl="1" indent="-508000" algn="just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Open communication with subordinates </a:t>
            </a:r>
          </a:p>
        </p:txBody>
      </p:sp>
    </p:spTree>
    <p:extLst>
      <p:ext uri="{BB962C8B-B14F-4D97-AF65-F5344CB8AC3E}">
        <p14:creationId xmlns:p14="http://schemas.microsoft.com/office/powerpoint/2010/main" xmlns="" val="282804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4544291" y="2746952"/>
            <a:ext cx="734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4440382" y="4325590"/>
            <a:ext cx="7315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4572471" y="1189385"/>
            <a:ext cx="7391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/>
              <a:t>Leader-Member Relations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The degree of confidence, trust, and respect subordinates have in their leader.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170219" y="4644554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/>
              <a:t>Position Power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Influence derived from one’s formal structural position in the organization; includes power to hire, fire, discipline, promote, and give salary increases.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364182" y="2919525"/>
            <a:ext cx="7467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 dirty="0"/>
              <a:t>Task Structure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ahoma" panose="020B0604030504040204" pitchFamily="34" charset="0"/>
              </a:rPr>
              <a:t>The degree to which the job assignments are procedure.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503218" y="297559"/>
            <a:ext cx="8326582" cy="762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sz="2000" b="1" dirty="0"/>
              <a:t>2) Defining the Situation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04875"/>
            <a:ext cx="41702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situation:</a:t>
            </a:r>
          </a:p>
          <a:p>
            <a:pPr marL="1312863" lvl="1" indent="-508000" algn="just" defTabSz="1319213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 control situation</a:t>
            </a:r>
          </a:p>
          <a:p>
            <a:pPr marL="1312863" lvl="1" indent="-508000" algn="just" defTabSz="1319213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Low control situation </a:t>
            </a:r>
          </a:p>
          <a:p>
            <a:pPr marL="1312863" lvl="1" indent="-508000" algn="just" defTabSz="1319213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Moderate control situation   </a:t>
            </a:r>
          </a:p>
        </p:txBody>
      </p:sp>
    </p:spTree>
    <p:extLst>
      <p:ext uri="{BB962C8B-B14F-4D97-AF65-F5344CB8AC3E}">
        <p14:creationId xmlns:p14="http://schemas.microsoft.com/office/powerpoint/2010/main" xmlns="" val="2651464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nline-leadership-fiedlers-contingency-theory-2-2x.jpg"/>
          <p:cNvPicPr>
            <a:picLocks noChangeAspect="1"/>
          </p:cNvPicPr>
          <p:nvPr/>
        </p:nvPicPr>
        <p:blipFill>
          <a:blip r:embed="rId2"/>
          <a:srcRect l="-9320" b="6719"/>
          <a:stretch>
            <a:fillRect/>
          </a:stretch>
        </p:blipFill>
        <p:spPr>
          <a:xfrm>
            <a:off x="1837426" y="500331"/>
            <a:ext cx="9014604" cy="5598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FIEDLER’S CONTINGENCY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14400"/>
            <a:ext cx="9067800" cy="5791200"/>
          </a:xfrm>
        </p:spPr>
        <p:txBody>
          <a:bodyPr>
            <a:normAutofit/>
          </a:bodyPr>
          <a:lstStyle/>
          <a:p>
            <a:pPr marL="508000" indent="-508000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Merits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08050" lvl="1" indent="-5080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Attention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all three variables, leader, situation and subordinates  </a:t>
            </a:r>
          </a:p>
          <a:p>
            <a:pPr marL="908050" lvl="1" indent="-5080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improvement and future research </a:t>
            </a:r>
          </a:p>
          <a:p>
            <a:pPr marL="908050" lvl="1" indent="-508000" algn="just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 training tool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leader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situation     </a:t>
            </a:r>
          </a:p>
          <a:p>
            <a:pPr marL="508000" indent="-508000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pPr marL="908050" lvl="1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Difficult to classify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task</a:t>
            </a:r>
          </a:p>
          <a:p>
            <a:pPr marL="908050" lvl="1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proper explanation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how and why leader describe LPC</a:t>
            </a:r>
          </a:p>
          <a:p>
            <a:pPr marL="908050" lvl="1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Tool (LPC) to measure is itself criticize: it is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feeling towards worker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08050" lvl="1" indent="-5080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both leader and subordinates have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adequate technical competence.             </a:t>
            </a:r>
          </a:p>
          <a:p>
            <a:pPr marL="908050" lvl="1" indent="-50800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19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Path Goal Theory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839200" cy="5715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BY ROBERT HOUSE: </a:t>
            </a:r>
            <a:endParaRPr lang="en-IN" sz="2400" dirty="0"/>
          </a:p>
          <a:p>
            <a:pPr algn="just"/>
            <a:r>
              <a:rPr lang="en-IN" sz="2400" dirty="0"/>
              <a:t>Extracts elements from the </a:t>
            </a:r>
            <a:r>
              <a:rPr lang="en-IN" sz="2400" b="1" dirty="0"/>
              <a:t>Ohio State </a:t>
            </a:r>
            <a:r>
              <a:rPr lang="en-IN" sz="2400" dirty="0"/>
              <a:t>leadership research on initiating structure and consideration and the </a:t>
            </a:r>
            <a:r>
              <a:rPr lang="en-IN" sz="2400" b="1" dirty="0"/>
              <a:t>expectancy theory</a:t>
            </a:r>
            <a:r>
              <a:rPr lang="en-IN" sz="2400" dirty="0"/>
              <a:t> of motivation.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b="1" dirty="0"/>
              <a:t>leader’s job</a:t>
            </a:r>
            <a:r>
              <a:rPr lang="en-IN" sz="2400" dirty="0"/>
              <a:t> to provide followers with the </a:t>
            </a:r>
            <a:r>
              <a:rPr lang="en-IN" sz="2400" b="1" dirty="0"/>
              <a:t>information, support, or other resources </a:t>
            </a:r>
            <a:r>
              <a:rPr lang="en-IN" sz="2400" dirty="0"/>
              <a:t>necessary to achieve their goals.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The term </a:t>
            </a:r>
            <a:r>
              <a:rPr lang="en-IN" sz="2400" b="1" dirty="0"/>
              <a:t>path–goal</a:t>
            </a:r>
            <a:r>
              <a:rPr lang="en-IN" sz="2400" i="1" dirty="0"/>
              <a:t> </a:t>
            </a:r>
            <a:r>
              <a:rPr lang="en-IN" sz="2400" dirty="0"/>
              <a:t>implies effective leaders clarify followers’ paths to their work goals and make the journey easier by reducing roadblocks.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79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Path-Goal Theory</a:t>
            </a:r>
          </a:p>
        </p:txBody>
      </p:sp>
      <p:pic>
        <p:nvPicPr>
          <p:cNvPr id="97283" name="Picture 3" descr="bd1965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67662" y="2411155"/>
            <a:ext cx="29718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209800" y="1752600"/>
            <a:ext cx="49530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b="1"/>
              <a:t>Path-Goal Theory</a:t>
            </a:r>
          </a:p>
          <a:p>
            <a:pPr algn="just"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The theory that it is the leader’s job to assist followers in attaining their goals and to provide them the necessary direction and/or support to ensure that their goals are compatible with the overall objectives of the group or organization.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105967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6096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Path Goal Theory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715000"/>
          </a:xfrm>
        </p:spPr>
        <p:txBody>
          <a:bodyPr>
            <a:normAutofit/>
          </a:bodyPr>
          <a:lstStyle/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 must clarify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clear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path for realizing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goal. 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leader influence the subordinate behavior related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work goal, personal goal and path to goal attainment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8000" indent="-508000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LEADER MOTIVATING:</a:t>
            </a:r>
          </a:p>
          <a:p>
            <a:pPr marL="90805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increasing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attractiveness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rewards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0805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strengthening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expectancy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efforts can result in performance</a:t>
            </a:r>
          </a:p>
          <a:p>
            <a:pPr marL="90805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Performance can result 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rewards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xmlns="" val="1863768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763000" cy="6397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Situational Leadership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763000" cy="5791200"/>
          </a:xfrm>
        </p:spPr>
        <p:txBody>
          <a:bodyPr>
            <a:normAutofit/>
          </a:bodyPr>
          <a:lstStyle/>
          <a:p>
            <a:pPr marL="508000" indent="-5080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Paul Hersey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Kenneth Blanchard </a:t>
            </a:r>
          </a:p>
          <a:p>
            <a:pPr marL="508000" indent="-5080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maturity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contingency variable…….</a:t>
            </a:r>
          </a:p>
          <a:p>
            <a:pPr marL="508000" indent="-50800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Leadership style depend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maturity level of subordinates   </a:t>
            </a:r>
          </a:p>
          <a:p>
            <a:pPr marL="508000" indent="-508000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Maturity in this context means, </a:t>
            </a:r>
          </a:p>
          <a:p>
            <a:pPr marL="908050" lvl="1" indent="-50800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Desire for achievements</a:t>
            </a:r>
          </a:p>
          <a:p>
            <a:pPr marL="908050" lvl="1" indent="-50800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Willingness to accept responsibility</a:t>
            </a:r>
          </a:p>
          <a:p>
            <a:pPr marL="908050" lvl="1" indent="-50800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Task related ability  </a:t>
            </a:r>
          </a:p>
          <a:p>
            <a:pPr marL="908050" lvl="1" indent="-50800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Experience  </a:t>
            </a:r>
          </a:p>
          <a:p>
            <a:pPr marL="508000" indent="-508000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Leader and subordinates move through four stages. </a:t>
            </a:r>
          </a:p>
          <a:p>
            <a:pPr marL="908050" lvl="1" indent="-50800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Telling</a:t>
            </a:r>
          </a:p>
          <a:p>
            <a:pPr marL="908050" lvl="1" indent="-50800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Selling </a:t>
            </a:r>
          </a:p>
          <a:p>
            <a:pPr marL="908050" lvl="1" indent="-50800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Participating </a:t>
            </a:r>
          </a:p>
          <a:p>
            <a:pPr marL="908050" lvl="1" indent="-50800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Delegating </a:t>
            </a:r>
          </a:p>
        </p:txBody>
      </p:sp>
    </p:spTree>
    <p:extLst>
      <p:ext uri="{BB962C8B-B14F-4D97-AF65-F5344CB8AC3E}">
        <p14:creationId xmlns:p14="http://schemas.microsoft.com/office/powerpoint/2010/main" xmlns="" val="1443229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848600" cy="1371600"/>
          </a:xfrm>
        </p:spPr>
        <p:txBody>
          <a:bodyPr/>
          <a:lstStyle/>
          <a:p>
            <a:pPr algn="ctr" eaLnBrk="1" hangingPunct="1"/>
            <a:r>
              <a:rPr lang="en-US"/>
              <a:t>Hersey and Blanchard’s Situational Leadership Theory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438400" y="1633539"/>
            <a:ext cx="7315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Situational Leadership Theory (SLT)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ahoma" panose="020B0604030504040204" pitchFamily="34" charset="0"/>
              </a:rPr>
              <a:t>A contingency theory that focuses on followers’ readiness.</a:t>
            </a: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blackWhite">
          <a:xfrm>
            <a:off x="2514601" y="3810000"/>
            <a:ext cx="7292975" cy="1905000"/>
          </a:xfrm>
          <a:prstGeom prst="rtTriangle">
            <a:avLst/>
          </a:prstGeom>
          <a:solidFill>
            <a:srgbClr val="00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blackWhite">
          <a:xfrm>
            <a:off x="2514600" y="4953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Leader: decreasing need </a:t>
            </a:r>
            <a:br>
              <a:rPr lang="en-US" b="1">
                <a:solidFill>
                  <a:schemeClr val="bg1"/>
                </a:solidFill>
                <a:latin typeface="Arial" charset="0"/>
              </a:rPr>
            </a:br>
            <a:r>
              <a:rPr lang="en-US" b="1">
                <a:solidFill>
                  <a:schemeClr val="bg1"/>
                </a:solidFill>
                <a:latin typeface="Arial" charset="0"/>
              </a:rPr>
              <a:t>for support and supervision</a:t>
            </a:r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blackWhite">
          <a:xfrm flipH="1" flipV="1">
            <a:off x="2460626" y="3810000"/>
            <a:ext cx="7292975" cy="1905000"/>
          </a:xfrm>
          <a:prstGeom prst="rtTriangl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blackWhite">
          <a:xfrm rot="-21600000">
            <a:off x="6705600" y="3886201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b="1">
                <a:solidFill>
                  <a:schemeClr val="bg1"/>
                </a:solidFill>
                <a:latin typeface="Arial" charset="0"/>
              </a:rPr>
              <a:t>Follower readiness: </a:t>
            </a:r>
            <a:br>
              <a:rPr lang="en-US" sz="2000" b="1">
                <a:solidFill>
                  <a:schemeClr val="bg1"/>
                </a:solidFill>
                <a:latin typeface="Arial" charset="0"/>
              </a:rPr>
            </a:br>
            <a:r>
              <a:rPr lang="en-US" sz="2000" b="1">
                <a:solidFill>
                  <a:schemeClr val="bg1"/>
                </a:solidFill>
                <a:latin typeface="Arial" charset="0"/>
              </a:rPr>
              <a:t>ability and willingness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514600" y="3216275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Unable and</a:t>
            </a:r>
            <a:b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Unwilling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597400" y="3216275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Unable but</a:t>
            </a:r>
            <a:b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Willing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458200" y="321627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Able and</a:t>
            </a:r>
            <a:b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Willing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514600" y="5791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Directive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962400" y="57912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High Task and Relationship Orientations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629400" y="57150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Supportive Participative 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756400" y="321627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Able and</a:t>
            </a:r>
            <a:b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Unwilling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8305800" y="5791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36700612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1447800"/>
          </a:xfrm>
        </p:spPr>
        <p:txBody>
          <a:bodyPr/>
          <a:lstStyle/>
          <a:p>
            <a:pPr algn="ctr" eaLnBrk="1" hangingPunct="1"/>
            <a:r>
              <a:rPr lang="en-US" sz="3200"/>
              <a:t>Leadership Styles and Follower Readiness</a:t>
            </a:r>
            <a:br>
              <a:rPr lang="en-US" sz="3200"/>
            </a:br>
            <a:r>
              <a:rPr lang="en-US" sz="3200"/>
              <a:t>(Hersey and Blanchard)</a:t>
            </a:r>
            <a:r>
              <a:rPr lang="en-US"/>
              <a:t>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495800" y="2209800"/>
            <a:ext cx="3733800" cy="3352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4495800" y="38862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6324600" y="22098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400800" y="1752601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Willing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648200" y="176688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Unwilling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429000" y="28194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Able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429000" y="44958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Unable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648200" y="44958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Directive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443663" y="4187826"/>
            <a:ext cx="1676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High Task</a:t>
            </a:r>
            <a:b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and </a:t>
            </a:r>
            <a:b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Relationship </a:t>
            </a:r>
            <a:b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Orientations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648200" y="2759076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Supportive Participative 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629400" y="28956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Monitoring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2743200" y="1752601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</a:rPr>
              <a:t>Follower Readiness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638800" y="3581401"/>
            <a:ext cx="1371600" cy="6000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Leadership</a:t>
            </a:r>
            <a:b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37313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28800" y="198438"/>
            <a:ext cx="8610600" cy="5635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LEADERSHIP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28800" y="990600"/>
            <a:ext cx="8534400" cy="56388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Leadership :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ability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influence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towards the achievement of vision or set of goals.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Leadership is the process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encouraging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helping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others to work enthusiastically towards objectives.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Leadership is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which one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person influence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others to work together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willingly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related task to attain goals.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67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763000" cy="5715000"/>
          </a:xfrm>
        </p:spPr>
        <p:txBody>
          <a:bodyPr>
            <a:normAutofit/>
          </a:bodyPr>
          <a:lstStyle/>
          <a:p>
            <a:pPr marL="508000" indent="-50800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MERITS: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Recommend leadership style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popular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leadership training 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attention to followers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their feeling about the task 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move followers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towards the maturity</a:t>
            </a:r>
          </a:p>
          <a:p>
            <a:pPr marL="508000" indent="-508000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assess maturity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level is difficult task  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Leader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adoptable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but it may not be.</a:t>
            </a:r>
          </a:p>
          <a:p>
            <a:pPr marL="782320" lvl="1" indent="-50800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Leader treat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each employee slightly different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way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152400"/>
            <a:ext cx="8763000" cy="6858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bIns="91440" anchor="b" anchorCtr="0">
            <a:normAutofit/>
          </a:bodyPr>
          <a:lstStyle>
            <a:lvl1pPr algn="ctr">
              <a:spcBef>
                <a:spcPct val="0"/>
              </a:spcBef>
              <a:buNone/>
              <a:defRPr kumimoji="0" sz="3200" b="1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The Situational Leadership Theory</a:t>
            </a:r>
          </a:p>
        </p:txBody>
      </p:sp>
    </p:spTree>
    <p:extLst>
      <p:ext uri="{BB962C8B-B14F-4D97-AF65-F5344CB8AC3E}">
        <p14:creationId xmlns:p14="http://schemas.microsoft.com/office/powerpoint/2010/main" xmlns="" val="26815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1371601"/>
            <a:ext cx="8915400" cy="45396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Innate qualities are those which are possessed by various individuals since their birth. These qualities are natural and often known as god-gifted.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PHYSICAL FEATURES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INTELLIGENCE</a:t>
            </a:r>
          </a:p>
          <a:p>
            <a:r>
              <a:rPr lang="en-US" dirty="0" smtClean="0"/>
              <a:t>Acquirable </a:t>
            </a:r>
            <a:r>
              <a:rPr lang="en-US" dirty="0" smtClean="0"/>
              <a:t>qualities are those which </a:t>
            </a:r>
            <a:r>
              <a:rPr lang="en-US" dirty="0" smtClean="0"/>
              <a:t>can be acquired and increased through various process.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Emotional stability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Human relations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Empathy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Objectivity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Motivating skills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Technical skills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Communicative skills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Social skills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8438"/>
            <a:ext cx="8839200" cy="5635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CRITICAL ANALYSIS OF TRAIT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838200"/>
            <a:ext cx="10472737" cy="5867400"/>
          </a:xfrm>
        </p:spPr>
        <p:txBody>
          <a:bodyPr>
            <a:normAutofit/>
          </a:bodyPr>
          <a:lstStyle/>
          <a:p>
            <a:pPr marL="222250" indent="-222250"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Limitations: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does not identify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traits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most important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that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important for a successful leader.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traits may not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inherited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can only be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acquired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training.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universal traits found that predict leadership in all situations.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Unclear evidence of the cause and effect of relationship of leadership and traits.</a:t>
            </a:r>
          </a:p>
          <a:p>
            <a:pPr marL="222250" indent="-222250" algn="just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Better predictor of the appearance of leadership than distinguishing effective and ineffective leaders.</a:t>
            </a:r>
          </a:p>
          <a:p>
            <a:pPr marL="355600" indent="-355600"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892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blackWhite">
          <a:xfrm>
            <a:off x="2286000" y="3657601"/>
            <a:ext cx="6324600" cy="2000249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  <p:txBody>
          <a:bodyPr lIns="274320" rIns="182880" anchor="ctr"/>
          <a:lstStyle/>
          <a:p>
            <a:pPr marL="222250" indent="-222250">
              <a:lnSpc>
                <a:spcPct val="11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Trait theory: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Leaders are born, not made.</a:t>
            </a:r>
          </a:p>
          <a:p>
            <a:pPr marL="222250" indent="-222250">
              <a:lnSpc>
                <a:spcPct val="11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Behavioral theory: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Leadership traits can be taught.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85825" y="1228725"/>
            <a:ext cx="10701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Beginning in 1940 to 1960s…</a:t>
            </a:r>
          </a:p>
          <a:p>
            <a:pPr algn="just">
              <a:spcBef>
                <a:spcPct val="50000"/>
              </a:spcBef>
            </a:pPr>
            <a:endParaRPr lang="en-US" sz="2400" b="1" dirty="0"/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proposing that specific behaviors differentiate leaders from non-leaders.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274638"/>
            <a:ext cx="8915400" cy="63976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THEORY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8208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644" y="0"/>
            <a:ext cx="8686800" cy="571500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491" y="571500"/>
            <a:ext cx="10239422" cy="6286500"/>
          </a:xfrm>
        </p:spPr>
        <p:txBody>
          <a:bodyPr>
            <a:noAutofit/>
          </a:bodyPr>
          <a:lstStyle/>
          <a:p>
            <a:pPr lvl="0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Ohio State University Studies: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Identified two major kinds of leadership behaviors or styles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Initiating-structure behavior: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leader clearly defines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leader-subordinate roles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so that everyone knows what is expected. The leader also establishes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formal lines of communication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determines how tasks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be performed.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extent to which a leader is likely to define and structure his or her role and those of sub-ordinates in the search for goal attainment.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Consideration behavior: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leader shows concern for subordinates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feelings' and ideas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He attempts to establish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warm, friendly and supportive relationship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extent to which a leader is likely to have job relationships characterized by mutual trust, respect for subordinate’s ideas, and regard for their feelings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18397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22238"/>
            <a:ext cx="8839200" cy="5635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799"/>
            <a:ext cx="11687175" cy="6029325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University of The Michigan Studies: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Led by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Rensis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Likert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Broad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discussions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with both the managers and sub-ordinates, 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forms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leadership behavior. </a:t>
            </a:r>
          </a:p>
          <a:p>
            <a:pPr marL="612458" lvl="2"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Job-centered leadership behavior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focuses on performances and efficient completion of the assigned tasks. explain task procedures and oversee their work.</a:t>
            </a:r>
          </a:p>
          <a:p>
            <a:pPr marL="612458" lvl="2"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Employee centered leadership behavior: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focuses on, developing a cohesive work group and ensuring that employees are satisfied with their jobs. Thus, the leader's primary concern is the welfare of the subordinates. </a:t>
            </a:r>
          </a:p>
        </p:txBody>
      </p:sp>
    </p:spTree>
    <p:extLst>
      <p:ext uri="{BB962C8B-B14F-4D97-AF65-F5344CB8AC3E}">
        <p14:creationId xmlns:p14="http://schemas.microsoft.com/office/powerpoint/2010/main" xmlns="" val="186642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792162"/>
          </a:xfr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91440" rtlCol="0" anchor="b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10600" cy="5486400"/>
          </a:xfr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94384" y="1676400"/>
            <a:ext cx="78878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14632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