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9"/>
  </p:notesMasterIdLst>
  <p:sldIdLst>
    <p:sldId id="344" r:id="rId2"/>
    <p:sldId id="345" r:id="rId3"/>
    <p:sldId id="356" r:id="rId4"/>
    <p:sldId id="346" r:id="rId5"/>
    <p:sldId id="347" r:id="rId6"/>
    <p:sldId id="348" r:id="rId7"/>
    <p:sldId id="349" r:id="rId8"/>
    <p:sldId id="350" r:id="rId9"/>
    <p:sldId id="351" r:id="rId10"/>
    <p:sldId id="353" r:id="rId11"/>
    <p:sldId id="370" r:id="rId12"/>
    <p:sldId id="371" r:id="rId13"/>
    <p:sldId id="374" r:id="rId14"/>
    <p:sldId id="375" r:id="rId15"/>
    <p:sldId id="376" r:id="rId16"/>
    <p:sldId id="377" r:id="rId17"/>
    <p:sldId id="378" r:id="rId18"/>
    <p:sldId id="417" r:id="rId19"/>
    <p:sldId id="418" r:id="rId20"/>
    <p:sldId id="419" r:id="rId21"/>
    <p:sldId id="420" r:id="rId22"/>
    <p:sldId id="421" r:id="rId23"/>
    <p:sldId id="423" r:id="rId24"/>
    <p:sldId id="424" r:id="rId25"/>
    <p:sldId id="425" r:id="rId26"/>
    <p:sldId id="426" r:id="rId27"/>
    <p:sldId id="427" r:id="rId2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F984-0E7A-4BBE-9F25-0D0504DE8CFE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D54E9-54A6-408C-BFD9-82B780A65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7515D93-AE6E-431D-BF60-877B2B163B8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7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46C73-AF45-46C5-84D6-04F74AFE44E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9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C36F9-B883-4189-A3EC-912684D6A2F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7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E1261-AA59-4B5F-AC7D-3066B149D776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A97EC660-4BCC-45BA-B972-982DBEB1AE9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23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A143B-E0E2-4684-8572-467FDAF44E7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4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F00CB-AFFF-4A5B-8685-B648B825888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2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967EB-31DD-46EB-BE45-D1FD30E8FC5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7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FBC7A-30D6-4F01-ABF5-D472F1C3E36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C4D4E2-937A-4940-918C-3B17D124E35A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75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A13753-55BC-49EB-8163-088720E4A11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33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6FFBA9-278D-4564-8C7B-8787EA589493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en-US" sz="3600" b="1" dirty="0" smtClean="0"/>
              <a:t>Management By Objectives (MBO)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04864"/>
            <a:ext cx="8352928" cy="4104456"/>
          </a:xfrm>
        </p:spPr>
        <p:txBody>
          <a:bodyPr/>
          <a:lstStyle/>
          <a:p>
            <a:pPr marL="457200" lvl="2" indent="-457200" algn="just" defTabSz="450850" eaLnBrk="1" hangingPunct="1"/>
            <a:r>
              <a:rPr lang="en-US" sz="2400" dirty="0" smtClean="0"/>
              <a:t>The term MBO was coined by Peter </a:t>
            </a:r>
            <a:r>
              <a:rPr lang="en-US" sz="2400" dirty="0" err="1" smtClean="0"/>
              <a:t>Drucker</a:t>
            </a:r>
            <a:r>
              <a:rPr lang="en-US" sz="2400" dirty="0" smtClean="0"/>
              <a:t> in 1954 when he emphasized the concept of Management by Objective.</a:t>
            </a:r>
          </a:p>
          <a:p>
            <a:pPr marL="457200" lvl="2" indent="-457200" algn="just" defTabSz="450850" eaLnBrk="1" hangingPunct="1"/>
            <a:endParaRPr lang="en-US" sz="2400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“MBO is a comprehensive managerial system that integrates many key managerial activities in a systematic manner, consciously directed towards the effective and efficient achievement of organizational objectives.”</a:t>
            </a:r>
          </a:p>
          <a:p>
            <a:pPr marL="457200" lvl="2" indent="-457200" algn="just" defTabSz="450850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929018"/>
          </a:xfrm>
        </p:spPr>
        <p:txBody>
          <a:bodyPr/>
          <a:lstStyle/>
          <a:p>
            <a:pPr marL="457200" lvl="2" indent="-457200" algn="ctr" defTabSz="450850" eaLnBrk="1" hangingPunct="1"/>
            <a:r>
              <a:rPr lang="en-US" sz="2800" b="1" dirty="0" smtClean="0"/>
              <a:t>Limitations of MBO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71612"/>
            <a:ext cx="8208912" cy="4665700"/>
          </a:xfrm>
        </p:spPr>
        <p:txBody>
          <a:bodyPr>
            <a:normAutofit/>
          </a:bodyPr>
          <a:lstStyle/>
          <a:p>
            <a:pPr marL="457200" lvl="2" indent="-457200" algn="just" defTabSz="450850" eaLnBrk="1" hangingPunct="1"/>
            <a:r>
              <a:rPr lang="en-US" sz="2400" dirty="0" smtClean="0"/>
              <a:t>Time and Cost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Failure </a:t>
            </a:r>
            <a:r>
              <a:rPr lang="en-US" sz="2400" dirty="0" smtClean="0"/>
              <a:t>to teach MBO </a:t>
            </a:r>
            <a:r>
              <a:rPr lang="en-US" sz="2400" dirty="0" smtClean="0"/>
              <a:t>philosophy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Problems in Objective Setting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Emphasis on Short-term Objectives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Inflexibility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Frustration</a:t>
            </a:r>
            <a:endParaRPr lang="en-US" sz="2400" dirty="0" smtClean="0"/>
          </a:p>
          <a:p>
            <a:pPr marL="457200" lvl="2" indent="-457200" algn="just" defTabSz="450850"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3182"/>
            <a:ext cx="9144000" cy="1071570"/>
          </a:xfrm>
        </p:spPr>
        <p:txBody>
          <a:bodyPr/>
          <a:lstStyle/>
          <a:p>
            <a:pPr algn="ctr" eaLnBrk="1" hangingPunct="1"/>
            <a:r>
              <a:rPr lang="en-US" sz="4800" b="1" dirty="0" smtClean="0"/>
              <a:t>Decision Making</a:t>
            </a:r>
            <a:endParaRPr lang="en-I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sz="3600" b="1" dirty="0" smtClean="0"/>
              <a:t>Decision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43050"/>
            <a:ext cx="8424936" cy="5214950"/>
          </a:xfrm>
        </p:spPr>
        <p:txBody>
          <a:bodyPr/>
          <a:lstStyle/>
          <a:p>
            <a:pPr marL="457200" lvl="2" indent="-457200" algn="just" defTabSz="450850" eaLnBrk="1" hangingPunct="1"/>
            <a:endParaRPr lang="en-US" sz="2400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The word ‘decision’ has been derived from the Latin word ‘decidere’ which means a cutting away or cutting off.</a:t>
            </a:r>
          </a:p>
          <a:p>
            <a:pPr marL="457200" lvl="2" indent="-457200" algn="just" defTabSz="450850"/>
            <a:r>
              <a:rPr lang="en-US" sz="2400" b="1" dirty="0"/>
              <a:t>“A decision represents a judgment; a final resolution of a conflict of needs, means, or goals; and a commitment to action made in face of uncertainty, complexity, and even irrationality”</a:t>
            </a:r>
            <a:endParaRPr lang="en-US" sz="2800" b="1" dirty="0"/>
          </a:p>
          <a:p>
            <a:pPr marL="457200" lvl="2" indent="-457200" algn="just" defTabSz="450850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842190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Features of Decision Making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280920" cy="4882294"/>
          </a:xfrm>
        </p:spPr>
        <p:txBody>
          <a:bodyPr/>
          <a:lstStyle/>
          <a:p>
            <a:pPr marL="457200" lvl="2" indent="-457200" algn="just" defTabSz="450850" eaLnBrk="1" hangingPunct="1"/>
            <a:r>
              <a:rPr lang="en-US" sz="2400" dirty="0" smtClean="0"/>
              <a:t>Decision making implies that there are various alternatives and the most desirable alternative is chosen to solve the problem or to arrive at expected result.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Existence of alternatives suggests that the decision maker has freedom to choose alternative.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Decision may not be completely rational but may be judgmental and emotional in which personal preferences and values of the decision maker play significant role.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Decision making, like any other management process, is goal oriented. 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842190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Types of Decisions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43050"/>
            <a:ext cx="8208912" cy="4378238"/>
          </a:xfrm>
        </p:spPr>
        <p:txBody>
          <a:bodyPr/>
          <a:lstStyle/>
          <a:p>
            <a:pPr marL="457200" lvl="2" indent="-457200" algn="just" defTabSz="450850" eaLnBrk="1" hangingPunct="1"/>
            <a:r>
              <a:rPr lang="en-US" sz="2400" dirty="0" smtClean="0"/>
              <a:t>Herbert </a:t>
            </a:r>
            <a:r>
              <a:rPr lang="en-US" sz="2400" dirty="0" smtClean="0"/>
              <a:t>Simon has grouped organizational decisions into two categories based on the decision factors which are taken into considerations.</a:t>
            </a:r>
          </a:p>
          <a:p>
            <a:pPr marL="846138" lvl="3" indent="-457200" algn="just" defTabSz="450850" eaLnBrk="1" hangingPunct="1"/>
            <a:r>
              <a:rPr lang="en-US" sz="1800" b="1" dirty="0" smtClean="0"/>
              <a:t>Programmed Decisions</a:t>
            </a:r>
          </a:p>
          <a:p>
            <a:pPr marL="846138" lvl="3" indent="-457200" algn="just" defTabSz="450850" eaLnBrk="1" hangingPunct="1"/>
            <a:r>
              <a:rPr lang="en-US" sz="1800" b="1" dirty="0" smtClean="0"/>
              <a:t>Non-programmed Decisions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Organizational decisions are classified as-</a:t>
            </a:r>
          </a:p>
          <a:p>
            <a:pPr marL="846138" lvl="3" indent="-457200" algn="just" defTabSz="450850" eaLnBrk="1" hangingPunct="1"/>
            <a:r>
              <a:rPr lang="en-US" sz="1800" b="1" dirty="0" smtClean="0"/>
              <a:t>Strategic Decisions</a:t>
            </a:r>
          </a:p>
          <a:p>
            <a:pPr marL="846138" lvl="3" indent="-457200" algn="just" defTabSz="450850" eaLnBrk="1" hangingPunct="1"/>
            <a:r>
              <a:rPr lang="en-US" sz="1800" b="1" dirty="0" smtClean="0"/>
              <a:t>Tactical or Operational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842190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Types of Decisions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43050"/>
            <a:ext cx="8136904" cy="4522254"/>
          </a:xfrm>
        </p:spPr>
        <p:txBody>
          <a:bodyPr>
            <a:normAutofit fontScale="92500"/>
          </a:bodyPr>
          <a:lstStyle/>
          <a:p>
            <a:pPr marL="457200" lvl="2" indent="-457200" algn="just" defTabSz="450850" eaLnBrk="1" hangingPunct="1"/>
            <a:r>
              <a:rPr lang="en-US" sz="2400" b="1" dirty="0" smtClean="0"/>
              <a:t>Programmed Decisions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They are routine and repetitive and are made within the framework of organizational policies and rules.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These policies and rules are established well in advance to solve recurring (frequent) problem.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Ex: Promotion of an employee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These decisions are comparatively easy to make as these are relate to the problems which are solved by considering internal organizational factors.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These are made by personnel at lower levels in the organizations.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70182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Types of Decisions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43050"/>
            <a:ext cx="8280920" cy="4810286"/>
          </a:xfrm>
        </p:spPr>
        <p:txBody>
          <a:bodyPr>
            <a:normAutofit fontScale="92500"/>
          </a:bodyPr>
          <a:lstStyle/>
          <a:p>
            <a:pPr marL="457200" lvl="2" indent="-457200" algn="just" defTabSz="450850" eaLnBrk="1" hangingPunct="1"/>
            <a:r>
              <a:rPr lang="en-US" sz="2400" b="1" dirty="0" smtClean="0"/>
              <a:t>Non-programmed Decisions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They are relevant for solving unique/unusual problems.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In which alternatives can not be determined well in advance.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 situation is not well structured and the outcomes of various alternatives cannot be arranged in advance.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Ex: Organization wants to take actions for growth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They are non-recurring and, therefore, readymade solutions are not available.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These decisions are of high importance because of their long term impact, they are made by top level managers.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70182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Types of Decisions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43050"/>
            <a:ext cx="8280920" cy="4594262"/>
          </a:xfrm>
        </p:spPr>
        <p:txBody>
          <a:bodyPr>
            <a:normAutofit lnSpcReduction="10000"/>
          </a:bodyPr>
          <a:lstStyle/>
          <a:p>
            <a:pPr marL="457200" lvl="2" indent="-457200" algn="just" defTabSz="450850" eaLnBrk="1" hangingPunct="1"/>
            <a:r>
              <a:rPr lang="en-US" sz="2400" b="1" dirty="0" smtClean="0"/>
              <a:t>Strategic Decisions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 concept is based on strategy.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“Strategic decision is a major choice of actions concerning allocation of resources and contribution to the achievement of organizational objectives”</a:t>
            </a:r>
          </a:p>
          <a:p>
            <a:pPr marL="457200" lvl="2" indent="-457200" algn="just" defTabSz="450850" eaLnBrk="1" hangingPunct="1"/>
            <a:r>
              <a:rPr lang="en-US" sz="2400" b="1" dirty="0" smtClean="0"/>
              <a:t>Tactical decisions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Tactical or operational decisions are derived out of strategic decisions. 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It relates to day-to-day working of the organization and is made in context of well set policies and procedures.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86142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43050"/>
            <a:ext cx="8280920" cy="42862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2" indent="0" algn="just" defTabSz="450850" eaLnBrk="1" hangingPunct="1">
              <a:buNone/>
            </a:pPr>
            <a:r>
              <a:rPr lang="en-US" sz="2400" dirty="0" smtClean="0"/>
              <a:t>Decision making process depicted in following figure: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500306"/>
            <a:ext cx="1714512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Specific Objectives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2357422" y="2500306"/>
            <a:ext cx="2000264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Identification of </a:t>
            </a:r>
          </a:p>
          <a:p>
            <a:pPr algn="ctr"/>
            <a:r>
              <a:rPr lang="en-US" b="1" dirty="0" smtClean="0"/>
              <a:t>Problems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4714876" y="2500306"/>
            <a:ext cx="2000264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 </a:t>
            </a:r>
          </a:p>
          <a:p>
            <a:pPr algn="ctr"/>
            <a:r>
              <a:rPr lang="en-US" b="1" dirty="0" smtClean="0"/>
              <a:t>for Alternatives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7072330" y="2500306"/>
            <a:ext cx="1820150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 </a:t>
            </a:r>
          </a:p>
          <a:p>
            <a:pPr algn="ctr"/>
            <a:r>
              <a:rPr lang="en-US" b="1" dirty="0" smtClean="0"/>
              <a:t>of Alternatives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072330" y="4500570"/>
            <a:ext cx="1820150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Choice</a:t>
            </a:r>
          </a:p>
          <a:p>
            <a:pPr algn="ctr"/>
            <a:r>
              <a:rPr lang="en-US" b="1" dirty="0" smtClean="0"/>
              <a:t>of Alternatives</a:t>
            </a:r>
            <a:endParaRPr lang="en-SG" b="1" dirty="0"/>
          </a:p>
        </p:txBody>
      </p:sp>
      <p:sp>
        <p:nvSpPr>
          <p:cNvPr id="9" name="Rectangle 8"/>
          <p:cNvSpPr/>
          <p:nvPr/>
        </p:nvSpPr>
        <p:spPr>
          <a:xfrm>
            <a:off x="3643306" y="4500570"/>
            <a:ext cx="2000264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Action</a:t>
            </a:r>
            <a:endParaRPr lang="en-SG" b="1" dirty="0"/>
          </a:p>
        </p:txBody>
      </p:sp>
      <p:sp>
        <p:nvSpPr>
          <p:cNvPr id="10" name="Rectangle 9"/>
          <p:cNvSpPr/>
          <p:nvPr/>
        </p:nvSpPr>
        <p:spPr>
          <a:xfrm>
            <a:off x="357158" y="4500570"/>
            <a:ext cx="1714512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S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38576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Feedback</a:t>
            </a:r>
            <a:endParaRPr lang="en-SG" b="1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071670" y="2964653"/>
            <a:ext cx="285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7686" y="3000372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15140" y="3000372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7982405" y="3429000"/>
            <a:ext cx="0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9" idx="3"/>
          </p:cNvCxnSpPr>
          <p:nvPr/>
        </p:nvCxnSpPr>
        <p:spPr>
          <a:xfrm flipH="1">
            <a:off x="5643570" y="4964917"/>
            <a:ext cx="14287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071670" y="5000637"/>
            <a:ext cx="1571636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07191" y="3963991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1000456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43050"/>
            <a:ext cx="8424936" cy="4306230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1. Specific Objectives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 need for decision making arises in order to achieve certain objectives.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Every action of human being is goal directed.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Decision making is also an action, hence, objectives are need to be referred.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However, objective setting is an outcome of earlier decisions, this may not be truly first step but it provides framework for the decision.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548680"/>
            <a:ext cx="7680960" cy="1094370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Features of MBO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424936" cy="4738278"/>
          </a:xfrm>
        </p:spPr>
        <p:txBody>
          <a:bodyPr>
            <a:normAutofit/>
          </a:bodyPr>
          <a:lstStyle/>
          <a:p>
            <a:pPr marL="457200" lvl="2" indent="-457200" algn="just" defTabSz="450850" eaLnBrk="1" hangingPunct="1"/>
            <a:r>
              <a:rPr lang="en-US" sz="2400" dirty="0" smtClean="0"/>
              <a:t>MBO is an approach and philosophy </a:t>
            </a:r>
            <a:endParaRPr lang="en-US" sz="2400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MBO is </a:t>
            </a:r>
            <a:r>
              <a:rPr lang="en-US" sz="2400" dirty="0" smtClean="0"/>
              <a:t>approach </a:t>
            </a:r>
            <a:r>
              <a:rPr lang="en-US" sz="2400" dirty="0" smtClean="0"/>
              <a:t>to </a:t>
            </a:r>
            <a:r>
              <a:rPr lang="en-US" sz="2400" dirty="0" smtClean="0"/>
              <a:t>management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 </a:t>
            </a:r>
            <a:r>
              <a:rPr lang="en-US" sz="2400" dirty="0" smtClean="0"/>
              <a:t>MBO is characterized by the participation of concerned managers in objective setting and performance reviews.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Periodic review of performance </a:t>
            </a:r>
            <a:endParaRPr lang="en-US" sz="2400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Objectives </a:t>
            </a:r>
            <a:r>
              <a:rPr lang="en-US" sz="2400" dirty="0" smtClean="0"/>
              <a:t>in MBO provide guidelines for appropriate system and procedures.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914198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43050"/>
            <a:ext cx="8496944" cy="4954302"/>
          </a:xfrm>
        </p:spPr>
        <p:txBody>
          <a:bodyPr>
            <a:normAutofit fontScale="92500"/>
          </a:bodyPr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2. Problem Identification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Identification of problem is the real beginning of decision making process.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A problem can be identified much clearly, if managers go through diagnosis and analysis  of the problem.</a:t>
            </a:r>
          </a:p>
          <a:p>
            <a:pPr marL="457200" lvl="2" indent="-457200" algn="just" defTabSz="450850" eaLnBrk="1" hangingPunct="1">
              <a:buNone/>
            </a:pPr>
            <a:r>
              <a:rPr lang="en-US" sz="2000" b="1" dirty="0" smtClean="0"/>
              <a:t>a. Diagnosis</a:t>
            </a:r>
            <a:endParaRPr lang="en-US" sz="2400" b="1" dirty="0" smtClean="0"/>
          </a:p>
          <a:p>
            <a:pPr marL="457200" lvl="2" indent="-457200" algn="just" defTabSz="450850" eaLnBrk="1" hangingPunct="1"/>
            <a:r>
              <a:rPr lang="en-US" sz="2000" dirty="0" smtClean="0"/>
              <a:t>The term has derived from medical science where it is used as the process of identifying dieses from its sign and symptoms.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A symptom is a condition or set of conditions that indicates the existence of problem.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Ex: If an organization has high turnover ratio of it employee, it indicates something is wrong.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The symptom of (“security of job”) of high turnover may provide a real problem to the manager.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914198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424936" cy="4882294"/>
          </a:xfrm>
        </p:spPr>
        <p:txBody>
          <a:bodyPr>
            <a:normAutofit/>
          </a:bodyPr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2. Problem Identification</a:t>
            </a:r>
          </a:p>
          <a:p>
            <a:pPr marL="457200" lvl="2" indent="-457200" algn="just" defTabSz="450850" eaLnBrk="1" hangingPunct="1">
              <a:buNone/>
            </a:pPr>
            <a:r>
              <a:rPr lang="en-US" sz="2000" b="1" dirty="0" smtClean="0"/>
              <a:t>a. Diagnosis</a:t>
            </a:r>
            <a:endParaRPr lang="en-US" sz="2400" b="1" dirty="0" smtClean="0"/>
          </a:p>
          <a:p>
            <a:pPr marL="457200" lvl="2" indent="-457200" algn="just" defTabSz="450850" eaLnBrk="1" hangingPunct="1"/>
            <a:r>
              <a:rPr lang="en-US" sz="2000" dirty="0" smtClean="0"/>
              <a:t>Diagnosing the real problem implies the gap between what is and what aught to be, identifying the reasons or gap, and understanding the problem.  </a:t>
            </a:r>
          </a:p>
          <a:p>
            <a:pPr marL="457200" lvl="2" indent="-457200" algn="just" defTabSz="450850" eaLnBrk="1" hangingPunct="1">
              <a:buNone/>
            </a:pPr>
            <a:r>
              <a:rPr lang="en-US" sz="2000" b="1" dirty="0" smtClean="0"/>
              <a:t>b. Analysis</a:t>
            </a:r>
            <a:endParaRPr lang="en-US" sz="2000" dirty="0" smtClean="0"/>
          </a:p>
          <a:p>
            <a:pPr marL="457200" lvl="2" indent="-457200" algn="just" defTabSz="450850" eaLnBrk="1" hangingPunct="1"/>
            <a:r>
              <a:rPr lang="en-US" sz="2000" dirty="0" smtClean="0"/>
              <a:t>The analysis of the problem requires to find out-</a:t>
            </a:r>
          </a:p>
          <a:p>
            <a:pPr marL="846138" lvl="3" indent="-457200" algn="just" defTabSz="450850" eaLnBrk="1" hangingPunct="1"/>
            <a:r>
              <a:rPr lang="en-US" sz="1700" dirty="0" smtClean="0"/>
              <a:t>Who would make decision?</a:t>
            </a:r>
          </a:p>
          <a:p>
            <a:pPr marL="846138" lvl="3" indent="-457200" algn="just" defTabSz="450850" eaLnBrk="1" hangingPunct="1"/>
            <a:r>
              <a:rPr lang="en-US" sz="1700" dirty="0" smtClean="0"/>
              <a:t>What information would be needed?</a:t>
            </a:r>
          </a:p>
          <a:p>
            <a:pPr marL="846138" lvl="3" indent="-457200" algn="just" defTabSz="450850" eaLnBrk="1" hangingPunct="1"/>
            <a:r>
              <a:rPr lang="en-US" sz="1700" dirty="0" smtClean="0"/>
              <a:t>Where the information is available?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It provides revealing circumstances that help to gain insight of the problem.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This step helps in knowing “What is needed” and “Where the alternatives for doing the thing”. </a:t>
            </a:r>
          </a:p>
          <a:p>
            <a:pPr marL="457200" lvl="2" indent="-457200" algn="just" defTabSz="450850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1000456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352928" cy="4824536"/>
          </a:xfrm>
        </p:spPr>
        <p:txBody>
          <a:bodyPr>
            <a:normAutofit lnSpcReduction="10000"/>
          </a:bodyPr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3. Search for Alternatives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A problems can be solved in several ways, however, all the ways can not be equally satisfying.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If there is only one way of solving a problem, no question of decision arises.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Therefore, the decision makers has to find out more alternatives through which same problem can be solved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lvl="2" indent="-457200" algn="just" defTabSz="450850"/>
            <a:r>
              <a:rPr lang="en-US" sz="2400" dirty="0"/>
              <a:t>A decision maker can make use of several sources for generating of alternatives:</a:t>
            </a:r>
          </a:p>
          <a:p>
            <a:pPr marL="846138" lvl="3" indent="-457200" algn="just" defTabSz="450850"/>
            <a:r>
              <a:rPr lang="en-US" sz="2100" dirty="0"/>
              <a:t>Past experiences</a:t>
            </a:r>
          </a:p>
          <a:p>
            <a:pPr marL="846138" lvl="3" indent="-457200" algn="just" defTabSz="450850"/>
            <a:r>
              <a:rPr lang="en-US" sz="2100" dirty="0"/>
              <a:t>Practices followed by others</a:t>
            </a:r>
          </a:p>
          <a:p>
            <a:pPr marL="846138" lvl="3" indent="-457200" algn="just" defTabSz="450850"/>
            <a:r>
              <a:rPr lang="en-US" sz="2100" dirty="0"/>
              <a:t>Using creative techniques, </a:t>
            </a:r>
            <a:r>
              <a:rPr lang="en-US" sz="2100" dirty="0" smtClean="0"/>
              <a:t>etc.…</a:t>
            </a:r>
            <a:endParaRPr lang="en-US" sz="2100" dirty="0"/>
          </a:p>
          <a:p>
            <a:pPr marL="457200" lvl="2" indent="-457200" algn="just" defTabSz="450850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626166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43050"/>
            <a:ext cx="8136904" cy="4666270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4. Evaluation of Alternatives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However, all alternatives available for the decision making will not be undertaken for detailed evaluation because of limitations of manager in evaluation of alternative.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In narrow down the list of alternatives two approach can be useful:</a:t>
            </a:r>
          </a:p>
          <a:p>
            <a:pPr marL="846138" lvl="3" indent="-457200" algn="just" defTabSz="450850" eaLnBrk="1" hangingPunct="1">
              <a:buNone/>
            </a:pPr>
            <a:endParaRPr lang="en-US" sz="1050" b="1" dirty="0" smtClean="0"/>
          </a:p>
          <a:p>
            <a:pPr marL="846138" lvl="3" indent="-457200" algn="just" defTabSz="450850" eaLnBrk="1" hangingPunct="1"/>
            <a:r>
              <a:rPr lang="en-US" sz="1700" b="1" dirty="0" smtClean="0"/>
              <a:t>Constraints on alternatives </a:t>
            </a:r>
            <a:r>
              <a:rPr lang="en-US" sz="1700" dirty="0" smtClean="0"/>
              <a:t>(i.e. list of criteria must match in alternative)</a:t>
            </a:r>
          </a:p>
          <a:p>
            <a:pPr marL="846138" lvl="3" indent="-457200" algn="just" defTabSz="450850" eaLnBrk="1" hangingPunct="1"/>
            <a:endParaRPr lang="en-US" sz="1700" dirty="0" smtClean="0"/>
          </a:p>
          <a:p>
            <a:pPr marL="846138" lvl="3" indent="-457200" algn="just" defTabSz="450850" eaLnBrk="1" hangingPunct="1"/>
            <a:r>
              <a:rPr lang="en-US" sz="1700" b="1" dirty="0" smtClean="0"/>
              <a:t>Grouping of alternatives of similar nature </a:t>
            </a:r>
            <a:r>
              <a:rPr lang="en-US" sz="1700" dirty="0" smtClean="0"/>
              <a:t>(i.e. producing outside the company and producing on contract basis can be grouped together)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70182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352928" cy="4738278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4. Evaluation of Alternatives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After narrowed list of alternatives, each one is evaluated in the lights of contribution of them in achieving of objectives.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Tangible factors like -</a:t>
            </a:r>
          </a:p>
          <a:p>
            <a:pPr marL="846138" lvl="3" indent="-457200" algn="just" defTabSz="450850" eaLnBrk="1" hangingPunct="1"/>
            <a:r>
              <a:rPr lang="en-US" sz="2100" dirty="0" smtClean="0"/>
              <a:t>Cost (investment required), benefits (output to be received)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Intangible factors like –</a:t>
            </a:r>
          </a:p>
          <a:p>
            <a:pPr marL="846138" lvl="3" indent="-457200" algn="just" defTabSz="450850" eaLnBrk="1" hangingPunct="1"/>
            <a:r>
              <a:rPr lang="en-US" sz="2100" dirty="0" smtClean="0"/>
              <a:t>Qualitative factors like psychological, ecological balance, etc… 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In evaluating alternatives, both of these factors taken into consideration.</a:t>
            </a:r>
          </a:p>
          <a:p>
            <a:pPr marL="846138" lvl="3" indent="-457200" algn="just" defTabSz="450850" eaLnBrk="1" hangingPunct="1">
              <a:buNone/>
            </a:pPr>
            <a:endParaRPr lang="en-US" sz="2100" dirty="0" smtClean="0"/>
          </a:p>
          <a:p>
            <a:pPr marL="457200" lvl="2" indent="-457200" algn="just" defTabSz="450850" eaLnBrk="1" hangingPunct="1"/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842190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43050"/>
            <a:ext cx="8424936" cy="4954302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5. Choice of Alternatives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Choice aspects of decision making is related to deciding the most acceptable alternatives which fits with the organizational objectives.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Thus, it is not necessary that chosen alternative is the best one alternative.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In choosing an alternative, the decision maker can go through three approaches:</a:t>
            </a:r>
          </a:p>
          <a:p>
            <a:pPr marL="457200" lvl="2" indent="-457200" algn="just" defTabSz="450850" eaLnBrk="1" hangingPunct="1">
              <a:buFont typeface="+mj-lt"/>
              <a:buAutoNum type="arabicPeriod"/>
            </a:pPr>
            <a:r>
              <a:rPr lang="en-US" sz="2400" b="1" dirty="0" smtClean="0"/>
              <a:t>Experience</a:t>
            </a:r>
          </a:p>
          <a:p>
            <a:pPr marL="457200" lvl="2" indent="-457200" algn="just" defTabSz="450850" eaLnBrk="1" hangingPunct="1">
              <a:buFont typeface="+mj-lt"/>
              <a:buAutoNum type="arabicPeriod"/>
            </a:pPr>
            <a:r>
              <a:rPr lang="en-US" sz="2400" b="1" dirty="0" smtClean="0"/>
              <a:t>Experimentations</a:t>
            </a:r>
          </a:p>
          <a:p>
            <a:pPr marL="457200" lvl="2" indent="-457200" algn="just" defTabSz="450850" eaLnBrk="1" hangingPunct="1">
              <a:buFont typeface="+mj-lt"/>
              <a:buAutoNum type="arabicPeriod"/>
            </a:pPr>
            <a:r>
              <a:rPr lang="en-US" sz="2400" b="1" dirty="0" smtClean="0"/>
              <a:t>Research and Analysis</a:t>
            </a:r>
          </a:p>
          <a:p>
            <a:pPr marL="457200" lvl="2" indent="-457200" algn="just" defTabSz="450850" eaLnBrk="1" hangingPunct="1">
              <a:buNone/>
            </a:pPr>
            <a:endParaRPr lang="en-US" sz="2400" dirty="0" smtClean="0"/>
          </a:p>
          <a:p>
            <a:pPr marL="457200" lvl="2" indent="-457200" algn="just" defTabSz="450850" eaLnBrk="1" hangingPunct="1"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842190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424936" cy="4738278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6. Action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Once alternative is selected, it is put into action.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By implementation of alternative, manager can come to know whether objectives are achieved or not by choosing an alternative.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Implementation requires, the communication to subordinates, getting acceptance of subordinates, getting their support in putting decision into action.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 effectiveness of action is important, because right decision may fail to achieve desired result if action (right implementation) is failed.</a:t>
            </a:r>
          </a:p>
          <a:p>
            <a:pPr marL="457200" lvl="2" indent="-457200" algn="just" defTabSz="450850" eaLnBrk="1" hangingPunct="1"/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70182"/>
          </a:xfrm>
        </p:spPr>
        <p:txBody>
          <a:bodyPr/>
          <a:lstStyle/>
          <a:p>
            <a:pPr rtl="1" eaLnBrk="1" hangingPunct="1"/>
            <a:r>
              <a:rPr lang="en-US" sz="3600" b="1" dirty="0" smtClean="0"/>
              <a:t>Decision Making Process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352928" cy="4810286"/>
          </a:xfrm>
        </p:spPr>
        <p:txBody>
          <a:bodyPr>
            <a:normAutofit lnSpcReduction="10000"/>
          </a:bodyPr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7. Results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It decision put into action, it brings certain results.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These results must be corresponding to objectives, hence, it must be compared with those objectives.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It indicated whether proper implementation has taken place or not.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Manager can take necessary follow-up actions in the light of feedback received from results. 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If there is any deviation between results and objectives, this should be analyzed and modified as need arises.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Hence, its continuous  or on-going process.   </a:t>
            </a:r>
          </a:p>
          <a:p>
            <a:pPr marL="457200" lvl="2" indent="-457200" algn="just" defTabSz="450850" eaLnBrk="1" hangingPunct="1"/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453666"/>
            <a:ext cx="7680960" cy="878386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Process of MBO</a:t>
            </a:r>
            <a:endParaRPr lang="en-IN" sz="3400" b="1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285752" y="1268760"/>
            <a:ext cx="8678736" cy="5184576"/>
            <a:chOff x="0" y="1785926"/>
            <a:chExt cx="8929686" cy="5313636"/>
          </a:xfrm>
        </p:grpSpPr>
        <p:sp>
          <p:nvSpPr>
            <p:cNvPr id="5" name="TextBox 4"/>
            <p:cNvSpPr txBox="1"/>
            <p:nvPr/>
          </p:nvSpPr>
          <p:spPr>
            <a:xfrm>
              <a:off x="0" y="1785926"/>
              <a:ext cx="4857752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Organizational Purpose &amp;Objectives</a:t>
              </a:r>
              <a:endParaRPr lang="en-SG" sz="1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72066" y="1785926"/>
              <a:ext cx="3857620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Planning Premises</a:t>
              </a:r>
              <a:endParaRPr lang="en-SG" sz="1400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57422" y="2428868"/>
              <a:ext cx="45720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2220625" y="2292055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6792657" y="2279913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4506641" y="2565665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28926" y="2714619"/>
              <a:ext cx="3643338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Key Result Areas</a:t>
              </a:r>
              <a:endParaRPr lang="en-SG" sz="14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4506641" y="3208607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28926" y="3357562"/>
              <a:ext cx="3643338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Superiors Objective</a:t>
              </a:r>
              <a:endParaRPr lang="en-SG" sz="14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>
              <a:off x="4506641" y="3851549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57422" y="4000504"/>
              <a:ext cx="45720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2220625" y="4149443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6792657" y="4137301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0" y="4286256"/>
              <a:ext cx="4857752" cy="55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Superior’s recommendation for Subordinates Objectives</a:t>
              </a:r>
              <a:endParaRPr lang="en-SG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2066" y="4286256"/>
              <a:ext cx="3857620" cy="55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Subordinates Statements of his objectives</a:t>
              </a:r>
              <a:endParaRPr lang="en-SG" sz="1400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28860" y="5227092"/>
              <a:ext cx="45720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292063" y="5090279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6864095" y="5078137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4578079" y="5363889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5500702"/>
              <a:ext cx="4714908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Subordinates agreed objectives</a:t>
              </a:r>
              <a:endParaRPr lang="en-SG" sz="1400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5400000">
              <a:off x="4578079" y="5994689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6155786"/>
              <a:ext cx="4714908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Subordinates Performance</a:t>
              </a:r>
              <a:endParaRPr lang="en-SG" sz="14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578079" y="6649773"/>
              <a:ext cx="273610" cy="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57422" y="6774444"/>
              <a:ext cx="4714908" cy="32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Performance Review &amp; Appraisal</a:t>
              </a:r>
              <a:endParaRPr lang="en-SG" sz="14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6893747" y="6250789"/>
              <a:ext cx="121442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072330" y="6858000"/>
              <a:ext cx="428628" cy="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0800000">
              <a:off x="7215206" y="5643578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1000456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Process of MBO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352928" cy="5214950"/>
          </a:xfrm>
        </p:spPr>
        <p:txBody>
          <a:bodyPr>
            <a:normAutofit/>
          </a:bodyPr>
          <a:lstStyle/>
          <a:p>
            <a:pPr marL="457200" lvl="2" indent="-457200" algn="just" defTabSz="450850" eaLnBrk="1" hangingPunct="1">
              <a:buFont typeface="+mj-lt"/>
              <a:buAutoNum type="arabicPeriod"/>
            </a:pPr>
            <a:r>
              <a:rPr lang="en-US" sz="2400" b="1" dirty="0" smtClean="0"/>
              <a:t>Setting of organizational purpose and </a:t>
            </a:r>
            <a:r>
              <a:rPr lang="en-US" sz="2400" b="1" dirty="0" smtClean="0"/>
              <a:t>objectives</a:t>
            </a:r>
          </a:p>
          <a:p>
            <a:pPr marL="0" lvl="2" indent="0" algn="just" defTabSz="450850" eaLnBrk="1" hangingPunct="1">
              <a:buNone/>
            </a:pPr>
            <a:endParaRPr lang="en-US" sz="2000" b="1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It must ask certain question as, Why does the organization exist?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What should be our business?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It provides guidelines for the statement of purpose.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Objectives </a:t>
            </a:r>
            <a:r>
              <a:rPr lang="en-US" sz="2400" dirty="0" smtClean="0"/>
              <a:t>start from top level management and reach to bottom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1000456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Process of MBO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280920" cy="4954302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2. </a:t>
            </a:r>
            <a:r>
              <a:rPr lang="en-US" sz="2400" b="1" dirty="0" smtClean="0"/>
              <a:t>Identification of </a:t>
            </a:r>
            <a:r>
              <a:rPr lang="en-US" sz="2400" b="1" dirty="0" smtClean="0"/>
              <a:t>Key </a:t>
            </a:r>
            <a:r>
              <a:rPr lang="en-US" sz="2400" b="1" dirty="0" smtClean="0"/>
              <a:t>Result </a:t>
            </a:r>
            <a:r>
              <a:rPr lang="en-US" sz="2400" b="1" dirty="0" smtClean="0"/>
              <a:t>Areas</a:t>
            </a:r>
            <a:endParaRPr lang="en-US" sz="2400" b="1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Organizational objectives and planning premises together provide the basis for the identification of Key Result Area(KRA).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KRA also indicate present state of an organizations health and top management perspectives for the future.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Examples of KRA’s to most of business organizations are- Profitability, market standing, innovation, productivity, worker performance, financial and physical resources, manager performance, and public responsibility.</a:t>
            </a:r>
          </a:p>
          <a:p>
            <a:pPr marL="457200" lvl="2" indent="-457200" algn="just" defTabSz="450850"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1000456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Process of MBO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43050"/>
            <a:ext cx="8280920" cy="4738278"/>
          </a:xfrm>
        </p:spPr>
        <p:txBody>
          <a:bodyPr/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3. Setting </a:t>
            </a:r>
            <a:r>
              <a:rPr lang="en-US" sz="2400" b="1" dirty="0" smtClean="0"/>
              <a:t>Subordinate’s Objectives</a:t>
            </a:r>
            <a:endParaRPr lang="en-US" sz="2400" b="1" dirty="0" smtClean="0"/>
          </a:p>
          <a:p>
            <a:pPr marL="457200" lvl="2" indent="-457200" algn="just" defTabSz="450850" eaLnBrk="1" hangingPunct="1"/>
            <a:r>
              <a:rPr lang="en-US" sz="2400" dirty="0" smtClean="0"/>
              <a:t>Each individual manager must know what he is expected to achieve.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Superior and subordinate seat together for objective setting process.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Superior state the objectives to subordinate.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There may be wide gap between recommended objectives by superior and suggested objectives by subordinate.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Mutual negotiation happens between both of them.</a:t>
            </a:r>
          </a:p>
          <a:p>
            <a:pPr marL="457200" lvl="2" indent="-457200" algn="just" defTabSz="450850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842190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Process of MBO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43050"/>
            <a:ext cx="8424936" cy="4810286"/>
          </a:xfrm>
        </p:spPr>
        <p:txBody>
          <a:bodyPr>
            <a:normAutofit lnSpcReduction="10000"/>
          </a:bodyPr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4. Matching resources with Objectives.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Resource availability becomes important aspects of objective setting because it is the proper application of resources which ensures objective achievement.</a:t>
            </a:r>
          </a:p>
          <a:p>
            <a:pPr marL="457200" lvl="2" indent="-457200" algn="just" defTabSz="450850" eaLnBrk="1" hangingPunct="1">
              <a:buNone/>
            </a:pPr>
            <a:endParaRPr lang="en-US" sz="2400" b="1" dirty="0" smtClean="0"/>
          </a:p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5. Appraisal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It checks whether the subordinate is achieving his objectives or not. 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If not, what are problems and how these problems can be overcome.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Appraisal must be undertaken as an on-going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86142"/>
          </a:xfrm>
        </p:spPr>
        <p:txBody>
          <a:bodyPr/>
          <a:lstStyle/>
          <a:p>
            <a:pPr algn="ctr" rtl="1" eaLnBrk="1" hangingPunct="1"/>
            <a:r>
              <a:rPr lang="en-US" sz="3600" b="1" dirty="0" smtClean="0"/>
              <a:t>Process of MBO</a:t>
            </a:r>
            <a:endParaRPr lang="en-IN" sz="3400" b="1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43050"/>
            <a:ext cx="8352928" cy="2143140"/>
          </a:xfrm>
        </p:spPr>
        <p:txBody>
          <a:bodyPr>
            <a:normAutofit lnSpcReduction="10000"/>
          </a:bodyPr>
          <a:lstStyle/>
          <a:p>
            <a:pPr marL="457200" lvl="2" indent="-457200" algn="just" defTabSz="450850" eaLnBrk="1" hangingPunct="1">
              <a:buNone/>
            </a:pPr>
            <a:r>
              <a:rPr lang="en-US" sz="2400" b="1" dirty="0" smtClean="0"/>
              <a:t>6. </a:t>
            </a:r>
            <a:r>
              <a:rPr lang="en-US" sz="2400" b="1" dirty="0" smtClean="0"/>
              <a:t>Process Continuity</a:t>
            </a:r>
            <a:endParaRPr lang="en-US" sz="2400" b="1" dirty="0" smtClean="0"/>
          </a:p>
          <a:p>
            <a:pPr marL="457200" lvl="2" indent="-457200" algn="just" defTabSz="450850" eaLnBrk="1" hangingPunct="1"/>
            <a:r>
              <a:rPr lang="en-US" sz="2000" dirty="0" smtClean="0"/>
              <a:t>It is used as an input for recycling objectives and other actions.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Objectives are neither set at the top and communicated to the bottom nor are they set at the bottom and go up.</a:t>
            </a:r>
          </a:p>
          <a:p>
            <a:pPr marL="457200" lvl="2" indent="-457200" algn="just" defTabSz="450850" eaLnBrk="1" hangingPunct="1"/>
            <a:r>
              <a:rPr lang="en-US" sz="2000" dirty="0" smtClean="0"/>
              <a:t>Objective setting is a joint process through interaction between superior and subordinate.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40" y="4000504"/>
            <a:ext cx="2786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Objective Setting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4714884"/>
            <a:ext cx="2857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Action Planning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5429264"/>
            <a:ext cx="2857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Review</a:t>
            </a:r>
            <a:endParaRPr lang="en-SG" b="1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14480" y="492919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428860" y="4185170"/>
            <a:ext cx="714380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28860" y="4899550"/>
            <a:ext cx="714380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5643578"/>
            <a:ext cx="714380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84" y="437558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Continuity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642594"/>
            <a:ext cx="7680960" cy="770182"/>
          </a:xfrm>
        </p:spPr>
        <p:txBody>
          <a:bodyPr/>
          <a:lstStyle/>
          <a:p>
            <a:pPr marL="457200" lvl="2" indent="-457200" algn="ctr" defTabSz="450850" eaLnBrk="1" hangingPunct="1"/>
            <a:r>
              <a:rPr lang="en-US" sz="2800" b="1" dirty="0" smtClean="0"/>
              <a:t>Benefits of MBO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424936" cy="4392488"/>
          </a:xfrm>
        </p:spPr>
        <p:txBody>
          <a:bodyPr/>
          <a:lstStyle/>
          <a:p>
            <a:pPr marL="457200" lvl="2" indent="-457200" algn="just" defTabSz="450850" eaLnBrk="1" hangingPunct="1"/>
            <a:r>
              <a:rPr lang="en-US" sz="2400" dirty="0" smtClean="0"/>
              <a:t>Better </a:t>
            </a:r>
            <a:r>
              <a:rPr lang="en-US" sz="2400" dirty="0" smtClean="0"/>
              <a:t>Performance</a:t>
            </a:r>
            <a:endParaRPr lang="en-US" sz="2400" dirty="0"/>
          </a:p>
          <a:p>
            <a:pPr marL="457200" lvl="2" indent="-457200" algn="just" defTabSz="450850" eaLnBrk="1" hangingPunct="1"/>
            <a:r>
              <a:rPr lang="en-US" sz="2400" dirty="0" smtClean="0"/>
              <a:t>Focus on Key Result Areas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Personnel Satisfaction</a:t>
            </a:r>
          </a:p>
          <a:p>
            <a:pPr marL="457200" lvl="2" indent="-457200" algn="just" defTabSz="450850" eaLnBrk="1" hangingPunct="1"/>
            <a:r>
              <a:rPr lang="en-US" sz="2400" dirty="0" smtClean="0"/>
              <a:t>Basis for Organizational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14981</TotalTime>
  <Words>1709</Words>
  <Application>Microsoft Office PowerPoint</Application>
  <PresentationFormat>On-screen Show (4:3)</PresentationFormat>
  <Paragraphs>194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Calibri</vt:lpstr>
      <vt:lpstr>Century Gothic</vt:lpstr>
      <vt:lpstr>Garamond</vt:lpstr>
      <vt:lpstr>Savon</vt:lpstr>
      <vt:lpstr>Management By Objectives (MBO)</vt:lpstr>
      <vt:lpstr>Features of MBO</vt:lpstr>
      <vt:lpstr>Process of MBO</vt:lpstr>
      <vt:lpstr>Process of MBO</vt:lpstr>
      <vt:lpstr>Process of MBO</vt:lpstr>
      <vt:lpstr>Process of MBO</vt:lpstr>
      <vt:lpstr>Process of MBO</vt:lpstr>
      <vt:lpstr>Process of MBO</vt:lpstr>
      <vt:lpstr>Benefits of MBO</vt:lpstr>
      <vt:lpstr>Limitations of MBO</vt:lpstr>
      <vt:lpstr>Decision Making</vt:lpstr>
      <vt:lpstr>Decision</vt:lpstr>
      <vt:lpstr>Features of Decision Making</vt:lpstr>
      <vt:lpstr>Types of Decisions</vt:lpstr>
      <vt:lpstr>Types of Decisions</vt:lpstr>
      <vt:lpstr>Types of Decisions</vt:lpstr>
      <vt:lpstr>Types of Decisions</vt:lpstr>
      <vt:lpstr>Decision Making Process</vt:lpstr>
      <vt:lpstr>Decision Making Process</vt:lpstr>
      <vt:lpstr>Decision Making Process</vt:lpstr>
      <vt:lpstr>Decision Making Process</vt:lpstr>
      <vt:lpstr>Decision Making Process</vt:lpstr>
      <vt:lpstr>Decision Making Process</vt:lpstr>
      <vt:lpstr>Decision Making Process</vt:lpstr>
      <vt:lpstr>Decision Making Process</vt:lpstr>
      <vt:lpstr>Decision Making Process</vt:lpstr>
      <vt:lpstr>Decision Making Process</vt:lpstr>
      <vt:lpstr>Custom Show 1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 Controlling</dc:title>
  <dc:creator>Boss</dc:creator>
  <cp:lastModifiedBy>expert</cp:lastModifiedBy>
  <cp:revision>331</cp:revision>
  <dcterms:created xsi:type="dcterms:W3CDTF">2012-11-01T06:55:40Z</dcterms:created>
  <dcterms:modified xsi:type="dcterms:W3CDTF">2022-03-24T16:55:14Z</dcterms:modified>
</cp:coreProperties>
</file>