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9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957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7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05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2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02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0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3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5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06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9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2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E725-3615-46B0-95FE-5FCE867F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IN" dirty="0"/>
              <a:t>               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181D4-C2C2-4C43-8797-49BB641E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64423"/>
            <a:ext cx="10320169" cy="1271213"/>
          </a:xfrm>
        </p:spPr>
        <p:txBody>
          <a:bodyPr>
            <a:noAutofit/>
          </a:bodyPr>
          <a:lstStyle/>
          <a:p>
            <a:r>
              <a:rPr lang="en-IN" sz="3600" dirty="0"/>
              <a:t>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4623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E73A-B750-4F2F-9DBF-AF80A95B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REINFORCEMENT THEORY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3AB3-CBD5-42C9-A778-D9595B9D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9406"/>
            <a:ext cx="8915400" cy="4561816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 "/>
              </a:rPr>
              <a:t>For motivating people to engage in desirable behaviour and refraining from undesirable behaviour, managers must use following methods:-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1.Positive reinforcement 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2. Negative reinforcement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3. Punishment 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4. Extinction 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Traditional </a:t>
            </a:r>
            <a:r>
              <a:rPr lang="en-IN" sz="2800" b="1" dirty="0">
                <a:latin typeface="Times New Roman "/>
              </a:rPr>
              <a:t>carrot and stick approach </a:t>
            </a:r>
            <a:r>
              <a:rPr lang="en-IN" sz="2800" dirty="0">
                <a:latin typeface="Times New Roman "/>
              </a:rPr>
              <a:t>of motivation is based on reinforcement theory.</a:t>
            </a:r>
          </a:p>
        </p:txBody>
      </p:sp>
    </p:spTree>
    <p:extLst>
      <p:ext uri="{BB962C8B-B14F-4D97-AF65-F5344CB8AC3E}">
        <p14:creationId xmlns:p14="http://schemas.microsoft.com/office/powerpoint/2010/main" val="1717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2260-CD3A-4FEF-8AB2-98AF7D48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Theory Z by OUCHI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14DF-3237-4539-843D-5079AAAE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IN" sz="3600" dirty="0"/>
              <a:t>Trust </a:t>
            </a:r>
          </a:p>
          <a:p>
            <a:pPr>
              <a:buAutoNum type="arabicPeriod"/>
            </a:pPr>
            <a:r>
              <a:rPr lang="en-IN" sz="3600" dirty="0"/>
              <a:t> Strong bond between organisation and employees</a:t>
            </a:r>
          </a:p>
          <a:p>
            <a:pPr>
              <a:buAutoNum type="arabicPeriod"/>
            </a:pPr>
            <a:r>
              <a:rPr lang="en-IN" sz="3600" dirty="0"/>
              <a:t>Employee involvement</a:t>
            </a:r>
          </a:p>
          <a:p>
            <a:pPr>
              <a:buAutoNum type="arabicPeriod"/>
            </a:pPr>
            <a:r>
              <a:rPr lang="en-IN" sz="3600" dirty="0"/>
              <a:t>No formal structure</a:t>
            </a:r>
          </a:p>
          <a:p>
            <a:pPr>
              <a:buAutoNum type="arabicPeriod"/>
            </a:pPr>
            <a:r>
              <a:rPr lang="en-IN" sz="3600" dirty="0"/>
              <a:t>Coordination of human beings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6DC4-1289-4206-AEDE-70E624F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BENEFITS OF MOTIVATION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08A1-E04D-4BFE-95F1-ABDA5149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1. Need satisfaction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2. Job satisfaction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3. Productivity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4. Learning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5. Discipline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806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6C17-EF04-44F0-BD3A-90C4FB9A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466" y="258184"/>
            <a:ext cx="10069158" cy="640080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that account for an individual’s intensity, direction, and persistence of effort toward attaining a goal.</a:t>
            </a:r>
          </a:p>
          <a:p>
            <a:pPr algn="just">
              <a:lnSpc>
                <a:spcPct val="170000"/>
              </a:lnSpc>
            </a:pPr>
            <a:r>
              <a:rPr lang="en-US" sz="7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 is the reason for people's actions, willingness and goals. Motivation is derived from the word motive which is defined as a need that requires satisfaction.</a:t>
            </a:r>
            <a:endParaRPr lang="en-US" alt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Elements:-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Intensity- how hard a person tries.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Direction- towards beneficial or goal.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Persistence-how long a person tries.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sz="28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82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FD47-0FB2-481B-AC32-0EA6EDB3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677" y="344245"/>
            <a:ext cx="10069157" cy="5832718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Motivation has to do with the forces that maintain and alter the direction, quality and intensity of behavior - Kelly (1974) </a:t>
            </a:r>
          </a:p>
          <a:p>
            <a:pPr marL="0" indent="0">
              <a:buNone/>
            </a:pPr>
            <a:endParaRPr lang="en-US" sz="3600" b="0" i="0" dirty="0">
              <a:solidFill>
                <a:srgbClr val="3B3835"/>
              </a:solidFill>
              <a:effectLst/>
              <a:latin typeface="Source Sans Pro" panose="020B0604020202020204" pitchFamily="34" charset="0"/>
            </a:endParaRPr>
          </a:p>
          <a:p>
            <a:r>
              <a:rPr lang="en-US" sz="3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Motivation refers to ‘the willful desire to direct one’s behavior toward goal’ - Middles mist and Hit (1981)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6238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B78-7A06-45C3-89F4-05F6CF7E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0456"/>
            <a:ext cx="8760875" cy="903643"/>
          </a:xfrm>
        </p:spPr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              TYPES OF MOTIVATION:-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15FC-87D5-4727-AA21-ECFA1224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28"/>
            <a:ext cx="10515600" cy="4660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Intrinsic Motivation- </a:t>
            </a:r>
            <a:r>
              <a:rPr lang="en-US" sz="400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Intrinsic motivation is a type of motivation in which an individual is being motivated by internal desires.</a:t>
            </a:r>
          </a:p>
          <a:p>
            <a:pPr marL="0" indent="0">
              <a:buNone/>
            </a:pPr>
            <a:r>
              <a:rPr lang="en-US" sz="400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4000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Extrinsic Motivation- </a:t>
            </a:r>
            <a:r>
              <a:rPr lang="en-US" sz="400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Extrinsic motivation, on the other hand, is a type of motivation in which an individual is being motivated by external desires.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8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475F-BF6E-4F5F-ABF6-66070B78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3638"/>
            <a:ext cx="8911687" cy="978946"/>
          </a:xfrm>
        </p:spPr>
        <p:txBody>
          <a:bodyPr/>
          <a:lstStyle/>
          <a:p>
            <a:r>
              <a:rPr lang="en-IN" dirty="0"/>
              <a:t>                Maslow hierarchy of needs</a:t>
            </a:r>
          </a:p>
        </p:txBody>
      </p:sp>
      <p:pic>
        <p:nvPicPr>
          <p:cNvPr id="1026" name="Picture 2" descr="Maslow&amp;#39;s Hierarchy of Needs | Simply Psychology">
            <a:extLst>
              <a:ext uri="{FF2B5EF4-FFF2-40B4-BE49-F238E27FC236}">
                <a16:creationId xmlns:a16="http://schemas.microsoft.com/office/drawing/2014/main" id="{22C5DE49-3955-41AF-B968-B5AB73A197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08" y="1358283"/>
            <a:ext cx="8025205" cy="48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74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B2EA-E13A-4B08-8389-A5D40075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05" y="344245"/>
            <a:ext cx="10219764" cy="5697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1.Physiological – these needs must be met in order for a person to survive, such as food, water and shelter.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2. Safety – including personal and financial security and health and wellbeing.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3. Love/belonging – the need for friendships, relationships and family.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4. Esteem – the need to feel confident and be respected by others.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5. Self-actualization – the desire to achieve everything you possibly can and become the most that you can be.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509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D84A-36D2-4868-B869-6528EF47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Hertzberg’s Two-Factor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81AD-D716-4A28-B6AB-E95E826E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Motivator factors – Simply put, these are factors that lead to satisfaction and motivate employees to work harder. Examples might include enjoying your work, feeling recognized and career progression.</a:t>
            </a:r>
          </a:p>
          <a:p>
            <a:r>
              <a:rPr lang="en-US" sz="28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Hygiene factors – These factors can lead to dissatisfaction and a lack of motivation if they are absent. Examples include salary, company policies, benefits, relationships with managers and co-workers.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1734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derick Herzberg&amp;#39;s Two Factor Theory: MindMapper mind map tem... |  Biggerplate">
            <a:extLst>
              <a:ext uri="{FF2B5EF4-FFF2-40B4-BE49-F238E27FC236}">
                <a16:creationId xmlns:a16="http://schemas.microsoft.com/office/drawing/2014/main" id="{53FED66D-6A4D-4383-979A-E37CD8DD0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40" y="239697"/>
            <a:ext cx="9232776" cy="617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7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2C0D-4F00-4F1E-A6F7-FF9859D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36668"/>
            <a:ext cx="8911687" cy="935916"/>
          </a:xfrm>
        </p:spPr>
        <p:txBody>
          <a:bodyPr>
            <a:normAutofit/>
          </a:bodyPr>
          <a:lstStyle/>
          <a:p>
            <a:r>
              <a:rPr lang="en-IN" dirty="0"/>
              <a:t>  Mc Gregor theory x and theory y </a:t>
            </a:r>
          </a:p>
        </p:txBody>
      </p:sp>
      <p:pic>
        <p:nvPicPr>
          <p:cNvPr id="3074" name="Picture 2" descr="McGregor&amp;#39;s Theory of X and Y in Resource Management - PM Vidya">
            <a:extLst>
              <a:ext uri="{FF2B5EF4-FFF2-40B4-BE49-F238E27FC236}">
                <a16:creationId xmlns:a16="http://schemas.microsoft.com/office/drawing/2014/main" id="{236779F6-5503-44C6-A9F5-E995DEB2ED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742738" y="968188"/>
            <a:ext cx="9962267" cy="565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76B07B-2CF0-4F86-B86B-009A8995957E}"/>
              </a:ext>
            </a:extLst>
          </p:cNvPr>
          <p:cNvSpPr/>
          <p:nvPr/>
        </p:nvSpPr>
        <p:spPr>
          <a:xfrm>
            <a:off x="9346603" y="6164132"/>
            <a:ext cx="220531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700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