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7" autoAdjust="0"/>
    <p:restoredTop sz="95179" autoAdjust="0"/>
  </p:normalViewPr>
  <p:slideViewPr>
    <p:cSldViewPr snapToGrid="0">
      <p:cViewPr varScale="1">
        <p:scale>
          <a:sx n="74" d="100"/>
          <a:sy n="7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6CDB5D-B7A5-45E2-B540-F03A6A26D606}"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402190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CDB5D-B7A5-45E2-B540-F03A6A26D606}"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13093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CDB5D-B7A5-45E2-B540-F03A6A26D606}"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3B4818-71AA-4FCC-BDA4-C61B91155D4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2173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E6CDB5D-B7A5-45E2-B540-F03A6A26D606}"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230388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E6CDB5D-B7A5-45E2-B540-F03A6A26D606}"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B4818-71AA-4FCC-BDA4-C61B91155D4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2800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E6CDB5D-B7A5-45E2-B540-F03A6A26D606}"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2797154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CDB5D-B7A5-45E2-B540-F03A6A26D606}"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15604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CDB5D-B7A5-45E2-B540-F03A6A26D606}"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217513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CDB5D-B7A5-45E2-B540-F03A6A26D606}"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349563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CDB5D-B7A5-45E2-B540-F03A6A26D606}"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212704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6CDB5D-B7A5-45E2-B540-F03A6A26D606}"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53181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6CDB5D-B7A5-45E2-B540-F03A6A26D606}"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166618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6CDB5D-B7A5-45E2-B540-F03A6A26D606}"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200251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CDB5D-B7A5-45E2-B540-F03A6A26D606}"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256653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CDB5D-B7A5-45E2-B540-F03A6A26D606}"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24584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CDB5D-B7A5-45E2-B540-F03A6A26D606}"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B4818-71AA-4FCC-BDA4-C61B91155D4F}" type="slidenum">
              <a:rPr lang="en-US" smtClean="0"/>
              <a:t>‹#›</a:t>
            </a:fld>
            <a:endParaRPr lang="en-US"/>
          </a:p>
        </p:txBody>
      </p:sp>
    </p:spTree>
    <p:extLst>
      <p:ext uri="{BB962C8B-B14F-4D97-AF65-F5344CB8AC3E}">
        <p14:creationId xmlns:p14="http://schemas.microsoft.com/office/powerpoint/2010/main" val="66178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6CDB5D-B7A5-45E2-B540-F03A6A26D606}" type="datetimeFigureOut">
              <a:rPr lang="en-US" smtClean="0"/>
              <a:t>1/31/2022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3B4818-71AA-4FCC-BDA4-C61B91155D4F}" type="slidenum">
              <a:rPr lang="en-US" smtClean="0"/>
              <a:t>‹#›</a:t>
            </a:fld>
            <a:endParaRPr lang="en-US"/>
          </a:p>
        </p:txBody>
      </p:sp>
    </p:spTree>
    <p:extLst>
      <p:ext uri="{BB962C8B-B14F-4D97-AF65-F5344CB8AC3E}">
        <p14:creationId xmlns:p14="http://schemas.microsoft.com/office/powerpoint/2010/main" val="80831053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665018"/>
            <a:ext cx="9444250" cy="4794086"/>
          </a:xfrm>
        </p:spPr>
        <p:txBody>
          <a:bodyPr>
            <a:normAutofit/>
          </a:bodyPr>
          <a:lstStyle/>
          <a:p>
            <a:pPr algn="ctr"/>
            <a:r>
              <a:rPr lang="en-US" dirty="0"/>
              <a:t/>
            </a:r>
            <a:br>
              <a:rPr lang="en-US" dirty="0"/>
            </a:br>
            <a:r>
              <a:rPr lang="en-US" sz="6600" dirty="0"/>
              <a:t/>
            </a:r>
            <a:br>
              <a:rPr lang="en-US" sz="6600" dirty="0"/>
            </a:br>
            <a:r>
              <a:rPr lang="en-US" sz="6600" dirty="0"/>
              <a:t> </a:t>
            </a:r>
            <a:r>
              <a:rPr lang="en-US" sz="7300" b="1" dirty="0"/>
              <a:t>Types of Business Organizations </a:t>
            </a:r>
            <a:endParaRPr lang="en-US" sz="7300" dirty="0"/>
          </a:p>
        </p:txBody>
      </p:sp>
    </p:spTree>
    <p:extLst>
      <p:ext uri="{BB962C8B-B14F-4D97-AF65-F5344CB8AC3E}">
        <p14:creationId xmlns:p14="http://schemas.microsoft.com/office/powerpoint/2010/main" val="172441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0791"/>
          </a:xfrm>
        </p:spPr>
        <p:txBody>
          <a:bodyPr/>
          <a:lstStyle/>
          <a:p>
            <a:pPr algn="ctr"/>
            <a:r>
              <a:rPr lang="en-US" b="1" dirty="0"/>
              <a:t>Partnership</a:t>
            </a:r>
            <a:endParaRPr lang="en-US" dirty="0"/>
          </a:p>
        </p:txBody>
      </p:sp>
      <p:sp>
        <p:nvSpPr>
          <p:cNvPr id="3" name="Content Placeholder 2"/>
          <p:cNvSpPr>
            <a:spLocks noGrp="1"/>
          </p:cNvSpPr>
          <p:nvPr>
            <p:ph idx="1"/>
          </p:nvPr>
        </p:nvSpPr>
        <p:spPr>
          <a:xfrm>
            <a:off x="2589212" y="1419367"/>
            <a:ext cx="8915400" cy="4491855"/>
          </a:xfrm>
        </p:spPr>
        <p:txBody>
          <a:bodyPr>
            <a:normAutofit/>
          </a:bodyPr>
          <a:lstStyle/>
          <a:p>
            <a:r>
              <a:rPr lang="en-US" sz="2800" b="1" dirty="0" smtClean="0"/>
              <a:t>Features</a:t>
            </a:r>
          </a:p>
          <a:p>
            <a:pPr marL="457200" indent="-457200">
              <a:buFont typeface="+mj-lt"/>
              <a:buAutoNum type="arabicPeriod"/>
            </a:pPr>
            <a:r>
              <a:rPr lang="en-US" sz="2000" dirty="0" smtClean="0"/>
              <a:t>Formation</a:t>
            </a:r>
          </a:p>
          <a:p>
            <a:pPr marL="457200" indent="-457200">
              <a:buFont typeface="+mj-lt"/>
              <a:buAutoNum type="arabicPeriod"/>
            </a:pPr>
            <a:r>
              <a:rPr lang="en-US" sz="2000" dirty="0" smtClean="0"/>
              <a:t>Liability</a:t>
            </a:r>
          </a:p>
          <a:p>
            <a:pPr marL="457200" indent="-457200">
              <a:buFont typeface="+mj-lt"/>
              <a:buAutoNum type="arabicPeriod"/>
            </a:pPr>
            <a:r>
              <a:rPr lang="en-US" sz="2000" dirty="0"/>
              <a:t>Risk </a:t>
            </a:r>
            <a:r>
              <a:rPr lang="en-US" sz="2000" dirty="0" smtClean="0"/>
              <a:t>bearing</a:t>
            </a:r>
          </a:p>
          <a:p>
            <a:pPr marL="457200" indent="-457200">
              <a:buFont typeface="+mj-lt"/>
              <a:buAutoNum type="arabicPeriod"/>
            </a:pPr>
            <a:r>
              <a:rPr lang="en-US" sz="2000" dirty="0"/>
              <a:t>Decision making and </a:t>
            </a:r>
            <a:r>
              <a:rPr lang="en-US" sz="2000" dirty="0" smtClean="0"/>
              <a:t>control</a:t>
            </a:r>
          </a:p>
          <a:p>
            <a:pPr marL="457200" indent="-457200">
              <a:buFont typeface="+mj-lt"/>
              <a:buAutoNum type="arabicPeriod"/>
            </a:pPr>
            <a:r>
              <a:rPr lang="en-US" sz="2000" dirty="0" smtClean="0"/>
              <a:t>Continuity</a:t>
            </a:r>
          </a:p>
          <a:p>
            <a:pPr marL="457200" indent="-457200">
              <a:buFont typeface="+mj-lt"/>
              <a:buAutoNum type="arabicPeriod"/>
            </a:pPr>
            <a:r>
              <a:rPr lang="en-US" sz="2000" dirty="0"/>
              <a:t>Number of </a:t>
            </a:r>
            <a:r>
              <a:rPr lang="en-US" sz="2000" dirty="0" smtClean="0"/>
              <a:t>Partners</a:t>
            </a:r>
          </a:p>
          <a:p>
            <a:pPr marL="457200" indent="-457200">
              <a:buFont typeface="+mj-lt"/>
              <a:buAutoNum type="arabicPeriod"/>
            </a:pPr>
            <a:r>
              <a:rPr lang="en-US" sz="2000" dirty="0"/>
              <a:t>Mutual </a:t>
            </a:r>
            <a:r>
              <a:rPr lang="en-US" sz="2000" dirty="0" smtClean="0"/>
              <a:t>agency</a:t>
            </a:r>
          </a:p>
          <a:p>
            <a:pPr marL="0" indent="0">
              <a:buNone/>
            </a:pPr>
            <a:endParaRPr lang="en-US" sz="2000" dirty="0"/>
          </a:p>
        </p:txBody>
      </p:sp>
    </p:spTree>
    <p:extLst>
      <p:ext uri="{BB962C8B-B14F-4D97-AF65-F5344CB8AC3E}">
        <p14:creationId xmlns:p14="http://schemas.microsoft.com/office/powerpoint/2010/main" val="74821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Partnership</a:t>
            </a:r>
            <a:endParaRPr lang="en-US" dirty="0"/>
          </a:p>
        </p:txBody>
      </p:sp>
      <p:sp>
        <p:nvSpPr>
          <p:cNvPr id="3" name="Content Placeholder 2"/>
          <p:cNvSpPr>
            <a:spLocks noGrp="1"/>
          </p:cNvSpPr>
          <p:nvPr>
            <p:ph idx="1"/>
          </p:nvPr>
        </p:nvSpPr>
        <p:spPr>
          <a:xfrm>
            <a:off x="2589212" y="1678675"/>
            <a:ext cx="8915400" cy="4232547"/>
          </a:xfrm>
        </p:spPr>
        <p:txBody>
          <a:bodyPr/>
          <a:lstStyle/>
          <a:p>
            <a:r>
              <a:rPr lang="en-US" sz="2400" b="1" dirty="0"/>
              <a:t>Merits/Advantages</a:t>
            </a:r>
          </a:p>
          <a:p>
            <a:pPr>
              <a:buFont typeface="+mj-lt"/>
              <a:buAutoNum type="arabicPeriod"/>
            </a:pPr>
            <a:r>
              <a:rPr lang="en-US" sz="2400" dirty="0"/>
              <a:t>Ease of formation and </a:t>
            </a:r>
            <a:r>
              <a:rPr lang="en-US" sz="2400" dirty="0" smtClean="0"/>
              <a:t>closure</a:t>
            </a:r>
          </a:p>
          <a:p>
            <a:pPr>
              <a:buFont typeface="+mj-lt"/>
              <a:buAutoNum type="arabicPeriod"/>
            </a:pPr>
            <a:r>
              <a:rPr lang="en-US" sz="2400" dirty="0"/>
              <a:t>Balanced decision </a:t>
            </a:r>
            <a:r>
              <a:rPr lang="en-US" sz="2400" dirty="0" smtClean="0"/>
              <a:t>making</a:t>
            </a:r>
          </a:p>
          <a:p>
            <a:pPr>
              <a:buFont typeface="+mj-lt"/>
              <a:buAutoNum type="arabicPeriod"/>
            </a:pPr>
            <a:r>
              <a:rPr lang="en-US" sz="2400" dirty="0"/>
              <a:t>More </a:t>
            </a:r>
            <a:r>
              <a:rPr lang="en-US" sz="2400" dirty="0" smtClean="0"/>
              <a:t>funds</a:t>
            </a:r>
          </a:p>
          <a:p>
            <a:pPr>
              <a:buFont typeface="+mj-lt"/>
              <a:buAutoNum type="arabicPeriod"/>
            </a:pPr>
            <a:r>
              <a:rPr lang="en-US" sz="2400" dirty="0"/>
              <a:t>Sharing of </a:t>
            </a:r>
            <a:r>
              <a:rPr lang="en-US" sz="2400" dirty="0" smtClean="0"/>
              <a:t>risks</a:t>
            </a:r>
          </a:p>
          <a:p>
            <a:pPr>
              <a:buFont typeface="+mj-lt"/>
              <a:buAutoNum type="arabicPeriod"/>
            </a:pPr>
            <a:r>
              <a:rPr lang="en-US" sz="2400" dirty="0"/>
              <a:t>Secrecy</a:t>
            </a:r>
          </a:p>
        </p:txBody>
      </p:sp>
    </p:spTree>
    <p:extLst>
      <p:ext uri="{BB962C8B-B14F-4D97-AF65-F5344CB8AC3E}">
        <p14:creationId xmlns:p14="http://schemas.microsoft.com/office/powerpoint/2010/main" val="304496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Partnership</a:t>
            </a:r>
            <a:endParaRPr lang="en-US" dirty="0"/>
          </a:p>
        </p:txBody>
      </p:sp>
      <p:sp>
        <p:nvSpPr>
          <p:cNvPr id="3" name="Content Placeholder 2"/>
          <p:cNvSpPr>
            <a:spLocks noGrp="1"/>
          </p:cNvSpPr>
          <p:nvPr>
            <p:ph idx="1"/>
          </p:nvPr>
        </p:nvSpPr>
        <p:spPr>
          <a:xfrm>
            <a:off x="2589212" y="1651379"/>
            <a:ext cx="8915400" cy="4259843"/>
          </a:xfrm>
        </p:spPr>
        <p:txBody>
          <a:bodyPr/>
          <a:lstStyle/>
          <a:p>
            <a:r>
              <a:rPr lang="en-US" sz="2800" b="1" dirty="0"/>
              <a:t>Demerits/Limitations</a:t>
            </a:r>
          </a:p>
          <a:p>
            <a:r>
              <a:rPr lang="en-US" sz="2400" dirty="0"/>
              <a:t>Unlimited </a:t>
            </a:r>
            <a:r>
              <a:rPr lang="en-US" sz="2400" dirty="0" smtClean="0"/>
              <a:t>liability</a:t>
            </a:r>
          </a:p>
          <a:p>
            <a:r>
              <a:rPr lang="en-US" sz="2400" dirty="0" smtClean="0"/>
              <a:t>Limited resources</a:t>
            </a:r>
          </a:p>
          <a:p>
            <a:r>
              <a:rPr lang="en-US" sz="2400" dirty="0"/>
              <a:t>Possibility of </a:t>
            </a:r>
            <a:r>
              <a:rPr lang="en-US" sz="2400" dirty="0" smtClean="0"/>
              <a:t>conflicts</a:t>
            </a:r>
          </a:p>
          <a:p>
            <a:r>
              <a:rPr lang="en-US" sz="2400" dirty="0"/>
              <a:t>Lack of </a:t>
            </a:r>
            <a:r>
              <a:rPr lang="en-US" sz="2400" dirty="0" smtClean="0"/>
              <a:t>continuity</a:t>
            </a:r>
          </a:p>
          <a:p>
            <a:r>
              <a:rPr lang="en-US" sz="2400" dirty="0"/>
              <a:t>Lack of public confidence</a:t>
            </a:r>
          </a:p>
        </p:txBody>
      </p:sp>
    </p:spTree>
    <p:extLst>
      <p:ext uri="{BB962C8B-B14F-4D97-AF65-F5344CB8AC3E}">
        <p14:creationId xmlns:p14="http://schemas.microsoft.com/office/powerpoint/2010/main" val="308836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b="1" dirty="0"/>
              <a:t>Types of Partners </a:t>
            </a:r>
          </a:p>
        </p:txBody>
      </p:sp>
      <p:sp>
        <p:nvSpPr>
          <p:cNvPr id="3" name="Content Placeholder 2"/>
          <p:cNvSpPr>
            <a:spLocks noGrp="1"/>
          </p:cNvSpPr>
          <p:nvPr>
            <p:ph idx="1"/>
          </p:nvPr>
        </p:nvSpPr>
        <p:spPr>
          <a:xfrm>
            <a:off x="2589212" y="1905000"/>
            <a:ext cx="8915400" cy="4006222"/>
          </a:xfrm>
        </p:spPr>
        <p:txBody>
          <a:bodyPr>
            <a:normAutofit/>
          </a:bodyPr>
          <a:lstStyle/>
          <a:p>
            <a:endParaRPr lang="en-US" dirty="0"/>
          </a:p>
          <a:p>
            <a:r>
              <a:rPr lang="en-US" sz="2400" dirty="0"/>
              <a:t>Active </a:t>
            </a:r>
            <a:r>
              <a:rPr lang="en-US" sz="2400" dirty="0" smtClean="0"/>
              <a:t>partner</a:t>
            </a:r>
            <a:endParaRPr lang="en-US" sz="2400" dirty="0"/>
          </a:p>
          <a:p>
            <a:r>
              <a:rPr lang="en-US" sz="2400" dirty="0" smtClean="0"/>
              <a:t>Sleeping </a:t>
            </a:r>
            <a:r>
              <a:rPr lang="en-US" sz="2400" dirty="0"/>
              <a:t>or dormant </a:t>
            </a:r>
            <a:r>
              <a:rPr lang="en-US" sz="2400" dirty="0" smtClean="0"/>
              <a:t>partner</a:t>
            </a:r>
            <a:endParaRPr lang="en-US" sz="2400" dirty="0"/>
          </a:p>
          <a:p>
            <a:r>
              <a:rPr lang="en-US" sz="2400" dirty="0"/>
              <a:t>Secret </a:t>
            </a:r>
            <a:r>
              <a:rPr lang="en-US" sz="2400" dirty="0" smtClean="0"/>
              <a:t>partner </a:t>
            </a:r>
            <a:endParaRPr lang="en-US" sz="2400" dirty="0"/>
          </a:p>
          <a:p>
            <a:r>
              <a:rPr lang="en-US" sz="2400" dirty="0"/>
              <a:t>Nominal </a:t>
            </a:r>
            <a:r>
              <a:rPr lang="en-US" sz="2400" dirty="0" smtClean="0"/>
              <a:t>partner</a:t>
            </a:r>
            <a:endParaRPr lang="en-US" sz="2400" dirty="0"/>
          </a:p>
          <a:p>
            <a:r>
              <a:rPr lang="en-US" sz="2400" dirty="0" smtClean="0"/>
              <a:t>Partner </a:t>
            </a:r>
            <a:r>
              <a:rPr lang="en-US" sz="2400" dirty="0"/>
              <a:t>by </a:t>
            </a:r>
            <a:r>
              <a:rPr lang="en-US" sz="2400" dirty="0" smtClean="0"/>
              <a:t>estoppel</a:t>
            </a:r>
          </a:p>
          <a:p>
            <a:r>
              <a:rPr lang="en-US" sz="2400" dirty="0"/>
              <a:t>Partner by holding </a:t>
            </a:r>
            <a:r>
              <a:rPr lang="en-US" sz="2400" dirty="0" smtClean="0"/>
              <a:t>out</a:t>
            </a:r>
            <a:endParaRPr lang="en-US" sz="2400" dirty="0"/>
          </a:p>
          <a:p>
            <a:r>
              <a:rPr lang="en-US" sz="2400" dirty="0"/>
              <a:t>Minor Partner</a:t>
            </a:r>
          </a:p>
          <a:p>
            <a:endParaRPr lang="en-US" sz="2400" dirty="0"/>
          </a:p>
          <a:p>
            <a:endParaRPr lang="en-US" dirty="0"/>
          </a:p>
        </p:txBody>
      </p:sp>
    </p:spTree>
    <p:extLst>
      <p:ext uri="{BB962C8B-B14F-4D97-AF65-F5344CB8AC3E}">
        <p14:creationId xmlns:p14="http://schemas.microsoft.com/office/powerpoint/2010/main" val="1652573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3774"/>
            <a:ext cx="8911687" cy="1160060"/>
          </a:xfrm>
        </p:spPr>
        <p:txBody>
          <a:bodyPr>
            <a:normAutofit fontScale="90000"/>
          </a:bodyPr>
          <a:lstStyle/>
          <a:p>
            <a:pPr algn="ctr"/>
            <a:r>
              <a:rPr lang="en-US" dirty="0"/>
              <a:t/>
            </a:r>
            <a:br>
              <a:rPr lang="en-US" dirty="0"/>
            </a:br>
            <a:r>
              <a:rPr lang="en-US" b="1" dirty="0" smtClean="0"/>
              <a:t>Joint </a:t>
            </a:r>
            <a:r>
              <a:rPr lang="en-US" b="1" dirty="0"/>
              <a:t>Stock Company </a:t>
            </a:r>
            <a:endParaRPr lang="en-US" dirty="0"/>
          </a:p>
        </p:txBody>
      </p:sp>
      <p:sp>
        <p:nvSpPr>
          <p:cNvPr id="3" name="Content Placeholder 2"/>
          <p:cNvSpPr>
            <a:spLocks noGrp="1"/>
          </p:cNvSpPr>
          <p:nvPr>
            <p:ph idx="1"/>
          </p:nvPr>
        </p:nvSpPr>
        <p:spPr>
          <a:xfrm>
            <a:off x="2589212" y="1433015"/>
            <a:ext cx="8915400" cy="4478207"/>
          </a:xfrm>
        </p:spPr>
        <p:txBody>
          <a:bodyPr>
            <a:normAutofit lnSpcReduction="10000"/>
          </a:bodyPr>
          <a:lstStyle/>
          <a:p>
            <a:endParaRPr lang="en-US" dirty="0"/>
          </a:p>
          <a:p>
            <a:r>
              <a:rPr lang="en-US" sz="2400" dirty="0" smtClean="0"/>
              <a:t>A </a:t>
            </a:r>
            <a:r>
              <a:rPr lang="en-US" sz="2400" dirty="0"/>
              <a:t>joint stock company form of business organization is a voluntary association of persons to carry on business. </a:t>
            </a:r>
          </a:p>
          <a:p>
            <a:r>
              <a:rPr lang="en-US" sz="2400" dirty="0" smtClean="0"/>
              <a:t>It </a:t>
            </a:r>
            <a:r>
              <a:rPr lang="en-US" sz="2400" dirty="0"/>
              <a:t>is given a legal status and is subject to certain legal regulations. </a:t>
            </a:r>
          </a:p>
          <a:p>
            <a:r>
              <a:rPr lang="en-US" sz="2400" dirty="0" smtClean="0"/>
              <a:t>It </a:t>
            </a:r>
            <a:r>
              <a:rPr lang="en-US" sz="2400" dirty="0"/>
              <a:t>is an association of persons who generally contribute money for some common purpose. </a:t>
            </a:r>
          </a:p>
          <a:p>
            <a:r>
              <a:rPr lang="en-US" sz="2400" dirty="0" smtClean="0"/>
              <a:t>The </a:t>
            </a:r>
            <a:r>
              <a:rPr lang="en-US" sz="2400" dirty="0"/>
              <a:t>proportion of capital to which each member is entitled is called his share, therefore members of joint stock company are known as shareholders and the capital of the company is known as share capital. </a:t>
            </a:r>
          </a:p>
          <a:p>
            <a:endParaRPr lang="en-US" dirty="0"/>
          </a:p>
        </p:txBody>
      </p:sp>
    </p:spTree>
    <p:extLst>
      <p:ext uri="{BB962C8B-B14F-4D97-AF65-F5344CB8AC3E}">
        <p14:creationId xmlns:p14="http://schemas.microsoft.com/office/powerpoint/2010/main" val="1549857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054565"/>
          </a:xfrm>
        </p:spPr>
        <p:txBody>
          <a:bodyPr/>
          <a:lstStyle/>
          <a:p>
            <a:pPr algn="ctr"/>
            <a:r>
              <a:rPr lang="en-US" b="1" dirty="0"/>
              <a:t>Joint Stock Company</a:t>
            </a:r>
            <a:endParaRPr lang="en-US" dirty="0"/>
          </a:p>
        </p:txBody>
      </p:sp>
      <p:sp>
        <p:nvSpPr>
          <p:cNvPr id="3" name="Content Placeholder 2"/>
          <p:cNvSpPr>
            <a:spLocks noGrp="1"/>
          </p:cNvSpPr>
          <p:nvPr>
            <p:ph idx="1"/>
          </p:nvPr>
        </p:nvSpPr>
        <p:spPr>
          <a:xfrm>
            <a:off x="2475571" y="1583140"/>
            <a:ext cx="9029041" cy="4616938"/>
          </a:xfrm>
        </p:spPr>
        <p:txBody>
          <a:bodyPr>
            <a:normAutofit lnSpcReduction="10000"/>
          </a:bodyPr>
          <a:lstStyle/>
          <a:p>
            <a:pPr marL="0" indent="0">
              <a:buNone/>
            </a:pPr>
            <a:endParaRPr lang="en-US" dirty="0"/>
          </a:p>
          <a:p>
            <a:r>
              <a:rPr lang="en-US" sz="2400" dirty="0" smtClean="0"/>
              <a:t>The </a:t>
            </a:r>
            <a:r>
              <a:rPr lang="en-US" sz="2400" dirty="0"/>
              <a:t>total share capital is divided into a number of units known as ‘shares’. </a:t>
            </a:r>
          </a:p>
          <a:p>
            <a:r>
              <a:rPr lang="en-US" sz="2400" dirty="0" smtClean="0"/>
              <a:t>The </a:t>
            </a:r>
            <a:r>
              <a:rPr lang="en-US" sz="2400" dirty="0"/>
              <a:t>companies are governed by the Indian Companies Act, 1956. </a:t>
            </a:r>
          </a:p>
          <a:p>
            <a:r>
              <a:rPr lang="en-US" sz="2400" dirty="0" smtClean="0"/>
              <a:t>The </a:t>
            </a:r>
            <a:r>
              <a:rPr lang="en-US" sz="2400" dirty="0"/>
              <a:t>act defines a company as an artificial person created by law, having a separate entity, with perpetual succession, and a common seal. </a:t>
            </a:r>
            <a:endParaRPr lang="en-US" sz="2400" dirty="0" smtClean="0"/>
          </a:p>
          <a:p>
            <a:r>
              <a:rPr lang="en-US" sz="2400" dirty="0" smtClean="0"/>
              <a:t>Basic legal documents:</a:t>
            </a:r>
          </a:p>
          <a:p>
            <a:pPr lvl="1"/>
            <a:r>
              <a:rPr lang="en-US" sz="2200" dirty="0" smtClean="0"/>
              <a:t>Memorandum of Association</a:t>
            </a:r>
          </a:p>
          <a:p>
            <a:pPr lvl="1"/>
            <a:r>
              <a:rPr lang="en-US" sz="2200" dirty="0" smtClean="0"/>
              <a:t>Article of Association</a:t>
            </a:r>
          </a:p>
          <a:p>
            <a:endParaRPr lang="en-US" sz="2400" dirty="0"/>
          </a:p>
          <a:p>
            <a:endParaRPr lang="en-US" dirty="0"/>
          </a:p>
        </p:txBody>
      </p:sp>
    </p:spTree>
    <p:extLst>
      <p:ext uri="{BB962C8B-B14F-4D97-AF65-F5344CB8AC3E}">
        <p14:creationId xmlns:p14="http://schemas.microsoft.com/office/powerpoint/2010/main" val="2483899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Joint Stock Company</a:t>
            </a:r>
            <a:endParaRPr lang="en-US" dirty="0"/>
          </a:p>
        </p:txBody>
      </p:sp>
      <p:sp>
        <p:nvSpPr>
          <p:cNvPr id="3" name="Content Placeholder 2"/>
          <p:cNvSpPr>
            <a:spLocks noGrp="1"/>
          </p:cNvSpPr>
          <p:nvPr>
            <p:ph idx="1"/>
          </p:nvPr>
        </p:nvSpPr>
        <p:spPr>
          <a:xfrm>
            <a:off x="2442949" y="1473958"/>
            <a:ext cx="9307773" cy="5117911"/>
          </a:xfrm>
        </p:spPr>
        <p:txBody>
          <a:bodyPr>
            <a:normAutofit/>
          </a:bodyPr>
          <a:lstStyle/>
          <a:p>
            <a:r>
              <a:rPr lang="en-US" sz="2800" b="1" dirty="0" smtClean="0"/>
              <a:t>Features</a:t>
            </a:r>
            <a:endParaRPr lang="en-US" dirty="0"/>
          </a:p>
          <a:p>
            <a:r>
              <a:rPr lang="en-US" sz="2400" dirty="0"/>
              <a:t>Artificial </a:t>
            </a:r>
            <a:r>
              <a:rPr lang="en-US" sz="2400" dirty="0" smtClean="0"/>
              <a:t>person</a:t>
            </a:r>
            <a:endParaRPr lang="en-US" sz="2400" dirty="0"/>
          </a:p>
          <a:p>
            <a:r>
              <a:rPr lang="en-US" sz="2400" dirty="0"/>
              <a:t>Separate legal </a:t>
            </a:r>
            <a:r>
              <a:rPr lang="en-US" sz="2400" dirty="0" smtClean="0"/>
              <a:t>entity</a:t>
            </a:r>
            <a:endParaRPr lang="en-US" sz="2400" dirty="0"/>
          </a:p>
          <a:p>
            <a:r>
              <a:rPr lang="en-US" sz="2400" dirty="0" smtClean="0"/>
              <a:t>Formation</a:t>
            </a:r>
            <a:endParaRPr lang="en-US" sz="2400" dirty="0"/>
          </a:p>
          <a:p>
            <a:r>
              <a:rPr lang="en-US" sz="2400" dirty="0"/>
              <a:t>Perpetual </a:t>
            </a:r>
            <a:r>
              <a:rPr lang="en-US" sz="2400" dirty="0" smtClean="0"/>
              <a:t>succession</a:t>
            </a:r>
            <a:endParaRPr lang="en-US" sz="2400" dirty="0"/>
          </a:p>
          <a:p>
            <a:r>
              <a:rPr lang="en-US" sz="2400" dirty="0" smtClean="0"/>
              <a:t>Control</a:t>
            </a:r>
            <a:endParaRPr lang="en-US" sz="2400" dirty="0"/>
          </a:p>
          <a:p>
            <a:r>
              <a:rPr lang="en-US" sz="2400" dirty="0" smtClean="0"/>
              <a:t>Liability</a:t>
            </a:r>
            <a:endParaRPr lang="en-US" sz="2400" dirty="0"/>
          </a:p>
          <a:p>
            <a:r>
              <a:rPr lang="en-US" sz="2400" dirty="0"/>
              <a:t>Common </a:t>
            </a:r>
            <a:r>
              <a:rPr lang="en-US" sz="2400" dirty="0" smtClean="0"/>
              <a:t>seal</a:t>
            </a:r>
            <a:endParaRPr lang="en-US" sz="2400" dirty="0"/>
          </a:p>
          <a:p>
            <a:r>
              <a:rPr lang="en-US" sz="2400" dirty="0"/>
              <a:t>Risk </a:t>
            </a:r>
            <a:r>
              <a:rPr lang="en-US" sz="2400" dirty="0" smtClean="0"/>
              <a:t>bearing</a:t>
            </a:r>
          </a:p>
          <a:p>
            <a:endParaRPr lang="en-US" dirty="0" smtClean="0"/>
          </a:p>
        </p:txBody>
      </p:sp>
    </p:spTree>
    <p:extLst>
      <p:ext uri="{BB962C8B-B14F-4D97-AF65-F5344CB8AC3E}">
        <p14:creationId xmlns:p14="http://schemas.microsoft.com/office/powerpoint/2010/main" val="2040379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6200"/>
          </a:xfrm>
        </p:spPr>
        <p:txBody>
          <a:bodyPr/>
          <a:lstStyle/>
          <a:p>
            <a:pPr algn="ctr"/>
            <a:r>
              <a:rPr lang="en-US" b="1" dirty="0"/>
              <a:t>Joint Stock Company</a:t>
            </a:r>
            <a:endParaRPr lang="en-US" dirty="0"/>
          </a:p>
        </p:txBody>
      </p:sp>
      <p:sp>
        <p:nvSpPr>
          <p:cNvPr id="3" name="Content Placeholder 2"/>
          <p:cNvSpPr>
            <a:spLocks noGrp="1"/>
          </p:cNvSpPr>
          <p:nvPr>
            <p:ph idx="1"/>
          </p:nvPr>
        </p:nvSpPr>
        <p:spPr>
          <a:xfrm>
            <a:off x="2589212" y="1596788"/>
            <a:ext cx="8915400" cy="4314434"/>
          </a:xfrm>
        </p:spPr>
        <p:txBody>
          <a:bodyPr/>
          <a:lstStyle/>
          <a:p>
            <a:endParaRPr lang="en-US" sz="2400" dirty="0"/>
          </a:p>
          <a:p>
            <a:r>
              <a:rPr lang="en-US" sz="2400" b="1" dirty="0" smtClean="0"/>
              <a:t>Merits/Advantages</a:t>
            </a:r>
            <a:endParaRPr lang="en-US" sz="2400" dirty="0" smtClean="0"/>
          </a:p>
          <a:p>
            <a:r>
              <a:rPr lang="en-US" sz="2400" dirty="0" smtClean="0"/>
              <a:t>Limited liability</a:t>
            </a:r>
            <a:endParaRPr lang="en-US" sz="2400" dirty="0"/>
          </a:p>
          <a:p>
            <a:r>
              <a:rPr lang="en-US" sz="2400" dirty="0"/>
              <a:t>Transfer of </a:t>
            </a:r>
            <a:r>
              <a:rPr lang="en-US" sz="2400" dirty="0" smtClean="0"/>
              <a:t>interest</a:t>
            </a:r>
            <a:endParaRPr lang="en-US" sz="2400" dirty="0"/>
          </a:p>
          <a:p>
            <a:r>
              <a:rPr lang="en-US" sz="2400" dirty="0"/>
              <a:t>Perpetual </a:t>
            </a:r>
            <a:r>
              <a:rPr lang="en-US" sz="2400" dirty="0" smtClean="0"/>
              <a:t>existence</a:t>
            </a:r>
            <a:endParaRPr lang="en-US" sz="2400" dirty="0"/>
          </a:p>
          <a:p>
            <a:r>
              <a:rPr lang="en-US" sz="2400" dirty="0"/>
              <a:t>Scope for </a:t>
            </a:r>
            <a:r>
              <a:rPr lang="en-US" sz="2400" dirty="0" smtClean="0"/>
              <a:t>expansion</a:t>
            </a:r>
          </a:p>
          <a:p>
            <a:r>
              <a:rPr lang="en-US" sz="2400" dirty="0" smtClean="0"/>
              <a:t>Professional management</a:t>
            </a:r>
          </a:p>
          <a:p>
            <a:endParaRPr lang="en-US" dirty="0"/>
          </a:p>
          <a:p>
            <a:endParaRPr lang="en-US" dirty="0"/>
          </a:p>
        </p:txBody>
      </p:sp>
    </p:spTree>
    <p:extLst>
      <p:ext uri="{BB962C8B-B14F-4D97-AF65-F5344CB8AC3E}">
        <p14:creationId xmlns:p14="http://schemas.microsoft.com/office/powerpoint/2010/main" val="954292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54565"/>
          </a:xfrm>
        </p:spPr>
        <p:txBody>
          <a:bodyPr/>
          <a:lstStyle/>
          <a:p>
            <a:pPr algn="ctr"/>
            <a:r>
              <a:rPr lang="en-US" b="1" dirty="0"/>
              <a:t>Joint Stock Company</a:t>
            </a:r>
            <a:endParaRPr lang="en-US" dirty="0"/>
          </a:p>
        </p:txBody>
      </p:sp>
      <p:sp>
        <p:nvSpPr>
          <p:cNvPr id="3" name="Content Placeholder 2"/>
          <p:cNvSpPr>
            <a:spLocks noGrp="1"/>
          </p:cNvSpPr>
          <p:nvPr>
            <p:ph idx="1"/>
          </p:nvPr>
        </p:nvSpPr>
        <p:spPr>
          <a:xfrm>
            <a:off x="2589212" y="1678675"/>
            <a:ext cx="8915400" cy="4232547"/>
          </a:xfrm>
        </p:spPr>
        <p:txBody>
          <a:bodyPr>
            <a:normAutofit/>
          </a:bodyPr>
          <a:lstStyle/>
          <a:p>
            <a:r>
              <a:rPr lang="en-US" sz="2400" b="1" dirty="0" smtClean="0"/>
              <a:t>Demerits/Limitations</a:t>
            </a:r>
            <a:endParaRPr lang="en-US" dirty="0"/>
          </a:p>
          <a:p>
            <a:r>
              <a:rPr lang="en-US" sz="2400" dirty="0"/>
              <a:t>Complexity in formation </a:t>
            </a:r>
          </a:p>
          <a:p>
            <a:r>
              <a:rPr lang="en-US" sz="2400" dirty="0"/>
              <a:t>Lack of </a:t>
            </a:r>
            <a:r>
              <a:rPr lang="en-US" sz="2400" dirty="0" smtClean="0"/>
              <a:t>secrecy</a:t>
            </a:r>
            <a:endParaRPr lang="en-US" sz="2400" dirty="0"/>
          </a:p>
          <a:p>
            <a:r>
              <a:rPr lang="en-US" sz="2400" dirty="0"/>
              <a:t>Impersonal work environment </a:t>
            </a:r>
          </a:p>
          <a:p>
            <a:r>
              <a:rPr lang="en-US" sz="2400" dirty="0" smtClean="0"/>
              <a:t>Numerous </a:t>
            </a:r>
            <a:r>
              <a:rPr lang="en-US" sz="2400" dirty="0"/>
              <a:t>regulations </a:t>
            </a:r>
          </a:p>
          <a:p>
            <a:r>
              <a:rPr lang="en-US" sz="2400" dirty="0"/>
              <a:t>Delay in decision </a:t>
            </a:r>
            <a:r>
              <a:rPr lang="en-US" sz="2400" dirty="0" smtClean="0"/>
              <a:t>making</a:t>
            </a:r>
            <a:endParaRPr lang="en-US" sz="2400" dirty="0"/>
          </a:p>
          <a:p>
            <a:r>
              <a:rPr lang="en-US" sz="2400" dirty="0"/>
              <a:t>Conflict in </a:t>
            </a:r>
            <a:r>
              <a:rPr lang="en-US" sz="2400" dirty="0" smtClean="0"/>
              <a:t>interests</a:t>
            </a:r>
            <a:endParaRPr lang="en-US" sz="2400" dirty="0"/>
          </a:p>
        </p:txBody>
      </p:sp>
    </p:spTree>
    <p:extLst>
      <p:ext uri="{BB962C8B-B14F-4D97-AF65-F5344CB8AC3E}">
        <p14:creationId xmlns:p14="http://schemas.microsoft.com/office/powerpoint/2010/main" val="458013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3386"/>
            <a:ext cx="8911687" cy="1315844"/>
          </a:xfrm>
        </p:spPr>
        <p:txBody>
          <a:bodyPr>
            <a:normAutofit/>
          </a:bodyPr>
          <a:lstStyle/>
          <a:p>
            <a:pPr algn="ctr"/>
            <a:r>
              <a:rPr lang="en-US" dirty="0"/>
              <a:t/>
            </a:r>
            <a:br>
              <a:rPr lang="en-US" dirty="0"/>
            </a:br>
            <a:r>
              <a:rPr lang="en-US" b="1" dirty="0"/>
              <a:t>Co-Operative Society </a:t>
            </a:r>
            <a:endParaRPr lang="en-US" dirty="0"/>
          </a:p>
        </p:txBody>
      </p:sp>
      <p:sp>
        <p:nvSpPr>
          <p:cNvPr id="3" name="Content Placeholder 2"/>
          <p:cNvSpPr>
            <a:spLocks noGrp="1"/>
          </p:cNvSpPr>
          <p:nvPr>
            <p:ph idx="1"/>
          </p:nvPr>
        </p:nvSpPr>
        <p:spPr>
          <a:xfrm>
            <a:off x="2589212" y="1639231"/>
            <a:ext cx="8915400" cy="4658538"/>
          </a:xfrm>
        </p:spPr>
        <p:txBody>
          <a:bodyPr>
            <a:normAutofit/>
          </a:bodyPr>
          <a:lstStyle/>
          <a:p>
            <a:r>
              <a:rPr lang="en-US" sz="2000" dirty="0" smtClean="0"/>
              <a:t>Any </a:t>
            </a:r>
            <a:r>
              <a:rPr lang="en-US" sz="2000" dirty="0"/>
              <a:t>ten person can form a Co-Operative society. </a:t>
            </a:r>
          </a:p>
          <a:p>
            <a:r>
              <a:rPr lang="en-US" sz="2000" dirty="0" smtClean="0"/>
              <a:t>It </a:t>
            </a:r>
            <a:r>
              <a:rPr lang="en-US" sz="2000" dirty="0"/>
              <a:t>function under the Co-operative Societies Act , 1912 and other State Co-operative Societies Acts. </a:t>
            </a:r>
          </a:p>
          <a:p>
            <a:r>
              <a:rPr lang="en-US" sz="2000" dirty="0" smtClean="0"/>
              <a:t>It </a:t>
            </a:r>
            <a:r>
              <a:rPr lang="en-US" sz="2000" dirty="0"/>
              <a:t>is totally different than all other form of business discussed above in terms of its objective. </a:t>
            </a:r>
          </a:p>
          <a:p>
            <a:r>
              <a:rPr lang="en-US" sz="2000" dirty="0" smtClean="0"/>
              <a:t>They </a:t>
            </a:r>
            <a:r>
              <a:rPr lang="en-US" sz="2000" dirty="0"/>
              <a:t>are primarily formed to render service to its members. </a:t>
            </a:r>
          </a:p>
          <a:p>
            <a:r>
              <a:rPr lang="en-US" sz="2000" dirty="0" smtClean="0"/>
              <a:t>Its </a:t>
            </a:r>
            <a:r>
              <a:rPr lang="en-US" sz="2000" dirty="0"/>
              <a:t>also provides some services to the society. The main objective of Co-Operative Societies are: </a:t>
            </a:r>
          </a:p>
          <a:p>
            <a:pPr lvl="1"/>
            <a:r>
              <a:rPr lang="en-US" sz="2000" dirty="0" smtClean="0"/>
              <a:t>Rendering </a:t>
            </a:r>
            <a:r>
              <a:rPr lang="en-US" sz="2000" dirty="0"/>
              <a:t>the service rather than earning profit </a:t>
            </a:r>
          </a:p>
          <a:p>
            <a:pPr lvl="1"/>
            <a:r>
              <a:rPr lang="en-US" sz="2000" dirty="0" smtClean="0"/>
              <a:t>Mutual </a:t>
            </a:r>
            <a:r>
              <a:rPr lang="en-US" sz="2000" dirty="0"/>
              <a:t>help instead of competition </a:t>
            </a:r>
          </a:p>
          <a:p>
            <a:pPr lvl="1"/>
            <a:r>
              <a:rPr lang="en-US" sz="2000" dirty="0" smtClean="0"/>
              <a:t>Self </a:t>
            </a:r>
            <a:r>
              <a:rPr lang="en-US" sz="2000" dirty="0"/>
              <a:t>help in place of dependence </a:t>
            </a:r>
          </a:p>
          <a:p>
            <a:endParaRPr lang="en-US" dirty="0"/>
          </a:p>
        </p:txBody>
      </p:sp>
    </p:spTree>
    <p:extLst>
      <p:ext uri="{BB962C8B-B14F-4D97-AF65-F5344CB8AC3E}">
        <p14:creationId xmlns:p14="http://schemas.microsoft.com/office/powerpoint/2010/main" val="4269812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404" y="341194"/>
            <a:ext cx="8802806" cy="1296537"/>
          </a:xfrm>
        </p:spPr>
        <p:txBody>
          <a:bodyPr>
            <a:normAutofit fontScale="90000"/>
          </a:bodyPr>
          <a:lstStyle/>
          <a:p>
            <a:pPr algn="ctr"/>
            <a:r>
              <a:rPr lang="en-US" dirty="0"/>
              <a:t/>
            </a:r>
            <a:br>
              <a:rPr lang="en-US" dirty="0"/>
            </a:br>
            <a:r>
              <a:rPr lang="en-US" sz="5400" b="1" dirty="0"/>
              <a:t>Introduction </a:t>
            </a:r>
          </a:p>
        </p:txBody>
      </p:sp>
      <p:sp>
        <p:nvSpPr>
          <p:cNvPr id="3" name="Content Placeholder 2"/>
          <p:cNvSpPr>
            <a:spLocks noGrp="1"/>
          </p:cNvSpPr>
          <p:nvPr>
            <p:ph idx="1"/>
          </p:nvPr>
        </p:nvSpPr>
        <p:spPr>
          <a:xfrm>
            <a:off x="2115404" y="1905000"/>
            <a:ext cx="9389208" cy="4523096"/>
          </a:xfrm>
        </p:spPr>
        <p:txBody>
          <a:bodyPr/>
          <a:lstStyle/>
          <a:p>
            <a:r>
              <a:rPr lang="en-US" dirty="0"/>
              <a:t>An organization, or organisation, is an entity—such as a company, an institution, or an association—comprising one or more people and having a particular </a:t>
            </a:r>
            <a:r>
              <a:rPr lang="en-US" dirty="0" smtClean="0"/>
              <a:t>purpose.</a:t>
            </a:r>
            <a:endParaRPr lang="en-US" dirty="0"/>
          </a:p>
          <a:p>
            <a:r>
              <a:rPr lang="en-US" dirty="0"/>
              <a:t>Business organization refers to all legal and mandatory arrangements required to conduct a business. </a:t>
            </a:r>
          </a:p>
          <a:p>
            <a:r>
              <a:rPr lang="en-US" dirty="0"/>
              <a:t>It also refers to all those steps that need to be undertaken for establishing relationship between men, material, and machine to carry business efficiently with the intention of earning profit. </a:t>
            </a:r>
          </a:p>
          <a:p>
            <a:r>
              <a:rPr lang="en-US" dirty="0"/>
              <a:t>The arrangement which follows this process of organizing is called a business undertaking or organization. </a:t>
            </a:r>
          </a:p>
          <a:p>
            <a:endParaRPr lang="en-US" dirty="0"/>
          </a:p>
        </p:txBody>
      </p:sp>
    </p:spTree>
    <p:extLst>
      <p:ext uri="{BB962C8B-B14F-4D97-AF65-F5344CB8AC3E}">
        <p14:creationId xmlns:p14="http://schemas.microsoft.com/office/powerpoint/2010/main" val="1536406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0608"/>
            <a:ext cx="8911687" cy="1403798"/>
          </a:xfrm>
        </p:spPr>
        <p:txBody>
          <a:bodyPr>
            <a:normAutofit/>
          </a:bodyPr>
          <a:lstStyle/>
          <a:p>
            <a:pPr algn="ctr"/>
            <a:r>
              <a:rPr lang="en-US" dirty="0"/>
              <a:t/>
            </a:r>
            <a:br>
              <a:rPr lang="en-US" dirty="0"/>
            </a:br>
            <a:r>
              <a:rPr lang="en-US" b="1" dirty="0"/>
              <a:t>Co-Operative Society </a:t>
            </a:r>
            <a:endParaRPr lang="en-US" dirty="0"/>
          </a:p>
        </p:txBody>
      </p:sp>
      <p:sp>
        <p:nvSpPr>
          <p:cNvPr id="3" name="Content Placeholder 2"/>
          <p:cNvSpPr>
            <a:spLocks noGrp="1"/>
          </p:cNvSpPr>
          <p:nvPr>
            <p:ph idx="1"/>
          </p:nvPr>
        </p:nvSpPr>
        <p:spPr>
          <a:xfrm>
            <a:off x="2589212" y="1895706"/>
            <a:ext cx="8915400" cy="4015515"/>
          </a:xfrm>
        </p:spPr>
        <p:txBody>
          <a:bodyPr>
            <a:normAutofit/>
          </a:bodyPr>
          <a:lstStyle/>
          <a:p>
            <a:r>
              <a:rPr lang="en-US" sz="2400" b="1" dirty="0" smtClean="0"/>
              <a:t>Features</a:t>
            </a:r>
            <a:endParaRPr lang="en-US" sz="2400" dirty="0"/>
          </a:p>
          <a:p>
            <a:r>
              <a:rPr lang="en-US" dirty="0"/>
              <a:t>Voluntary membership </a:t>
            </a:r>
            <a:endParaRPr lang="en-US" dirty="0" smtClean="0"/>
          </a:p>
          <a:p>
            <a:r>
              <a:rPr lang="en-US" dirty="0" smtClean="0"/>
              <a:t>Legal </a:t>
            </a:r>
            <a:r>
              <a:rPr lang="en-US" dirty="0"/>
              <a:t>status </a:t>
            </a:r>
          </a:p>
          <a:p>
            <a:r>
              <a:rPr lang="en-US" dirty="0"/>
              <a:t>Limited liability </a:t>
            </a:r>
          </a:p>
          <a:p>
            <a:r>
              <a:rPr lang="en-US" dirty="0"/>
              <a:t>Control </a:t>
            </a:r>
          </a:p>
          <a:p>
            <a:r>
              <a:rPr lang="en-US" dirty="0"/>
              <a:t>Service motive </a:t>
            </a:r>
          </a:p>
          <a:p>
            <a:endParaRPr lang="en-US" dirty="0"/>
          </a:p>
        </p:txBody>
      </p:sp>
    </p:spTree>
    <p:extLst>
      <p:ext uri="{BB962C8B-B14F-4D97-AF65-F5344CB8AC3E}">
        <p14:creationId xmlns:p14="http://schemas.microsoft.com/office/powerpoint/2010/main" val="3795638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Co-Operative Society</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sz="2400" b="1" dirty="0" smtClean="0"/>
              <a:t>Merits/Advantages</a:t>
            </a:r>
            <a:endParaRPr lang="en-US" sz="2400" dirty="0"/>
          </a:p>
          <a:p>
            <a:r>
              <a:rPr lang="en-US" sz="2400" dirty="0"/>
              <a:t>Equality in voting status </a:t>
            </a:r>
          </a:p>
          <a:p>
            <a:r>
              <a:rPr lang="en-US" sz="2400" dirty="0"/>
              <a:t>Limited </a:t>
            </a:r>
            <a:r>
              <a:rPr lang="en-US" sz="2400" dirty="0" smtClean="0"/>
              <a:t>liability</a:t>
            </a:r>
            <a:endParaRPr lang="en-US" sz="2400" dirty="0"/>
          </a:p>
          <a:p>
            <a:r>
              <a:rPr lang="en-US" sz="2400" dirty="0"/>
              <a:t>Stable existence </a:t>
            </a:r>
          </a:p>
          <a:p>
            <a:r>
              <a:rPr lang="en-US" sz="2400" dirty="0"/>
              <a:t>Economy in operations </a:t>
            </a:r>
          </a:p>
          <a:p>
            <a:r>
              <a:rPr lang="en-US" sz="2400" dirty="0"/>
              <a:t>Support from government </a:t>
            </a:r>
          </a:p>
          <a:p>
            <a:r>
              <a:rPr lang="en-US" sz="2400" dirty="0"/>
              <a:t>Ease of formation </a:t>
            </a:r>
          </a:p>
        </p:txBody>
      </p:sp>
    </p:spTree>
    <p:extLst>
      <p:ext uri="{BB962C8B-B14F-4D97-AF65-F5344CB8AC3E}">
        <p14:creationId xmlns:p14="http://schemas.microsoft.com/office/powerpoint/2010/main" val="3718683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Co-Operative Society</a:t>
            </a:r>
            <a:endParaRPr lang="en-US" dirty="0"/>
          </a:p>
        </p:txBody>
      </p:sp>
      <p:sp>
        <p:nvSpPr>
          <p:cNvPr id="3" name="Content Placeholder 2"/>
          <p:cNvSpPr>
            <a:spLocks noGrp="1"/>
          </p:cNvSpPr>
          <p:nvPr>
            <p:ph idx="1"/>
          </p:nvPr>
        </p:nvSpPr>
        <p:spPr/>
        <p:txBody>
          <a:bodyPr>
            <a:normAutofit/>
          </a:bodyPr>
          <a:lstStyle/>
          <a:p>
            <a:r>
              <a:rPr lang="en-US" sz="2400" b="1" dirty="0" smtClean="0"/>
              <a:t>Demerits/Limitations</a:t>
            </a:r>
            <a:endParaRPr lang="en-US" sz="2400" dirty="0"/>
          </a:p>
          <a:p>
            <a:r>
              <a:rPr lang="en-US" sz="2400" dirty="0"/>
              <a:t>Limited </a:t>
            </a:r>
            <a:r>
              <a:rPr lang="en-US" sz="2400" dirty="0" smtClean="0"/>
              <a:t>resources</a:t>
            </a:r>
            <a:endParaRPr lang="en-US" sz="2400" dirty="0"/>
          </a:p>
          <a:p>
            <a:r>
              <a:rPr lang="en-US" sz="2400" dirty="0"/>
              <a:t>Inefficiency in management </a:t>
            </a:r>
          </a:p>
          <a:p>
            <a:r>
              <a:rPr lang="en-US" sz="2400" dirty="0"/>
              <a:t>Lack of secrecy </a:t>
            </a:r>
          </a:p>
          <a:p>
            <a:r>
              <a:rPr lang="en-US" sz="2400" dirty="0"/>
              <a:t>Government control </a:t>
            </a:r>
          </a:p>
          <a:p>
            <a:r>
              <a:rPr lang="en-US" sz="2400" dirty="0"/>
              <a:t>Differences of opinion </a:t>
            </a:r>
          </a:p>
        </p:txBody>
      </p:sp>
    </p:spTree>
    <p:extLst>
      <p:ext uri="{BB962C8B-B14F-4D97-AF65-F5344CB8AC3E}">
        <p14:creationId xmlns:p14="http://schemas.microsoft.com/office/powerpoint/2010/main" val="3904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Co-Operative Society</a:t>
            </a:r>
            <a:endParaRPr lang="en-US" dirty="0"/>
          </a:p>
        </p:txBody>
      </p:sp>
      <p:sp>
        <p:nvSpPr>
          <p:cNvPr id="3" name="Content Placeholder 2"/>
          <p:cNvSpPr>
            <a:spLocks noGrp="1"/>
          </p:cNvSpPr>
          <p:nvPr>
            <p:ph idx="1"/>
          </p:nvPr>
        </p:nvSpPr>
        <p:spPr/>
        <p:txBody>
          <a:bodyPr>
            <a:normAutofit/>
          </a:bodyPr>
          <a:lstStyle/>
          <a:p>
            <a:r>
              <a:rPr lang="en-US" sz="2400" b="1" dirty="0" smtClean="0"/>
              <a:t>Few Types </a:t>
            </a:r>
            <a:r>
              <a:rPr lang="en-US" sz="2400" b="1" dirty="0"/>
              <a:t>of Cooperative </a:t>
            </a:r>
            <a:r>
              <a:rPr lang="en-US" sz="2400" b="1" dirty="0" smtClean="0"/>
              <a:t>Societies:</a:t>
            </a:r>
          </a:p>
          <a:p>
            <a:pPr>
              <a:buFont typeface="+mj-lt"/>
              <a:buAutoNum type="arabicPeriod"/>
            </a:pPr>
            <a:r>
              <a:rPr lang="en-US" dirty="0" smtClean="0"/>
              <a:t>Consumer’s </a:t>
            </a:r>
            <a:r>
              <a:rPr lang="en-US" dirty="0"/>
              <a:t>cooperative societies </a:t>
            </a:r>
            <a:endParaRPr lang="en-US" dirty="0" smtClean="0"/>
          </a:p>
          <a:p>
            <a:pPr>
              <a:buFont typeface="+mj-lt"/>
              <a:buAutoNum type="arabicPeriod"/>
            </a:pPr>
            <a:r>
              <a:rPr lang="en-US" dirty="0" smtClean="0"/>
              <a:t>Producer’s </a:t>
            </a:r>
            <a:r>
              <a:rPr lang="en-US" dirty="0"/>
              <a:t>cooperative societies </a:t>
            </a:r>
            <a:endParaRPr lang="en-US" dirty="0" smtClean="0"/>
          </a:p>
          <a:p>
            <a:pPr>
              <a:buFont typeface="+mj-lt"/>
              <a:buAutoNum type="arabicPeriod"/>
            </a:pPr>
            <a:r>
              <a:rPr lang="en-US" dirty="0" smtClean="0"/>
              <a:t>Marketing </a:t>
            </a:r>
            <a:r>
              <a:rPr lang="en-US" dirty="0"/>
              <a:t>cooperative societies </a:t>
            </a:r>
          </a:p>
          <a:p>
            <a:pPr>
              <a:buFont typeface="+mj-lt"/>
              <a:buAutoNum type="arabicPeriod"/>
            </a:pPr>
            <a:r>
              <a:rPr lang="en-US" dirty="0" smtClean="0"/>
              <a:t>Farmer’s </a:t>
            </a:r>
            <a:r>
              <a:rPr lang="en-US" dirty="0"/>
              <a:t>cooperative societies </a:t>
            </a:r>
            <a:endParaRPr lang="en-US" dirty="0" smtClean="0"/>
          </a:p>
          <a:p>
            <a:pPr>
              <a:buFont typeface="+mj-lt"/>
              <a:buAutoNum type="arabicPeriod"/>
            </a:pPr>
            <a:r>
              <a:rPr lang="en-US" dirty="0" smtClean="0"/>
              <a:t>Credit </a:t>
            </a:r>
            <a:r>
              <a:rPr lang="en-US" dirty="0"/>
              <a:t>cooperative societies </a:t>
            </a:r>
            <a:endParaRPr lang="en-US" dirty="0" smtClean="0"/>
          </a:p>
          <a:p>
            <a:pPr>
              <a:buFont typeface="+mj-lt"/>
              <a:buAutoNum type="arabicPeriod"/>
            </a:pPr>
            <a:r>
              <a:rPr lang="en-US" dirty="0" smtClean="0"/>
              <a:t>Cooperative </a:t>
            </a:r>
            <a:r>
              <a:rPr lang="en-US" dirty="0"/>
              <a:t>housing societies </a:t>
            </a:r>
            <a:r>
              <a:rPr lang="en-US" dirty="0" smtClean="0"/>
              <a:t> </a:t>
            </a:r>
            <a:endParaRPr lang="en-US" dirty="0"/>
          </a:p>
        </p:txBody>
      </p:sp>
    </p:spTree>
    <p:extLst>
      <p:ext uri="{BB962C8B-B14F-4D97-AF65-F5344CB8AC3E}">
        <p14:creationId xmlns:p14="http://schemas.microsoft.com/office/powerpoint/2010/main" val="3055628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4082"/>
          </a:xfrm>
        </p:spPr>
        <p:txBody>
          <a:bodyPr/>
          <a:lstStyle/>
          <a:p>
            <a:pPr algn="ctr"/>
            <a:r>
              <a:rPr lang="en-US" b="1" dirty="0" smtClean="0"/>
              <a:t>Joint </a:t>
            </a:r>
            <a:r>
              <a:rPr lang="en-US" b="1" dirty="0"/>
              <a:t>Hindu Family Business </a:t>
            </a:r>
            <a:endParaRPr lang="en-US" dirty="0"/>
          </a:p>
        </p:txBody>
      </p:sp>
      <p:sp>
        <p:nvSpPr>
          <p:cNvPr id="3" name="Content Placeholder 2"/>
          <p:cNvSpPr>
            <a:spLocks noGrp="1"/>
          </p:cNvSpPr>
          <p:nvPr>
            <p:ph idx="1"/>
          </p:nvPr>
        </p:nvSpPr>
        <p:spPr>
          <a:xfrm>
            <a:off x="2589212" y="1468192"/>
            <a:ext cx="8915400" cy="4803820"/>
          </a:xfrm>
        </p:spPr>
        <p:txBody>
          <a:bodyPr>
            <a:normAutofit/>
          </a:bodyPr>
          <a:lstStyle/>
          <a:p>
            <a:r>
              <a:rPr lang="en-US" sz="2000" dirty="0" smtClean="0"/>
              <a:t>The </a:t>
            </a:r>
            <a:r>
              <a:rPr lang="en-US" sz="2000" dirty="0"/>
              <a:t>JHF business is a form of business organization found only in India. </a:t>
            </a:r>
          </a:p>
          <a:p>
            <a:r>
              <a:rPr lang="en-US" sz="2000" dirty="0" smtClean="0"/>
              <a:t>In </a:t>
            </a:r>
            <a:r>
              <a:rPr lang="en-US" sz="2000" dirty="0"/>
              <a:t>this form of business, all the members of a Hindu undivided family own the business jointly. </a:t>
            </a:r>
          </a:p>
          <a:p>
            <a:r>
              <a:rPr lang="en-US" sz="2000" dirty="0" smtClean="0"/>
              <a:t>The </a:t>
            </a:r>
            <a:r>
              <a:rPr lang="en-US" sz="2000" dirty="0"/>
              <a:t>affairs of business are managed by the head of the family, who is known as the ‘KARTA’. </a:t>
            </a:r>
          </a:p>
          <a:p>
            <a:r>
              <a:rPr lang="en-US" sz="2000" dirty="0" smtClean="0"/>
              <a:t>A </a:t>
            </a:r>
            <a:r>
              <a:rPr lang="en-US" sz="2000" dirty="0"/>
              <a:t>Joint Hindu Family business only the male members get a share in the business by virtue of there being part of the family. </a:t>
            </a:r>
          </a:p>
          <a:p>
            <a:r>
              <a:rPr lang="en-US" sz="2000" dirty="0" smtClean="0"/>
              <a:t>The </a:t>
            </a:r>
            <a:r>
              <a:rPr lang="en-US" sz="2000" dirty="0"/>
              <a:t>membership is limited up to three successive generations. </a:t>
            </a:r>
          </a:p>
          <a:p>
            <a:r>
              <a:rPr lang="en-US" sz="2000" dirty="0"/>
              <a:t>Thus an individual, his son(s), and his grandson(s) become the members of a Joint Hindu Family by birth. </a:t>
            </a:r>
          </a:p>
          <a:p>
            <a:r>
              <a:rPr lang="en-US" sz="2000" dirty="0"/>
              <a:t>It is governed by the Hindu Succession Act, 1956 </a:t>
            </a:r>
          </a:p>
          <a:p>
            <a:endParaRPr lang="en-US" dirty="0"/>
          </a:p>
          <a:p>
            <a:endParaRPr lang="en-US" dirty="0"/>
          </a:p>
        </p:txBody>
      </p:sp>
    </p:spTree>
    <p:extLst>
      <p:ext uri="{BB962C8B-B14F-4D97-AF65-F5344CB8AC3E}">
        <p14:creationId xmlns:p14="http://schemas.microsoft.com/office/powerpoint/2010/main" val="2792229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5597"/>
          </a:xfrm>
        </p:spPr>
        <p:txBody>
          <a:bodyPr/>
          <a:lstStyle/>
          <a:p>
            <a:pPr algn="ctr"/>
            <a:r>
              <a:rPr lang="en-US" b="1" dirty="0"/>
              <a:t>Joint Hindu Family Business </a:t>
            </a:r>
            <a:endParaRPr lang="en-US" dirty="0"/>
          </a:p>
        </p:txBody>
      </p:sp>
      <p:sp>
        <p:nvSpPr>
          <p:cNvPr id="3" name="Content Placeholder 2"/>
          <p:cNvSpPr>
            <a:spLocks noGrp="1"/>
          </p:cNvSpPr>
          <p:nvPr>
            <p:ph idx="1"/>
          </p:nvPr>
        </p:nvSpPr>
        <p:spPr>
          <a:xfrm>
            <a:off x="2756078" y="1674253"/>
            <a:ext cx="8748533" cy="3953633"/>
          </a:xfrm>
        </p:spPr>
        <p:txBody>
          <a:bodyPr/>
          <a:lstStyle/>
          <a:p>
            <a:r>
              <a:rPr lang="en-US" sz="2800" b="1" dirty="0" smtClean="0"/>
              <a:t>Features</a:t>
            </a:r>
            <a:endParaRPr lang="en-US" dirty="0"/>
          </a:p>
          <a:p>
            <a:r>
              <a:rPr lang="en-US" sz="2400" dirty="0"/>
              <a:t>Formation </a:t>
            </a:r>
          </a:p>
          <a:p>
            <a:r>
              <a:rPr lang="en-US" sz="2400" dirty="0" smtClean="0"/>
              <a:t>Liability</a:t>
            </a:r>
            <a:endParaRPr lang="en-US" sz="2400" dirty="0"/>
          </a:p>
          <a:p>
            <a:r>
              <a:rPr lang="en-US" sz="2400" dirty="0" smtClean="0"/>
              <a:t>Control</a:t>
            </a:r>
          </a:p>
          <a:p>
            <a:r>
              <a:rPr lang="en-US" sz="2400" dirty="0" smtClean="0"/>
              <a:t>Continuity </a:t>
            </a:r>
            <a:endParaRPr lang="en-US" sz="2400" dirty="0"/>
          </a:p>
          <a:p>
            <a:r>
              <a:rPr lang="en-US" sz="2400" dirty="0"/>
              <a:t>Minor Members </a:t>
            </a:r>
            <a:endParaRPr lang="en-US" sz="2400" b="1" dirty="0" smtClean="0"/>
          </a:p>
          <a:p>
            <a:endParaRPr lang="en-US" dirty="0"/>
          </a:p>
          <a:p>
            <a:endParaRPr lang="en-US" dirty="0"/>
          </a:p>
        </p:txBody>
      </p:sp>
    </p:spTree>
    <p:extLst>
      <p:ext uri="{BB962C8B-B14F-4D97-AF65-F5344CB8AC3E}">
        <p14:creationId xmlns:p14="http://schemas.microsoft.com/office/powerpoint/2010/main" val="36559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Joint Hindu Family Business </a:t>
            </a:r>
            <a:endParaRPr lang="en-US" dirty="0"/>
          </a:p>
        </p:txBody>
      </p:sp>
      <p:sp>
        <p:nvSpPr>
          <p:cNvPr id="3" name="Content Placeholder 2"/>
          <p:cNvSpPr>
            <a:spLocks noGrp="1"/>
          </p:cNvSpPr>
          <p:nvPr>
            <p:ph idx="1"/>
          </p:nvPr>
        </p:nvSpPr>
        <p:spPr>
          <a:xfrm>
            <a:off x="2589212" y="1687132"/>
            <a:ext cx="8915400" cy="4224090"/>
          </a:xfrm>
        </p:spPr>
        <p:txBody>
          <a:bodyPr/>
          <a:lstStyle/>
          <a:p>
            <a:r>
              <a:rPr lang="en-US" sz="2400" b="1" dirty="0" smtClean="0"/>
              <a:t>Merits/Advantages</a:t>
            </a:r>
            <a:endParaRPr lang="en-US" sz="2400" dirty="0"/>
          </a:p>
          <a:p>
            <a:r>
              <a:rPr lang="en-US" sz="2400" dirty="0"/>
              <a:t>Effective </a:t>
            </a:r>
            <a:r>
              <a:rPr lang="en-US" sz="2400" dirty="0" smtClean="0"/>
              <a:t>control</a:t>
            </a:r>
          </a:p>
          <a:p>
            <a:r>
              <a:rPr lang="en-US" sz="2400" dirty="0" smtClean="0"/>
              <a:t>Continued </a:t>
            </a:r>
            <a:r>
              <a:rPr lang="en-US" sz="2400" dirty="0"/>
              <a:t>business existence </a:t>
            </a:r>
          </a:p>
          <a:p>
            <a:r>
              <a:rPr lang="en-US" sz="2400" dirty="0"/>
              <a:t>Limited liability of members </a:t>
            </a:r>
          </a:p>
          <a:p>
            <a:r>
              <a:rPr lang="en-US" sz="2400" dirty="0"/>
              <a:t>Increased loyalty and cooperation </a:t>
            </a:r>
            <a:endParaRPr lang="en-US" sz="2400" dirty="0" smtClean="0"/>
          </a:p>
          <a:p>
            <a:endParaRPr lang="en-US" dirty="0"/>
          </a:p>
        </p:txBody>
      </p:sp>
    </p:spTree>
    <p:extLst>
      <p:ext uri="{BB962C8B-B14F-4D97-AF65-F5344CB8AC3E}">
        <p14:creationId xmlns:p14="http://schemas.microsoft.com/office/powerpoint/2010/main" val="351356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Joint Hindu Family Business </a:t>
            </a:r>
            <a:endParaRPr lang="en-US" dirty="0"/>
          </a:p>
        </p:txBody>
      </p:sp>
      <p:sp>
        <p:nvSpPr>
          <p:cNvPr id="3" name="Content Placeholder 2"/>
          <p:cNvSpPr>
            <a:spLocks noGrp="1"/>
          </p:cNvSpPr>
          <p:nvPr>
            <p:ph idx="1"/>
          </p:nvPr>
        </p:nvSpPr>
        <p:spPr>
          <a:xfrm>
            <a:off x="2589212" y="1751527"/>
            <a:ext cx="8915400" cy="4159695"/>
          </a:xfrm>
        </p:spPr>
        <p:txBody>
          <a:bodyPr>
            <a:normAutofit/>
          </a:bodyPr>
          <a:lstStyle/>
          <a:p>
            <a:r>
              <a:rPr lang="en-US" sz="2400" b="1" dirty="0" smtClean="0"/>
              <a:t>Demerits/Limitations</a:t>
            </a:r>
            <a:endParaRPr lang="en-US" sz="2400" dirty="0"/>
          </a:p>
          <a:p>
            <a:r>
              <a:rPr lang="en-US" sz="2400" dirty="0"/>
              <a:t>Limited </a:t>
            </a:r>
            <a:r>
              <a:rPr lang="en-US" sz="2400" dirty="0" smtClean="0"/>
              <a:t>resources</a:t>
            </a:r>
            <a:endParaRPr lang="en-US" sz="2400" dirty="0"/>
          </a:p>
          <a:p>
            <a:r>
              <a:rPr lang="en-US" sz="2400" dirty="0"/>
              <a:t>Unlimited liability of </a:t>
            </a:r>
            <a:r>
              <a:rPr lang="en-US" sz="2400" dirty="0" err="1"/>
              <a:t>karta</a:t>
            </a:r>
            <a:r>
              <a:rPr lang="en-US" sz="2400" dirty="0"/>
              <a:t> </a:t>
            </a:r>
          </a:p>
          <a:p>
            <a:r>
              <a:rPr lang="en-US" sz="2400" dirty="0"/>
              <a:t>Dominance of </a:t>
            </a:r>
            <a:r>
              <a:rPr lang="en-US" sz="2400" dirty="0" err="1"/>
              <a:t>karta</a:t>
            </a:r>
            <a:r>
              <a:rPr lang="en-US" sz="2400" dirty="0"/>
              <a:t> </a:t>
            </a:r>
          </a:p>
          <a:p>
            <a:r>
              <a:rPr lang="en-US" sz="2400" dirty="0"/>
              <a:t>Limited managerial skills </a:t>
            </a:r>
          </a:p>
        </p:txBody>
      </p:sp>
    </p:spTree>
    <p:extLst>
      <p:ext uri="{BB962C8B-B14F-4D97-AF65-F5344CB8AC3E}">
        <p14:creationId xmlns:p14="http://schemas.microsoft.com/office/powerpoint/2010/main" val="276944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37882"/>
            <a:ext cx="8911687" cy="1236372"/>
          </a:xfrm>
        </p:spPr>
        <p:txBody>
          <a:bodyPr/>
          <a:lstStyle/>
          <a:p>
            <a:pPr algn="ctr"/>
            <a:r>
              <a:rPr lang="en-US" dirty="0"/>
              <a:t/>
            </a:r>
            <a:br>
              <a:rPr lang="en-US" dirty="0"/>
            </a:br>
            <a:r>
              <a:rPr lang="en-US" b="1" dirty="0"/>
              <a:t>Forms of Public Sector </a:t>
            </a:r>
            <a:r>
              <a:rPr lang="en-US" b="1" dirty="0" err="1"/>
              <a:t>Organisations</a:t>
            </a:r>
            <a:r>
              <a:rPr lang="en-US" b="1" dirty="0"/>
              <a:t> </a:t>
            </a:r>
            <a:endParaRPr lang="en-US" dirty="0"/>
          </a:p>
        </p:txBody>
      </p:sp>
      <p:sp>
        <p:nvSpPr>
          <p:cNvPr id="3" name="Content Placeholder 2"/>
          <p:cNvSpPr>
            <a:spLocks noGrp="1"/>
          </p:cNvSpPr>
          <p:nvPr>
            <p:ph idx="1"/>
          </p:nvPr>
        </p:nvSpPr>
        <p:spPr>
          <a:xfrm>
            <a:off x="2589212" y="1906073"/>
            <a:ext cx="8915400" cy="4005149"/>
          </a:xfrm>
        </p:spPr>
        <p:txBody>
          <a:bodyPr/>
          <a:lstStyle/>
          <a:p>
            <a:r>
              <a:rPr lang="en-US" sz="2800" dirty="0" smtClean="0"/>
              <a:t>Departmental </a:t>
            </a:r>
            <a:r>
              <a:rPr lang="en-US" sz="2800" dirty="0"/>
              <a:t>Organisation </a:t>
            </a:r>
            <a:r>
              <a:rPr lang="en-US" sz="2800" dirty="0" smtClean="0"/>
              <a:t>/Undertaking</a:t>
            </a:r>
            <a:endParaRPr lang="en-US" sz="2800" dirty="0"/>
          </a:p>
          <a:p>
            <a:r>
              <a:rPr lang="en-US" sz="2800" dirty="0" smtClean="0"/>
              <a:t>Public </a:t>
            </a:r>
            <a:r>
              <a:rPr lang="en-US" sz="2800" dirty="0"/>
              <a:t>Corporations </a:t>
            </a:r>
            <a:r>
              <a:rPr lang="en-US" sz="2800" dirty="0" smtClean="0"/>
              <a:t>/Statutory Corporations</a:t>
            </a:r>
            <a:endParaRPr lang="en-US" sz="2800" dirty="0"/>
          </a:p>
          <a:p>
            <a:r>
              <a:rPr lang="en-US" sz="2800" dirty="0" smtClean="0"/>
              <a:t>Government </a:t>
            </a:r>
            <a:r>
              <a:rPr lang="en-US" sz="2800" dirty="0"/>
              <a:t>Companies </a:t>
            </a:r>
          </a:p>
          <a:p>
            <a:endParaRPr lang="en-US" dirty="0"/>
          </a:p>
        </p:txBody>
      </p:sp>
    </p:spTree>
    <p:extLst>
      <p:ext uri="{BB962C8B-B14F-4D97-AF65-F5344CB8AC3E}">
        <p14:creationId xmlns:p14="http://schemas.microsoft.com/office/powerpoint/2010/main" val="4291405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t>Departmental Organisation /Undertaking</a:t>
            </a:r>
            <a:r>
              <a:rPr lang="en-US" dirty="0"/>
              <a:t/>
            </a:r>
            <a:br>
              <a:rPr lang="en-US" dirty="0"/>
            </a:br>
            <a:endParaRPr lang="en-US" dirty="0"/>
          </a:p>
        </p:txBody>
      </p:sp>
      <p:sp>
        <p:nvSpPr>
          <p:cNvPr id="3" name="Content Placeholder 2"/>
          <p:cNvSpPr>
            <a:spLocks noGrp="1"/>
          </p:cNvSpPr>
          <p:nvPr>
            <p:ph idx="1"/>
          </p:nvPr>
        </p:nvSpPr>
        <p:spPr>
          <a:xfrm>
            <a:off x="2589212" y="1905000"/>
            <a:ext cx="8915400" cy="4173828"/>
          </a:xfrm>
        </p:spPr>
        <p:txBody>
          <a:bodyPr>
            <a:noAutofit/>
          </a:bodyPr>
          <a:lstStyle/>
          <a:p>
            <a:r>
              <a:rPr lang="en-US" sz="2000" dirty="0" smtClean="0"/>
              <a:t>This </a:t>
            </a:r>
            <a:r>
              <a:rPr lang="en-US" sz="2000" dirty="0"/>
              <a:t>is the oldest and most traditional form of </a:t>
            </a:r>
            <a:r>
              <a:rPr lang="en-US" sz="2000" dirty="0" err="1"/>
              <a:t>organising</a:t>
            </a:r>
            <a:r>
              <a:rPr lang="en-US" sz="2000" dirty="0"/>
              <a:t> public enterprises. These enterprises are established as departments of the ministry and are considered part or an extension of the ministry itself</a:t>
            </a:r>
            <a:r>
              <a:rPr lang="en-US" sz="2000" dirty="0" smtClean="0"/>
              <a:t>.</a:t>
            </a:r>
          </a:p>
          <a:p>
            <a:r>
              <a:rPr lang="en-US" sz="2000" dirty="0" smtClean="0"/>
              <a:t> </a:t>
            </a:r>
            <a:r>
              <a:rPr lang="en-US" sz="2000" dirty="0"/>
              <a:t>The Government functions through these departments and the activities performed by them are an integral part of the functioning of the government. </a:t>
            </a:r>
          </a:p>
          <a:p>
            <a:r>
              <a:rPr lang="en-US" sz="2000" dirty="0"/>
              <a:t>These undertakings may be under the central or the state government and the rules of central/state government are applicable. </a:t>
            </a:r>
          </a:p>
          <a:p>
            <a:r>
              <a:rPr lang="en-US" sz="2000" dirty="0"/>
              <a:t>Examples of these </a:t>
            </a:r>
            <a:r>
              <a:rPr lang="en-US" sz="2000" dirty="0" smtClean="0"/>
              <a:t>undertakings </a:t>
            </a:r>
            <a:r>
              <a:rPr lang="en-US" sz="2000" dirty="0"/>
              <a:t>are railways and post and telegraph </a:t>
            </a:r>
            <a:r>
              <a:rPr lang="en-US" sz="2000" dirty="0" smtClean="0"/>
              <a:t>department.</a:t>
            </a:r>
            <a:endParaRPr lang="en-US" sz="2000" dirty="0"/>
          </a:p>
        </p:txBody>
      </p:sp>
    </p:spTree>
    <p:extLst>
      <p:ext uri="{BB962C8B-B14F-4D97-AF65-F5344CB8AC3E}">
        <p14:creationId xmlns:p14="http://schemas.microsoft.com/office/powerpoint/2010/main" val="1646230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9809"/>
            <a:ext cx="8911687" cy="1228297"/>
          </a:xfrm>
        </p:spPr>
        <p:txBody>
          <a:bodyPr>
            <a:normAutofit fontScale="90000"/>
          </a:bodyPr>
          <a:lstStyle/>
          <a:p>
            <a:pPr algn="ctr"/>
            <a:r>
              <a:rPr lang="en-US" b="1" dirty="0"/>
              <a:t>Characteristics of Business </a:t>
            </a:r>
            <a:r>
              <a:rPr lang="en-US" b="1" dirty="0" smtClean="0"/>
              <a:t>organization</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879678" y="1610436"/>
            <a:ext cx="8624934" cy="4300786"/>
          </a:xfrm>
        </p:spPr>
        <p:txBody>
          <a:bodyPr/>
          <a:lstStyle/>
          <a:p>
            <a:pPr marL="0" indent="0">
              <a:buNone/>
            </a:pPr>
            <a:endParaRPr lang="en-US" dirty="0"/>
          </a:p>
          <a:p>
            <a:r>
              <a:rPr lang="en-US" sz="2800" dirty="0" smtClean="0"/>
              <a:t>Ownership </a:t>
            </a:r>
            <a:endParaRPr lang="en-US" sz="2800" dirty="0"/>
          </a:p>
          <a:p>
            <a:r>
              <a:rPr lang="en-US" sz="2800" dirty="0" smtClean="0"/>
              <a:t>Lawful </a:t>
            </a:r>
            <a:r>
              <a:rPr lang="en-US" sz="2800" dirty="0"/>
              <a:t>Business </a:t>
            </a:r>
          </a:p>
          <a:p>
            <a:r>
              <a:rPr lang="en-US" sz="2800" dirty="0" smtClean="0"/>
              <a:t>Separate </a:t>
            </a:r>
            <a:r>
              <a:rPr lang="en-US" sz="2800" dirty="0"/>
              <a:t>Entity and Management </a:t>
            </a:r>
          </a:p>
          <a:p>
            <a:r>
              <a:rPr lang="en-US" sz="2800" dirty="0" smtClean="0"/>
              <a:t>Continuity </a:t>
            </a:r>
            <a:endParaRPr lang="en-US" sz="2800" dirty="0"/>
          </a:p>
          <a:p>
            <a:r>
              <a:rPr lang="en-US" sz="2800" dirty="0" smtClean="0"/>
              <a:t>Risk </a:t>
            </a:r>
            <a:endParaRPr lang="en-US" sz="2800" dirty="0"/>
          </a:p>
          <a:p>
            <a:endParaRPr lang="en-US" dirty="0"/>
          </a:p>
        </p:txBody>
      </p:sp>
    </p:spTree>
    <p:extLst>
      <p:ext uri="{BB962C8B-B14F-4D97-AF65-F5344CB8AC3E}">
        <p14:creationId xmlns:p14="http://schemas.microsoft.com/office/powerpoint/2010/main" val="1236284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Departmental Organisation /Undertaking</a:t>
            </a:r>
            <a:endParaRPr lang="en-US" b="1" dirty="0"/>
          </a:p>
        </p:txBody>
      </p:sp>
      <p:sp>
        <p:nvSpPr>
          <p:cNvPr id="3" name="Content Placeholder 2"/>
          <p:cNvSpPr>
            <a:spLocks noGrp="1"/>
          </p:cNvSpPr>
          <p:nvPr>
            <p:ph idx="1"/>
          </p:nvPr>
        </p:nvSpPr>
        <p:spPr/>
        <p:txBody>
          <a:bodyPr/>
          <a:lstStyle/>
          <a:p>
            <a:r>
              <a:rPr lang="en-US" sz="2400" b="1" dirty="0" smtClean="0"/>
              <a:t>Features</a:t>
            </a:r>
          </a:p>
          <a:p>
            <a:r>
              <a:rPr lang="en-US" sz="2400" dirty="0" smtClean="0"/>
              <a:t>Funding</a:t>
            </a:r>
          </a:p>
          <a:p>
            <a:r>
              <a:rPr lang="en-US" sz="2400" dirty="0" smtClean="0"/>
              <a:t>Accounting/Audit</a:t>
            </a:r>
          </a:p>
          <a:p>
            <a:r>
              <a:rPr lang="en-US" sz="2400" dirty="0" smtClean="0"/>
              <a:t>Employees</a:t>
            </a:r>
          </a:p>
          <a:p>
            <a:r>
              <a:rPr lang="en-US" sz="2400" dirty="0" smtClean="0"/>
              <a:t>Subdivision</a:t>
            </a:r>
          </a:p>
          <a:p>
            <a:r>
              <a:rPr lang="en-US" sz="2400" dirty="0" smtClean="0"/>
              <a:t>Accountable</a:t>
            </a:r>
          </a:p>
          <a:p>
            <a:endParaRPr lang="en-US" dirty="0"/>
          </a:p>
          <a:p>
            <a:endParaRPr lang="en-US" dirty="0"/>
          </a:p>
        </p:txBody>
      </p:sp>
    </p:spTree>
    <p:extLst>
      <p:ext uri="{BB962C8B-B14F-4D97-AF65-F5344CB8AC3E}">
        <p14:creationId xmlns:p14="http://schemas.microsoft.com/office/powerpoint/2010/main" val="3431791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Departmental Organisation /Undertaking</a:t>
            </a:r>
          </a:p>
        </p:txBody>
      </p:sp>
      <p:sp>
        <p:nvSpPr>
          <p:cNvPr id="3" name="Content Placeholder 2"/>
          <p:cNvSpPr>
            <a:spLocks noGrp="1"/>
          </p:cNvSpPr>
          <p:nvPr>
            <p:ph idx="1"/>
          </p:nvPr>
        </p:nvSpPr>
        <p:spPr/>
        <p:txBody>
          <a:bodyPr>
            <a:normAutofit/>
          </a:bodyPr>
          <a:lstStyle/>
          <a:p>
            <a:r>
              <a:rPr lang="en-US" sz="2400" b="1" dirty="0"/>
              <a:t>Merits/Advantages</a:t>
            </a:r>
            <a:endParaRPr lang="en-US" sz="2400" dirty="0"/>
          </a:p>
          <a:p>
            <a:r>
              <a:rPr lang="en-US" sz="2400" dirty="0" smtClean="0"/>
              <a:t>Effective Control</a:t>
            </a:r>
          </a:p>
          <a:p>
            <a:r>
              <a:rPr lang="en-US" sz="2400" dirty="0" smtClean="0"/>
              <a:t>Public Support</a:t>
            </a:r>
          </a:p>
          <a:p>
            <a:r>
              <a:rPr lang="en-US" sz="2400" dirty="0" smtClean="0"/>
              <a:t>Revenue</a:t>
            </a:r>
          </a:p>
          <a:p>
            <a:r>
              <a:rPr lang="en-US" sz="2400" dirty="0" smtClean="0"/>
              <a:t>National Security</a:t>
            </a:r>
            <a:endParaRPr lang="en-US" sz="2400" dirty="0"/>
          </a:p>
        </p:txBody>
      </p:sp>
    </p:spTree>
    <p:extLst>
      <p:ext uri="{BB962C8B-B14F-4D97-AF65-F5344CB8AC3E}">
        <p14:creationId xmlns:p14="http://schemas.microsoft.com/office/powerpoint/2010/main" val="1812329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Departmental Organisation /Undertaking</a:t>
            </a:r>
          </a:p>
        </p:txBody>
      </p:sp>
      <p:sp>
        <p:nvSpPr>
          <p:cNvPr id="3" name="Content Placeholder 2"/>
          <p:cNvSpPr>
            <a:spLocks noGrp="1"/>
          </p:cNvSpPr>
          <p:nvPr>
            <p:ph idx="1"/>
          </p:nvPr>
        </p:nvSpPr>
        <p:spPr/>
        <p:txBody>
          <a:bodyPr/>
          <a:lstStyle/>
          <a:p>
            <a:r>
              <a:rPr lang="en-US" sz="2400" b="1" dirty="0"/>
              <a:t>Demerits/Limitations</a:t>
            </a:r>
            <a:endParaRPr lang="en-US" sz="2400" dirty="0"/>
          </a:p>
          <a:p>
            <a:r>
              <a:rPr lang="en-US" sz="2400" dirty="0" smtClean="0"/>
              <a:t>Flexibility</a:t>
            </a:r>
          </a:p>
          <a:p>
            <a:r>
              <a:rPr lang="en-US" sz="2400" dirty="0" smtClean="0"/>
              <a:t>Delay in Decision Making</a:t>
            </a:r>
          </a:p>
          <a:p>
            <a:r>
              <a:rPr lang="en-US" sz="2400" dirty="0" smtClean="0"/>
              <a:t>Unable to grab Opportunities</a:t>
            </a:r>
          </a:p>
          <a:p>
            <a:r>
              <a:rPr lang="en-US" sz="2400" dirty="0" smtClean="0"/>
              <a:t>Red-</a:t>
            </a:r>
            <a:r>
              <a:rPr lang="en-US" sz="2400" dirty="0" err="1" smtClean="0"/>
              <a:t>Tapism</a:t>
            </a:r>
            <a:endParaRPr lang="en-US" sz="2400" dirty="0" smtClean="0"/>
          </a:p>
          <a:p>
            <a:r>
              <a:rPr lang="en-US" sz="2400" dirty="0" smtClean="0"/>
              <a:t>Political Interference</a:t>
            </a:r>
          </a:p>
          <a:p>
            <a:pPr marL="0" indent="0">
              <a:buNone/>
            </a:pPr>
            <a:endParaRPr lang="en-US" dirty="0" smtClean="0"/>
          </a:p>
          <a:p>
            <a:endParaRPr lang="en-US" dirty="0"/>
          </a:p>
        </p:txBody>
      </p:sp>
    </p:spTree>
    <p:extLst>
      <p:ext uri="{BB962C8B-B14F-4D97-AF65-F5344CB8AC3E}">
        <p14:creationId xmlns:p14="http://schemas.microsoft.com/office/powerpoint/2010/main" val="973611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t>Public Corporations /Statutory Corporations</a:t>
            </a:r>
            <a:r>
              <a:rPr lang="en-US" dirty="0"/>
              <a:t/>
            </a:r>
            <a:br>
              <a:rPr lang="en-US" dirty="0"/>
            </a:br>
            <a:endParaRPr lang="en-US" dirty="0"/>
          </a:p>
        </p:txBody>
      </p:sp>
      <p:sp>
        <p:nvSpPr>
          <p:cNvPr id="3" name="Content Placeholder 2"/>
          <p:cNvSpPr>
            <a:spLocks noGrp="1"/>
          </p:cNvSpPr>
          <p:nvPr>
            <p:ph idx="1"/>
          </p:nvPr>
        </p:nvSpPr>
        <p:spPr>
          <a:xfrm>
            <a:off x="2589212" y="2133599"/>
            <a:ext cx="8915400" cy="3932349"/>
          </a:xfrm>
        </p:spPr>
        <p:txBody>
          <a:bodyPr>
            <a:normAutofit/>
          </a:bodyPr>
          <a:lstStyle/>
          <a:p>
            <a:r>
              <a:rPr lang="en-US" sz="2000" dirty="0" smtClean="0"/>
              <a:t>Statutory </a:t>
            </a:r>
            <a:r>
              <a:rPr lang="en-US" sz="2000" dirty="0"/>
              <a:t>corporations are public enterprises brought into existence by a Special Act of the Parliament. The Act defines its powers and functions, rules and regulations governing its employees and its relationship with government departments. </a:t>
            </a:r>
          </a:p>
          <a:p>
            <a:r>
              <a:rPr lang="en-US" sz="2000" dirty="0"/>
              <a:t>This is a corporate body created by the legislature with defined powers and functions and is financially independent with a clear control over a specified area or a particular type of commercial activity. </a:t>
            </a:r>
            <a:endParaRPr lang="en-US" sz="2000" dirty="0" smtClean="0"/>
          </a:p>
          <a:p>
            <a:r>
              <a:rPr lang="en-US" sz="2000" dirty="0" smtClean="0"/>
              <a:t>It </a:t>
            </a:r>
            <a:r>
              <a:rPr lang="en-US" sz="2000" dirty="0"/>
              <a:t>is a corporate person and has the capacity of acting in its own name. </a:t>
            </a:r>
            <a:endParaRPr lang="en-US" sz="2000" dirty="0" smtClean="0"/>
          </a:p>
          <a:p>
            <a:r>
              <a:rPr lang="en-US" sz="2000" dirty="0" smtClean="0"/>
              <a:t>Example:- LIC, RBI, FCI, etc.</a:t>
            </a:r>
            <a:endParaRPr lang="en-US" sz="2000" dirty="0"/>
          </a:p>
        </p:txBody>
      </p:sp>
    </p:spTree>
    <p:extLst>
      <p:ext uri="{BB962C8B-B14F-4D97-AF65-F5344CB8AC3E}">
        <p14:creationId xmlns:p14="http://schemas.microsoft.com/office/powerpoint/2010/main" val="2991051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Public Corporations /Statutory Corporations</a:t>
            </a:r>
          </a:p>
        </p:txBody>
      </p:sp>
      <p:sp>
        <p:nvSpPr>
          <p:cNvPr id="3" name="Content Placeholder 2"/>
          <p:cNvSpPr>
            <a:spLocks noGrp="1"/>
          </p:cNvSpPr>
          <p:nvPr>
            <p:ph idx="1"/>
          </p:nvPr>
        </p:nvSpPr>
        <p:spPr/>
        <p:txBody>
          <a:bodyPr/>
          <a:lstStyle/>
          <a:p>
            <a:r>
              <a:rPr lang="en-US" sz="2400" b="1" dirty="0" smtClean="0"/>
              <a:t>Features</a:t>
            </a:r>
          </a:p>
          <a:p>
            <a:r>
              <a:rPr lang="en-US" sz="2400" dirty="0" smtClean="0"/>
              <a:t>Formation under Act of Parliament</a:t>
            </a:r>
          </a:p>
          <a:p>
            <a:r>
              <a:rPr lang="en-US" sz="2400" dirty="0" smtClean="0"/>
              <a:t>Wholly  owned by State</a:t>
            </a:r>
          </a:p>
          <a:p>
            <a:r>
              <a:rPr lang="en-US" sz="2400" dirty="0" smtClean="0"/>
              <a:t>Separate identity</a:t>
            </a:r>
          </a:p>
          <a:p>
            <a:r>
              <a:rPr lang="en-US" sz="2400" dirty="0" smtClean="0"/>
              <a:t>Independently Financed</a:t>
            </a:r>
          </a:p>
          <a:p>
            <a:r>
              <a:rPr lang="en-US" sz="2400" dirty="0" smtClean="0"/>
              <a:t>Accounting/Auditing</a:t>
            </a:r>
          </a:p>
          <a:p>
            <a:r>
              <a:rPr lang="en-US" sz="2400" dirty="0" smtClean="0"/>
              <a:t>Employees are not Government Servant</a:t>
            </a:r>
          </a:p>
          <a:p>
            <a:endParaRPr lang="en-US" dirty="0" smtClean="0"/>
          </a:p>
          <a:p>
            <a:endParaRPr lang="en-US" b="1" dirty="0"/>
          </a:p>
          <a:p>
            <a:endParaRPr lang="en-US" dirty="0"/>
          </a:p>
        </p:txBody>
      </p:sp>
    </p:spTree>
    <p:extLst>
      <p:ext uri="{BB962C8B-B14F-4D97-AF65-F5344CB8AC3E}">
        <p14:creationId xmlns:p14="http://schemas.microsoft.com/office/powerpoint/2010/main" val="54382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Public Corporations /Statutory Corporations</a:t>
            </a:r>
          </a:p>
        </p:txBody>
      </p:sp>
      <p:sp>
        <p:nvSpPr>
          <p:cNvPr id="3" name="Content Placeholder 2"/>
          <p:cNvSpPr>
            <a:spLocks noGrp="1"/>
          </p:cNvSpPr>
          <p:nvPr>
            <p:ph idx="1"/>
          </p:nvPr>
        </p:nvSpPr>
        <p:spPr/>
        <p:txBody>
          <a:bodyPr/>
          <a:lstStyle/>
          <a:p>
            <a:r>
              <a:rPr lang="en-US" sz="2400" b="1" dirty="0"/>
              <a:t>Merits/Advantages</a:t>
            </a:r>
            <a:endParaRPr lang="en-US" sz="2400" dirty="0"/>
          </a:p>
          <a:p>
            <a:r>
              <a:rPr lang="en-US" sz="2400" dirty="0" smtClean="0"/>
              <a:t>Independence in Functioning</a:t>
            </a:r>
          </a:p>
          <a:p>
            <a:r>
              <a:rPr lang="en-US" sz="2400" dirty="0" smtClean="0"/>
              <a:t>Minimum Government Interference</a:t>
            </a:r>
          </a:p>
          <a:p>
            <a:r>
              <a:rPr lang="en-US" sz="2400" dirty="0" smtClean="0"/>
              <a:t>Formation of Policies</a:t>
            </a:r>
          </a:p>
          <a:p>
            <a:r>
              <a:rPr lang="en-US" sz="2400" dirty="0" smtClean="0"/>
              <a:t>Valuable Instrument</a:t>
            </a:r>
          </a:p>
          <a:p>
            <a:endParaRPr lang="en-US" dirty="0" smtClean="0"/>
          </a:p>
          <a:p>
            <a:endParaRPr lang="en-US" dirty="0" smtClean="0"/>
          </a:p>
          <a:p>
            <a:endParaRPr lang="en-US" dirty="0"/>
          </a:p>
        </p:txBody>
      </p:sp>
    </p:spTree>
    <p:extLst>
      <p:ext uri="{BB962C8B-B14F-4D97-AF65-F5344CB8AC3E}">
        <p14:creationId xmlns:p14="http://schemas.microsoft.com/office/powerpoint/2010/main" val="3316970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Public Corporations /Statutory Corporations</a:t>
            </a:r>
          </a:p>
        </p:txBody>
      </p:sp>
      <p:sp>
        <p:nvSpPr>
          <p:cNvPr id="3" name="Content Placeholder 2"/>
          <p:cNvSpPr>
            <a:spLocks noGrp="1"/>
          </p:cNvSpPr>
          <p:nvPr>
            <p:ph idx="1"/>
          </p:nvPr>
        </p:nvSpPr>
        <p:spPr/>
        <p:txBody>
          <a:bodyPr/>
          <a:lstStyle/>
          <a:p>
            <a:r>
              <a:rPr lang="en-US" sz="2400" b="1" dirty="0" smtClean="0"/>
              <a:t>Demerits/Limitations</a:t>
            </a:r>
          </a:p>
          <a:p>
            <a:r>
              <a:rPr lang="en-US" sz="2400" dirty="0" smtClean="0"/>
              <a:t>Limited Operational Flexibility</a:t>
            </a:r>
          </a:p>
          <a:p>
            <a:r>
              <a:rPr lang="en-US" sz="2400" dirty="0" smtClean="0"/>
              <a:t>Government interference in Major Decision</a:t>
            </a:r>
          </a:p>
          <a:p>
            <a:r>
              <a:rPr lang="en-US" sz="2400" dirty="0" smtClean="0"/>
              <a:t>Corruption </a:t>
            </a:r>
          </a:p>
          <a:p>
            <a:r>
              <a:rPr lang="en-US" sz="2400" dirty="0" smtClean="0"/>
              <a:t>Government Advisors in Corporation Board</a:t>
            </a:r>
          </a:p>
          <a:p>
            <a:endParaRPr lang="en-US" dirty="0"/>
          </a:p>
          <a:p>
            <a:endParaRPr lang="en-US" dirty="0"/>
          </a:p>
        </p:txBody>
      </p:sp>
    </p:spTree>
    <p:extLst>
      <p:ext uri="{BB962C8B-B14F-4D97-AF65-F5344CB8AC3E}">
        <p14:creationId xmlns:p14="http://schemas.microsoft.com/office/powerpoint/2010/main" val="1764279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7113"/>
          </a:xfrm>
        </p:spPr>
        <p:txBody>
          <a:bodyPr>
            <a:normAutofit fontScale="90000"/>
          </a:bodyPr>
          <a:lstStyle/>
          <a:p>
            <a:pPr algn="ctr"/>
            <a:r>
              <a:rPr lang="en-US" sz="4400" b="1" dirty="0"/>
              <a:t>Government Companies </a:t>
            </a:r>
            <a:r>
              <a:rPr lang="en-US" dirty="0"/>
              <a:t/>
            </a:r>
            <a:br>
              <a:rPr lang="en-US" dirty="0"/>
            </a:br>
            <a:endParaRPr lang="en-US" dirty="0"/>
          </a:p>
        </p:txBody>
      </p:sp>
      <p:sp>
        <p:nvSpPr>
          <p:cNvPr id="3" name="Content Placeholder 2"/>
          <p:cNvSpPr>
            <a:spLocks noGrp="1"/>
          </p:cNvSpPr>
          <p:nvPr>
            <p:ph idx="1"/>
          </p:nvPr>
        </p:nvSpPr>
        <p:spPr>
          <a:xfrm>
            <a:off x="2589212" y="1455313"/>
            <a:ext cx="8915400" cy="4455909"/>
          </a:xfrm>
        </p:spPr>
        <p:txBody>
          <a:bodyPr>
            <a:noAutofit/>
          </a:bodyPr>
          <a:lstStyle/>
          <a:p>
            <a:r>
              <a:rPr lang="en-US" sz="2000" dirty="0" smtClean="0"/>
              <a:t>A </a:t>
            </a:r>
            <a:r>
              <a:rPr lang="en-US" sz="2000" dirty="0"/>
              <a:t>government company is established under The Companies Act, 2013 and is registered and governed by the provisions of The Act. </a:t>
            </a:r>
          </a:p>
          <a:p>
            <a:r>
              <a:rPr lang="en-US" sz="2000" dirty="0"/>
              <a:t>According to Indian Companies Act, </a:t>
            </a:r>
            <a:r>
              <a:rPr lang="en-US" sz="2000" dirty="0" smtClean="0"/>
              <a:t>2013, </a:t>
            </a:r>
            <a:r>
              <a:rPr lang="en-US" sz="2000" dirty="0"/>
              <a:t>a government company means “any company in which not less than 51% of paid capital is held by the central or state government and partly by the central government and includes a company which is a subsidiary of a government company”. </a:t>
            </a:r>
          </a:p>
          <a:p>
            <a:r>
              <a:rPr lang="en-US" sz="2000" dirty="0"/>
              <a:t>A government company may be formed as a private limited company or a public limited company. </a:t>
            </a:r>
          </a:p>
          <a:p>
            <a:r>
              <a:rPr lang="en-US" sz="2000" dirty="0"/>
              <a:t>These are established for purely business purposes and in true spirit compete with companies in the private sector. </a:t>
            </a:r>
          </a:p>
          <a:p>
            <a:r>
              <a:rPr lang="en-US" sz="2000" dirty="0" smtClean="0"/>
              <a:t>Example:-SAIL, BHEL, Hindustan Steel Ltd, etc.</a:t>
            </a:r>
            <a:endParaRPr lang="en-US" sz="2000" dirty="0"/>
          </a:p>
        </p:txBody>
      </p:sp>
    </p:spTree>
    <p:extLst>
      <p:ext uri="{BB962C8B-B14F-4D97-AF65-F5344CB8AC3E}">
        <p14:creationId xmlns:p14="http://schemas.microsoft.com/office/powerpoint/2010/main" val="50075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Government Companies</a:t>
            </a:r>
            <a:endParaRPr lang="en-US" dirty="0"/>
          </a:p>
        </p:txBody>
      </p:sp>
      <p:sp>
        <p:nvSpPr>
          <p:cNvPr id="3" name="Content Placeholder 2"/>
          <p:cNvSpPr>
            <a:spLocks noGrp="1"/>
          </p:cNvSpPr>
          <p:nvPr>
            <p:ph idx="1"/>
          </p:nvPr>
        </p:nvSpPr>
        <p:spPr>
          <a:xfrm>
            <a:off x="2589212" y="1777285"/>
            <a:ext cx="8915400" cy="4133937"/>
          </a:xfrm>
        </p:spPr>
        <p:txBody>
          <a:bodyPr/>
          <a:lstStyle/>
          <a:p>
            <a:r>
              <a:rPr lang="en-US" sz="2400" b="1" dirty="0" smtClean="0"/>
              <a:t>Features</a:t>
            </a:r>
          </a:p>
          <a:p>
            <a:r>
              <a:rPr lang="en-US" sz="2400" dirty="0" smtClean="0"/>
              <a:t>Formation</a:t>
            </a:r>
          </a:p>
          <a:p>
            <a:r>
              <a:rPr lang="en-US" sz="2400" dirty="0" smtClean="0"/>
              <a:t>Separate </a:t>
            </a:r>
            <a:r>
              <a:rPr lang="en-US" sz="2400" dirty="0"/>
              <a:t>E</a:t>
            </a:r>
            <a:r>
              <a:rPr lang="en-US" sz="2400" dirty="0" smtClean="0"/>
              <a:t>ntity</a:t>
            </a:r>
          </a:p>
          <a:p>
            <a:r>
              <a:rPr lang="en-US" sz="2400" dirty="0" smtClean="0"/>
              <a:t>Management</a:t>
            </a:r>
          </a:p>
          <a:p>
            <a:r>
              <a:rPr lang="en-US" sz="2400" dirty="0" smtClean="0"/>
              <a:t>Employees</a:t>
            </a:r>
          </a:p>
          <a:p>
            <a:r>
              <a:rPr lang="en-US" sz="2400" dirty="0" smtClean="0"/>
              <a:t>Own MOA and AOA</a:t>
            </a:r>
          </a:p>
          <a:p>
            <a:r>
              <a:rPr lang="en-US" sz="2400" dirty="0" smtClean="0"/>
              <a:t>Accounting and Auditing</a:t>
            </a:r>
          </a:p>
          <a:p>
            <a:r>
              <a:rPr lang="en-US" sz="2400" dirty="0" smtClean="0"/>
              <a:t>Funding</a:t>
            </a:r>
          </a:p>
          <a:p>
            <a:endParaRPr lang="en-US" dirty="0"/>
          </a:p>
          <a:p>
            <a:endParaRPr lang="en-US" dirty="0"/>
          </a:p>
        </p:txBody>
      </p:sp>
    </p:spTree>
    <p:extLst>
      <p:ext uri="{BB962C8B-B14F-4D97-AF65-F5344CB8AC3E}">
        <p14:creationId xmlns:p14="http://schemas.microsoft.com/office/powerpoint/2010/main" val="452860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Government Companies</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sz="2400" b="1" dirty="0"/>
              <a:t>Merits/Advantages</a:t>
            </a:r>
            <a:endParaRPr lang="en-US" sz="2400" dirty="0"/>
          </a:p>
          <a:p>
            <a:r>
              <a:rPr lang="en-US" sz="2400" dirty="0" smtClean="0"/>
              <a:t>Establishment</a:t>
            </a:r>
          </a:p>
          <a:p>
            <a:r>
              <a:rPr lang="en-US" sz="2400" dirty="0" smtClean="0"/>
              <a:t>Autonomy</a:t>
            </a:r>
          </a:p>
          <a:p>
            <a:r>
              <a:rPr lang="en-US" sz="2400" dirty="0" smtClean="0"/>
              <a:t>Flexibility</a:t>
            </a:r>
          </a:p>
          <a:p>
            <a:r>
              <a:rPr lang="en-US" sz="2400" dirty="0" smtClean="0"/>
              <a:t>Curb unhealthy Business Practices</a:t>
            </a:r>
            <a:endParaRPr lang="en-US" sz="2400" dirty="0"/>
          </a:p>
        </p:txBody>
      </p:sp>
    </p:spTree>
    <p:extLst>
      <p:ext uri="{BB962C8B-B14F-4D97-AF65-F5344CB8AC3E}">
        <p14:creationId xmlns:p14="http://schemas.microsoft.com/office/powerpoint/2010/main" val="20737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14400"/>
            <a:ext cx="8911687" cy="990600"/>
          </a:xfrm>
        </p:spPr>
        <p:txBody>
          <a:bodyPr>
            <a:normAutofit fontScale="90000"/>
          </a:bodyPr>
          <a:lstStyle/>
          <a:p>
            <a:pPr algn="ctr"/>
            <a:r>
              <a:rPr lang="en-US" b="1" dirty="0"/>
              <a:t>Forms of Business Organization:</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692322"/>
            <a:ext cx="8915400" cy="4218900"/>
          </a:xfrm>
        </p:spPr>
        <p:txBody>
          <a:bodyPr>
            <a:normAutofit/>
          </a:bodyPr>
          <a:lstStyle/>
          <a:p>
            <a:pPr marL="0" indent="0">
              <a:buNone/>
            </a:pPr>
            <a:endParaRPr lang="en-US" sz="2800" dirty="0"/>
          </a:p>
          <a:p>
            <a:r>
              <a:rPr lang="en-US" sz="2800" dirty="0"/>
              <a:t>Sole Proprietorship </a:t>
            </a:r>
          </a:p>
          <a:p>
            <a:r>
              <a:rPr lang="en-US" sz="2800" dirty="0" smtClean="0"/>
              <a:t>Partnership </a:t>
            </a:r>
            <a:endParaRPr lang="en-US" sz="2800" dirty="0"/>
          </a:p>
          <a:p>
            <a:r>
              <a:rPr lang="en-US" sz="2800" dirty="0" smtClean="0"/>
              <a:t>Joint </a:t>
            </a:r>
            <a:r>
              <a:rPr lang="en-US" sz="2800" dirty="0"/>
              <a:t>Stock Company </a:t>
            </a:r>
            <a:endParaRPr lang="en-US" sz="2800" dirty="0" smtClean="0"/>
          </a:p>
          <a:p>
            <a:r>
              <a:rPr lang="en-US" sz="2800" dirty="0" smtClean="0"/>
              <a:t>Co-Operative Society </a:t>
            </a:r>
          </a:p>
          <a:p>
            <a:r>
              <a:rPr lang="en-US" sz="2800" dirty="0" smtClean="0"/>
              <a:t>Joint </a:t>
            </a:r>
            <a:r>
              <a:rPr lang="en-US" sz="2800" dirty="0"/>
              <a:t>Hindu Family Business </a:t>
            </a:r>
          </a:p>
          <a:p>
            <a:r>
              <a:rPr lang="en-US" sz="2800" dirty="0" smtClean="0"/>
              <a:t>Government </a:t>
            </a:r>
            <a:r>
              <a:rPr lang="en-US" sz="2800" dirty="0"/>
              <a:t>Company (Public Corporations) </a:t>
            </a:r>
          </a:p>
          <a:p>
            <a:endParaRPr lang="en-US" dirty="0"/>
          </a:p>
        </p:txBody>
      </p:sp>
      <p:sp>
        <p:nvSpPr>
          <p:cNvPr id="6" name="Right Brace 5"/>
          <p:cNvSpPr/>
          <p:nvPr/>
        </p:nvSpPr>
        <p:spPr>
          <a:xfrm>
            <a:off x="7717536" y="2125684"/>
            <a:ext cx="1182624" cy="2541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rotWithShape="1">
          <a:blip r:embed="rId2"/>
          <a:srcRect l="8338" t="22581" r="8708" b="24789"/>
          <a:stretch/>
        </p:blipFill>
        <p:spPr>
          <a:xfrm>
            <a:off x="8671520" y="2491445"/>
            <a:ext cx="3410848" cy="1300268"/>
          </a:xfrm>
          <a:prstGeom prst="rect">
            <a:avLst/>
          </a:prstGeom>
        </p:spPr>
      </p:pic>
    </p:spTree>
    <p:extLst>
      <p:ext uri="{BB962C8B-B14F-4D97-AF65-F5344CB8AC3E}">
        <p14:creationId xmlns:p14="http://schemas.microsoft.com/office/powerpoint/2010/main" val="3305741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Government Companies</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sz="2400" b="1" dirty="0"/>
              <a:t>Demerits/Limitations</a:t>
            </a:r>
          </a:p>
          <a:p>
            <a:r>
              <a:rPr lang="en-US" sz="2400" dirty="0" smtClean="0"/>
              <a:t>Government Interference</a:t>
            </a:r>
          </a:p>
          <a:p>
            <a:r>
              <a:rPr lang="en-US" sz="2400" dirty="0" smtClean="0"/>
              <a:t>Not accountable to Parliament</a:t>
            </a:r>
          </a:p>
          <a:p>
            <a:r>
              <a:rPr lang="en-US" sz="2400" dirty="0" smtClean="0"/>
              <a:t>Management and Administration</a:t>
            </a:r>
            <a:endParaRPr lang="en-US" sz="2400" dirty="0"/>
          </a:p>
        </p:txBody>
      </p:sp>
    </p:spTree>
    <p:extLst>
      <p:ext uri="{BB962C8B-B14F-4D97-AF65-F5344CB8AC3E}">
        <p14:creationId xmlns:p14="http://schemas.microsoft.com/office/powerpoint/2010/main" val="98055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Sole Proprietorship </a:t>
            </a:r>
            <a:r>
              <a:rPr lang="en-US" dirty="0"/>
              <a:t/>
            </a:r>
            <a:br>
              <a:rPr lang="en-US" dirty="0"/>
            </a:br>
            <a:endParaRPr lang="en-US" dirty="0"/>
          </a:p>
        </p:txBody>
      </p:sp>
      <p:sp>
        <p:nvSpPr>
          <p:cNvPr id="3" name="Content Placeholder 2"/>
          <p:cNvSpPr>
            <a:spLocks noGrp="1"/>
          </p:cNvSpPr>
          <p:nvPr>
            <p:ph idx="1"/>
          </p:nvPr>
        </p:nvSpPr>
        <p:spPr>
          <a:xfrm>
            <a:off x="2589212" y="1487606"/>
            <a:ext cx="8915400" cy="4423616"/>
          </a:xfrm>
        </p:spPr>
        <p:txBody>
          <a:bodyPr>
            <a:noAutofit/>
          </a:bodyPr>
          <a:lstStyle/>
          <a:p>
            <a:r>
              <a:rPr lang="en-US" sz="2400" dirty="0"/>
              <a:t>Sole proprietorship refers to a form of business organisation which is owned, managed and controlled by an individual who is the recipient of all profits and bearer of all risks</a:t>
            </a:r>
            <a:r>
              <a:rPr lang="en-US" sz="2400" dirty="0" smtClean="0"/>
              <a:t>.</a:t>
            </a:r>
          </a:p>
          <a:p>
            <a:r>
              <a:rPr lang="en-US" sz="2400" dirty="0"/>
              <a:t>This is evident from the term itself. The word “sole” implies “only”, and “proprietor” refers to “owner”. Hence, a sole proprietor is the one who is the only owner of a </a:t>
            </a:r>
            <a:r>
              <a:rPr lang="en-US" sz="2400" dirty="0" smtClean="0"/>
              <a:t>business.</a:t>
            </a:r>
          </a:p>
          <a:p>
            <a:r>
              <a:rPr lang="en-US" sz="2400" dirty="0"/>
              <a:t>Sole proprietorship is a popular form of business organisation and is the most suitable form for small businesses, especially in their initial years of </a:t>
            </a:r>
            <a:r>
              <a:rPr lang="en-US" sz="2400" dirty="0" smtClean="0"/>
              <a:t>operation.</a:t>
            </a:r>
            <a:endParaRPr lang="en-US" sz="2400" dirty="0"/>
          </a:p>
        </p:txBody>
      </p:sp>
    </p:spTree>
    <p:extLst>
      <p:ext uri="{BB962C8B-B14F-4D97-AF65-F5344CB8AC3E}">
        <p14:creationId xmlns:p14="http://schemas.microsoft.com/office/powerpoint/2010/main" val="390224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Sole Proprietorship</a:t>
            </a:r>
            <a:endParaRPr lang="en-US" dirty="0"/>
          </a:p>
        </p:txBody>
      </p:sp>
      <p:sp>
        <p:nvSpPr>
          <p:cNvPr id="3" name="Content Placeholder 2"/>
          <p:cNvSpPr>
            <a:spLocks noGrp="1"/>
          </p:cNvSpPr>
          <p:nvPr>
            <p:ph idx="1"/>
          </p:nvPr>
        </p:nvSpPr>
        <p:spPr>
          <a:xfrm>
            <a:off x="2589212" y="1637731"/>
            <a:ext cx="8915400" cy="4273491"/>
          </a:xfrm>
        </p:spPr>
        <p:txBody>
          <a:bodyPr/>
          <a:lstStyle/>
          <a:p>
            <a:r>
              <a:rPr lang="en-US" sz="2800" b="1" dirty="0" smtClean="0"/>
              <a:t>Features</a:t>
            </a:r>
          </a:p>
          <a:p>
            <a:pPr>
              <a:buFont typeface="+mj-lt"/>
              <a:buAutoNum type="arabicPeriod"/>
            </a:pPr>
            <a:r>
              <a:rPr lang="en-US" sz="2400" dirty="0"/>
              <a:t>Formation and </a:t>
            </a:r>
            <a:r>
              <a:rPr lang="en-US" sz="2400" dirty="0" smtClean="0"/>
              <a:t>closure</a:t>
            </a:r>
          </a:p>
          <a:p>
            <a:pPr>
              <a:buFont typeface="+mj-lt"/>
              <a:buAutoNum type="arabicPeriod"/>
            </a:pPr>
            <a:r>
              <a:rPr lang="en-US" sz="2400" dirty="0" smtClean="0"/>
              <a:t>Liability</a:t>
            </a:r>
          </a:p>
          <a:p>
            <a:pPr>
              <a:buFont typeface="+mj-lt"/>
              <a:buAutoNum type="arabicPeriod"/>
            </a:pPr>
            <a:r>
              <a:rPr lang="en-US" sz="2400" dirty="0"/>
              <a:t>Sole risk bearer and profit </a:t>
            </a:r>
            <a:r>
              <a:rPr lang="en-US" sz="2400" dirty="0" smtClean="0"/>
              <a:t>recipient</a:t>
            </a:r>
          </a:p>
          <a:p>
            <a:pPr>
              <a:buFont typeface="+mj-lt"/>
              <a:buAutoNum type="arabicPeriod"/>
            </a:pPr>
            <a:r>
              <a:rPr lang="en-US" sz="2400" dirty="0" smtClean="0"/>
              <a:t>Control</a:t>
            </a:r>
          </a:p>
          <a:p>
            <a:pPr>
              <a:buFont typeface="+mj-lt"/>
              <a:buAutoNum type="arabicPeriod"/>
            </a:pPr>
            <a:r>
              <a:rPr lang="en-US" sz="2400" dirty="0"/>
              <a:t>No separate </a:t>
            </a:r>
            <a:r>
              <a:rPr lang="en-US" sz="2400" dirty="0" smtClean="0"/>
              <a:t>entity</a:t>
            </a:r>
          </a:p>
          <a:p>
            <a:pPr>
              <a:buFont typeface="+mj-lt"/>
              <a:buAutoNum type="arabicPeriod"/>
            </a:pPr>
            <a:r>
              <a:rPr lang="en-US" sz="2400" dirty="0"/>
              <a:t>Lack of business continuity</a:t>
            </a:r>
          </a:p>
        </p:txBody>
      </p:sp>
    </p:spTree>
    <p:extLst>
      <p:ext uri="{BB962C8B-B14F-4D97-AF65-F5344CB8AC3E}">
        <p14:creationId xmlns:p14="http://schemas.microsoft.com/office/powerpoint/2010/main" val="206794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7144"/>
          </a:xfrm>
        </p:spPr>
        <p:txBody>
          <a:bodyPr/>
          <a:lstStyle/>
          <a:p>
            <a:pPr algn="ctr"/>
            <a:r>
              <a:rPr lang="en-US" b="1" dirty="0"/>
              <a:t>Sole Proprietorship</a:t>
            </a:r>
            <a:endParaRPr lang="en-US" dirty="0"/>
          </a:p>
        </p:txBody>
      </p:sp>
      <p:sp>
        <p:nvSpPr>
          <p:cNvPr id="3" name="Content Placeholder 2"/>
          <p:cNvSpPr>
            <a:spLocks noGrp="1"/>
          </p:cNvSpPr>
          <p:nvPr>
            <p:ph idx="1"/>
          </p:nvPr>
        </p:nvSpPr>
        <p:spPr>
          <a:xfrm>
            <a:off x="2589212" y="1501254"/>
            <a:ext cx="8915400" cy="4409968"/>
          </a:xfrm>
        </p:spPr>
        <p:txBody>
          <a:bodyPr>
            <a:normAutofit/>
          </a:bodyPr>
          <a:lstStyle/>
          <a:p>
            <a:r>
              <a:rPr lang="en-US" sz="2800" b="1" dirty="0" smtClean="0"/>
              <a:t>Merits/Advantages</a:t>
            </a:r>
          </a:p>
          <a:p>
            <a:pPr marL="457200" indent="-457200">
              <a:buFont typeface="+mj-lt"/>
              <a:buAutoNum type="arabicPeriod"/>
            </a:pPr>
            <a:r>
              <a:rPr lang="en-US" sz="2400" dirty="0"/>
              <a:t>Quick decision </a:t>
            </a:r>
            <a:r>
              <a:rPr lang="en-US" sz="2400" dirty="0" smtClean="0"/>
              <a:t>making</a:t>
            </a:r>
          </a:p>
          <a:p>
            <a:pPr marL="457200" indent="-457200">
              <a:buFont typeface="+mj-lt"/>
              <a:buAutoNum type="arabicPeriod"/>
            </a:pPr>
            <a:r>
              <a:rPr lang="en-US" sz="2400" dirty="0"/>
              <a:t>Confidentiality of </a:t>
            </a:r>
            <a:r>
              <a:rPr lang="en-US" sz="2400" dirty="0" smtClean="0"/>
              <a:t>information</a:t>
            </a:r>
          </a:p>
          <a:p>
            <a:pPr marL="457200" indent="-457200">
              <a:buFont typeface="+mj-lt"/>
              <a:buAutoNum type="arabicPeriod"/>
            </a:pPr>
            <a:r>
              <a:rPr lang="en-US" sz="2400" dirty="0"/>
              <a:t>Direct </a:t>
            </a:r>
            <a:r>
              <a:rPr lang="en-US" sz="2400" dirty="0" smtClean="0"/>
              <a:t>incentive</a:t>
            </a:r>
          </a:p>
          <a:p>
            <a:pPr marL="457200" indent="-457200">
              <a:buFont typeface="+mj-lt"/>
              <a:buAutoNum type="arabicPeriod"/>
            </a:pPr>
            <a:r>
              <a:rPr lang="en-US" sz="2400" dirty="0"/>
              <a:t>Sense of </a:t>
            </a:r>
            <a:r>
              <a:rPr lang="en-US" sz="2400" dirty="0" smtClean="0"/>
              <a:t>accomplishment</a:t>
            </a:r>
          </a:p>
          <a:p>
            <a:pPr marL="457200" indent="-457200">
              <a:buFont typeface="+mj-lt"/>
              <a:buAutoNum type="arabicPeriod"/>
            </a:pPr>
            <a:r>
              <a:rPr lang="en-US" sz="2400" dirty="0"/>
              <a:t>Ease of formation and closure</a:t>
            </a:r>
          </a:p>
        </p:txBody>
      </p:sp>
    </p:spTree>
    <p:extLst>
      <p:ext uri="{BB962C8B-B14F-4D97-AF65-F5344CB8AC3E}">
        <p14:creationId xmlns:p14="http://schemas.microsoft.com/office/powerpoint/2010/main" val="306218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9030"/>
          </a:xfrm>
        </p:spPr>
        <p:txBody>
          <a:bodyPr/>
          <a:lstStyle/>
          <a:p>
            <a:pPr algn="ctr"/>
            <a:r>
              <a:rPr lang="en-US" b="1" dirty="0"/>
              <a:t>Sole Proprietorship</a:t>
            </a:r>
            <a:endParaRPr lang="en-US" dirty="0"/>
          </a:p>
        </p:txBody>
      </p:sp>
      <p:sp>
        <p:nvSpPr>
          <p:cNvPr id="3" name="Content Placeholder 2"/>
          <p:cNvSpPr>
            <a:spLocks noGrp="1"/>
          </p:cNvSpPr>
          <p:nvPr>
            <p:ph idx="1"/>
          </p:nvPr>
        </p:nvSpPr>
        <p:spPr>
          <a:xfrm>
            <a:off x="2589212" y="1883391"/>
            <a:ext cx="8915400" cy="4027831"/>
          </a:xfrm>
        </p:spPr>
        <p:txBody>
          <a:bodyPr>
            <a:normAutofit/>
          </a:bodyPr>
          <a:lstStyle/>
          <a:p>
            <a:r>
              <a:rPr lang="en-US" sz="2800" b="1" dirty="0" smtClean="0"/>
              <a:t>Demerits/Limitations</a:t>
            </a:r>
          </a:p>
          <a:p>
            <a:pPr marL="457200" indent="-457200">
              <a:buFont typeface="+mj-lt"/>
              <a:buAutoNum type="arabicPeriod"/>
            </a:pPr>
            <a:r>
              <a:rPr lang="en-US" sz="2400" dirty="0"/>
              <a:t>Limited </a:t>
            </a:r>
            <a:r>
              <a:rPr lang="en-US" sz="2400" dirty="0" smtClean="0"/>
              <a:t>resources</a:t>
            </a:r>
          </a:p>
          <a:p>
            <a:pPr marL="457200" indent="-457200">
              <a:buFont typeface="+mj-lt"/>
              <a:buAutoNum type="arabicPeriod"/>
            </a:pPr>
            <a:r>
              <a:rPr lang="en-US" sz="2400" dirty="0"/>
              <a:t>Limited life of a business </a:t>
            </a:r>
            <a:r>
              <a:rPr lang="en-US" sz="2400" dirty="0" smtClean="0"/>
              <a:t>concern</a:t>
            </a:r>
          </a:p>
          <a:p>
            <a:pPr marL="457200" indent="-457200">
              <a:buFont typeface="+mj-lt"/>
              <a:buAutoNum type="arabicPeriod"/>
            </a:pPr>
            <a:r>
              <a:rPr lang="en-US" sz="2400" dirty="0"/>
              <a:t>Unlimited </a:t>
            </a:r>
            <a:r>
              <a:rPr lang="en-US" sz="2400" dirty="0" smtClean="0"/>
              <a:t>liability</a:t>
            </a:r>
          </a:p>
          <a:p>
            <a:pPr marL="457200" indent="-457200">
              <a:buFont typeface="+mj-lt"/>
              <a:buAutoNum type="arabicPeriod"/>
            </a:pPr>
            <a:r>
              <a:rPr lang="en-US" sz="2400" dirty="0"/>
              <a:t>Limited managerial </a:t>
            </a:r>
            <a:r>
              <a:rPr lang="en-US" sz="2400" dirty="0" smtClean="0"/>
              <a:t>ability</a:t>
            </a:r>
          </a:p>
          <a:p>
            <a:pPr marL="0" indent="0">
              <a:buNone/>
            </a:pPr>
            <a:endParaRPr lang="en-US" sz="2000" dirty="0"/>
          </a:p>
        </p:txBody>
      </p:sp>
    </p:spTree>
    <p:extLst>
      <p:ext uri="{BB962C8B-B14F-4D97-AF65-F5344CB8AC3E}">
        <p14:creationId xmlns:p14="http://schemas.microsoft.com/office/powerpoint/2010/main" val="53543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Partnership </a:t>
            </a:r>
            <a:r>
              <a:rPr lang="en-US" dirty="0"/>
              <a:t/>
            </a:r>
            <a:br>
              <a:rPr lang="en-US" dirty="0"/>
            </a:br>
            <a:endParaRPr lang="en-US" dirty="0"/>
          </a:p>
        </p:txBody>
      </p:sp>
      <p:sp>
        <p:nvSpPr>
          <p:cNvPr id="3" name="Content Placeholder 2"/>
          <p:cNvSpPr>
            <a:spLocks noGrp="1"/>
          </p:cNvSpPr>
          <p:nvPr>
            <p:ph idx="1"/>
          </p:nvPr>
        </p:nvSpPr>
        <p:spPr>
          <a:xfrm>
            <a:off x="2589212" y="1555845"/>
            <a:ext cx="8915400" cy="4355377"/>
          </a:xfrm>
        </p:spPr>
        <p:txBody>
          <a:bodyPr>
            <a:normAutofit/>
          </a:bodyPr>
          <a:lstStyle/>
          <a:p>
            <a:r>
              <a:rPr lang="en-US" sz="2400" dirty="0"/>
              <a:t>The inherent disadvantage of the sole proprietorship in financing and managing an expanding business paved the way for partnership as a viable </a:t>
            </a:r>
            <a:r>
              <a:rPr lang="en-US" sz="2400" dirty="0" smtClean="0"/>
              <a:t>option.</a:t>
            </a:r>
          </a:p>
          <a:p>
            <a:r>
              <a:rPr lang="en-US" sz="2400" dirty="0"/>
              <a:t>The Indian Partnership Act, 1932 defines partnership as “the relation between persons who have agreed to share the profit of the business carried on by all or any one of them acting for all.” </a:t>
            </a:r>
            <a:endParaRPr lang="en-US" sz="2400" dirty="0" smtClean="0"/>
          </a:p>
          <a:p>
            <a:r>
              <a:rPr lang="en-US" sz="2400" dirty="0"/>
              <a:t>Partnership serves as an answer to the needs of greater capital investment, varied skills and sharing of risks</a:t>
            </a:r>
          </a:p>
        </p:txBody>
      </p:sp>
    </p:spTree>
    <p:extLst>
      <p:ext uri="{BB962C8B-B14F-4D97-AF65-F5344CB8AC3E}">
        <p14:creationId xmlns:p14="http://schemas.microsoft.com/office/powerpoint/2010/main" val="40881177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1738</TotalTime>
  <Words>1449</Words>
  <Application>Microsoft Office PowerPoint</Application>
  <PresentationFormat>Widescreen</PresentationFormat>
  <Paragraphs>270</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Century Gothic</vt:lpstr>
      <vt:lpstr>Wingdings 3</vt:lpstr>
      <vt:lpstr>Wisp</vt:lpstr>
      <vt:lpstr>   Types of Business Organizations </vt:lpstr>
      <vt:lpstr> Introduction </vt:lpstr>
      <vt:lpstr>Characteristics of Business organization   </vt:lpstr>
      <vt:lpstr>Forms of Business Organization:   </vt:lpstr>
      <vt:lpstr>Sole Proprietorship  </vt:lpstr>
      <vt:lpstr>Sole Proprietorship</vt:lpstr>
      <vt:lpstr>Sole Proprietorship</vt:lpstr>
      <vt:lpstr>Sole Proprietorship</vt:lpstr>
      <vt:lpstr>Partnership  </vt:lpstr>
      <vt:lpstr>Partnership</vt:lpstr>
      <vt:lpstr>Partnership</vt:lpstr>
      <vt:lpstr>Partnership</vt:lpstr>
      <vt:lpstr> Types of Partners </vt:lpstr>
      <vt:lpstr> Joint Stock Company </vt:lpstr>
      <vt:lpstr>Joint Stock Company</vt:lpstr>
      <vt:lpstr>Joint Stock Company</vt:lpstr>
      <vt:lpstr>Joint Stock Company</vt:lpstr>
      <vt:lpstr>Joint Stock Company</vt:lpstr>
      <vt:lpstr> Co-Operative Society </vt:lpstr>
      <vt:lpstr> Co-Operative Society </vt:lpstr>
      <vt:lpstr>Co-Operative Society</vt:lpstr>
      <vt:lpstr>Co-Operative Society</vt:lpstr>
      <vt:lpstr>Co-Operative Society</vt:lpstr>
      <vt:lpstr>Joint Hindu Family Business </vt:lpstr>
      <vt:lpstr>Joint Hindu Family Business </vt:lpstr>
      <vt:lpstr>Joint Hindu Family Business </vt:lpstr>
      <vt:lpstr>Joint Hindu Family Business </vt:lpstr>
      <vt:lpstr> Forms of Public Sector Organisations </vt:lpstr>
      <vt:lpstr>Departmental Organisation /Undertaking </vt:lpstr>
      <vt:lpstr>Departmental Organisation /Undertaking</vt:lpstr>
      <vt:lpstr>Departmental Organisation /Undertaking</vt:lpstr>
      <vt:lpstr>Departmental Organisation /Undertaking</vt:lpstr>
      <vt:lpstr>Public Corporations /Statutory Corporations </vt:lpstr>
      <vt:lpstr>Public Corporations /Statutory Corporations</vt:lpstr>
      <vt:lpstr>Public Corporations /Statutory Corporations</vt:lpstr>
      <vt:lpstr>Public Corporations /Statutory Corporations</vt:lpstr>
      <vt:lpstr>Government Companies  </vt:lpstr>
      <vt:lpstr>Government Companies</vt:lpstr>
      <vt:lpstr>Government Companies</vt:lpstr>
      <vt:lpstr>Government Companies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Types of Business Organizations </dc:title>
  <dc:creator>expert</dc:creator>
  <cp:lastModifiedBy>expert</cp:lastModifiedBy>
  <cp:revision>46</cp:revision>
  <dcterms:created xsi:type="dcterms:W3CDTF">2022-01-19T17:15:21Z</dcterms:created>
  <dcterms:modified xsi:type="dcterms:W3CDTF">2022-01-31T06:57:26Z</dcterms:modified>
</cp:coreProperties>
</file>