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56" r:id="rId3"/>
    <p:sldId id="257" r:id="rId4"/>
    <p:sldId id="260" r:id="rId5"/>
    <p:sldId id="261" r:id="rId6"/>
    <p:sldId id="262" r:id="rId7"/>
    <p:sldId id="274" r:id="rId8"/>
    <p:sldId id="264" r:id="rId9"/>
    <p:sldId id="267" r:id="rId10"/>
    <p:sldId id="268" r:id="rId11"/>
    <p:sldId id="275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460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7CA36-0404-4869-914F-1C31C41C798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EDAA3-DEA6-4597-9DD0-44F3FA917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5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EDAA3-DEA6-4597-9DD0-44F3FA917EC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AF3D-B4A7-4B6D-BFDD-384B6562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A7CAA-7406-4299-9080-A99798EF6F11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FCD-FAF7-488D-9460-82903571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15DA-493F-4B65-806B-A1BD56E8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97D82-E214-4E5A-8066-084D68572D5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670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830A-9AF3-48F1-A327-BEA577C4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5248-ED7F-4B9B-A509-7E4E44E3A613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44A18-5C12-4F88-922F-EA9B501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4C66-2B63-4980-9B54-50475460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FFD98-3366-4B12-B32C-167FA4D695E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713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F04B-F534-47BD-8265-E3DA14E0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B3B46-35EC-48F3-A63B-99606AC6BAC0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83B3-3348-42E5-B11A-157A65F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7ECB-4BDD-49BB-B06F-5B5F4E3F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437F7-B7AF-4454-8E2B-F84B5FE8560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229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DAD8-61ED-4A7B-A595-ACDBAE5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35B4E-D422-4BFA-B457-F1EDE740ED84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97F0-8A92-4B5C-992D-BDAD80AA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B7B3-009B-4223-B936-1641E80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348D2-7181-4B50-8056-22D436E9A59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030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7AD1-1EEA-4C97-95F5-CB1AC834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308FC-05A5-47C8-8517-7398ADBD304C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29D3-B71C-412B-92F6-56A32373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2820-6472-4A56-AD57-975362A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5F737-A753-4E89-9336-3241B49C406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429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3BB57B-9BD1-4DDF-8835-1E7C967F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98D2C-25B5-4AC5-A846-C9FF29A2AAD8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D59FAF-AB86-4BFD-8292-71F6A82F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92D72F-4E91-4C2E-B216-8CFA456B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8D3A0-6FE4-4DBE-8442-0FFF1566EF4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5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B408D9-B176-464B-9919-D04B74F8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CBDD0-26FA-488A-B541-CBEBD2FF6994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9095FA0-6D44-4BA4-B88D-1227F616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716C6E-4783-43BE-A483-FBFE1BAE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1BD76-2E4F-4173-B4B5-52084B386CB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46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C501655-C098-4D98-94E5-BED2C34E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E7CED-24C2-4B40-AFCB-6E6509CDB442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A5E555-B9BB-4B48-A094-8E687174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10D840-FD82-4F5A-80A8-82D17239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F0D3F-917F-4A2D-BE6D-DBAC6CF3F32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585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98DBB6-D198-4A60-88AE-74731039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15689-4D11-4CC3-838E-133D300D7622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66802C7-AC3B-40FC-853E-95FF0EFA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1A8463-5C21-48A4-9FBB-AFC7D6B4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EC9EC-79B0-4C5A-8A87-9359E34B871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166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7D7968-655B-471E-A8E7-BF3B2029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C7D10-6345-4ED6-A214-B6E8CFC9CB2A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FDBCEB-EEA5-4461-86BC-6FA60C75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94BB55-5E22-485A-8FCB-41A190F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BE9FF-A983-49A7-A6BF-F169054D160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461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A29E3C-0845-4EC9-B0A2-8B084EDB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B2C24-4417-4D5B-A6C6-4689D5A25512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AF569E-9A8A-4AD0-9A96-9FADF2D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71C872-B6E3-4189-9383-5715D710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E8C7D-4E7B-495B-8425-958661A8B94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74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014D39-425C-4834-A2DB-84DCF66518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4F2B585-9E0A-4704-8CB8-087B6122E7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846C-46AA-41E9-B7BD-A04B1AD0B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A67C3-F163-41C2-9030-03BF4A4864D9}" type="datetimeFigureOut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FC93-82DB-424E-9AB1-C3FFA285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013D-2BE8-4858-AEB9-DBD308925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DD6E853-3E3D-4724-8279-D1AD9CB7370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375F3-B421-49AE-9370-FAA1F9BB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en-US" dirty="0"/>
              <a:t>FINANCIAL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61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42480E3-B2C2-4A68-A65E-F99BC581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Functions of Financial system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2469F64-F7DD-4755-9643-3933D7B7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Payment system-for the exchange of goods and services</a:t>
            </a:r>
          </a:p>
          <a:p>
            <a:r>
              <a:rPr lang="en-IN" altLang="en-US" dirty="0"/>
              <a:t>Pooling of funds-for undertaking large scale enterprises</a:t>
            </a:r>
          </a:p>
          <a:p>
            <a:r>
              <a:rPr lang="en-IN" altLang="en-US" dirty="0"/>
              <a:t>Transfer of resources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93361DA-23F4-4ADA-93A6-34B6F1B1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\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ED0F5F-A030-4DB0-881B-FEB9F87A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" name="Picture 6" descr="See the source image">
            <a:extLst>
              <a:ext uri="{FF2B5EF4-FFF2-40B4-BE49-F238E27FC236}">
                <a16:creationId xmlns:a16="http://schemas.microsoft.com/office/drawing/2014/main" id="{A6AAB52D-C37A-8E04-F811-2F590035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41792"/>
            <a:ext cx="9240403" cy="510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4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0D170DA-F691-46F7-BDFE-38F09FD4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Financial Instruments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2FCE294-987A-4459-A6C3-0304C1E3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Coins, currency notes, demand deposits, corporate debentures, equity shares, futures and options</a:t>
            </a:r>
          </a:p>
          <a:p>
            <a:r>
              <a:rPr lang="en-IN" altLang="en-US" dirty="0"/>
              <a:t>Financial assets/ financial liabilities</a:t>
            </a:r>
          </a:p>
          <a:p>
            <a:r>
              <a:rPr lang="en-IN" altLang="en-US" dirty="0"/>
              <a:t>FA represents claim against future income and wealth of others.</a:t>
            </a:r>
          </a:p>
          <a:p>
            <a:r>
              <a:rPr lang="en-IN" altLang="en-US" dirty="0"/>
              <a:t>FL represent promises to pay some proportion of prospective income and wealth to others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0CB1F4C-FC25-49FA-817F-5F107EF3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FA &amp;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B0CD-A499-4280-B265-9E94C6E7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Money-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issued by RBI &amp; Ministry of finance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Demand deposit-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promise to repay given sum as and when demanded by the holder. Interest Y/N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Short term debt-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promise to repay given sum with interest within period of 1 year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Intermediate term debt-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promise to repay given sum with interest within period that exceeds 1 year but is less than 5 years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Long term debt-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stream of interest over long period of time and then repay in </a:t>
            </a:r>
            <a:r>
              <a:rPr lang="en-US" dirty="0" err="1"/>
              <a:t>lumpsum</a:t>
            </a:r>
            <a:r>
              <a:rPr lang="en-US" dirty="0"/>
              <a:t> /installment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Equity stocks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260ECCC-CBE9-4725-A654-6ED12472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Financial Markets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6C8847D-12C2-48DD-A9B9-379E9A53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Money market</a:t>
            </a:r>
          </a:p>
          <a:p>
            <a:r>
              <a:rPr lang="en-IN" altLang="en-US"/>
              <a:t>Capital market</a:t>
            </a:r>
          </a:p>
          <a:p>
            <a:pPr lvl="1"/>
            <a:r>
              <a:rPr lang="en-IN" altLang="en-US"/>
              <a:t>Primary market</a:t>
            </a:r>
          </a:p>
          <a:p>
            <a:pPr lvl="2"/>
            <a:r>
              <a:rPr lang="en-IN" altLang="en-US"/>
              <a:t>Public issue</a:t>
            </a:r>
          </a:p>
          <a:p>
            <a:pPr lvl="2"/>
            <a:r>
              <a:rPr lang="en-IN" altLang="en-US"/>
              <a:t>Right  issue</a:t>
            </a:r>
          </a:p>
          <a:p>
            <a:pPr lvl="2"/>
            <a:r>
              <a:rPr lang="en-IN" altLang="en-US"/>
              <a:t>Private placement</a:t>
            </a:r>
          </a:p>
          <a:p>
            <a:pPr lvl="1"/>
            <a:r>
              <a:rPr lang="en-IN" altLang="en-US"/>
              <a:t>Secondary market</a:t>
            </a:r>
          </a:p>
          <a:p>
            <a:r>
              <a:rPr lang="en-IN" altLang="en-US"/>
              <a:t>Government Securities market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2F5F6D7-62AC-4CED-879B-AE2F5711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Financial Institutions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5949C53-89B9-40E4-916F-EE80F97F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2" t="37500" r="19180" b="6250"/>
          <a:stretch>
            <a:fillRect/>
          </a:stretch>
        </p:blipFill>
        <p:spPr bwMode="auto">
          <a:xfrm>
            <a:off x="304800" y="1415752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71A5006C-3480-4B68-8693-639EA68DB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340767"/>
          </a:xfrm>
        </p:spPr>
        <p:txBody>
          <a:bodyPr/>
          <a:lstStyle/>
          <a:p>
            <a:r>
              <a:rPr lang="en-IN" altLang="en-US" dirty="0"/>
              <a:t>Financial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6FAD-8A06-4F7A-85E7-D0065C06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464496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It is a function which deals with procuring and allocating funds in an effective manner.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Functions of Financial Management: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Anticipating Financial Needs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Acquiring Financial Resources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Allocating Funds in Business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3D98433-D223-4A6C-9788-85F7FC3D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Goals of Financial Management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D0E22EE-7B23-48CB-8EDE-E0FC37CD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Wealth Maximisation</a:t>
            </a:r>
          </a:p>
          <a:p>
            <a:pPr lvl="2"/>
            <a:r>
              <a:rPr lang="en-IN" altLang="en-US" dirty="0"/>
              <a:t>Maximisation of Profit</a:t>
            </a:r>
          </a:p>
          <a:p>
            <a:pPr lvl="2"/>
            <a:r>
              <a:rPr lang="en-IN" altLang="en-US" dirty="0"/>
              <a:t>Maximisation of Earning per share</a:t>
            </a:r>
          </a:p>
          <a:p>
            <a:pPr lvl="2"/>
            <a:r>
              <a:rPr lang="en-IN" altLang="en-US" dirty="0"/>
              <a:t>Maximisation of return </a:t>
            </a:r>
            <a:r>
              <a:rPr lang="en-IN" altLang="en-US"/>
              <a:t>on equity</a:t>
            </a:r>
            <a:endParaRPr lang="en-IN" altLang="en-US" dirty="0"/>
          </a:p>
          <a:p>
            <a:pPr lvl="1"/>
            <a:endParaRPr lang="en-I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E2E8-EE0D-43A5-9EC1-F7DD2512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34413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Key Activities of Financial Management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274E2F5-BC6C-4642-A8B4-4A5C797C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Financial Analysis, planning and control</a:t>
            </a:r>
          </a:p>
          <a:p>
            <a:pPr lvl="1"/>
            <a:r>
              <a:rPr lang="en-IN" altLang="en-US"/>
              <a:t>Assessing the financial performance and condition of the firm</a:t>
            </a:r>
          </a:p>
          <a:p>
            <a:pPr lvl="1"/>
            <a:r>
              <a:rPr lang="en-IN" altLang="en-US"/>
              <a:t>Forecasting and planning the financial future of the firm</a:t>
            </a:r>
          </a:p>
          <a:p>
            <a:pPr lvl="1"/>
            <a:r>
              <a:rPr lang="en-IN" altLang="en-US"/>
              <a:t>Estimating financing needs of the firm</a:t>
            </a:r>
          </a:p>
          <a:p>
            <a:pPr lvl="1"/>
            <a:r>
              <a:rPr lang="en-IN" altLang="en-US"/>
              <a:t>Instituting appropriate system of control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7A12A62-4BAE-45E4-A8ED-741ABBEF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altLang="en-US" dirty="0"/>
              <a:t>Management of Firm’s asset structure</a:t>
            </a:r>
          </a:p>
          <a:p>
            <a:pPr lvl="1"/>
            <a:r>
              <a:rPr lang="en-IN" altLang="en-US" dirty="0"/>
              <a:t>Determining the capital budget</a:t>
            </a:r>
          </a:p>
          <a:p>
            <a:pPr lvl="1"/>
            <a:r>
              <a:rPr lang="en-IN" altLang="en-US" dirty="0"/>
              <a:t>Managing the liquid resources</a:t>
            </a:r>
          </a:p>
          <a:p>
            <a:pPr lvl="1"/>
            <a:r>
              <a:rPr lang="en-IN" altLang="en-US" dirty="0"/>
              <a:t>Establishing the credit policy</a:t>
            </a:r>
          </a:p>
          <a:p>
            <a:pPr lvl="1"/>
            <a:r>
              <a:rPr lang="en-IN" altLang="en-US" dirty="0"/>
              <a:t>Controlling the level of inventories</a:t>
            </a:r>
          </a:p>
          <a:p>
            <a:pPr lvl="1"/>
            <a:endParaRPr lang="en-I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8E5E4CA-4DF4-485F-966C-72F8D842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N" altLang="en-US" dirty="0"/>
              <a:t>Management of firm’s financial structure</a:t>
            </a:r>
          </a:p>
          <a:p>
            <a:pPr lvl="1"/>
            <a:r>
              <a:rPr lang="en-IN" altLang="en-US" dirty="0"/>
              <a:t>Establishing the debt-equity ratio/financial leverage</a:t>
            </a:r>
          </a:p>
          <a:p>
            <a:pPr lvl="1"/>
            <a:r>
              <a:rPr lang="en-IN" altLang="en-US" dirty="0"/>
              <a:t>Determining the dividend policy</a:t>
            </a:r>
          </a:p>
          <a:p>
            <a:pPr lvl="1"/>
            <a:r>
              <a:rPr lang="en-IN" altLang="en-US" dirty="0"/>
              <a:t>Choosing the specific instruments of financing</a:t>
            </a:r>
          </a:p>
          <a:p>
            <a:pPr lvl="1"/>
            <a:r>
              <a:rPr lang="en-IN" altLang="en-US" dirty="0"/>
              <a:t>Negotiating and developing relationships with various suppliers of capital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4A3C-428B-48AA-B062-FA7ACD64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in Financial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FE32-1565-4F90-A515-B9365ECB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Investment Decision</a:t>
            </a:r>
          </a:p>
          <a:p>
            <a:pPr lvl="1"/>
            <a:r>
              <a:rPr lang="en-US" dirty="0"/>
              <a:t>Capital Budgeting decision</a:t>
            </a:r>
          </a:p>
          <a:p>
            <a:pPr lvl="1"/>
            <a:r>
              <a:rPr lang="en-US" dirty="0"/>
              <a:t>Working Capital decision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Financing Decision</a:t>
            </a:r>
          </a:p>
          <a:p>
            <a:pPr lvl="1" indent="-342900"/>
            <a:r>
              <a:rPr lang="en-US" dirty="0"/>
              <a:t>Owner’s Fund</a:t>
            </a:r>
          </a:p>
          <a:p>
            <a:pPr lvl="1" indent="-342900"/>
            <a:r>
              <a:rPr lang="en-US" dirty="0"/>
              <a:t>Borrower’s Fund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Dividend Decision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2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96124FF-F55D-4740-A56D-F5137B59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Organisation of finance function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DF70880-4D0C-409E-A5FA-ECE5D7C8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244" name="Picture 2" descr="http://2.bp.blogspot.com/-xP6ctl1CgsU/TkDsQ9D9QtI/AAAAAAAAGxw/B5q_mfnTItE/s1600/organisation+of+finance+department.PNG">
            <a:extLst>
              <a:ext uri="{FF2B5EF4-FFF2-40B4-BE49-F238E27FC236}">
                <a16:creationId xmlns:a16="http://schemas.microsoft.com/office/drawing/2014/main" id="{A4FAFB9E-B187-487D-A0F6-00126BFF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93361DA-23F4-4ADA-93A6-34B6F1B1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\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ED0F5F-A030-4DB0-881B-FEB9F87A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316" name="Picture 2" descr="http://aavesh.files.wordpress.com/2010/06/financial-system-a-pictorial-representation.jpg">
            <a:extLst>
              <a:ext uri="{FF2B5EF4-FFF2-40B4-BE49-F238E27FC236}">
                <a16:creationId xmlns:a16="http://schemas.microsoft.com/office/drawing/2014/main" id="{08014BBE-87D5-4A31-995F-BAF8F896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9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FM</Template>
  <TotalTime>89</TotalTime>
  <Words>353</Words>
  <Application>Microsoft Office PowerPoint</Application>
  <PresentationFormat>On-screen Show (4:3)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FINANCIAL MANAGEMENT</vt:lpstr>
      <vt:lpstr>Financial Management</vt:lpstr>
      <vt:lpstr>Goals of Financial Management</vt:lpstr>
      <vt:lpstr>Key Activities of Financial Management</vt:lpstr>
      <vt:lpstr>PowerPoint Presentation</vt:lpstr>
      <vt:lpstr>PowerPoint Presentation</vt:lpstr>
      <vt:lpstr>Decision in Financial Management</vt:lpstr>
      <vt:lpstr>Organisation of finance function</vt:lpstr>
      <vt:lpstr>\</vt:lpstr>
      <vt:lpstr>Functions of Financial system</vt:lpstr>
      <vt:lpstr>\</vt:lpstr>
      <vt:lpstr>Financial Instruments</vt:lpstr>
      <vt:lpstr>FA &amp; FL</vt:lpstr>
      <vt:lpstr>Financial Markets</vt:lpstr>
      <vt:lpstr>Financial Institutions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</dc:title>
  <dc:creator>pradnya</dc:creator>
  <cp:lastModifiedBy>Ruchita Lodaliya</cp:lastModifiedBy>
  <cp:revision>5</cp:revision>
  <dcterms:created xsi:type="dcterms:W3CDTF">2022-04-05T16:24:17Z</dcterms:created>
  <dcterms:modified xsi:type="dcterms:W3CDTF">2023-10-27T13:26:17Z</dcterms:modified>
</cp:coreProperties>
</file>