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9" r:id="rId2"/>
    <p:sldId id="260" r:id="rId3"/>
    <p:sldId id="261" r:id="rId4"/>
    <p:sldId id="262" r:id="rId5"/>
    <p:sldId id="290" r:id="rId6"/>
    <p:sldId id="263" r:id="rId7"/>
    <p:sldId id="264" r:id="rId8"/>
    <p:sldId id="265" r:id="rId9"/>
    <p:sldId id="266" r:id="rId10"/>
    <p:sldId id="267" r:id="rId11"/>
    <p:sldId id="268" r:id="rId12"/>
    <p:sldId id="269" r:id="rId13"/>
    <p:sldId id="270" r:id="rId14"/>
    <p:sldId id="284" r:id="rId15"/>
    <p:sldId id="289" r:id="rId16"/>
    <p:sldId id="288" r:id="rId17"/>
    <p:sldId id="271" r:id="rId18"/>
    <p:sldId id="272" r:id="rId19"/>
    <p:sldId id="273" r:id="rId20"/>
    <p:sldId id="274" r:id="rId21"/>
    <p:sldId id="285" r:id="rId22"/>
    <p:sldId id="275" r:id="rId23"/>
    <p:sldId id="286" r:id="rId24"/>
    <p:sldId id="276" r:id="rId25"/>
    <p:sldId id="277" r:id="rId26"/>
    <p:sldId id="278" r:id="rId27"/>
    <p:sldId id="279" r:id="rId28"/>
    <p:sldId id="280" r:id="rId29"/>
    <p:sldId id="281" r:id="rId30"/>
    <p:sldId id="287" r:id="rId31"/>
    <p:sldId id="282"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67" autoAdjust="0"/>
    <p:restoredTop sz="94651"/>
  </p:normalViewPr>
  <p:slideViewPr>
    <p:cSldViewPr>
      <p:cViewPr varScale="1">
        <p:scale>
          <a:sx n="105" d="100"/>
          <a:sy n="105" d="100"/>
        </p:scale>
        <p:origin x="1864" y="20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0A5DA8-FE43-4F6B-BBE4-943710EA1CA2}" type="datetimeFigureOut">
              <a:rPr lang="en-IN" smtClean="0"/>
              <a:pPr/>
              <a:t>03/11/22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573C73-754F-4239-AB00-BB90E134B717}"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573C73-754F-4239-AB00-BB90E134B717}" type="slidenum">
              <a:rPr lang="en-IN" smtClean="0"/>
              <a:pPr/>
              <a:t>11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4A87C46-05A1-4166-B9AD-7E5E3061EF5A}" type="datetimeFigureOut">
              <a:rPr lang="en-IN" smtClean="0"/>
              <a:pPr/>
              <a:t>03/11/22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8BABD7-8168-4DB5-A80E-C45A13F0F131}"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4A87C46-05A1-4166-B9AD-7E5E3061EF5A}" type="datetimeFigureOut">
              <a:rPr lang="en-IN" smtClean="0"/>
              <a:pPr/>
              <a:t>03/11/22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8BABD7-8168-4DB5-A80E-C45A13F0F131}"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4A87C46-05A1-4166-B9AD-7E5E3061EF5A}" type="datetimeFigureOut">
              <a:rPr lang="en-IN" smtClean="0"/>
              <a:pPr/>
              <a:t>03/11/22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8BABD7-8168-4DB5-A80E-C45A13F0F131}"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4A87C46-05A1-4166-B9AD-7E5E3061EF5A}" type="datetimeFigureOut">
              <a:rPr lang="en-IN" smtClean="0"/>
              <a:pPr/>
              <a:t>03/11/22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8BABD7-8168-4DB5-A80E-C45A13F0F131}"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A87C46-05A1-4166-B9AD-7E5E3061EF5A}" type="datetimeFigureOut">
              <a:rPr lang="en-IN" smtClean="0"/>
              <a:pPr/>
              <a:t>03/11/22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8BABD7-8168-4DB5-A80E-C45A13F0F131}"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4A87C46-05A1-4166-B9AD-7E5E3061EF5A}" type="datetimeFigureOut">
              <a:rPr lang="en-IN" smtClean="0"/>
              <a:pPr/>
              <a:t>03/11/22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8BABD7-8168-4DB5-A80E-C45A13F0F131}"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4A87C46-05A1-4166-B9AD-7E5E3061EF5A}" type="datetimeFigureOut">
              <a:rPr lang="en-IN" smtClean="0"/>
              <a:pPr/>
              <a:t>03/11/22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58BABD7-8168-4DB5-A80E-C45A13F0F131}"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4A87C46-05A1-4166-B9AD-7E5E3061EF5A}" type="datetimeFigureOut">
              <a:rPr lang="en-IN" smtClean="0"/>
              <a:pPr/>
              <a:t>03/11/22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58BABD7-8168-4DB5-A80E-C45A13F0F131}"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A87C46-05A1-4166-B9AD-7E5E3061EF5A}" type="datetimeFigureOut">
              <a:rPr lang="en-IN" smtClean="0"/>
              <a:pPr/>
              <a:t>03/11/22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58BABD7-8168-4DB5-A80E-C45A13F0F131}"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A87C46-05A1-4166-B9AD-7E5E3061EF5A}" type="datetimeFigureOut">
              <a:rPr lang="en-IN" smtClean="0"/>
              <a:pPr/>
              <a:t>03/11/22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8BABD7-8168-4DB5-A80E-C45A13F0F131}"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A87C46-05A1-4166-B9AD-7E5E3061EF5A}" type="datetimeFigureOut">
              <a:rPr lang="en-IN" smtClean="0"/>
              <a:pPr/>
              <a:t>03/11/22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8BABD7-8168-4DB5-A80E-C45A13F0F131}"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A87C46-05A1-4166-B9AD-7E5E3061EF5A}" type="datetimeFigureOut">
              <a:rPr lang="en-IN" smtClean="0"/>
              <a:pPr/>
              <a:t>03/11/22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8BABD7-8168-4DB5-A80E-C45A13F0F131}"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b="1" dirty="0">
                <a:solidFill>
                  <a:srgbClr val="FF0000"/>
                </a:solidFill>
              </a:rPr>
              <a:t>Introduction</a:t>
            </a:r>
            <a:r>
              <a:rPr lang="en-US" dirty="0"/>
              <a:t> </a:t>
            </a:r>
            <a:endParaRPr lang="en-IN" dirty="0"/>
          </a:p>
        </p:txBody>
      </p:sp>
      <p:sp>
        <p:nvSpPr>
          <p:cNvPr id="3" name="Content Placeholder 2"/>
          <p:cNvSpPr>
            <a:spLocks noGrp="1"/>
          </p:cNvSpPr>
          <p:nvPr>
            <p:ph idx="1"/>
          </p:nvPr>
        </p:nvSpPr>
        <p:spPr>
          <a:xfrm>
            <a:off x="457200" y="1600200"/>
            <a:ext cx="8229600" cy="4997152"/>
          </a:xfrm>
        </p:spPr>
        <p:txBody>
          <a:bodyPr>
            <a:normAutofit fontScale="85000" lnSpcReduction="20000"/>
          </a:bodyPr>
          <a:lstStyle/>
          <a:p>
            <a:pPr algn="just"/>
            <a:r>
              <a:rPr lang="en-IN" b="1" dirty="0">
                <a:solidFill>
                  <a:srgbClr val="002060"/>
                </a:solidFill>
              </a:rPr>
              <a:t>The management of the conversion processes which transforms inputs such as raw material, labour etc. into outputs in the form of finished goods and services is termed as Operations Management (OM).</a:t>
            </a:r>
          </a:p>
          <a:p>
            <a:pPr algn="just"/>
            <a:endParaRPr lang="en-IN" b="1" dirty="0">
              <a:solidFill>
                <a:srgbClr val="002060"/>
              </a:solidFill>
            </a:endParaRPr>
          </a:p>
          <a:p>
            <a:pPr algn="just"/>
            <a:r>
              <a:rPr lang="en-IN" b="1" dirty="0">
                <a:solidFill>
                  <a:srgbClr val="002060"/>
                </a:solidFill>
              </a:rPr>
              <a:t>OM is the business function that is responsible for managing and coordinating the resources required to produce a company’s products and services.</a:t>
            </a:r>
          </a:p>
          <a:p>
            <a:pPr algn="just"/>
            <a:endParaRPr lang="en-IN" b="1" dirty="0">
              <a:solidFill>
                <a:srgbClr val="002060"/>
              </a:solidFill>
            </a:endParaRPr>
          </a:p>
          <a:p>
            <a:pPr algn="just"/>
            <a:r>
              <a:rPr lang="en-IN" b="1" dirty="0">
                <a:solidFill>
                  <a:srgbClr val="002060"/>
                </a:solidFill>
              </a:rPr>
              <a:t>The role of OM is to transform organizational inputs into company’s products or services outputs. OM is responsible for a wide range of decisions, ranging from strategic to tactical.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Plant layout</a:t>
            </a:r>
            <a:endParaRPr lang="en-IN" b="1" dirty="0">
              <a:solidFill>
                <a:srgbClr val="FF0000"/>
              </a:solidFill>
            </a:endParaRPr>
          </a:p>
        </p:txBody>
      </p:sp>
      <p:sp>
        <p:nvSpPr>
          <p:cNvPr id="3" name="Content Placeholder 2"/>
          <p:cNvSpPr>
            <a:spLocks noGrp="1"/>
          </p:cNvSpPr>
          <p:nvPr>
            <p:ph idx="1"/>
          </p:nvPr>
        </p:nvSpPr>
        <p:spPr>
          <a:xfrm>
            <a:off x="457200" y="1268760"/>
            <a:ext cx="8229600" cy="5589240"/>
          </a:xfrm>
        </p:spPr>
        <p:txBody>
          <a:bodyPr>
            <a:normAutofit fontScale="70000" lnSpcReduction="20000"/>
          </a:bodyPr>
          <a:lstStyle/>
          <a:p>
            <a:pPr algn="just"/>
            <a:r>
              <a:rPr lang="en-IN" b="1" dirty="0">
                <a:solidFill>
                  <a:srgbClr val="002060"/>
                </a:solidFill>
              </a:rPr>
              <a:t>It is the physical preparation of equipment and facilities within a plant. Optimizing the layout of a plant can improve productivity, safety and quality of products. The basic objective is to ensure a smooth flow of work, material, people and information. It must facilitate the production process, minimize material handling time and cost. </a:t>
            </a:r>
          </a:p>
          <a:p>
            <a:endParaRPr lang="en-IN" dirty="0"/>
          </a:p>
          <a:p>
            <a:r>
              <a:rPr lang="en-IN" b="1" dirty="0">
                <a:solidFill>
                  <a:srgbClr val="002060"/>
                </a:solidFill>
              </a:rPr>
              <a:t>A perfect plant layout must emphasis on –</a:t>
            </a:r>
          </a:p>
          <a:p>
            <a:endParaRPr lang="en-IN" b="1" dirty="0">
              <a:solidFill>
                <a:srgbClr val="002060"/>
              </a:solidFill>
            </a:endParaRPr>
          </a:p>
          <a:p>
            <a:pPr marL="971550" lvl="1" indent="-514350"/>
            <a:r>
              <a:rPr lang="en-IN" dirty="0"/>
              <a:t> </a:t>
            </a:r>
            <a:r>
              <a:rPr lang="en-IN" b="1" dirty="0">
                <a:solidFill>
                  <a:srgbClr val="C00000"/>
                </a:solidFill>
              </a:rPr>
              <a:t>Minimizing the operational cost and maximizing the productivity of the manufacturing unit</a:t>
            </a:r>
          </a:p>
          <a:p>
            <a:pPr marL="971550" lvl="1" indent="-514350"/>
            <a:r>
              <a:rPr lang="en-IN" b="1" dirty="0">
                <a:solidFill>
                  <a:srgbClr val="C00000"/>
                </a:solidFill>
              </a:rPr>
              <a:t>Allow flexibility of operations</a:t>
            </a:r>
          </a:p>
          <a:p>
            <a:pPr marL="971550" lvl="1" indent="-514350"/>
            <a:r>
              <a:rPr lang="en-IN" b="1" dirty="0">
                <a:solidFill>
                  <a:srgbClr val="C00000"/>
                </a:solidFill>
              </a:rPr>
              <a:t>Ease of production flow</a:t>
            </a:r>
          </a:p>
          <a:p>
            <a:pPr marL="971550" lvl="1" indent="-514350"/>
            <a:r>
              <a:rPr lang="en-IN" b="1" dirty="0">
                <a:solidFill>
                  <a:srgbClr val="C00000"/>
                </a:solidFill>
              </a:rPr>
              <a:t>Economic use of the building</a:t>
            </a:r>
          </a:p>
          <a:p>
            <a:pPr marL="971550" lvl="1" indent="-514350"/>
            <a:r>
              <a:rPr lang="en-IN" b="1" dirty="0">
                <a:solidFill>
                  <a:srgbClr val="C00000"/>
                </a:solidFill>
              </a:rPr>
              <a:t>Promote effective utilization of manpower</a:t>
            </a:r>
          </a:p>
          <a:p>
            <a:pPr marL="971550" lvl="1" indent="-514350"/>
            <a:r>
              <a:rPr lang="en-IN" b="1" dirty="0">
                <a:solidFill>
                  <a:srgbClr val="C00000"/>
                </a:solidFill>
              </a:rPr>
              <a:t>Provide for employees’ convenience</a:t>
            </a:r>
          </a:p>
          <a:p>
            <a:pPr marL="971550" lvl="1" indent="-514350"/>
            <a:r>
              <a:rPr lang="en-IN" b="1" dirty="0">
                <a:solidFill>
                  <a:srgbClr val="C00000"/>
                </a:solidFill>
              </a:rPr>
              <a:t>Safety &amp; comfort at work and maximum exposure to natural light</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Basic objectives of plant layout </a:t>
            </a:r>
            <a:endParaRPr lang="en-IN" dirty="0">
              <a:solidFill>
                <a:srgbClr val="FF0000"/>
              </a:solidFill>
            </a:endParaRPr>
          </a:p>
        </p:txBody>
      </p:sp>
      <p:sp>
        <p:nvSpPr>
          <p:cNvPr id="3" name="Content Placeholder 2"/>
          <p:cNvSpPr>
            <a:spLocks noGrp="1"/>
          </p:cNvSpPr>
          <p:nvPr>
            <p:ph idx="1"/>
          </p:nvPr>
        </p:nvSpPr>
        <p:spPr>
          <a:xfrm>
            <a:off x="457200" y="1600200"/>
            <a:ext cx="8229600" cy="5257800"/>
          </a:xfrm>
        </p:spPr>
        <p:txBody>
          <a:bodyPr>
            <a:normAutofit fontScale="77500" lnSpcReduction="20000"/>
          </a:bodyPr>
          <a:lstStyle/>
          <a:p>
            <a:pPr>
              <a:buNone/>
            </a:pPr>
            <a:r>
              <a:rPr lang="en-IN" b="1" dirty="0">
                <a:solidFill>
                  <a:srgbClr val="002060"/>
                </a:solidFill>
              </a:rPr>
              <a:t>A plant layout must achieve the following objectives:</a:t>
            </a:r>
          </a:p>
          <a:p>
            <a:pPr lvl="1"/>
            <a:r>
              <a:rPr lang="en-IN" b="1" dirty="0">
                <a:solidFill>
                  <a:srgbClr val="002060"/>
                </a:solidFill>
              </a:rPr>
              <a:t>Enhance productivity</a:t>
            </a:r>
          </a:p>
          <a:p>
            <a:pPr lvl="1"/>
            <a:r>
              <a:rPr lang="en-IN" b="1" dirty="0">
                <a:solidFill>
                  <a:srgbClr val="002060"/>
                </a:solidFill>
              </a:rPr>
              <a:t>Maximize production capacity</a:t>
            </a:r>
          </a:p>
          <a:p>
            <a:pPr lvl="1"/>
            <a:r>
              <a:rPr lang="en-IN" b="1" dirty="0">
                <a:solidFill>
                  <a:srgbClr val="002060"/>
                </a:solidFill>
              </a:rPr>
              <a:t>Avoid delays in production activities</a:t>
            </a:r>
          </a:p>
          <a:p>
            <a:pPr lvl="1"/>
            <a:r>
              <a:rPr lang="en-IN" b="1" dirty="0">
                <a:solidFill>
                  <a:srgbClr val="002060"/>
                </a:solidFill>
              </a:rPr>
              <a:t>Efficient utilization of available floor space</a:t>
            </a:r>
          </a:p>
          <a:p>
            <a:pPr lvl="1"/>
            <a:r>
              <a:rPr lang="en-IN" b="1" dirty="0">
                <a:solidFill>
                  <a:srgbClr val="002060"/>
                </a:solidFill>
              </a:rPr>
              <a:t>Minimize material handling costs</a:t>
            </a:r>
          </a:p>
          <a:p>
            <a:pPr lvl="1"/>
            <a:r>
              <a:rPr lang="en-IN" b="1" dirty="0">
                <a:solidFill>
                  <a:srgbClr val="002060"/>
                </a:solidFill>
              </a:rPr>
              <a:t>Enhance labour efficiency</a:t>
            </a:r>
          </a:p>
          <a:p>
            <a:pPr lvl="1"/>
            <a:r>
              <a:rPr lang="en-IN" b="1" dirty="0">
                <a:solidFill>
                  <a:srgbClr val="002060"/>
                </a:solidFill>
              </a:rPr>
              <a:t>Improve employee morale</a:t>
            </a:r>
          </a:p>
          <a:p>
            <a:pPr lvl="1"/>
            <a:r>
              <a:rPr lang="en-IN" b="1" dirty="0">
                <a:solidFill>
                  <a:srgbClr val="002060"/>
                </a:solidFill>
              </a:rPr>
              <a:t>Ensure ease of supervision &amp; control</a:t>
            </a:r>
          </a:p>
          <a:p>
            <a:pPr lvl="1"/>
            <a:r>
              <a:rPr lang="en-IN" b="1" dirty="0">
                <a:solidFill>
                  <a:srgbClr val="002060"/>
                </a:solidFill>
              </a:rPr>
              <a:t>Allow optimum utilization of machinery &amp; equipment</a:t>
            </a:r>
          </a:p>
          <a:p>
            <a:pPr lvl="1"/>
            <a:r>
              <a:rPr lang="en-IN" b="1" dirty="0">
                <a:solidFill>
                  <a:srgbClr val="002060"/>
                </a:solidFill>
              </a:rPr>
              <a:t>Provide for flexibility in production volume</a:t>
            </a:r>
          </a:p>
          <a:p>
            <a:pPr lvl="1"/>
            <a:r>
              <a:rPr lang="en-IN" b="1" dirty="0">
                <a:solidFill>
                  <a:srgbClr val="002060"/>
                </a:solidFill>
              </a:rPr>
              <a:t>Help easy maintenance</a:t>
            </a:r>
          </a:p>
          <a:p>
            <a:pPr lvl="1"/>
            <a:r>
              <a:rPr lang="en-IN" b="1" dirty="0">
                <a:solidFill>
                  <a:srgbClr val="002060"/>
                </a:solidFill>
              </a:rPr>
              <a:t>Support employee health &amp; safety</a:t>
            </a:r>
          </a:p>
          <a:p>
            <a:pPr lvl="1"/>
            <a:r>
              <a:rPr lang="en-IN" b="1" dirty="0">
                <a:solidFill>
                  <a:srgbClr val="002060"/>
                </a:solidFill>
              </a:rPr>
              <a:t>Minimize hazards to employees</a:t>
            </a:r>
          </a:p>
          <a:p>
            <a:pPr lvl="1"/>
            <a:r>
              <a:rPr lang="en-IN" b="1" dirty="0">
                <a:solidFill>
                  <a:srgbClr val="002060"/>
                </a:solidFill>
              </a:rPr>
              <a:t>Mitigate accident risks</a:t>
            </a:r>
          </a:p>
          <a:p>
            <a:endParaRPr lang="en-IN" b="1" dirty="0">
              <a:solidFill>
                <a:srgbClr val="00206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rPr>
              <a:t>Inputs to the Plant layout decision</a:t>
            </a:r>
            <a:endParaRPr lang="en-IN" dirty="0">
              <a:solidFill>
                <a:srgbClr val="FF0000"/>
              </a:solidFill>
            </a:endParaRPr>
          </a:p>
        </p:txBody>
      </p:sp>
      <p:sp>
        <p:nvSpPr>
          <p:cNvPr id="3" name="Content Placeholder 2"/>
          <p:cNvSpPr>
            <a:spLocks noGrp="1"/>
          </p:cNvSpPr>
          <p:nvPr>
            <p:ph idx="1"/>
          </p:nvPr>
        </p:nvSpPr>
        <p:spPr>
          <a:xfrm>
            <a:off x="457200" y="1600200"/>
            <a:ext cx="8229600" cy="5069160"/>
          </a:xfrm>
        </p:spPr>
        <p:txBody>
          <a:bodyPr>
            <a:normAutofit fontScale="92500" lnSpcReduction="20000"/>
          </a:bodyPr>
          <a:lstStyle/>
          <a:p>
            <a:pPr>
              <a:buNone/>
            </a:pPr>
            <a:endParaRPr lang="en-IN" dirty="0"/>
          </a:p>
          <a:p>
            <a:r>
              <a:rPr lang="en-IN" b="1" dirty="0">
                <a:solidFill>
                  <a:srgbClr val="002060"/>
                </a:solidFill>
              </a:rPr>
              <a:t>Specification of objectives of the system in terms of output and flexibility</a:t>
            </a:r>
          </a:p>
          <a:p>
            <a:r>
              <a:rPr lang="en-IN" b="1" dirty="0">
                <a:solidFill>
                  <a:srgbClr val="002060"/>
                </a:solidFill>
              </a:rPr>
              <a:t>Estimation of product or service demand on the system</a:t>
            </a:r>
          </a:p>
          <a:p>
            <a:r>
              <a:rPr lang="en-IN" b="1" dirty="0">
                <a:solidFill>
                  <a:srgbClr val="002060"/>
                </a:solidFill>
              </a:rPr>
              <a:t>Processing requirements in terms of number of operations and amount of flow between departments and work centres</a:t>
            </a:r>
          </a:p>
          <a:p>
            <a:r>
              <a:rPr lang="en-IN" b="1" dirty="0">
                <a:solidFill>
                  <a:srgbClr val="002060"/>
                </a:solidFill>
              </a:rPr>
              <a:t>Space requirements for the elements in the layout</a:t>
            </a:r>
          </a:p>
          <a:p>
            <a:r>
              <a:rPr lang="en-IN" b="1" dirty="0">
                <a:solidFill>
                  <a:srgbClr val="002060"/>
                </a:solidFill>
              </a:rPr>
              <a:t>Space availability within the facility itself</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6480720"/>
          </a:xfrm>
        </p:spPr>
        <p:txBody>
          <a:bodyPr>
            <a:normAutofit fontScale="92500"/>
          </a:bodyPr>
          <a:lstStyle/>
          <a:p>
            <a:pPr>
              <a:buNone/>
            </a:pPr>
            <a:r>
              <a:rPr lang="en-IN" b="1" dirty="0">
                <a:solidFill>
                  <a:srgbClr val="002060"/>
                </a:solidFill>
              </a:rPr>
              <a:t>     </a:t>
            </a:r>
            <a:r>
              <a:rPr lang="en-IN" b="1" dirty="0">
                <a:solidFill>
                  <a:srgbClr val="FF0000"/>
                </a:solidFill>
              </a:rPr>
              <a:t>Advantages of a good layout:</a:t>
            </a:r>
            <a:endParaRPr lang="en-IN" dirty="0">
              <a:solidFill>
                <a:srgbClr val="FF0000"/>
              </a:solidFill>
            </a:endParaRPr>
          </a:p>
          <a:p>
            <a:pPr lvl="1"/>
            <a:r>
              <a:rPr lang="en-IN" dirty="0">
                <a:solidFill>
                  <a:srgbClr val="002060"/>
                </a:solidFill>
              </a:rPr>
              <a:t>The overall process time and cost will be minimized by reducing unnecessary handling and movement.</a:t>
            </a:r>
          </a:p>
          <a:p>
            <a:pPr lvl="1"/>
            <a:r>
              <a:rPr lang="en-IN" dirty="0">
                <a:solidFill>
                  <a:srgbClr val="002060"/>
                </a:solidFill>
              </a:rPr>
              <a:t>Supervision and control will be simplified by the elimination of ‘hidden corners’</a:t>
            </a:r>
          </a:p>
          <a:p>
            <a:pPr lvl="1"/>
            <a:r>
              <a:rPr lang="en-IN" dirty="0">
                <a:solidFill>
                  <a:srgbClr val="002060"/>
                </a:solidFill>
              </a:rPr>
              <a:t>Changes in the programmers will be most readily accommodated.</a:t>
            </a:r>
          </a:p>
          <a:p>
            <a:pPr lvl="1"/>
            <a:r>
              <a:rPr lang="en-IN" dirty="0">
                <a:solidFill>
                  <a:srgbClr val="002060"/>
                </a:solidFill>
              </a:rPr>
              <a:t>Total output from a given facility will be as high as possible by making the maximum effective use of available space and resources.</a:t>
            </a:r>
          </a:p>
          <a:p>
            <a:pPr lvl="1"/>
            <a:r>
              <a:rPr lang="en-IN" dirty="0">
                <a:solidFill>
                  <a:srgbClr val="002060"/>
                </a:solidFill>
              </a:rPr>
              <a:t>A feeling of unity among employees will be encouraged by avoiding unnecessary segregation.</a:t>
            </a:r>
          </a:p>
          <a:p>
            <a:pPr lvl="1"/>
            <a:r>
              <a:rPr lang="en-IN" dirty="0">
                <a:solidFill>
                  <a:srgbClr val="002060"/>
                </a:solidFill>
              </a:rPr>
              <a:t>Quality of the products or service will be sustained by safer and more effective methods of operation.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6192688"/>
          </a:xfrm>
        </p:spPr>
        <p:txBody>
          <a:bodyPr>
            <a:normAutofit/>
          </a:bodyPr>
          <a:lstStyle/>
          <a:p>
            <a:pPr>
              <a:buNone/>
            </a:pPr>
            <a:r>
              <a:rPr lang="en-IN" sz="4600" b="1" dirty="0">
                <a:solidFill>
                  <a:srgbClr val="FF0000"/>
                </a:solidFill>
              </a:rPr>
              <a:t>Types of Plant layout:</a:t>
            </a:r>
          </a:p>
          <a:p>
            <a:pPr algn="just">
              <a:buNone/>
            </a:pPr>
            <a:r>
              <a:rPr lang="en-IN" sz="2200" b="1" dirty="0">
                <a:solidFill>
                  <a:srgbClr val="002060"/>
                </a:solidFill>
              </a:rPr>
              <a:t>     Process layout or Functional layout</a:t>
            </a:r>
            <a:r>
              <a:rPr lang="en-IN" sz="2200" dirty="0">
                <a:solidFill>
                  <a:srgbClr val="002060"/>
                </a:solidFill>
              </a:rPr>
              <a:t> - Process layout is applicable where similar equipment, machinery &amp; task tools are grouped together, also known as a functional layout useful for low volume &amp; high variety production jobs.</a:t>
            </a:r>
          </a:p>
          <a:p>
            <a:pPr lvl="1" algn="just">
              <a:buNone/>
            </a:pPr>
            <a:endParaRPr lang="en-US" sz="2200" dirty="0">
              <a:solidFill>
                <a:srgbClr val="002060"/>
              </a:solidFill>
            </a:endParaRPr>
          </a:p>
          <a:p>
            <a:pPr lvl="1" algn="just">
              <a:buNone/>
            </a:pPr>
            <a:endParaRPr lang="en-IN" sz="2200" dirty="0">
              <a:solidFill>
                <a:srgbClr val="002060"/>
              </a:solidFill>
            </a:endParaRPr>
          </a:p>
          <a:p>
            <a:pPr lvl="1" algn="just"/>
            <a:endParaRPr lang="en-IN" sz="2200" b="1" dirty="0">
              <a:solidFill>
                <a:srgbClr val="002060"/>
              </a:solidFill>
            </a:endParaRPr>
          </a:p>
          <a:p>
            <a:pPr lvl="1" algn="just"/>
            <a:endParaRPr lang="en-IN" sz="2200" b="1" dirty="0">
              <a:solidFill>
                <a:srgbClr val="002060"/>
              </a:solidFill>
            </a:endParaRPr>
          </a:p>
        </p:txBody>
      </p:sp>
      <p:pic>
        <p:nvPicPr>
          <p:cNvPr id="5125" name="Picture 5"/>
          <p:cNvPicPr>
            <a:picLocks noChangeAspect="1" noChangeArrowheads="1"/>
          </p:cNvPicPr>
          <p:nvPr/>
        </p:nvPicPr>
        <p:blipFill>
          <a:blip r:embed="rId2" cstate="print"/>
          <a:srcRect/>
          <a:stretch>
            <a:fillRect/>
          </a:stretch>
        </p:blipFill>
        <p:spPr bwMode="auto">
          <a:xfrm>
            <a:off x="683568" y="3140968"/>
            <a:ext cx="7791450" cy="2409825"/>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361459"/>
          </a:xfrm>
        </p:spPr>
        <p:txBody>
          <a:bodyPr/>
          <a:lstStyle/>
          <a:p>
            <a:pPr lvl="1" algn="just">
              <a:buNone/>
            </a:pPr>
            <a:r>
              <a:rPr lang="en-IN" sz="2200" b="1" dirty="0">
                <a:solidFill>
                  <a:srgbClr val="002060"/>
                </a:solidFill>
              </a:rPr>
              <a:t>    Product layout or Line layout</a:t>
            </a:r>
            <a:r>
              <a:rPr lang="en-IN" sz="2200" dirty="0">
                <a:solidFill>
                  <a:srgbClr val="002060"/>
                </a:solidFill>
              </a:rPr>
              <a:t> - Product layouts are used to achieve a smooth and rapid flow of large volumes of products or customers through a system. They achieve a high degree of labour and equipment utilization.</a:t>
            </a:r>
          </a:p>
          <a:p>
            <a:pPr lvl="1" algn="just">
              <a:buNone/>
            </a:pPr>
            <a:endParaRPr lang="en-IN" dirty="0">
              <a:solidFill>
                <a:srgbClr val="002060"/>
              </a:solidFill>
            </a:endParaRPr>
          </a:p>
          <a:p>
            <a:pPr algn="just"/>
            <a:endParaRPr lang="en-IN" dirty="0">
              <a:solidFill>
                <a:srgbClr val="002060"/>
              </a:solidFill>
            </a:endParaRPr>
          </a:p>
          <a:p>
            <a:endParaRPr lang="en-IN" dirty="0"/>
          </a:p>
        </p:txBody>
      </p:sp>
      <p:pic>
        <p:nvPicPr>
          <p:cNvPr id="48131" name="Picture 3"/>
          <p:cNvPicPr>
            <a:picLocks noChangeAspect="1" noChangeArrowheads="1"/>
          </p:cNvPicPr>
          <p:nvPr/>
        </p:nvPicPr>
        <p:blipFill>
          <a:blip r:embed="rId2" cstate="print"/>
          <a:srcRect/>
          <a:stretch>
            <a:fillRect/>
          </a:stretch>
        </p:blipFill>
        <p:spPr bwMode="auto">
          <a:xfrm>
            <a:off x="683568" y="2924944"/>
            <a:ext cx="7858125" cy="226695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858000"/>
          </a:xfrm>
        </p:spPr>
        <p:txBody>
          <a:bodyPr>
            <a:normAutofit lnSpcReduction="10000"/>
          </a:bodyPr>
          <a:lstStyle/>
          <a:p>
            <a:pPr lvl="1" algn="just"/>
            <a:r>
              <a:rPr lang="en-IN" b="1" dirty="0">
                <a:solidFill>
                  <a:srgbClr val="002060"/>
                </a:solidFill>
              </a:rPr>
              <a:t>Fixed position layout</a:t>
            </a:r>
            <a:r>
              <a:rPr lang="en-IN" dirty="0">
                <a:solidFill>
                  <a:srgbClr val="002060"/>
                </a:solidFill>
              </a:rPr>
              <a:t> – In this layout the material / job remains in a fixed position, but machinery, tools, workmen etc. are brought to the material – Project layout.</a:t>
            </a:r>
          </a:p>
          <a:p>
            <a:pPr lvl="1" algn="just"/>
            <a:r>
              <a:rPr lang="en-IN" b="1" dirty="0">
                <a:solidFill>
                  <a:srgbClr val="002060"/>
                </a:solidFill>
              </a:rPr>
              <a:t>Cellular layout</a:t>
            </a:r>
            <a:r>
              <a:rPr lang="en-IN" dirty="0">
                <a:solidFill>
                  <a:srgbClr val="002060"/>
                </a:solidFill>
              </a:rPr>
              <a:t> – It is a type of layout in which machines are grouped into what is referred to as a cell. It provides faster processing time, less material handling, less work-in-process inventory, and reduced setup time.</a:t>
            </a:r>
          </a:p>
          <a:p>
            <a:pPr lvl="1" algn="just"/>
            <a:r>
              <a:rPr lang="en-IN" b="1" dirty="0">
                <a:solidFill>
                  <a:srgbClr val="002060"/>
                </a:solidFill>
              </a:rPr>
              <a:t>Combination layout</a:t>
            </a:r>
            <a:r>
              <a:rPr lang="en-IN" dirty="0">
                <a:solidFill>
                  <a:srgbClr val="002060"/>
                </a:solidFill>
              </a:rPr>
              <a:t> - Sometimes, every manufacturing unit requires a customized plant layout wherein a combination of plant layout types may be employed which is known as a combination layout. A company may opt to prepare a combination layout in order avail the benefits from one or more plant layout type.</a:t>
            </a:r>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Material handling </a:t>
            </a:r>
            <a:endParaRPr lang="en-IN" b="1" dirty="0">
              <a:solidFill>
                <a:srgbClr val="FF0000"/>
              </a:solidFill>
            </a:endParaRPr>
          </a:p>
        </p:txBody>
      </p:sp>
      <p:sp>
        <p:nvSpPr>
          <p:cNvPr id="3" name="Content Placeholder 2"/>
          <p:cNvSpPr>
            <a:spLocks noGrp="1"/>
          </p:cNvSpPr>
          <p:nvPr>
            <p:ph idx="1"/>
          </p:nvPr>
        </p:nvSpPr>
        <p:spPr>
          <a:xfrm>
            <a:off x="457200" y="1340768"/>
            <a:ext cx="8229600" cy="5517232"/>
          </a:xfrm>
        </p:spPr>
        <p:txBody>
          <a:bodyPr>
            <a:normAutofit fontScale="70000" lnSpcReduction="20000"/>
          </a:bodyPr>
          <a:lstStyle/>
          <a:p>
            <a:pPr algn="just"/>
            <a:r>
              <a:rPr lang="en-IN" b="1" dirty="0">
                <a:solidFill>
                  <a:srgbClr val="002060"/>
                </a:solidFill>
              </a:rPr>
              <a:t>The primary objective of using a Material Handling System is to confirm that the material in the right amount is safely delivered to the chosen destination at the right time and at minimum cost.</a:t>
            </a:r>
          </a:p>
          <a:p>
            <a:pPr algn="just"/>
            <a:endParaRPr lang="en-IN" b="1" dirty="0">
              <a:solidFill>
                <a:srgbClr val="002060"/>
              </a:solidFill>
            </a:endParaRPr>
          </a:p>
          <a:p>
            <a:pPr algn="just"/>
            <a:r>
              <a:rPr lang="en-IN" b="1" dirty="0">
                <a:solidFill>
                  <a:srgbClr val="002060"/>
                </a:solidFill>
              </a:rPr>
              <a:t> The Material Handling System is properly designed not only to ensure the minimum cost and compatibility with other manufacturing equipment but also to meet safety concerns. </a:t>
            </a:r>
          </a:p>
          <a:p>
            <a:pPr algn="just"/>
            <a:endParaRPr lang="en-IN" b="1" dirty="0">
              <a:solidFill>
                <a:srgbClr val="002060"/>
              </a:solidFill>
            </a:endParaRPr>
          </a:p>
          <a:p>
            <a:pPr algn="just"/>
            <a:r>
              <a:rPr lang="en-IN" b="1" dirty="0">
                <a:solidFill>
                  <a:srgbClr val="002060"/>
                </a:solidFill>
              </a:rPr>
              <a:t>Material Handling simply means loading, moving and unloading of material. </a:t>
            </a:r>
          </a:p>
          <a:p>
            <a:pPr algn="just"/>
            <a:endParaRPr lang="en-IN" b="1" dirty="0">
              <a:solidFill>
                <a:srgbClr val="002060"/>
              </a:solidFill>
            </a:endParaRPr>
          </a:p>
          <a:p>
            <a:pPr algn="just"/>
            <a:r>
              <a:rPr lang="en-IN" b="1" dirty="0">
                <a:solidFill>
                  <a:srgbClr val="002060"/>
                </a:solidFill>
              </a:rPr>
              <a:t>Material Handling is defined by the Materials Handling Institute (MHI), as the movement, storage, control, and protection of materials and products throughout the process of their manufacture, distribution, consumption, and disposal.</a:t>
            </a:r>
          </a:p>
          <a:p>
            <a:pPr algn="just"/>
            <a:endParaRPr lang="en-IN" b="1" dirty="0">
              <a:solidFill>
                <a:srgbClr val="002060"/>
              </a:solidFill>
            </a:endParaRPr>
          </a:p>
          <a:p>
            <a:pPr algn="just"/>
            <a:r>
              <a:rPr lang="en-IN" b="1" dirty="0">
                <a:solidFill>
                  <a:srgbClr val="002060"/>
                </a:solidFill>
              </a:rPr>
              <a:t> The five commonly recognized aspects of Material Handling are motion, time, place, quantity, space.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6408712"/>
          </a:xfrm>
        </p:spPr>
        <p:txBody>
          <a:bodyPr>
            <a:normAutofit lnSpcReduction="10000"/>
          </a:bodyPr>
          <a:lstStyle/>
          <a:p>
            <a:pPr>
              <a:buNone/>
            </a:pPr>
            <a:r>
              <a:rPr lang="en-IN" b="1" dirty="0">
                <a:solidFill>
                  <a:srgbClr val="002060"/>
                </a:solidFill>
              </a:rPr>
              <a:t>Classification of Material Handling:</a:t>
            </a:r>
            <a:endParaRPr lang="en-IN" dirty="0">
              <a:solidFill>
                <a:srgbClr val="002060"/>
              </a:solidFill>
            </a:endParaRPr>
          </a:p>
          <a:p>
            <a:pPr lvl="1"/>
            <a:r>
              <a:rPr lang="en-IN" dirty="0">
                <a:solidFill>
                  <a:srgbClr val="002060"/>
                </a:solidFill>
              </a:rPr>
              <a:t>Holding, feeding, metering</a:t>
            </a:r>
          </a:p>
          <a:p>
            <a:pPr lvl="1"/>
            <a:r>
              <a:rPr lang="en-IN" dirty="0">
                <a:solidFill>
                  <a:srgbClr val="002060"/>
                </a:solidFill>
              </a:rPr>
              <a:t>Transferring, positioning</a:t>
            </a:r>
          </a:p>
          <a:p>
            <a:pPr lvl="1"/>
            <a:r>
              <a:rPr lang="en-IN" dirty="0">
                <a:solidFill>
                  <a:srgbClr val="002060"/>
                </a:solidFill>
              </a:rPr>
              <a:t>Lifting, hoisting, elevating</a:t>
            </a:r>
          </a:p>
          <a:p>
            <a:pPr lvl="1"/>
            <a:r>
              <a:rPr lang="en-IN" dirty="0">
                <a:solidFill>
                  <a:srgbClr val="002060"/>
                </a:solidFill>
              </a:rPr>
              <a:t>Dragging, pulling, pushing</a:t>
            </a:r>
          </a:p>
          <a:p>
            <a:pPr lvl="1"/>
            <a:r>
              <a:rPr lang="en-IN" dirty="0">
                <a:solidFill>
                  <a:srgbClr val="002060"/>
                </a:solidFill>
              </a:rPr>
              <a:t>Loading, carrying, excavating</a:t>
            </a:r>
          </a:p>
          <a:p>
            <a:pPr lvl="1"/>
            <a:r>
              <a:rPr lang="en-IN" dirty="0">
                <a:solidFill>
                  <a:srgbClr val="002060"/>
                </a:solidFill>
              </a:rPr>
              <a:t>Conveyor moving and handling</a:t>
            </a:r>
          </a:p>
          <a:p>
            <a:pPr lvl="1"/>
            <a:r>
              <a:rPr lang="en-IN" dirty="0">
                <a:solidFill>
                  <a:srgbClr val="002060"/>
                </a:solidFill>
              </a:rPr>
              <a:t>Automatic guided vehicle transporting</a:t>
            </a:r>
          </a:p>
          <a:p>
            <a:pPr lvl="1"/>
            <a:r>
              <a:rPr lang="en-IN" dirty="0">
                <a:solidFill>
                  <a:srgbClr val="002060"/>
                </a:solidFill>
              </a:rPr>
              <a:t>Robot manipulating</a:t>
            </a:r>
          </a:p>
          <a:p>
            <a:pPr lvl="1"/>
            <a:r>
              <a:rPr lang="en-IN" dirty="0">
                <a:solidFill>
                  <a:srgbClr val="002060"/>
                </a:solidFill>
              </a:rPr>
              <a:t>Identifying, sorting, controlling</a:t>
            </a:r>
          </a:p>
          <a:p>
            <a:pPr lvl="1"/>
            <a:r>
              <a:rPr lang="en-IN" dirty="0">
                <a:solidFill>
                  <a:srgbClr val="002060"/>
                </a:solidFill>
              </a:rPr>
              <a:t>Storing, warehousing</a:t>
            </a:r>
          </a:p>
          <a:p>
            <a:pPr lvl="1"/>
            <a:r>
              <a:rPr lang="en-IN" dirty="0">
                <a:solidFill>
                  <a:srgbClr val="002060"/>
                </a:solidFill>
              </a:rPr>
              <a:t>Order picking, packing</a:t>
            </a:r>
          </a:p>
          <a:p>
            <a:pPr lvl="1"/>
            <a:r>
              <a:rPr lang="en-IN" dirty="0">
                <a:solidFill>
                  <a:srgbClr val="002060"/>
                </a:solidFill>
              </a:rPr>
              <a:t>Loading, shipping</a:t>
            </a:r>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6408712"/>
          </a:xfrm>
        </p:spPr>
        <p:txBody>
          <a:bodyPr>
            <a:normAutofit fontScale="85000" lnSpcReduction="20000"/>
          </a:bodyPr>
          <a:lstStyle/>
          <a:p>
            <a:pPr algn="just">
              <a:buNone/>
            </a:pPr>
            <a:r>
              <a:rPr lang="en-IN" b="1" dirty="0">
                <a:solidFill>
                  <a:srgbClr val="002060"/>
                </a:solidFill>
              </a:rPr>
              <a:t>Importance of Materials Handling:</a:t>
            </a:r>
            <a:endParaRPr lang="en-IN" dirty="0">
              <a:solidFill>
                <a:srgbClr val="002060"/>
              </a:solidFill>
            </a:endParaRPr>
          </a:p>
          <a:p>
            <a:pPr algn="just"/>
            <a:r>
              <a:rPr lang="en-IN" dirty="0">
                <a:solidFill>
                  <a:srgbClr val="002060"/>
                </a:solidFill>
              </a:rPr>
              <a:t>By ensuring the right quantity of materials delivered at the right place at the right time most economically, it improves efficiency of a production system.</a:t>
            </a:r>
          </a:p>
          <a:p>
            <a:pPr algn="just"/>
            <a:r>
              <a:rPr lang="en-IN" dirty="0">
                <a:solidFill>
                  <a:srgbClr val="002060"/>
                </a:solidFill>
              </a:rPr>
              <a:t>Indirect labour cost is cut down.</a:t>
            </a:r>
          </a:p>
          <a:p>
            <a:pPr algn="just"/>
            <a:r>
              <a:rPr lang="en-IN" dirty="0">
                <a:solidFill>
                  <a:srgbClr val="002060"/>
                </a:solidFill>
              </a:rPr>
              <a:t>During storage and movement reduces damage of materials.</a:t>
            </a:r>
          </a:p>
          <a:p>
            <a:pPr algn="just"/>
            <a:r>
              <a:rPr lang="en-IN" dirty="0">
                <a:solidFill>
                  <a:srgbClr val="002060"/>
                </a:solidFill>
              </a:rPr>
              <a:t>Maximize space utilization by proper storage of materials and thereby reduce storage and handling cost.</a:t>
            </a:r>
          </a:p>
          <a:p>
            <a:pPr algn="just"/>
            <a:r>
              <a:rPr lang="en-IN" dirty="0">
                <a:solidFill>
                  <a:srgbClr val="002060"/>
                </a:solidFill>
              </a:rPr>
              <a:t>Proper materials handling minimises accident.</a:t>
            </a:r>
          </a:p>
          <a:p>
            <a:pPr algn="just"/>
            <a:r>
              <a:rPr lang="en-IN" dirty="0">
                <a:solidFill>
                  <a:srgbClr val="002060"/>
                </a:solidFill>
              </a:rPr>
              <a:t>By improving materials handling overall cost reduces.</a:t>
            </a:r>
          </a:p>
          <a:p>
            <a:pPr algn="just"/>
            <a:r>
              <a:rPr lang="en-IN" dirty="0">
                <a:solidFill>
                  <a:srgbClr val="002060"/>
                </a:solidFill>
              </a:rPr>
              <a:t>Improve customer services by supplying materials in a manner convenient for handlings.</a:t>
            </a:r>
          </a:p>
          <a:p>
            <a:pPr algn="just"/>
            <a:r>
              <a:rPr lang="en-IN" dirty="0">
                <a:solidFill>
                  <a:srgbClr val="002060"/>
                </a:solidFill>
              </a:rPr>
              <a:t>Increase efficiency and sale ability of plant and equipment with integral materials handling features.</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a:solidFill>
                  <a:srgbClr val="FF0000"/>
                </a:solidFill>
              </a:rPr>
              <a:t>System concept </a:t>
            </a:r>
            <a:endParaRPr lang="en-IN" sz="6000" b="1" dirty="0">
              <a:solidFill>
                <a:srgbClr val="FF0000"/>
              </a:solidFill>
            </a:endParaRPr>
          </a:p>
        </p:txBody>
      </p:sp>
      <p:sp>
        <p:nvSpPr>
          <p:cNvPr id="3" name="Content Placeholder 2"/>
          <p:cNvSpPr>
            <a:spLocks noGrp="1"/>
          </p:cNvSpPr>
          <p:nvPr>
            <p:ph idx="1"/>
          </p:nvPr>
        </p:nvSpPr>
        <p:spPr>
          <a:xfrm>
            <a:off x="457200" y="1600200"/>
            <a:ext cx="8229600" cy="5069160"/>
          </a:xfrm>
        </p:spPr>
        <p:txBody>
          <a:bodyPr>
            <a:normAutofit fontScale="85000" lnSpcReduction="20000"/>
          </a:bodyPr>
          <a:lstStyle/>
          <a:p>
            <a:pPr algn="just"/>
            <a:r>
              <a:rPr lang="en-IN" b="1" dirty="0">
                <a:solidFill>
                  <a:srgbClr val="002060"/>
                </a:solidFill>
              </a:rPr>
              <a:t>A system is an arrangement of components designed to achieve a particular objective (or objectives) according to plan.</a:t>
            </a:r>
          </a:p>
          <a:p>
            <a:pPr algn="just"/>
            <a:endParaRPr lang="en-IN" b="1" dirty="0">
              <a:solidFill>
                <a:srgbClr val="002060"/>
              </a:solidFill>
            </a:endParaRPr>
          </a:p>
          <a:p>
            <a:pPr algn="just"/>
            <a:r>
              <a:rPr lang="en-IN" b="1" dirty="0">
                <a:solidFill>
                  <a:srgbClr val="002060"/>
                </a:solidFill>
              </a:rPr>
              <a:t> The components may be either physical or conceptual or both, but they all share a unique relationship with each other and with the overall objective of the system.</a:t>
            </a:r>
          </a:p>
          <a:p>
            <a:pPr algn="just"/>
            <a:endParaRPr lang="en-IN" b="1" dirty="0">
              <a:solidFill>
                <a:srgbClr val="002060"/>
              </a:solidFill>
            </a:endParaRPr>
          </a:p>
          <a:p>
            <a:pPr algn="just"/>
            <a:r>
              <a:rPr lang="en-IN" b="1" dirty="0">
                <a:solidFill>
                  <a:srgbClr val="002060"/>
                </a:solidFill>
              </a:rPr>
              <a:t> A systems approach to operations management problems places strong emphasis upon the integrative nature of management responsibilities, recognizing both the interdependence and the hierarchical nature of subsystems.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669360"/>
          </a:xfrm>
        </p:spPr>
        <p:txBody>
          <a:bodyPr>
            <a:normAutofit fontScale="85000" lnSpcReduction="20000"/>
          </a:bodyPr>
          <a:lstStyle/>
          <a:p>
            <a:pPr algn="just">
              <a:buNone/>
            </a:pPr>
            <a:r>
              <a:rPr lang="en-IN" sz="3800" dirty="0">
                <a:solidFill>
                  <a:srgbClr val="FF0000"/>
                </a:solidFill>
              </a:rPr>
              <a:t>Principles of Material Handlings:</a:t>
            </a:r>
          </a:p>
          <a:p>
            <a:pPr algn="just">
              <a:buNone/>
            </a:pPr>
            <a:endParaRPr lang="en-IN" dirty="0">
              <a:solidFill>
                <a:srgbClr val="002060"/>
              </a:solidFill>
            </a:endParaRPr>
          </a:p>
          <a:p>
            <a:pPr marL="914400" lvl="1" indent="-514350" algn="just">
              <a:buFont typeface="Wingdings" pitchFamily="2" charset="2"/>
              <a:buChar char="§"/>
            </a:pPr>
            <a:r>
              <a:rPr lang="en-IN" b="1" dirty="0">
                <a:solidFill>
                  <a:srgbClr val="00B050"/>
                </a:solidFill>
              </a:rPr>
              <a:t>Planning principle </a:t>
            </a:r>
            <a:r>
              <a:rPr lang="en-IN" dirty="0">
                <a:solidFill>
                  <a:srgbClr val="002060"/>
                </a:solidFill>
              </a:rPr>
              <a:t>- A plan is a recommended sequence of action that is defined in advance of implementation. In its simplest form a material handing plan defines the material (what) and the moves (when and where); together they define the method (how and who).</a:t>
            </a:r>
          </a:p>
          <a:p>
            <a:pPr marL="914400" lvl="1" indent="-514350" algn="just">
              <a:buFont typeface="Wingdings" pitchFamily="2" charset="2"/>
              <a:buChar char="§"/>
            </a:pPr>
            <a:r>
              <a:rPr lang="en-IN" b="1" dirty="0">
                <a:solidFill>
                  <a:srgbClr val="00B050"/>
                </a:solidFill>
              </a:rPr>
              <a:t>Standardization principle </a:t>
            </a:r>
            <a:r>
              <a:rPr lang="en-IN" dirty="0">
                <a:solidFill>
                  <a:srgbClr val="002060"/>
                </a:solidFill>
              </a:rPr>
              <a:t>- Standardization means less variety and customization in the methods and equipment employed.</a:t>
            </a:r>
          </a:p>
          <a:p>
            <a:pPr marL="914400" lvl="1" indent="-514350" algn="just">
              <a:buFont typeface="Wingdings" pitchFamily="2" charset="2"/>
              <a:buChar char="§"/>
            </a:pPr>
            <a:r>
              <a:rPr lang="en-IN" b="1" dirty="0">
                <a:solidFill>
                  <a:srgbClr val="00B050"/>
                </a:solidFill>
              </a:rPr>
              <a:t>Work principle </a:t>
            </a:r>
            <a:r>
              <a:rPr lang="en-IN" dirty="0">
                <a:solidFill>
                  <a:srgbClr val="002060"/>
                </a:solidFill>
              </a:rPr>
              <a:t>- The measure of work is material handling flow (volume, weight or count per unit of time) multiplied by the distance moved.</a:t>
            </a:r>
          </a:p>
          <a:p>
            <a:pPr marL="914400" lvl="1" indent="-514350" algn="just">
              <a:buFont typeface="Wingdings" pitchFamily="2" charset="2"/>
              <a:buChar char="§"/>
            </a:pPr>
            <a:r>
              <a:rPr lang="en-IN" b="1" dirty="0">
                <a:solidFill>
                  <a:srgbClr val="00B050"/>
                </a:solidFill>
              </a:rPr>
              <a:t>Orientation principle </a:t>
            </a:r>
            <a:r>
              <a:rPr lang="en-IN" dirty="0">
                <a:solidFill>
                  <a:srgbClr val="002060"/>
                </a:solidFill>
              </a:rPr>
              <a:t>- Study the system relationships carefully prior to initial planning in order to classify current approaches and problems, physical and economic constraints, and to establish future necessities and objectives.</a:t>
            </a:r>
          </a:p>
          <a:p>
            <a:pPr marL="914400" lvl="1" indent="-514350" algn="just">
              <a:buFont typeface="Wingdings" pitchFamily="2" charset="2"/>
              <a:buChar char="§"/>
            </a:pPr>
            <a:r>
              <a:rPr lang="en-IN" b="1" dirty="0">
                <a:solidFill>
                  <a:srgbClr val="00B050"/>
                </a:solidFill>
              </a:rPr>
              <a:t>Unit load principle </a:t>
            </a:r>
            <a:r>
              <a:rPr lang="en-IN" dirty="0">
                <a:solidFill>
                  <a:srgbClr val="002060"/>
                </a:solidFill>
              </a:rPr>
              <a:t>- Handle product in as large a unit load as practical.</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fontScale="77500" lnSpcReduction="20000"/>
          </a:bodyPr>
          <a:lstStyle/>
          <a:p>
            <a:pPr algn="just"/>
            <a:r>
              <a:rPr lang="en-IN" b="1" dirty="0">
                <a:solidFill>
                  <a:srgbClr val="00B050"/>
                </a:solidFill>
              </a:rPr>
              <a:t>Ergonomic Principle </a:t>
            </a:r>
            <a:r>
              <a:rPr lang="en-IN" dirty="0">
                <a:solidFill>
                  <a:srgbClr val="002060"/>
                </a:solidFill>
              </a:rPr>
              <a:t>- Recognize human capabilities and boundaries.</a:t>
            </a:r>
          </a:p>
          <a:p>
            <a:pPr algn="just"/>
            <a:r>
              <a:rPr lang="en-IN" b="1" dirty="0">
                <a:solidFill>
                  <a:srgbClr val="00B050"/>
                </a:solidFill>
              </a:rPr>
              <a:t>Space utilization principle </a:t>
            </a:r>
            <a:r>
              <a:rPr lang="en-IN" dirty="0">
                <a:solidFill>
                  <a:srgbClr val="002060"/>
                </a:solidFill>
              </a:rPr>
              <a:t>- Space in material handling is three dimensional and therefore is counted as cubic space.</a:t>
            </a:r>
          </a:p>
          <a:p>
            <a:pPr algn="just"/>
            <a:r>
              <a:rPr lang="en-IN" b="1" dirty="0">
                <a:solidFill>
                  <a:srgbClr val="00B050"/>
                </a:solidFill>
              </a:rPr>
              <a:t>System flow princ</a:t>
            </a:r>
            <a:r>
              <a:rPr lang="en-IN" dirty="0">
                <a:solidFill>
                  <a:srgbClr val="002060"/>
                </a:solidFill>
              </a:rPr>
              <a:t>iple - Integrate data flow with the physical material flow in handling and storage.</a:t>
            </a:r>
          </a:p>
          <a:p>
            <a:pPr algn="just"/>
            <a:r>
              <a:rPr lang="en-IN" b="1" dirty="0">
                <a:solidFill>
                  <a:srgbClr val="00B050"/>
                </a:solidFill>
              </a:rPr>
              <a:t>Automation Principle </a:t>
            </a:r>
            <a:r>
              <a:rPr lang="en-IN" dirty="0">
                <a:solidFill>
                  <a:srgbClr val="002060"/>
                </a:solidFill>
              </a:rPr>
              <a:t>- All items expected to be handled automatically must have features that accommodate mechanized and automated handling.</a:t>
            </a:r>
          </a:p>
          <a:p>
            <a:pPr algn="just"/>
            <a:r>
              <a:rPr lang="en-IN" b="1" dirty="0">
                <a:solidFill>
                  <a:srgbClr val="00B050"/>
                </a:solidFill>
              </a:rPr>
              <a:t>Ecology principle</a:t>
            </a:r>
            <a:r>
              <a:rPr lang="en-IN" b="1" dirty="0">
                <a:solidFill>
                  <a:srgbClr val="002060"/>
                </a:solidFill>
              </a:rPr>
              <a:t> </a:t>
            </a:r>
            <a:r>
              <a:rPr lang="en-IN" dirty="0">
                <a:solidFill>
                  <a:srgbClr val="002060"/>
                </a:solidFill>
              </a:rPr>
              <a:t>- Minimize adverse effects on the environment when selecting MH equipment and procedures.</a:t>
            </a:r>
          </a:p>
          <a:p>
            <a:pPr algn="just"/>
            <a:r>
              <a:rPr lang="en-IN" b="1" dirty="0">
                <a:solidFill>
                  <a:srgbClr val="00B050"/>
                </a:solidFill>
              </a:rPr>
              <a:t>Life Cycle Cost Principle </a:t>
            </a:r>
            <a:r>
              <a:rPr lang="en-IN" dirty="0">
                <a:solidFill>
                  <a:srgbClr val="002060"/>
                </a:solidFill>
              </a:rPr>
              <a:t>- Life cycle costs include all cash flows that will occur between the time the first rupee is spent to plan or procure a new piece of equipment, or to put in place a new method, until that method and/or equipment is totally replaced.</a:t>
            </a:r>
          </a:p>
          <a:p>
            <a:endParaRPr lang="en-IN" dirty="0"/>
          </a:p>
          <a:p>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669360"/>
          </a:xfrm>
        </p:spPr>
        <p:txBody>
          <a:bodyPr>
            <a:normAutofit/>
          </a:bodyPr>
          <a:lstStyle/>
          <a:p>
            <a:pPr algn="just">
              <a:buNone/>
            </a:pPr>
            <a:r>
              <a:rPr lang="en-IN" b="1" dirty="0"/>
              <a:t>    </a:t>
            </a:r>
            <a:r>
              <a:rPr lang="en-IN" b="1" dirty="0">
                <a:solidFill>
                  <a:srgbClr val="002060"/>
                </a:solidFill>
              </a:rPr>
              <a:t>Factors to be Considered while Selecting a Material Handling Equipment:</a:t>
            </a:r>
            <a:endParaRPr lang="en-IN" dirty="0">
              <a:solidFill>
                <a:srgbClr val="002060"/>
              </a:solidFill>
            </a:endParaRPr>
          </a:p>
          <a:p>
            <a:pPr lvl="1" algn="just"/>
            <a:r>
              <a:rPr lang="en-IN" dirty="0">
                <a:solidFill>
                  <a:srgbClr val="002060"/>
                </a:solidFill>
              </a:rPr>
              <a:t>Material to be moved</a:t>
            </a:r>
          </a:p>
          <a:p>
            <a:pPr lvl="1" algn="just"/>
            <a:r>
              <a:rPr lang="en-IN" dirty="0">
                <a:solidFill>
                  <a:srgbClr val="002060"/>
                </a:solidFill>
              </a:rPr>
              <a:t>Plant buildings and layout</a:t>
            </a:r>
          </a:p>
          <a:p>
            <a:pPr lvl="1" algn="just"/>
            <a:r>
              <a:rPr lang="en-IN" dirty="0">
                <a:solidFill>
                  <a:srgbClr val="002060"/>
                </a:solidFill>
              </a:rPr>
              <a:t>Type of production machines</a:t>
            </a:r>
          </a:p>
          <a:p>
            <a:pPr lvl="1" algn="just"/>
            <a:r>
              <a:rPr lang="en-IN" dirty="0">
                <a:solidFill>
                  <a:srgbClr val="002060"/>
                </a:solidFill>
              </a:rPr>
              <a:t>Type of material flow pattern</a:t>
            </a:r>
          </a:p>
          <a:p>
            <a:pPr lvl="1" algn="just"/>
            <a:r>
              <a:rPr lang="en-IN" dirty="0">
                <a:solidFill>
                  <a:srgbClr val="002060"/>
                </a:solidFill>
              </a:rPr>
              <a:t>Type of production</a:t>
            </a:r>
          </a:p>
          <a:p>
            <a:pPr lvl="1" algn="just"/>
            <a:r>
              <a:rPr lang="en-IN" dirty="0">
                <a:solidFill>
                  <a:srgbClr val="002060"/>
                </a:solidFill>
              </a:rPr>
              <a:t>Cost of material handling equipment</a:t>
            </a:r>
          </a:p>
          <a:p>
            <a:pPr lvl="1" algn="just"/>
            <a:r>
              <a:rPr lang="en-IN" dirty="0">
                <a:solidFill>
                  <a:srgbClr val="002060"/>
                </a:solidFill>
              </a:rPr>
              <a:t>Handling cost</a:t>
            </a:r>
          </a:p>
          <a:p>
            <a:pPr lvl="1" algn="just"/>
            <a:r>
              <a:rPr lang="en-IN" dirty="0">
                <a:solidFill>
                  <a:srgbClr val="002060"/>
                </a:solidFill>
              </a:rPr>
              <a:t>Life of equipment</a:t>
            </a:r>
          </a:p>
          <a:p>
            <a:pPr lvl="1" algn="just"/>
            <a:r>
              <a:rPr lang="en-IN" dirty="0">
                <a:solidFill>
                  <a:srgbClr val="002060"/>
                </a:solidFill>
              </a:rPr>
              <a:t>Amount of care and maintenance required for the material handling equipment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6525344"/>
          </a:xfrm>
        </p:spPr>
        <p:txBody>
          <a:bodyPr>
            <a:normAutofit fontScale="92500" lnSpcReduction="10000"/>
          </a:bodyPr>
          <a:lstStyle/>
          <a:p>
            <a:pPr algn="just">
              <a:buNone/>
            </a:pPr>
            <a:r>
              <a:rPr lang="en-IN" b="1" dirty="0">
                <a:solidFill>
                  <a:srgbClr val="FF0000"/>
                </a:solidFill>
              </a:rPr>
              <a:t>Equipment of Material Handling:</a:t>
            </a:r>
            <a:endParaRPr lang="en-IN" dirty="0">
              <a:solidFill>
                <a:srgbClr val="FF0000"/>
              </a:solidFill>
            </a:endParaRPr>
          </a:p>
          <a:p>
            <a:pPr lvl="1" algn="just"/>
            <a:r>
              <a:rPr lang="en-IN" dirty="0">
                <a:solidFill>
                  <a:srgbClr val="002060"/>
                </a:solidFill>
              </a:rPr>
              <a:t>Industrial trucks include hand trucks such as two-wheeled, four-wheeled, hand lift, and forklift and powered trucks such as forklift, tractor-trailer trains, industrial crane trucks, and side loaders</a:t>
            </a:r>
          </a:p>
          <a:p>
            <a:pPr lvl="1" algn="just"/>
            <a:r>
              <a:rPr lang="en-IN" dirty="0">
                <a:solidFill>
                  <a:srgbClr val="002060"/>
                </a:solidFill>
              </a:rPr>
              <a:t>Conveyors such as belt, chute, roller, wheel, slat, chain, bucket, trolley, tow, screw, vibrating, and pneumatic</a:t>
            </a:r>
          </a:p>
          <a:p>
            <a:pPr lvl="1" algn="just"/>
            <a:r>
              <a:rPr lang="en-IN" dirty="0">
                <a:solidFill>
                  <a:srgbClr val="002060"/>
                </a:solidFill>
              </a:rPr>
              <a:t>Monorails, hoists, and cranes such as bridge, gantry, tower, and stacker</a:t>
            </a:r>
          </a:p>
          <a:p>
            <a:pPr lvl="1" algn="just"/>
            <a:r>
              <a:rPr lang="en-IN" dirty="0">
                <a:solidFill>
                  <a:srgbClr val="002060"/>
                </a:solidFill>
              </a:rPr>
              <a:t>Automated guided vehicle systems such as unit load carriers, towing, pallet trucks, fork trucks, and assembly line</a:t>
            </a:r>
          </a:p>
          <a:p>
            <a:pPr lvl="1" algn="just"/>
            <a:r>
              <a:rPr lang="en-IN" dirty="0">
                <a:solidFill>
                  <a:srgbClr val="002060"/>
                </a:solidFill>
              </a:rPr>
              <a:t>Automated storage and retrieval systems (AS/RS) such as unit load, mini-load, person-on-board, deep lane, and storage carousel systems</a:t>
            </a:r>
          </a:p>
          <a:p>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Inventory management </a:t>
            </a:r>
            <a:endParaRPr lang="en-IN" b="1" dirty="0">
              <a:solidFill>
                <a:srgbClr val="FF0000"/>
              </a:solidFill>
            </a:endParaRPr>
          </a:p>
        </p:txBody>
      </p:sp>
      <p:sp>
        <p:nvSpPr>
          <p:cNvPr id="3" name="Content Placeholder 2"/>
          <p:cNvSpPr>
            <a:spLocks noGrp="1"/>
          </p:cNvSpPr>
          <p:nvPr>
            <p:ph idx="1"/>
          </p:nvPr>
        </p:nvSpPr>
        <p:spPr>
          <a:xfrm>
            <a:off x="457200" y="1340768"/>
            <a:ext cx="8229600" cy="5256584"/>
          </a:xfrm>
        </p:spPr>
        <p:txBody>
          <a:bodyPr>
            <a:normAutofit fontScale="70000" lnSpcReduction="20000"/>
          </a:bodyPr>
          <a:lstStyle/>
          <a:p>
            <a:pPr>
              <a:buNone/>
            </a:pPr>
            <a:r>
              <a:rPr lang="en-IN" b="1" dirty="0">
                <a:solidFill>
                  <a:srgbClr val="002060"/>
                </a:solidFill>
              </a:rPr>
              <a:t>Meaning of Inventories:</a:t>
            </a:r>
            <a:endParaRPr lang="en-IN" dirty="0">
              <a:solidFill>
                <a:srgbClr val="002060"/>
              </a:solidFill>
            </a:endParaRPr>
          </a:p>
          <a:p>
            <a:pPr>
              <a:buNone/>
            </a:pPr>
            <a:r>
              <a:rPr lang="en-IN" dirty="0">
                <a:solidFill>
                  <a:srgbClr val="002060"/>
                </a:solidFill>
              </a:rPr>
              <a:t>      Inventory consists of items which are finished and held in sales or are in the process of production or the items which are kept as raw material.</a:t>
            </a:r>
            <a:br>
              <a:rPr lang="en-IN" dirty="0">
                <a:solidFill>
                  <a:srgbClr val="002060"/>
                </a:solidFill>
              </a:rPr>
            </a:br>
            <a:r>
              <a:rPr lang="en-IN" dirty="0">
                <a:solidFill>
                  <a:srgbClr val="002060"/>
                </a:solidFill>
              </a:rPr>
              <a:t>a)    </a:t>
            </a:r>
            <a:r>
              <a:rPr lang="en-IN" b="1" dirty="0">
                <a:solidFill>
                  <a:srgbClr val="002060"/>
                </a:solidFill>
              </a:rPr>
              <a:t>Raw materials </a:t>
            </a:r>
            <a:r>
              <a:rPr lang="en-IN" dirty="0">
                <a:solidFill>
                  <a:srgbClr val="002060"/>
                </a:solidFill>
              </a:rPr>
              <a:t>are those basic fabricated materials which are yet to go through any conversion.</a:t>
            </a:r>
            <a:br>
              <a:rPr lang="en-IN" dirty="0">
                <a:solidFill>
                  <a:srgbClr val="002060"/>
                </a:solidFill>
              </a:rPr>
            </a:br>
            <a:r>
              <a:rPr lang="en-IN" dirty="0">
                <a:solidFill>
                  <a:srgbClr val="002060"/>
                </a:solidFill>
              </a:rPr>
              <a:t>b)   </a:t>
            </a:r>
            <a:r>
              <a:rPr lang="en-IN" b="1" dirty="0">
                <a:solidFill>
                  <a:srgbClr val="002060"/>
                </a:solidFill>
              </a:rPr>
              <a:t> Finish parts </a:t>
            </a:r>
            <a:r>
              <a:rPr lang="en-IN" dirty="0">
                <a:solidFill>
                  <a:srgbClr val="002060"/>
                </a:solidFill>
              </a:rPr>
              <a:t>which may either be bought-out-parts (produced by suppliers) or piece parts (made in own company).</a:t>
            </a:r>
            <a:br>
              <a:rPr lang="en-IN" dirty="0">
                <a:solidFill>
                  <a:srgbClr val="002060"/>
                </a:solidFill>
              </a:rPr>
            </a:br>
            <a:r>
              <a:rPr lang="en-IN" dirty="0">
                <a:solidFill>
                  <a:srgbClr val="002060"/>
                </a:solidFill>
              </a:rPr>
              <a:t>c)    </a:t>
            </a:r>
            <a:r>
              <a:rPr lang="en-IN" b="1" dirty="0">
                <a:solidFill>
                  <a:srgbClr val="002060"/>
                </a:solidFill>
              </a:rPr>
              <a:t>Work-in-process Inventories</a:t>
            </a:r>
            <a:r>
              <a:rPr lang="en-IN" dirty="0">
                <a:solidFill>
                  <a:srgbClr val="002060"/>
                </a:solidFill>
              </a:rPr>
              <a:t>: these items are partially completed state. These items are can be found on the conveyers, trucks, pallets, in and around the machines and in store section waiting for assemble.</a:t>
            </a:r>
            <a:br>
              <a:rPr lang="en-IN" b="1" dirty="0">
                <a:solidFill>
                  <a:srgbClr val="002060"/>
                </a:solidFill>
              </a:rPr>
            </a:br>
            <a:r>
              <a:rPr lang="en-IN" dirty="0">
                <a:solidFill>
                  <a:srgbClr val="002060"/>
                </a:solidFill>
              </a:rPr>
              <a:t>d)  </a:t>
            </a:r>
            <a:r>
              <a:rPr lang="en-IN" b="1" dirty="0">
                <a:solidFill>
                  <a:srgbClr val="002060"/>
                </a:solidFill>
              </a:rPr>
              <a:t>  Finish Goods </a:t>
            </a:r>
            <a:r>
              <a:rPr lang="en-IN" dirty="0">
                <a:solidFill>
                  <a:srgbClr val="002060"/>
                </a:solidFill>
              </a:rPr>
              <a:t>are the products or goods which are ready to be shipped.</a:t>
            </a:r>
            <a:br>
              <a:rPr lang="en-IN" dirty="0">
                <a:solidFill>
                  <a:srgbClr val="002060"/>
                </a:solidFill>
              </a:rPr>
            </a:br>
            <a:r>
              <a:rPr lang="en-IN" dirty="0">
                <a:solidFill>
                  <a:srgbClr val="002060"/>
                </a:solidFill>
              </a:rPr>
              <a:t>e)   </a:t>
            </a:r>
            <a:r>
              <a:rPr lang="en-IN" b="1" dirty="0">
                <a:solidFill>
                  <a:srgbClr val="002060"/>
                </a:solidFill>
              </a:rPr>
              <a:t> Tools </a:t>
            </a:r>
            <a:r>
              <a:rPr lang="en-IN" dirty="0">
                <a:solidFill>
                  <a:srgbClr val="002060"/>
                </a:solidFill>
              </a:rPr>
              <a:t>comprises standard and hand tools.</a:t>
            </a:r>
            <a:br>
              <a:rPr lang="en-IN" dirty="0">
                <a:solidFill>
                  <a:srgbClr val="002060"/>
                </a:solidFill>
              </a:rPr>
            </a:br>
            <a:r>
              <a:rPr lang="en-IN" dirty="0">
                <a:solidFill>
                  <a:srgbClr val="002060"/>
                </a:solidFill>
              </a:rPr>
              <a:t>f)   </a:t>
            </a:r>
            <a:r>
              <a:rPr lang="en-IN" b="1" dirty="0">
                <a:solidFill>
                  <a:srgbClr val="002060"/>
                </a:solidFill>
              </a:rPr>
              <a:t> Supplies </a:t>
            </a:r>
            <a:r>
              <a:rPr lang="en-IN" dirty="0">
                <a:solidFill>
                  <a:srgbClr val="002060"/>
                </a:solidFill>
              </a:rPr>
              <a:t>are materials in running the plant or in making companies product but do not go into the product.</a:t>
            </a:r>
            <a:br>
              <a:rPr lang="en-IN" dirty="0">
                <a:solidFill>
                  <a:srgbClr val="002060"/>
                </a:solidFill>
              </a:rPr>
            </a:br>
            <a:r>
              <a:rPr lang="en-IN" dirty="0">
                <a:solidFill>
                  <a:srgbClr val="002060"/>
                </a:solidFill>
              </a:rPr>
              <a:t>g)    </a:t>
            </a:r>
            <a:r>
              <a:rPr lang="en-IN" b="1" dirty="0">
                <a:solidFill>
                  <a:srgbClr val="002060"/>
                </a:solidFill>
              </a:rPr>
              <a:t>Machinery spares </a:t>
            </a:r>
            <a:r>
              <a:rPr lang="en-IN" dirty="0">
                <a:solidFill>
                  <a:srgbClr val="002060"/>
                </a:solidFill>
              </a:rPr>
              <a:t>include consumable spares and replacement spares</a:t>
            </a:r>
          </a:p>
          <a:p>
            <a:endParaRPr lang="en-IN" dirty="0">
              <a:solidFill>
                <a:srgbClr val="00206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669360"/>
          </a:xfrm>
        </p:spPr>
        <p:txBody>
          <a:bodyPr>
            <a:normAutofit fontScale="85000" lnSpcReduction="10000"/>
          </a:bodyPr>
          <a:lstStyle/>
          <a:p>
            <a:pPr>
              <a:buNone/>
            </a:pPr>
            <a:r>
              <a:rPr lang="en-IN" b="1" dirty="0">
                <a:solidFill>
                  <a:srgbClr val="002060"/>
                </a:solidFill>
              </a:rPr>
              <a:t>Major Reasons for Keeping the Inventories</a:t>
            </a:r>
            <a:r>
              <a:rPr lang="en-IN" dirty="0">
                <a:solidFill>
                  <a:srgbClr val="002060"/>
                </a:solidFill>
              </a:rPr>
              <a:t>:</a:t>
            </a:r>
            <a:br>
              <a:rPr lang="en-IN" dirty="0">
                <a:solidFill>
                  <a:srgbClr val="002060"/>
                </a:solidFill>
              </a:rPr>
            </a:br>
            <a:r>
              <a:rPr lang="en-IN" dirty="0">
                <a:solidFill>
                  <a:srgbClr val="002060"/>
                </a:solidFill>
              </a:rPr>
              <a:t>a)    To economies on buying or manufacturing cost</a:t>
            </a:r>
            <a:br>
              <a:rPr lang="en-IN" dirty="0">
                <a:solidFill>
                  <a:srgbClr val="002060"/>
                </a:solidFill>
              </a:rPr>
            </a:br>
            <a:r>
              <a:rPr lang="en-IN" dirty="0">
                <a:solidFill>
                  <a:srgbClr val="002060"/>
                </a:solidFill>
              </a:rPr>
              <a:t>b)    To keep pace with changing market conditions</a:t>
            </a:r>
            <a:br>
              <a:rPr lang="en-IN" dirty="0">
                <a:solidFill>
                  <a:srgbClr val="002060"/>
                </a:solidFill>
              </a:rPr>
            </a:br>
            <a:r>
              <a:rPr lang="en-IN" dirty="0">
                <a:solidFill>
                  <a:srgbClr val="002060"/>
                </a:solidFill>
              </a:rPr>
              <a:t>c)    To satisfy demand during period of replenishment</a:t>
            </a:r>
            <a:br>
              <a:rPr lang="en-IN" dirty="0">
                <a:solidFill>
                  <a:srgbClr val="002060"/>
                </a:solidFill>
              </a:rPr>
            </a:br>
            <a:r>
              <a:rPr lang="en-IN" dirty="0">
                <a:solidFill>
                  <a:srgbClr val="002060"/>
                </a:solidFill>
              </a:rPr>
              <a:t>d)    To take care contingencies (i.e. prevent stock-outs)</a:t>
            </a:r>
            <a:br>
              <a:rPr lang="en-IN" dirty="0">
                <a:solidFill>
                  <a:srgbClr val="002060"/>
                </a:solidFill>
              </a:rPr>
            </a:br>
            <a:r>
              <a:rPr lang="en-IN" dirty="0">
                <a:solidFill>
                  <a:srgbClr val="002060"/>
                </a:solidFill>
              </a:rPr>
              <a:t>e)    To stabilize production</a:t>
            </a:r>
            <a:br>
              <a:rPr lang="en-IN" dirty="0">
                <a:solidFill>
                  <a:srgbClr val="002060"/>
                </a:solidFill>
              </a:rPr>
            </a:br>
            <a:r>
              <a:rPr lang="en-IN" dirty="0">
                <a:solidFill>
                  <a:srgbClr val="002060"/>
                </a:solidFill>
              </a:rPr>
              <a:t>f)    To prevent loss of sale</a:t>
            </a:r>
            <a:br>
              <a:rPr lang="en-IN" dirty="0">
                <a:solidFill>
                  <a:srgbClr val="002060"/>
                </a:solidFill>
              </a:rPr>
            </a:br>
            <a:r>
              <a:rPr lang="en-IN" dirty="0">
                <a:solidFill>
                  <a:srgbClr val="002060"/>
                </a:solidFill>
              </a:rPr>
              <a:t>g)    To satisfy other business constraints</a:t>
            </a:r>
          </a:p>
          <a:p>
            <a:pPr>
              <a:buNone/>
            </a:pPr>
            <a:r>
              <a:rPr lang="en-IN" b="1" dirty="0">
                <a:solidFill>
                  <a:srgbClr val="002060"/>
                </a:solidFill>
              </a:rPr>
              <a:t>Objectives of Scientific Inventory Control System:</a:t>
            </a:r>
            <a:endParaRPr lang="en-IN" dirty="0">
              <a:solidFill>
                <a:srgbClr val="002060"/>
              </a:solidFill>
            </a:endParaRPr>
          </a:p>
          <a:p>
            <a:pPr>
              <a:buNone/>
            </a:pPr>
            <a:r>
              <a:rPr lang="en-IN" dirty="0">
                <a:solidFill>
                  <a:srgbClr val="002060"/>
                </a:solidFill>
              </a:rPr>
              <a:t>     a)    Continuity of productive operations</a:t>
            </a:r>
            <a:br>
              <a:rPr lang="en-IN" dirty="0">
                <a:solidFill>
                  <a:srgbClr val="002060"/>
                </a:solidFill>
              </a:rPr>
            </a:br>
            <a:r>
              <a:rPr lang="en-IN" dirty="0">
                <a:solidFill>
                  <a:srgbClr val="002060"/>
                </a:solidFill>
              </a:rPr>
              <a:t>b)    Effective use of capital</a:t>
            </a:r>
            <a:br>
              <a:rPr lang="en-IN" dirty="0">
                <a:solidFill>
                  <a:srgbClr val="002060"/>
                </a:solidFill>
              </a:rPr>
            </a:br>
            <a:r>
              <a:rPr lang="en-IN" dirty="0">
                <a:solidFill>
                  <a:srgbClr val="002060"/>
                </a:solidFill>
              </a:rPr>
              <a:t>c)    Reduction of administrative workload</a:t>
            </a:r>
            <a:br>
              <a:rPr lang="en-IN" dirty="0">
                <a:solidFill>
                  <a:srgbClr val="002060"/>
                </a:solidFill>
              </a:rPr>
            </a:br>
            <a:r>
              <a:rPr lang="en-IN" dirty="0">
                <a:solidFill>
                  <a:srgbClr val="002060"/>
                </a:solidFill>
              </a:rPr>
              <a:t>d)    Service of customers</a:t>
            </a:r>
            <a:br>
              <a:rPr lang="en-IN" dirty="0">
                <a:solidFill>
                  <a:srgbClr val="002060"/>
                </a:solidFill>
              </a:rPr>
            </a:br>
            <a:r>
              <a:rPr lang="en-IN" dirty="0">
                <a:solidFill>
                  <a:srgbClr val="002060"/>
                </a:solidFill>
              </a:rPr>
              <a:t>e)    Economy in purchasing</a:t>
            </a:r>
            <a:br>
              <a:rPr lang="en-IN" dirty="0">
                <a:solidFill>
                  <a:srgbClr val="002060"/>
                </a:solidFill>
              </a:rPr>
            </a:br>
            <a:r>
              <a:rPr lang="en-IN" dirty="0">
                <a:solidFill>
                  <a:srgbClr val="002060"/>
                </a:solidFill>
              </a:rPr>
              <a:t>f)    Reduction of risk in loss</a:t>
            </a:r>
            <a:br>
              <a:rPr lang="en-IN" dirty="0">
                <a:solidFill>
                  <a:srgbClr val="002060"/>
                </a:solidFill>
              </a:rPr>
            </a:br>
            <a:r>
              <a:rPr lang="en-IN" dirty="0">
                <a:solidFill>
                  <a:srgbClr val="002060"/>
                </a:solidFill>
              </a:rPr>
              <a:t>g)    Practical system</a:t>
            </a:r>
            <a:br>
              <a:rPr lang="en-IN" dirty="0">
                <a:solidFill>
                  <a:srgbClr val="002060"/>
                </a:solidFill>
              </a:rPr>
            </a:br>
            <a:r>
              <a:rPr lang="en-IN" dirty="0">
                <a:solidFill>
                  <a:srgbClr val="002060"/>
                </a:solidFill>
              </a:rPr>
              <a:t>h)    Administrative simplicity</a:t>
            </a:r>
          </a:p>
          <a:p>
            <a:endParaRPr lang="en-IN" dirty="0">
              <a:solidFill>
                <a:srgbClr val="00206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7245424"/>
          </a:xfrm>
        </p:spPr>
        <p:txBody>
          <a:bodyPr>
            <a:normAutofit fontScale="62500" lnSpcReduction="20000"/>
          </a:bodyPr>
          <a:lstStyle/>
          <a:p>
            <a:endParaRPr lang="en-IN" b="1" dirty="0">
              <a:solidFill>
                <a:srgbClr val="002060"/>
              </a:solidFill>
            </a:endParaRPr>
          </a:p>
          <a:p>
            <a:pPr>
              <a:buNone/>
            </a:pPr>
            <a:r>
              <a:rPr lang="en-US" sz="4500" b="1" dirty="0">
                <a:solidFill>
                  <a:srgbClr val="FF0000"/>
                </a:solidFill>
              </a:rPr>
              <a:t>Classifications of Inventory :</a:t>
            </a:r>
            <a:endParaRPr lang="en-IN" sz="4500" b="1" dirty="0">
              <a:solidFill>
                <a:srgbClr val="FF0000"/>
              </a:solidFill>
            </a:endParaRPr>
          </a:p>
          <a:p>
            <a:endParaRPr lang="en-IN" b="1" dirty="0">
              <a:solidFill>
                <a:srgbClr val="002060"/>
              </a:solidFill>
            </a:endParaRPr>
          </a:p>
          <a:p>
            <a:r>
              <a:rPr lang="en-IN" b="1" dirty="0">
                <a:solidFill>
                  <a:srgbClr val="002060"/>
                </a:solidFill>
              </a:rPr>
              <a:t>ABC analysis</a:t>
            </a:r>
            <a:r>
              <a:rPr lang="en-IN" dirty="0">
                <a:solidFill>
                  <a:srgbClr val="002060"/>
                </a:solidFill>
              </a:rPr>
              <a:t>:</a:t>
            </a:r>
            <a:br>
              <a:rPr lang="en-IN" dirty="0">
                <a:solidFill>
                  <a:srgbClr val="002060"/>
                </a:solidFill>
              </a:rPr>
            </a:br>
            <a:r>
              <a:rPr lang="en-IN" dirty="0">
                <a:solidFill>
                  <a:srgbClr val="002060"/>
                </a:solidFill>
              </a:rPr>
              <a:t>ABC analysis work on a very important principle “vital few : trivial many”. Statistical data reveals that only a few items account for the maximum annual expenditure on materials. These few items called ‘A’ items, therefore, hold the key to business. The other items, known as ‘B’ and ‘C’ items, are numerous in number but their contribution is less significant.</a:t>
            </a:r>
          </a:p>
          <a:p>
            <a:r>
              <a:rPr lang="en-IN" b="1" dirty="0">
                <a:solidFill>
                  <a:srgbClr val="002060"/>
                </a:solidFill>
              </a:rPr>
              <a:t>HML analysis</a:t>
            </a:r>
            <a:r>
              <a:rPr lang="en-IN" dirty="0">
                <a:solidFill>
                  <a:srgbClr val="002060"/>
                </a:solidFill>
              </a:rPr>
              <a:t>:</a:t>
            </a:r>
            <a:br>
              <a:rPr lang="en-IN" dirty="0">
                <a:solidFill>
                  <a:srgbClr val="002060"/>
                </a:solidFill>
              </a:rPr>
            </a:br>
            <a:r>
              <a:rPr lang="en-IN" dirty="0">
                <a:solidFill>
                  <a:srgbClr val="002060"/>
                </a:solidFill>
              </a:rPr>
              <a:t>HML analysis is similar to ABC analysis except for the difference that instead of usage value, price criteria is used. The items under this are categorized into three types such as high, medium and low. The cut of lines of the items are fixed by the management.</a:t>
            </a:r>
          </a:p>
          <a:p>
            <a:r>
              <a:rPr lang="en-IN" b="1" dirty="0">
                <a:solidFill>
                  <a:srgbClr val="002060"/>
                </a:solidFill>
              </a:rPr>
              <a:t>VED analysis</a:t>
            </a:r>
            <a:r>
              <a:rPr lang="en-IN" dirty="0">
                <a:solidFill>
                  <a:srgbClr val="002060"/>
                </a:solidFill>
              </a:rPr>
              <a:t>:</a:t>
            </a:r>
            <a:br>
              <a:rPr lang="en-IN" dirty="0">
                <a:solidFill>
                  <a:srgbClr val="002060"/>
                </a:solidFill>
              </a:rPr>
            </a:br>
            <a:r>
              <a:rPr lang="en-IN" dirty="0">
                <a:solidFill>
                  <a:srgbClr val="002060"/>
                </a:solidFill>
              </a:rPr>
              <a:t>VED analysis categorizes the items according to their criticality. The items are classified as vital, essential and desirable. Vital category includes those items, which are very essential to running the production. Essential group includes items which have high stock out costs. And desirable group comprises of items which do not cause any immediate loss of production.</a:t>
            </a:r>
          </a:p>
          <a:p>
            <a:r>
              <a:rPr lang="en-IN" b="1" dirty="0">
                <a:solidFill>
                  <a:srgbClr val="002060"/>
                </a:solidFill>
              </a:rPr>
              <a:t>SDE analysis</a:t>
            </a:r>
            <a:r>
              <a:rPr lang="en-IN" dirty="0">
                <a:solidFill>
                  <a:srgbClr val="002060"/>
                </a:solidFill>
              </a:rPr>
              <a:t>:</a:t>
            </a:r>
            <a:br>
              <a:rPr lang="en-IN" dirty="0">
                <a:solidFill>
                  <a:srgbClr val="002060"/>
                </a:solidFill>
              </a:rPr>
            </a:br>
            <a:r>
              <a:rPr lang="en-IN" dirty="0">
                <a:solidFill>
                  <a:srgbClr val="002060"/>
                </a:solidFill>
              </a:rPr>
              <a:t>SDE analysis classifies the items in to three groups called scarce, difficult and easy. Scare group consist of items which are in short supply imported or canalized through government agencies. Difficult group consist of items which are available indigenously but are not easy procure. Easy group consist of items which are readily available.</a:t>
            </a:r>
          </a:p>
          <a:p>
            <a:endParaRPr lang="en-IN" dirty="0">
              <a:solidFill>
                <a:srgbClr val="00206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858000"/>
          </a:xfrm>
        </p:spPr>
        <p:txBody>
          <a:bodyPr>
            <a:normAutofit fontScale="70000" lnSpcReduction="20000"/>
          </a:bodyPr>
          <a:lstStyle/>
          <a:p>
            <a:r>
              <a:rPr lang="en-IN" b="1" dirty="0">
                <a:solidFill>
                  <a:srgbClr val="002060"/>
                </a:solidFill>
              </a:rPr>
              <a:t>G-NG-LF analysis/GOLF analysis</a:t>
            </a:r>
            <a:r>
              <a:rPr lang="en-IN" dirty="0">
                <a:solidFill>
                  <a:srgbClr val="002060"/>
                </a:solidFill>
              </a:rPr>
              <a:t>:</a:t>
            </a:r>
            <a:br>
              <a:rPr lang="en-IN" dirty="0">
                <a:solidFill>
                  <a:srgbClr val="002060"/>
                </a:solidFill>
              </a:rPr>
            </a:br>
            <a:r>
              <a:rPr lang="en-IN" dirty="0">
                <a:solidFill>
                  <a:srgbClr val="002060"/>
                </a:solidFill>
              </a:rPr>
              <a:t>The analysis classifies items into four groups namely G-NG-L and F.</a:t>
            </a:r>
            <a:br>
              <a:rPr lang="en-IN" dirty="0">
                <a:solidFill>
                  <a:srgbClr val="002060"/>
                </a:solidFill>
              </a:rPr>
            </a:br>
            <a:r>
              <a:rPr lang="en-IN" dirty="0">
                <a:solidFill>
                  <a:srgbClr val="002060"/>
                </a:solidFill>
              </a:rPr>
              <a:t>G group covers items procured from Government suppliers such as the STC, the MMTC and the public sector undertakings. NG group comprises of items procured from non-government suppliers. L group consist items bought from “local suppliers”. F group contains items which are purchased from foreign suppliers.</a:t>
            </a:r>
          </a:p>
          <a:p>
            <a:r>
              <a:rPr lang="en-IN" b="1" dirty="0">
                <a:solidFill>
                  <a:srgbClr val="002060"/>
                </a:solidFill>
              </a:rPr>
              <a:t>S-OS analysis</a:t>
            </a:r>
            <a:r>
              <a:rPr lang="en-IN" dirty="0">
                <a:solidFill>
                  <a:srgbClr val="002060"/>
                </a:solidFill>
              </a:rPr>
              <a:t>:</a:t>
            </a:r>
            <a:br>
              <a:rPr lang="en-IN" dirty="0">
                <a:solidFill>
                  <a:srgbClr val="002060"/>
                </a:solidFill>
              </a:rPr>
            </a:br>
            <a:r>
              <a:rPr lang="en-IN" dirty="0">
                <a:solidFill>
                  <a:srgbClr val="002060"/>
                </a:solidFill>
              </a:rPr>
              <a:t>S-OS analysis is based on seasonality of the items and it classifies the items into two groups S (seasonal) and OS (i.e. off seasonal). The analysis identifies items which are available only limited period, available through the year.</a:t>
            </a:r>
          </a:p>
          <a:p>
            <a:r>
              <a:rPr lang="en-IN" b="1" dirty="0">
                <a:solidFill>
                  <a:srgbClr val="002060"/>
                </a:solidFill>
              </a:rPr>
              <a:t>F-S-N analysis:</a:t>
            </a:r>
            <a:br>
              <a:rPr lang="en-IN" dirty="0">
                <a:solidFill>
                  <a:srgbClr val="002060"/>
                </a:solidFill>
              </a:rPr>
            </a:br>
            <a:r>
              <a:rPr lang="en-IN" dirty="0">
                <a:solidFill>
                  <a:srgbClr val="002060"/>
                </a:solidFill>
              </a:rPr>
              <a:t>F-S-N analysis is based on consumption figures of items. The items are classified in to three categories. F fast moving items, requires to be viewed regularly. S low moving items, these items having higher stock than their rate of consumption. N non-moving, the items which are not being consumed.</a:t>
            </a:r>
          </a:p>
          <a:p>
            <a:r>
              <a:rPr lang="en-IN" b="1" dirty="0">
                <a:solidFill>
                  <a:srgbClr val="002060"/>
                </a:solidFill>
              </a:rPr>
              <a:t>X-Y-Z analysis:</a:t>
            </a:r>
            <a:br>
              <a:rPr lang="en-IN" dirty="0">
                <a:solidFill>
                  <a:srgbClr val="002060"/>
                </a:solidFill>
              </a:rPr>
            </a:br>
            <a:r>
              <a:rPr lang="en-IN" dirty="0">
                <a:solidFill>
                  <a:srgbClr val="002060"/>
                </a:solidFill>
              </a:rPr>
              <a:t>X-Y-Z analysis is based on value of the stocks on hand. The items whose inventory values are high are called X items while those whose inventory values are low are called Z items.  And Y items are those which have moderate inventory stocks.</a:t>
            </a:r>
          </a:p>
          <a:p>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Purchasing and store system</a:t>
            </a:r>
            <a:endParaRPr lang="en-IN" dirty="0">
              <a:solidFill>
                <a:srgbClr val="FF0000"/>
              </a:solidFill>
            </a:endParaRPr>
          </a:p>
        </p:txBody>
      </p:sp>
      <p:sp>
        <p:nvSpPr>
          <p:cNvPr id="3" name="Content Placeholder 2"/>
          <p:cNvSpPr>
            <a:spLocks noGrp="1"/>
          </p:cNvSpPr>
          <p:nvPr>
            <p:ph idx="1"/>
          </p:nvPr>
        </p:nvSpPr>
        <p:spPr>
          <a:xfrm>
            <a:off x="467544" y="1340768"/>
            <a:ext cx="8229600" cy="5318051"/>
          </a:xfrm>
        </p:spPr>
        <p:txBody>
          <a:bodyPr>
            <a:normAutofit fontScale="70000" lnSpcReduction="20000"/>
          </a:bodyPr>
          <a:lstStyle/>
          <a:p>
            <a:r>
              <a:rPr lang="en-IN" b="1" dirty="0">
                <a:solidFill>
                  <a:srgbClr val="002060"/>
                </a:solidFill>
              </a:rPr>
              <a:t>Purchasing:</a:t>
            </a:r>
            <a:endParaRPr lang="en-IN" dirty="0">
              <a:solidFill>
                <a:srgbClr val="002060"/>
              </a:solidFill>
            </a:endParaRPr>
          </a:p>
          <a:p>
            <a:pPr>
              <a:buNone/>
            </a:pPr>
            <a:r>
              <a:rPr lang="en-IN" dirty="0">
                <a:solidFill>
                  <a:srgbClr val="002060"/>
                </a:solidFill>
              </a:rPr>
              <a:t>      Purchasing may be defined as that function of a business undertaking which is responsible for the procurement of materials, tools, implements, machinery and service required to produce certain goods and services.</a:t>
            </a:r>
          </a:p>
          <a:p>
            <a:r>
              <a:rPr lang="en-IN" b="1" dirty="0">
                <a:solidFill>
                  <a:srgbClr val="002060"/>
                </a:solidFill>
              </a:rPr>
              <a:t>Procurement:</a:t>
            </a:r>
            <a:endParaRPr lang="en-IN" dirty="0">
              <a:solidFill>
                <a:srgbClr val="002060"/>
              </a:solidFill>
            </a:endParaRPr>
          </a:p>
          <a:p>
            <a:pPr>
              <a:buNone/>
            </a:pPr>
            <a:r>
              <a:rPr lang="en-IN" dirty="0">
                <a:solidFill>
                  <a:srgbClr val="002060"/>
                </a:solidFill>
              </a:rPr>
              <a:t>       Procurement means acquisition of materials by any method whatsoever and is a part of Material Management.</a:t>
            </a:r>
          </a:p>
          <a:p>
            <a:r>
              <a:rPr lang="en-IN" b="1" dirty="0">
                <a:solidFill>
                  <a:srgbClr val="002060"/>
                </a:solidFill>
              </a:rPr>
              <a:t>Objectives of Purchasing Department:</a:t>
            </a:r>
            <a:endParaRPr lang="en-IN" dirty="0">
              <a:solidFill>
                <a:srgbClr val="002060"/>
              </a:solidFill>
            </a:endParaRPr>
          </a:p>
          <a:p>
            <a:pPr lvl="1"/>
            <a:r>
              <a:rPr lang="en-IN" dirty="0">
                <a:solidFill>
                  <a:srgbClr val="002060"/>
                </a:solidFill>
              </a:rPr>
              <a:t>To procure right material</a:t>
            </a:r>
          </a:p>
          <a:p>
            <a:pPr lvl="1"/>
            <a:r>
              <a:rPr lang="en-IN" dirty="0">
                <a:solidFill>
                  <a:srgbClr val="002060"/>
                </a:solidFill>
              </a:rPr>
              <a:t>To procure material in right quantities</a:t>
            </a:r>
          </a:p>
          <a:p>
            <a:pPr lvl="1"/>
            <a:r>
              <a:rPr lang="en-IN" dirty="0">
                <a:solidFill>
                  <a:srgbClr val="002060"/>
                </a:solidFill>
              </a:rPr>
              <a:t>To procure materials in right quality</a:t>
            </a:r>
          </a:p>
          <a:p>
            <a:pPr lvl="1"/>
            <a:r>
              <a:rPr lang="en-IN" dirty="0">
                <a:solidFill>
                  <a:srgbClr val="002060"/>
                </a:solidFill>
              </a:rPr>
              <a:t>To procure material from right and reliable source or vendor</a:t>
            </a:r>
          </a:p>
          <a:p>
            <a:pPr lvl="1"/>
            <a:r>
              <a:rPr lang="en-IN" dirty="0">
                <a:solidFill>
                  <a:srgbClr val="002060"/>
                </a:solidFill>
              </a:rPr>
              <a:t>To procure material economically, i.e. at right or reasonable price</a:t>
            </a:r>
          </a:p>
          <a:p>
            <a:pPr lvl="1"/>
            <a:r>
              <a:rPr lang="en-IN" dirty="0">
                <a:solidFill>
                  <a:srgbClr val="002060"/>
                </a:solidFill>
              </a:rPr>
              <a:t>To receive and deliver materials at right place and at right time</a:t>
            </a:r>
          </a:p>
          <a:p>
            <a:endParaRPr lang="en-IN" dirty="0">
              <a:solidFill>
                <a:srgbClr val="00206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6480720"/>
          </a:xfrm>
        </p:spPr>
        <p:txBody>
          <a:bodyPr>
            <a:normAutofit/>
          </a:bodyPr>
          <a:lstStyle/>
          <a:p>
            <a:pPr>
              <a:buNone/>
            </a:pPr>
            <a:r>
              <a:rPr lang="en-IN" b="1" dirty="0">
                <a:solidFill>
                  <a:srgbClr val="002060"/>
                </a:solidFill>
              </a:rPr>
              <a:t>    Principles of Scientific Purchasing:</a:t>
            </a:r>
          </a:p>
          <a:p>
            <a:pPr>
              <a:buNone/>
            </a:pPr>
            <a:br>
              <a:rPr lang="en-IN" dirty="0">
                <a:solidFill>
                  <a:srgbClr val="002060"/>
                </a:solidFill>
              </a:rPr>
            </a:br>
            <a:r>
              <a:rPr lang="en-IN" dirty="0">
                <a:solidFill>
                  <a:srgbClr val="002060"/>
                </a:solidFill>
              </a:rPr>
              <a:t>There are six R’s wise or scientific purchasing. These are</a:t>
            </a:r>
          </a:p>
          <a:p>
            <a:pPr lvl="1"/>
            <a:r>
              <a:rPr lang="en-IN" dirty="0">
                <a:solidFill>
                  <a:srgbClr val="002060"/>
                </a:solidFill>
              </a:rPr>
              <a:t>Right Quality</a:t>
            </a:r>
          </a:p>
          <a:p>
            <a:pPr lvl="1"/>
            <a:r>
              <a:rPr lang="en-IN" dirty="0">
                <a:solidFill>
                  <a:srgbClr val="002060"/>
                </a:solidFill>
              </a:rPr>
              <a:t>Right Quantity</a:t>
            </a:r>
          </a:p>
          <a:p>
            <a:pPr lvl="1"/>
            <a:r>
              <a:rPr lang="en-IN" dirty="0">
                <a:solidFill>
                  <a:srgbClr val="002060"/>
                </a:solidFill>
              </a:rPr>
              <a:t>Right Price</a:t>
            </a:r>
          </a:p>
          <a:p>
            <a:pPr lvl="1"/>
            <a:r>
              <a:rPr lang="en-IN" dirty="0">
                <a:solidFill>
                  <a:srgbClr val="002060"/>
                </a:solidFill>
              </a:rPr>
              <a:t>Right Time of Delivery</a:t>
            </a:r>
          </a:p>
          <a:p>
            <a:pPr lvl="1"/>
            <a:r>
              <a:rPr lang="en-IN" dirty="0">
                <a:solidFill>
                  <a:srgbClr val="002060"/>
                </a:solidFill>
              </a:rPr>
              <a:t>Right Price of Delivery</a:t>
            </a:r>
          </a:p>
          <a:p>
            <a:pPr lvl="1"/>
            <a:r>
              <a:rPr lang="en-IN" dirty="0">
                <a:solidFill>
                  <a:srgbClr val="002060"/>
                </a:solidFill>
              </a:rPr>
              <a:t>Right Source of Supply</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lgn="ctr">
              <a:buNone/>
            </a:pPr>
            <a:r>
              <a:rPr lang="en-US" dirty="0"/>
              <a:t>Random</a:t>
            </a:r>
          </a:p>
          <a:p>
            <a:pPr algn="ctr">
              <a:buNone/>
            </a:pPr>
            <a:r>
              <a:rPr lang="en-US" dirty="0"/>
              <a:t>Fluctuation</a:t>
            </a:r>
          </a:p>
          <a:p>
            <a:pPr algn="ctr">
              <a:buNone/>
            </a:pPr>
            <a:endParaRPr lang="en-US" dirty="0"/>
          </a:p>
          <a:p>
            <a:pPr algn="ctr">
              <a:buNone/>
            </a:pPr>
            <a:endParaRPr lang="en-US" dirty="0"/>
          </a:p>
          <a:p>
            <a:pPr>
              <a:buNone/>
            </a:pPr>
            <a:r>
              <a:rPr lang="en-US" dirty="0"/>
              <a:t>Input</a:t>
            </a:r>
            <a:endParaRPr lang="en-IN" dirty="0"/>
          </a:p>
        </p:txBody>
      </p:sp>
      <p:cxnSp>
        <p:nvCxnSpPr>
          <p:cNvPr id="10" name="Straight Arrow Connector 9"/>
          <p:cNvCxnSpPr/>
          <p:nvPr/>
        </p:nvCxnSpPr>
        <p:spPr>
          <a:xfrm>
            <a:off x="1187624" y="2564904"/>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2339752" y="2420888"/>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 name="Straight Arrow Connector 12"/>
          <p:cNvCxnSpPr/>
          <p:nvPr/>
        </p:nvCxnSpPr>
        <p:spPr>
          <a:xfrm>
            <a:off x="2699792" y="2564904"/>
            <a:ext cx="432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203848" y="2276872"/>
            <a:ext cx="2592288"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Conversion</a:t>
            </a:r>
          </a:p>
          <a:p>
            <a:pPr algn="ctr"/>
            <a:r>
              <a:rPr lang="en-US" sz="2400" dirty="0"/>
              <a:t>Process</a:t>
            </a:r>
          </a:p>
          <a:p>
            <a:pPr algn="ctr"/>
            <a:endParaRPr lang="en-IN" dirty="0"/>
          </a:p>
        </p:txBody>
      </p:sp>
      <p:cxnSp>
        <p:nvCxnSpPr>
          <p:cNvPr id="16" name="Straight Arrow Connector 15"/>
          <p:cNvCxnSpPr/>
          <p:nvPr/>
        </p:nvCxnSpPr>
        <p:spPr>
          <a:xfrm>
            <a:off x="5868144" y="2564904"/>
            <a:ext cx="28803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6372200" y="2420888"/>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9" name="Straight Arrow Connector 18"/>
          <p:cNvCxnSpPr/>
          <p:nvPr/>
        </p:nvCxnSpPr>
        <p:spPr>
          <a:xfrm>
            <a:off x="6732240" y="2564904"/>
            <a:ext cx="7920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596336" y="2420888"/>
            <a:ext cx="1547664" cy="584775"/>
          </a:xfrm>
          <a:prstGeom prst="rect">
            <a:avLst/>
          </a:prstGeom>
          <a:noFill/>
        </p:spPr>
        <p:txBody>
          <a:bodyPr wrap="square" rtlCol="0">
            <a:spAutoFit/>
          </a:bodyPr>
          <a:lstStyle/>
          <a:p>
            <a:r>
              <a:rPr lang="en-US" sz="3200" dirty="0"/>
              <a:t>Output</a:t>
            </a:r>
            <a:endParaRPr lang="en-IN" sz="3200" dirty="0"/>
          </a:p>
        </p:txBody>
      </p:sp>
      <p:cxnSp>
        <p:nvCxnSpPr>
          <p:cNvPr id="28" name="Straight Connector 27"/>
          <p:cNvCxnSpPr/>
          <p:nvPr/>
        </p:nvCxnSpPr>
        <p:spPr>
          <a:xfrm>
            <a:off x="6588224" y="2780928"/>
            <a:ext cx="0" cy="2376264"/>
          </a:xfrm>
          <a:prstGeom prst="line">
            <a:avLst/>
          </a:prstGeom>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3563888" y="4581128"/>
            <a:ext cx="2088232"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feedback</a:t>
            </a:r>
            <a:endParaRPr lang="en-IN" dirty="0"/>
          </a:p>
        </p:txBody>
      </p:sp>
      <p:cxnSp>
        <p:nvCxnSpPr>
          <p:cNvPr id="33" name="Straight Connector 32"/>
          <p:cNvCxnSpPr>
            <a:stCxn id="30" idx="3"/>
          </p:cNvCxnSpPr>
          <p:nvPr/>
        </p:nvCxnSpPr>
        <p:spPr>
          <a:xfrm>
            <a:off x="5652120" y="5121188"/>
            <a:ext cx="936104" cy="36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2411760" y="2852936"/>
            <a:ext cx="72008" cy="21602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endCxn id="30" idx="1"/>
          </p:cNvCxnSpPr>
          <p:nvPr/>
        </p:nvCxnSpPr>
        <p:spPr>
          <a:xfrm>
            <a:off x="2483768" y="5085184"/>
            <a:ext cx="1080120" cy="36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572000" y="1268760"/>
            <a:ext cx="0"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84168" y="1628800"/>
            <a:ext cx="1368152" cy="369332"/>
          </a:xfrm>
          <a:prstGeom prst="rect">
            <a:avLst/>
          </a:prstGeom>
          <a:noFill/>
        </p:spPr>
        <p:txBody>
          <a:bodyPr wrap="square" rtlCol="0">
            <a:spAutoFit/>
          </a:bodyPr>
          <a:lstStyle/>
          <a:p>
            <a:r>
              <a:rPr lang="en-US" dirty="0"/>
              <a:t>Monitoring</a:t>
            </a:r>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fontScale="77500" lnSpcReduction="20000"/>
          </a:bodyPr>
          <a:lstStyle/>
          <a:p>
            <a:pPr>
              <a:buNone/>
            </a:pPr>
            <a:r>
              <a:rPr lang="en-IN" b="1" dirty="0">
                <a:solidFill>
                  <a:srgbClr val="002060"/>
                </a:solidFill>
              </a:rPr>
              <a:t>     Methods of Purchasing:</a:t>
            </a:r>
          </a:p>
          <a:p>
            <a:pPr>
              <a:buNone/>
            </a:pPr>
            <a:br>
              <a:rPr lang="en-IN" dirty="0">
                <a:solidFill>
                  <a:srgbClr val="002060"/>
                </a:solidFill>
              </a:rPr>
            </a:br>
            <a:r>
              <a:rPr lang="en-IN" dirty="0">
                <a:solidFill>
                  <a:srgbClr val="002060"/>
                </a:solidFill>
              </a:rPr>
              <a:t>a)    Purchasing by requirement-undertaking Purchase only when necessary                </a:t>
            </a:r>
            <a:br>
              <a:rPr lang="en-IN" dirty="0">
                <a:solidFill>
                  <a:srgbClr val="002060"/>
                </a:solidFill>
              </a:rPr>
            </a:br>
            <a:r>
              <a:rPr lang="en-IN" dirty="0">
                <a:solidFill>
                  <a:srgbClr val="002060"/>
                </a:solidFill>
              </a:rPr>
              <a:t>b)    Purchasing for specified future period- goods regularly used by the organizations but in small quantity</a:t>
            </a:r>
            <a:br>
              <a:rPr lang="en-IN" dirty="0">
                <a:solidFill>
                  <a:srgbClr val="002060"/>
                </a:solidFill>
              </a:rPr>
            </a:br>
            <a:r>
              <a:rPr lang="en-IN" dirty="0">
                <a:solidFill>
                  <a:srgbClr val="002060"/>
                </a:solidFill>
              </a:rPr>
              <a:t>c)    Purchasing from the favourable market- using the correct forecast of market conditions</a:t>
            </a:r>
            <a:br>
              <a:rPr lang="en-IN" dirty="0">
                <a:solidFill>
                  <a:srgbClr val="002060"/>
                </a:solidFill>
              </a:rPr>
            </a:br>
            <a:r>
              <a:rPr lang="en-IN" dirty="0">
                <a:solidFill>
                  <a:srgbClr val="002060"/>
                </a:solidFill>
              </a:rPr>
              <a:t>d)    Speculative purchasing- Purchase is made in speculation of rise in prices</a:t>
            </a:r>
            <a:br>
              <a:rPr lang="en-IN" dirty="0">
                <a:solidFill>
                  <a:srgbClr val="002060"/>
                </a:solidFill>
              </a:rPr>
            </a:br>
            <a:r>
              <a:rPr lang="en-IN" dirty="0">
                <a:solidFill>
                  <a:srgbClr val="002060"/>
                </a:solidFill>
              </a:rPr>
              <a:t>e)   Contract purchasing- Buying goods under forward buying contracts</a:t>
            </a:r>
            <a:br>
              <a:rPr lang="en-IN" dirty="0">
                <a:solidFill>
                  <a:srgbClr val="002060"/>
                </a:solidFill>
              </a:rPr>
            </a:br>
            <a:r>
              <a:rPr lang="en-IN" dirty="0">
                <a:solidFill>
                  <a:srgbClr val="002060"/>
                </a:solidFill>
              </a:rPr>
              <a:t>f)    Purchasing small items in group- Purchase various items in small quantities</a:t>
            </a:r>
            <a:br>
              <a:rPr lang="en-IN" dirty="0">
                <a:solidFill>
                  <a:srgbClr val="002060"/>
                </a:solidFill>
              </a:rPr>
            </a:br>
            <a:r>
              <a:rPr lang="en-IN" dirty="0">
                <a:solidFill>
                  <a:srgbClr val="002060"/>
                </a:solidFill>
              </a:rPr>
              <a:t>g)   Scheduled purchasing- estimate of purchasing being made in the future in accordance with production schedules for future period</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858000"/>
          </a:xfrm>
        </p:spPr>
        <p:txBody>
          <a:bodyPr/>
          <a:lstStyle/>
          <a:p>
            <a:pPr>
              <a:buNone/>
            </a:pPr>
            <a:r>
              <a:rPr lang="en-IN" b="1" dirty="0">
                <a:solidFill>
                  <a:srgbClr val="002060"/>
                </a:solidFill>
              </a:rPr>
              <a:t>    Standard Purchase Procedure for a Large Scale Organization:</a:t>
            </a:r>
          </a:p>
          <a:p>
            <a:pPr>
              <a:buNone/>
            </a:pPr>
            <a:endParaRPr lang="en-IN" dirty="0">
              <a:solidFill>
                <a:srgbClr val="002060"/>
              </a:solidFill>
            </a:endParaRPr>
          </a:p>
          <a:p>
            <a:pPr>
              <a:buNone/>
            </a:pPr>
            <a:r>
              <a:rPr lang="en-IN" dirty="0">
                <a:solidFill>
                  <a:srgbClr val="002060"/>
                </a:solidFill>
              </a:rPr>
              <a:t>    a)    Recognition of the need</a:t>
            </a:r>
            <a:br>
              <a:rPr lang="en-IN" dirty="0">
                <a:solidFill>
                  <a:srgbClr val="002060"/>
                </a:solidFill>
              </a:rPr>
            </a:br>
            <a:r>
              <a:rPr lang="en-IN" dirty="0">
                <a:solidFill>
                  <a:srgbClr val="002060"/>
                </a:solidFill>
              </a:rPr>
              <a:t>b)    Selection of source of supply</a:t>
            </a:r>
            <a:br>
              <a:rPr lang="en-IN" dirty="0">
                <a:solidFill>
                  <a:srgbClr val="002060"/>
                </a:solidFill>
              </a:rPr>
            </a:br>
            <a:r>
              <a:rPr lang="en-IN" dirty="0">
                <a:solidFill>
                  <a:srgbClr val="002060"/>
                </a:solidFill>
              </a:rPr>
              <a:t>c)    Inviting quotations</a:t>
            </a:r>
            <a:br>
              <a:rPr lang="en-IN" dirty="0">
                <a:solidFill>
                  <a:srgbClr val="002060"/>
                </a:solidFill>
              </a:rPr>
            </a:br>
            <a:r>
              <a:rPr lang="en-IN" dirty="0">
                <a:solidFill>
                  <a:srgbClr val="002060"/>
                </a:solidFill>
              </a:rPr>
              <a:t>d)    Processing the quotations</a:t>
            </a:r>
            <a:br>
              <a:rPr lang="en-IN" dirty="0">
                <a:solidFill>
                  <a:srgbClr val="002060"/>
                </a:solidFill>
              </a:rPr>
            </a:br>
            <a:r>
              <a:rPr lang="en-IN" dirty="0">
                <a:solidFill>
                  <a:srgbClr val="002060"/>
                </a:solidFill>
              </a:rPr>
              <a:t>e)    Placing the order and follow up</a:t>
            </a:r>
            <a:br>
              <a:rPr lang="en-IN" dirty="0">
                <a:solidFill>
                  <a:srgbClr val="002060"/>
                </a:solidFill>
              </a:rPr>
            </a:br>
            <a:r>
              <a:rPr lang="en-IN" dirty="0">
                <a:solidFill>
                  <a:srgbClr val="002060"/>
                </a:solidFill>
              </a:rPr>
              <a:t>f)    Receipt and inspection</a:t>
            </a:r>
            <a:br>
              <a:rPr lang="en-IN" dirty="0">
                <a:solidFill>
                  <a:srgbClr val="002060"/>
                </a:solidFill>
              </a:rPr>
            </a:br>
            <a:r>
              <a:rPr lang="en-IN" dirty="0">
                <a:solidFill>
                  <a:srgbClr val="002060"/>
                </a:solidFill>
              </a:rPr>
              <a:t>g)    Approval of Payment</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0" y="0"/>
          <a:ext cx="9144000" cy="68580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1143000">
                <a:tc>
                  <a:txBody>
                    <a:bodyPr/>
                    <a:lstStyle/>
                    <a:p>
                      <a:pPr algn="ctr"/>
                      <a:r>
                        <a:rPr lang="en-IN" sz="2000" b="1" dirty="0"/>
                        <a:t>Inputs</a:t>
                      </a:r>
                      <a:endParaRPr lang="en-IN" sz="2000" dirty="0"/>
                    </a:p>
                  </a:txBody>
                  <a:tcPr marL="0" marR="0" marT="0" marB="0" anchor="ctr"/>
                </a:tc>
                <a:tc>
                  <a:txBody>
                    <a:bodyPr/>
                    <a:lstStyle/>
                    <a:p>
                      <a:pPr algn="ctr"/>
                      <a:r>
                        <a:rPr lang="en-IN" sz="2000" b="1"/>
                        <a:t>Transformation</a:t>
                      </a:r>
                      <a:endParaRPr lang="en-IN" sz="2000"/>
                    </a:p>
                  </a:txBody>
                  <a:tcPr marL="0" marR="0" marT="0" marB="0" anchor="ctr"/>
                </a:tc>
                <a:tc>
                  <a:txBody>
                    <a:bodyPr/>
                    <a:lstStyle/>
                    <a:p>
                      <a:pPr algn="ctr"/>
                      <a:r>
                        <a:rPr lang="en-IN" sz="2000" b="1" dirty="0"/>
                        <a:t>Outputs</a:t>
                      </a:r>
                      <a:endParaRPr lang="en-IN" sz="2000" dirty="0"/>
                    </a:p>
                  </a:txBody>
                  <a:tcPr marL="0" marR="0" marT="0" marB="0" anchor="ctr"/>
                </a:tc>
                <a:extLst>
                  <a:ext uri="{0D108BD9-81ED-4DB2-BD59-A6C34878D82A}">
                    <a16:rowId xmlns:a16="http://schemas.microsoft.com/office/drawing/2014/main" val="10000"/>
                  </a:ext>
                </a:extLst>
              </a:tr>
              <a:tr h="1143000">
                <a:tc>
                  <a:txBody>
                    <a:bodyPr/>
                    <a:lstStyle/>
                    <a:p>
                      <a:pPr algn="just"/>
                      <a:r>
                        <a:rPr lang="en-IN"/>
                        <a:t>Energy, Raw vegetables</a:t>
                      </a:r>
                    </a:p>
                  </a:txBody>
                  <a:tcPr marL="0" marR="0" marT="0" marB="0" anchor="ctr"/>
                </a:tc>
                <a:tc>
                  <a:txBody>
                    <a:bodyPr/>
                    <a:lstStyle/>
                    <a:p>
                      <a:pPr algn="just"/>
                      <a:r>
                        <a:rPr lang="en-IN"/>
                        <a:t>Cleaning</a:t>
                      </a:r>
                    </a:p>
                  </a:txBody>
                  <a:tcPr marL="0" marR="0" marT="0" marB="0" anchor="ctr"/>
                </a:tc>
                <a:tc>
                  <a:txBody>
                    <a:bodyPr/>
                    <a:lstStyle/>
                    <a:p>
                      <a:pPr algn="just"/>
                      <a:r>
                        <a:rPr lang="en-IN"/>
                        <a:t>Clean vegetables</a:t>
                      </a:r>
                    </a:p>
                  </a:txBody>
                  <a:tcPr marL="0" marR="0" marT="0" marB="0" anchor="ctr"/>
                </a:tc>
                <a:extLst>
                  <a:ext uri="{0D108BD9-81ED-4DB2-BD59-A6C34878D82A}">
                    <a16:rowId xmlns:a16="http://schemas.microsoft.com/office/drawing/2014/main" val="10001"/>
                  </a:ext>
                </a:extLst>
              </a:tr>
              <a:tr h="1143000">
                <a:tc>
                  <a:txBody>
                    <a:bodyPr/>
                    <a:lstStyle/>
                    <a:p>
                      <a:pPr algn="just"/>
                      <a:r>
                        <a:rPr lang="en-IN"/>
                        <a:t>Energy, Metal sheets</a:t>
                      </a:r>
                    </a:p>
                  </a:txBody>
                  <a:tcPr marL="0" marR="0" marT="0" marB="0" anchor="ctr"/>
                </a:tc>
                <a:tc>
                  <a:txBody>
                    <a:bodyPr/>
                    <a:lstStyle/>
                    <a:p>
                      <a:pPr algn="just"/>
                      <a:r>
                        <a:rPr lang="en-IN"/>
                        <a:t>Cutting/Rolling/Welding</a:t>
                      </a:r>
                    </a:p>
                  </a:txBody>
                  <a:tcPr marL="0" marR="0" marT="0" marB="0" anchor="ctr"/>
                </a:tc>
                <a:tc>
                  <a:txBody>
                    <a:bodyPr/>
                    <a:lstStyle/>
                    <a:p>
                      <a:pPr algn="just"/>
                      <a:r>
                        <a:rPr lang="en-IN" dirty="0"/>
                        <a:t>Cans</a:t>
                      </a:r>
                    </a:p>
                  </a:txBody>
                  <a:tcPr marL="0" marR="0" marT="0" marB="0" anchor="ctr"/>
                </a:tc>
                <a:extLst>
                  <a:ext uri="{0D108BD9-81ED-4DB2-BD59-A6C34878D82A}">
                    <a16:rowId xmlns:a16="http://schemas.microsoft.com/office/drawing/2014/main" val="10002"/>
                  </a:ext>
                </a:extLst>
              </a:tr>
              <a:tr h="1143000">
                <a:tc>
                  <a:txBody>
                    <a:bodyPr/>
                    <a:lstStyle/>
                    <a:p>
                      <a:pPr algn="just"/>
                      <a:r>
                        <a:rPr lang="en-IN"/>
                        <a:t>Energy, Vegetables</a:t>
                      </a:r>
                    </a:p>
                  </a:txBody>
                  <a:tcPr marL="0" marR="0" marT="0" marB="0" anchor="ctr"/>
                </a:tc>
                <a:tc>
                  <a:txBody>
                    <a:bodyPr/>
                    <a:lstStyle/>
                    <a:p>
                      <a:pPr algn="just"/>
                      <a:r>
                        <a:rPr lang="en-IN"/>
                        <a:t>Cutting/Chopping</a:t>
                      </a:r>
                    </a:p>
                  </a:txBody>
                  <a:tcPr marL="0" marR="0" marT="0" marB="0" anchor="ctr"/>
                </a:tc>
                <a:tc>
                  <a:txBody>
                    <a:bodyPr/>
                    <a:lstStyle/>
                    <a:p>
                      <a:pPr algn="just"/>
                      <a:r>
                        <a:rPr lang="en-IN"/>
                        <a:t>Cut vegetables</a:t>
                      </a:r>
                    </a:p>
                  </a:txBody>
                  <a:tcPr marL="0" marR="0" marT="0" marB="0" anchor="ctr"/>
                </a:tc>
                <a:extLst>
                  <a:ext uri="{0D108BD9-81ED-4DB2-BD59-A6C34878D82A}">
                    <a16:rowId xmlns:a16="http://schemas.microsoft.com/office/drawing/2014/main" val="10003"/>
                  </a:ext>
                </a:extLst>
              </a:tr>
              <a:tr h="1143000">
                <a:tc>
                  <a:txBody>
                    <a:bodyPr/>
                    <a:lstStyle/>
                    <a:p>
                      <a:pPr algn="just"/>
                      <a:r>
                        <a:rPr lang="en-IN"/>
                        <a:t>Energy, Water, Vegetables</a:t>
                      </a:r>
                    </a:p>
                  </a:txBody>
                  <a:tcPr marL="0" marR="0" marT="0" marB="0" anchor="ctr"/>
                </a:tc>
                <a:tc>
                  <a:txBody>
                    <a:bodyPr/>
                    <a:lstStyle/>
                    <a:p>
                      <a:pPr algn="just"/>
                      <a:r>
                        <a:rPr lang="en-IN"/>
                        <a:t>Cooking</a:t>
                      </a:r>
                    </a:p>
                  </a:txBody>
                  <a:tcPr marL="0" marR="0" marT="0" marB="0" anchor="ctr"/>
                </a:tc>
                <a:tc>
                  <a:txBody>
                    <a:bodyPr/>
                    <a:lstStyle/>
                    <a:p>
                      <a:pPr algn="just"/>
                      <a:r>
                        <a:rPr lang="en-IN"/>
                        <a:t>Boiled vegetables</a:t>
                      </a:r>
                    </a:p>
                  </a:txBody>
                  <a:tcPr marL="0" marR="0" marT="0" marB="0" anchor="ctr"/>
                </a:tc>
                <a:extLst>
                  <a:ext uri="{0D108BD9-81ED-4DB2-BD59-A6C34878D82A}">
                    <a16:rowId xmlns:a16="http://schemas.microsoft.com/office/drawing/2014/main" val="10004"/>
                  </a:ext>
                </a:extLst>
              </a:tr>
              <a:tr h="1143000">
                <a:tc>
                  <a:txBody>
                    <a:bodyPr/>
                    <a:lstStyle/>
                    <a:p>
                      <a:pPr algn="just"/>
                      <a:r>
                        <a:rPr lang="en-IN"/>
                        <a:t>Energy, Cans, Boiled vegetables</a:t>
                      </a:r>
                    </a:p>
                  </a:txBody>
                  <a:tcPr marL="0" marR="0" marT="0" marB="0" anchor="ctr"/>
                </a:tc>
                <a:tc>
                  <a:txBody>
                    <a:bodyPr/>
                    <a:lstStyle/>
                    <a:p>
                      <a:pPr algn="just"/>
                      <a:r>
                        <a:rPr lang="en-IN"/>
                        <a:t>Placing</a:t>
                      </a:r>
                    </a:p>
                  </a:txBody>
                  <a:tcPr marL="0" marR="0" marT="0" marB="0" anchor="ctr"/>
                </a:tc>
                <a:tc>
                  <a:txBody>
                    <a:bodyPr/>
                    <a:lstStyle/>
                    <a:p>
                      <a:pPr algn="just"/>
                      <a:r>
                        <a:rPr lang="en-IN" dirty="0"/>
                        <a:t>Can food</a:t>
                      </a:r>
                    </a:p>
                  </a:txBody>
                  <a:tcPr marL="0" marR="0" marT="0" marB="0"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0B8FA-2A98-C808-4228-FEA740547BC5}"/>
              </a:ext>
            </a:extLst>
          </p:cNvPr>
          <p:cNvSpPr>
            <a:spLocks noGrp="1"/>
          </p:cNvSpPr>
          <p:nvPr>
            <p:ph type="title"/>
          </p:nvPr>
        </p:nvSpPr>
        <p:spPr>
          <a:xfrm>
            <a:off x="457200" y="274638"/>
            <a:ext cx="8229600" cy="58018"/>
          </a:xfrm>
        </p:spPr>
        <p:txBody>
          <a:bodyPr>
            <a:normAutofit fontScale="90000"/>
          </a:bodyPr>
          <a:lstStyle/>
          <a:p>
            <a:endParaRPr lang="en-US" dirty="0"/>
          </a:p>
        </p:txBody>
      </p:sp>
      <p:pic>
        <p:nvPicPr>
          <p:cNvPr id="1028" name="Picture 4" descr="Figure No. (4) Types of production systems | Download Scientific Diagram">
            <a:extLst>
              <a:ext uri="{FF2B5EF4-FFF2-40B4-BE49-F238E27FC236}">
                <a16:creationId xmlns:a16="http://schemas.microsoft.com/office/drawing/2014/main" id="{D2686BC2-79CB-E5D5-133B-8C042FAB32A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63588" y="1484784"/>
            <a:ext cx="7416824" cy="4392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957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50"/>
                </a:solidFill>
              </a:rPr>
              <a:t>Types of production systems </a:t>
            </a:r>
            <a:endParaRPr lang="en-IN" b="1" dirty="0">
              <a:solidFill>
                <a:srgbClr val="00B050"/>
              </a:solidFill>
            </a:endParaRPr>
          </a:p>
        </p:txBody>
      </p:sp>
      <p:sp>
        <p:nvSpPr>
          <p:cNvPr id="3" name="Content Placeholder 2"/>
          <p:cNvSpPr>
            <a:spLocks noGrp="1"/>
          </p:cNvSpPr>
          <p:nvPr>
            <p:ph idx="1"/>
          </p:nvPr>
        </p:nvSpPr>
        <p:spPr/>
        <p:txBody>
          <a:bodyPr/>
          <a:lstStyle/>
          <a:p>
            <a:r>
              <a:rPr lang="en-US" b="1" dirty="0">
                <a:solidFill>
                  <a:srgbClr val="002060"/>
                </a:solidFill>
              </a:rPr>
              <a:t>Mass production</a:t>
            </a:r>
          </a:p>
          <a:p>
            <a:endParaRPr lang="en-US" b="1" dirty="0">
              <a:solidFill>
                <a:srgbClr val="002060"/>
              </a:solidFill>
            </a:endParaRPr>
          </a:p>
          <a:p>
            <a:r>
              <a:rPr lang="en-US" b="1" dirty="0">
                <a:solidFill>
                  <a:srgbClr val="002060"/>
                </a:solidFill>
              </a:rPr>
              <a:t>Batch production </a:t>
            </a:r>
          </a:p>
          <a:p>
            <a:endParaRPr lang="en-US" b="1" dirty="0">
              <a:solidFill>
                <a:srgbClr val="002060"/>
              </a:solidFill>
            </a:endParaRPr>
          </a:p>
          <a:p>
            <a:r>
              <a:rPr lang="en-US" b="1" dirty="0">
                <a:solidFill>
                  <a:srgbClr val="002060"/>
                </a:solidFill>
              </a:rPr>
              <a:t>Job shop </a:t>
            </a:r>
            <a:endParaRPr lang="en-IN" b="1" dirty="0">
              <a:solidFill>
                <a:srgbClr val="00206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50"/>
                </a:solidFill>
              </a:rPr>
              <a:t>Plant location</a:t>
            </a:r>
            <a:endParaRPr lang="en-IN" b="1" dirty="0">
              <a:solidFill>
                <a:srgbClr val="00B050"/>
              </a:solidFill>
            </a:endParaRPr>
          </a:p>
        </p:txBody>
      </p:sp>
      <p:sp>
        <p:nvSpPr>
          <p:cNvPr id="3" name="Content Placeholder 2"/>
          <p:cNvSpPr>
            <a:spLocks noGrp="1"/>
          </p:cNvSpPr>
          <p:nvPr>
            <p:ph idx="1"/>
          </p:nvPr>
        </p:nvSpPr>
        <p:spPr>
          <a:xfrm>
            <a:off x="457200" y="1600200"/>
            <a:ext cx="8229600" cy="4997152"/>
          </a:xfrm>
        </p:spPr>
        <p:txBody>
          <a:bodyPr>
            <a:normAutofit fontScale="85000" lnSpcReduction="10000"/>
          </a:bodyPr>
          <a:lstStyle/>
          <a:p>
            <a:pPr algn="just"/>
            <a:r>
              <a:rPr lang="en-IN" dirty="0">
                <a:solidFill>
                  <a:srgbClr val="002060"/>
                </a:solidFill>
              </a:rPr>
              <a:t>Plant location means the establishment of an industry at a particular place. </a:t>
            </a:r>
          </a:p>
          <a:p>
            <a:pPr algn="just"/>
            <a:r>
              <a:rPr lang="en-IN" dirty="0">
                <a:solidFill>
                  <a:srgbClr val="002060"/>
                </a:solidFill>
              </a:rPr>
              <a:t>The location of the plant can have a critical influence on the profitability of a project, and the scope for future expansion. </a:t>
            </a:r>
          </a:p>
          <a:p>
            <a:pPr algn="just"/>
            <a:r>
              <a:rPr lang="en-IN" dirty="0">
                <a:solidFill>
                  <a:srgbClr val="002060"/>
                </a:solidFill>
              </a:rPr>
              <a:t>It is challenging to set down rules whereby the problem of facilities location can be programmed but there are a number of factors which should be considered when selecting a suitable site.</a:t>
            </a:r>
          </a:p>
          <a:p>
            <a:pPr algn="just"/>
            <a:r>
              <a:rPr lang="en-IN" dirty="0">
                <a:solidFill>
                  <a:srgbClr val="002060"/>
                </a:solidFill>
              </a:rPr>
              <a:t> The essential purpose of location investigation is to maximize the profits by minimizing the total cost of production linked with the production process.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686800" cy="6858000"/>
          </a:xfrm>
        </p:spPr>
        <p:txBody>
          <a:bodyPr>
            <a:normAutofit fontScale="62500" lnSpcReduction="20000"/>
          </a:bodyPr>
          <a:lstStyle/>
          <a:p>
            <a:pPr>
              <a:buNone/>
            </a:pPr>
            <a:r>
              <a:rPr lang="en-IN" b="1" dirty="0">
                <a:solidFill>
                  <a:srgbClr val="FF0000"/>
                </a:solidFill>
              </a:rPr>
              <a:t>Critical Success Factors of Location Decisions:</a:t>
            </a:r>
            <a:endParaRPr lang="en-IN" dirty="0">
              <a:solidFill>
                <a:srgbClr val="FF0000"/>
              </a:solidFill>
            </a:endParaRPr>
          </a:p>
          <a:p>
            <a:pPr>
              <a:buNone/>
            </a:pPr>
            <a:r>
              <a:rPr lang="en-IN" b="1" dirty="0">
                <a:solidFill>
                  <a:srgbClr val="002060"/>
                </a:solidFill>
              </a:rPr>
              <a:t>A. Country  Decision</a:t>
            </a:r>
          </a:p>
          <a:p>
            <a:pPr lvl="1"/>
            <a:r>
              <a:rPr lang="en-IN" b="1" dirty="0"/>
              <a:t>Political risks, government rules, attitudes, incentives</a:t>
            </a:r>
          </a:p>
          <a:p>
            <a:pPr lvl="1"/>
            <a:r>
              <a:rPr lang="en-IN" b="1" dirty="0"/>
              <a:t>Cultural and economic issues</a:t>
            </a:r>
          </a:p>
          <a:p>
            <a:pPr lvl="1"/>
            <a:r>
              <a:rPr lang="en-IN" b="1" dirty="0"/>
              <a:t>Location of markets</a:t>
            </a:r>
          </a:p>
          <a:p>
            <a:pPr lvl="1"/>
            <a:r>
              <a:rPr lang="en-IN" b="1" dirty="0" err="1"/>
              <a:t>Labor</a:t>
            </a:r>
            <a:r>
              <a:rPr lang="en-IN" b="1" dirty="0"/>
              <a:t> talent, attitudes, productivity, costs</a:t>
            </a:r>
          </a:p>
          <a:p>
            <a:pPr lvl="1"/>
            <a:r>
              <a:rPr lang="en-IN" b="1" dirty="0"/>
              <a:t>Availability of supplies, communications, energy</a:t>
            </a:r>
          </a:p>
          <a:p>
            <a:pPr lvl="1"/>
            <a:r>
              <a:rPr lang="en-IN" b="1" dirty="0"/>
              <a:t>Exchange rates and currency risks</a:t>
            </a:r>
          </a:p>
          <a:p>
            <a:pPr>
              <a:buNone/>
            </a:pPr>
            <a:r>
              <a:rPr lang="en-IN" b="1" dirty="0">
                <a:solidFill>
                  <a:srgbClr val="002060"/>
                </a:solidFill>
              </a:rPr>
              <a:t>B. Region/ Community Decision</a:t>
            </a:r>
          </a:p>
          <a:p>
            <a:pPr lvl="1"/>
            <a:r>
              <a:rPr lang="en-IN" b="1" dirty="0"/>
              <a:t>Attractiveness of region</a:t>
            </a:r>
          </a:p>
          <a:p>
            <a:pPr lvl="1"/>
            <a:r>
              <a:rPr lang="en-IN" b="1" dirty="0"/>
              <a:t>Corporate desires</a:t>
            </a:r>
          </a:p>
          <a:p>
            <a:pPr lvl="1"/>
            <a:r>
              <a:rPr lang="en-IN" b="1" dirty="0"/>
              <a:t>Costs and availability of utilities</a:t>
            </a:r>
          </a:p>
          <a:p>
            <a:pPr lvl="1"/>
            <a:r>
              <a:rPr lang="en-IN" b="1" dirty="0"/>
              <a:t>Environmental regulations</a:t>
            </a:r>
          </a:p>
          <a:p>
            <a:pPr lvl="1"/>
            <a:r>
              <a:rPr lang="en-IN" b="1" dirty="0"/>
              <a:t>Government incentives and fiscal policies</a:t>
            </a:r>
          </a:p>
          <a:p>
            <a:pPr lvl="1"/>
            <a:r>
              <a:rPr lang="en-IN" b="1" dirty="0" err="1"/>
              <a:t>Labor</a:t>
            </a:r>
            <a:r>
              <a:rPr lang="en-IN" b="1" dirty="0"/>
              <a:t> availability, costs, attitudes towards unions</a:t>
            </a:r>
          </a:p>
          <a:p>
            <a:pPr lvl="1"/>
            <a:r>
              <a:rPr lang="en-IN" b="1" dirty="0"/>
              <a:t>Land/construction costs</a:t>
            </a:r>
          </a:p>
          <a:p>
            <a:pPr lvl="1"/>
            <a:r>
              <a:rPr lang="en-IN" b="1" dirty="0"/>
              <a:t>Proximity to raw materials and customers</a:t>
            </a:r>
          </a:p>
          <a:p>
            <a:pPr>
              <a:buNone/>
            </a:pPr>
            <a:r>
              <a:rPr lang="en-IN" b="1" dirty="0">
                <a:solidFill>
                  <a:srgbClr val="002060"/>
                </a:solidFill>
              </a:rPr>
              <a:t>C. Site Decision</a:t>
            </a:r>
          </a:p>
          <a:p>
            <a:pPr lvl="1"/>
            <a:r>
              <a:rPr lang="en-IN" b="1" dirty="0"/>
              <a:t>Site size and cost</a:t>
            </a:r>
          </a:p>
          <a:p>
            <a:pPr lvl="1"/>
            <a:r>
              <a:rPr lang="en-IN" b="1" dirty="0"/>
              <a:t>Air, rail, highway, and waterway systems</a:t>
            </a:r>
          </a:p>
          <a:p>
            <a:pPr lvl="1"/>
            <a:r>
              <a:rPr lang="en-IN" b="1" dirty="0"/>
              <a:t>Zoning restrictions</a:t>
            </a:r>
          </a:p>
          <a:p>
            <a:pPr lvl="1"/>
            <a:r>
              <a:rPr lang="en-IN" b="1" dirty="0"/>
              <a:t>Proximity of services/ supplies needed</a:t>
            </a:r>
          </a:p>
          <a:p>
            <a:pPr lvl="1"/>
            <a:r>
              <a:rPr lang="en-IN" b="1" dirty="0"/>
              <a:t>Environmental impact issues</a:t>
            </a:r>
          </a:p>
          <a:p>
            <a:pPr lvl="1"/>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Plant location strategy</a:t>
            </a:r>
            <a:endParaRPr lang="en-IN" dirty="0">
              <a:solidFill>
                <a:srgbClr val="FF0000"/>
              </a:solidFill>
            </a:endParaRPr>
          </a:p>
        </p:txBody>
      </p:sp>
      <p:sp>
        <p:nvSpPr>
          <p:cNvPr id="3" name="Content Placeholder 2"/>
          <p:cNvSpPr>
            <a:spLocks noGrp="1"/>
          </p:cNvSpPr>
          <p:nvPr>
            <p:ph idx="1"/>
          </p:nvPr>
        </p:nvSpPr>
        <p:spPr/>
        <p:txBody>
          <a:bodyPr>
            <a:normAutofit/>
          </a:bodyPr>
          <a:lstStyle/>
          <a:p>
            <a:pPr>
              <a:buNone/>
            </a:pPr>
            <a:r>
              <a:rPr lang="en-IN" dirty="0"/>
              <a:t>   </a:t>
            </a:r>
            <a:endParaRPr lang="en-IN" b="1" dirty="0"/>
          </a:p>
          <a:p>
            <a:r>
              <a:rPr lang="en-IN" dirty="0">
                <a:solidFill>
                  <a:srgbClr val="002060"/>
                </a:solidFill>
              </a:rPr>
              <a:t>Minimum handling of material</a:t>
            </a:r>
          </a:p>
          <a:p>
            <a:r>
              <a:rPr lang="en-IN" dirty="0">
                <a:solidFill>
                  <a:srgbClr val="002060"/>
                </a:solidFill>
              </a:rPr>
              <a:t>Minimum damage and spoilage of materials</a:t>
            </a:r>
          </a:p>
          <a:p>
            <a:r>
              <a:rPr lang="en-IN" dirty="0">
                <a:solidFill>
                  <a:srgbClr val="002060"/>
                </a:solidFill>
              </a:rPr>
              <a:t>Reduced congestion of materials, machinery and man</a:t>
            </a:r>
          </a:p>
          <a:p>
            <a:r>
              <a:rPr lang="en-IN" dirty="0">
                <a:solidFill>
                  <a:srgbClr val="002060"/>
                </a:solidFill>
              </a:rPr>
              <a:t>Flexibility with regards to changing production conditions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201</TotalTime>
  <Words>2940</Words>
  <Application>Microsoft Macintosh PowerPoint</Application>
  <PresentationFormat>On-screen Show (4:3)</PresentationFormat>
  <Paragraphs>235</Paragraphs>
  <Slides>31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Wingdings</vt:lpstr>
      <vt:lpstr>Office Theme</vt:lpstr>
      <vt:lpstr>Introduction </vt:lpstr>
      <vt:lpstr>System concept </vt:lpstr>
      <vt:lpstr>PowerPoint Presentation</vt:lpstr>
      <vt:lpstr>PowerPoint Presentation</vt:lpstr>
      <vt:lpstr>PowerPoint Presentation</vt:lpstr>
      <vt:lpstr>Types of production systems </vt:lpstr>
      <vt:lpstr>Plant location</vt:lpstr>
      <vt:lpstr>PowerPoint Presentation</vt:lpstr>
      <vt:lpstr>Plant location strategy</vt:lpstr>
      <vt:lpstr>Plant layout</vt:lpstr>
      <vt:lpstr>Basic objectives of plant layout </vt:lpstr>
      <vt:lpstr>Inputs to the Plant layout decision</vt:lpstr>
      <vt:lpstr>PowerPoint Presentation</vt:lpstr>
      <vt:lpstr>PowerPoint Presentation</vt:lpstr>
      <vt:lpstr>PowerPoint Presentation</vt:lpstr>
      <vt:lpstr>PowerPoint Presentation</vt:lpstr>
      <vt:lpstr>Material handling </vt:lpstr>
      <vt:lpstr>PowerPoint Presentation</vt:lpstr>
      <vt:lpstr>PowerPoint Presentation</vt:lpstr>
      <vt:lpstr>PowerPoint Presentation</vt:lpstr>
      <vt:lpstr>PowerPoint Presentation</vt:lpstr>
      <vt:lpstr>PowerPoint Presentation</vt:lpstr>
      <vt:lpstr>PowerPoint Presentation</vt:lpstr>
      <vt:lpstr>Inventory management </vt:lpstr>
      <vt:lpstr>PowerPoint Presentation</vt:lpstr>
      <vt:lpstr>PowerPoint Presentation</vt:lpstr>
      <vt:lpstr>PowerPoint Presentation</vt:lpstr>
      <vt:lpstr>Purchasing and store system</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Operation Management</dc:title>
  <dc:creator>Dr Hemant Bulsara 20</dc:creator>
  <cp:lastModifiedBy>unnati.kaniya3315@gmail.com</cp:lastModifiedBy>
  <cp:revision>29</cp:revision>
  <dcterms:created xsi:type="dcterms:W3CDTF">2020-05-11T15:46:00Z</dcterms:created>
  <dcterms:modified xsi:type="dcterms:W3CDTF">2022-11-03T05:41:23Z</dcterms:modified>
</cp:coreProperties>
</file>