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57" r:id="rId4"/>
    <p:sldId id="258" r:id="rId5"/>
    <p:sldId id="259" r:id="rId6"/>
    <p:sldId id="260" r:id="rId7"/>
    <p:sldId id="261" r:id="rId8"/>
    <p:sldId id="262" r:id="rId9"/>
    <p:sldId id="263" r:id="rId10"/>
    <p:sldId id="267" r:id="rId11"/>
    <p:sldId id="264" r:id="rId12"/>
    <p:sldId id="265" r:id="rId13"/>
    <p:sldId id="266" r:id="rId14"/>
    <p:sldId id="268" r:id="rId15"/>
    <p:sldId id="269" r:id="rId16"/>
    <p:sldId id="270" r:id="rId17"/>
    <p:sldId id="271" r:id="rId18"/>
    <p:sldId id="272" r:id="rId19"/>
    <p:sldId id="273" r:id="rId20"/>
    <p:sldId id="275" r:id="rId21"/>
    <p:sldId id="305" r:id="rId22"/>
    <p:sldId id="276" r:id="rId23"/>
    <p:sldId id="277" r:id="rId24"/>
    <p:sldId id="278" r:id="rId25"/>
    <p:sldId id="302" r:id="rId26"/>
    <p:sldId id="279" r:id="rId27"/>
    <p:sldId id="280" r:id="rId28"/>
    <p:sldId id="304" r:id="rId29"/>
    <p:sldId id="281" r:id="rId30"/>
    <p:sldId id="282" r:id="rId31"/>
    <p:sldId id="283" r:id="rId32"/>
    <p:sldId id="284" r:id="rId33"/>
    <p:sldId id="285" r:id="rId34"/>
    <p:sldId id="286" r:id="rId35"/>
    <p:sldId id="287" r:id="rId36"/>
    <p:sldId id="289" r:id="rId37"/>
    <p:sldId id="288" r:id="rId38"/>
    <p:sldId id="290" r:id="rId39"/>
    <p:sldId id="291" r:id="rId40"/>
    <p:sldId id="303" r:id="rId41"/>
    <p:sldId id="292" r:id="rId42"/>
    <p:sldId id="293" r:id="rId43"/>
    <p:sldId id="294" r:id="rId44"/>
    <p:sldId id="295" r:id="rId45"/>
    <p:sldId id="296" r:id="rId46"/>
    <p:sldId id="297" r:id="rId47"/>
    <p:sldId id="298" r:id="rId48"/>
    <p:sldId id="299" r:id="rId49"/>
    <p:sldId id="300" r:id="rId50"/>
    <p:sldId id="30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E4B722-C230-4D26-A913-83165FCDF2BA}" type="datetimeFigureOut">
              <a:rPr lang="en-IN" smtClean="0"/>
              <a:t>20-09-2023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A48B66A-5E4A-4F6A-8BD7-D489DDF53C2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1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B722-C230-4D26-A913-83165FCDF2BA}"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66A-5E4A-4F6A-8BD7-D489DDF53C2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01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B722-C230-4D26-A913-83165FCDF2BA}"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66A-5E4A-4F6A-8BD7-D489DDF53C2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9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B722-C230-4D26-A913-83165FCDF2BA}"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66A-5E4A-4F6A-8BD7-D489DDF53C2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56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B722-C230-4D26-A913-83165FCDF2BA}"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66A-5E4A-4F6A-8BD7-D489DDF53C2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4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4B722-C230-4D26-A913-83165FCDF2BA}"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8B66A-5E4A-4F6A-8BD7-D489DDF53C2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58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4B722-C230-4D26-A913-83165FCDF2BA}"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48B66A-5E4A-4F6A-8BD7-D489DDF53C2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11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4B722-C230-4D26-A913-83165FCDF2BA}"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48B66A-5E4A-4F6A-8BD7-D489DDF53C2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3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4B722-C230-4D26-A913-83165FCDF2BA}"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48B66A-5E4A-4F6A-8BD7-D489DDF53C2A}" type="slidenum">
              <a:rPr lang="en-IN" smtClean="0"/>
              <a:t>‹#›</a:t>
            </a:fld>
            <a:endParaRPr lang="en-IN"/>
          </a:p>
        </p:txBody>
      </p:sp>
    </p:spTree>
    <p:extLst>
      <p:ext uri="{BB962C8B-B14F-4D97-AF65-F5344CB8AC3E}">
        <p14:creationId xmlns:p14="http://schemas.microsoft.com/office/powerpoint/2010/main" val="72569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4B722-C230-4D26-A913-83165FCDF2BA}"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8B66A-5E4A-4F6A-8BD7-D489DDF53C2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037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E4B722-C230-4D26-A913-83165FCDF2BA}" type="datetimeFigureOut">
              <a:rPr lang="en-IN" smtClean="0"/>
              <a:t>20-09-2023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A48B66A-5E4A-4F6A-8BD7-D489DDF53C2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57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E4B722-C230-4D26-A913-83165FCDF2BA}" type="datetimeFigureOut">
              <a:rPr lang="en-IN" smtClean="0"/>
              <a:t>20-09-2023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48B66A-5E4A-4F6A-8BD7-D489DDF53C2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5995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66336A-AD9B-5FDA-F7BD-4B3CB8EF1651}"/>
              </a:ext>
            </a:extLst>
          </p:cNvPr>
          <p:cNvSpPr>
            <a:spLocks noGrp="1"/>
          </p:cNvSpPr>
          <p:nvPr>
            <p:ph type="subTitle" idx="1"/>
          </p:nvPr>
        </p:nvSpPr>
        <p:spPr>
          <a:xfrm>
            <a:off x="2360028" y="788004"/>
            <a:ext cx="8637072" cy="977621"/>
          </a:xfrm>
        </p:spPr>
        <p:txBody>
          <a:bodyPr>
            <a:noAutofit/>
          </a:bodyPr>
          <a:lstStyle/>
          <a:p>
            <a:r>
              <a:rPr lang="en-IN" sz="4800" b="1" dirty="0">
                <a:solidFill>
                  <a:schemeClr val="accent3">
                    <a:lumMod val="50000"/>
                  </a:schemeClr>
                </a:solidFill>
                <a:latin typeface="Times New Roman" panose="02020603050405020304" pitchFamily="18" charset="0"/>
                <a:cs typeface="Times New Roman" panose="02020603050405020304" pitchFamily="18" charset="0"/>
              </a:rPr>
              <a:t>Procurement of personnel</a:t>
            </a:r>
          </a:p>
        </p:txBody>
      </p:sp>
    </p:spTree>
    <p:extLst>
      <p:ext uri="{BB962C8B-B14F-4D97-AF65-F5344CB8AC3E}">
        <p14:creationId xmlns:p14="http://schemas.microsoft.com/office/powerpoint/2010/main" val="101879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20718-3B93-EAD1-0F82-01A04E1F45AB}"/>
              </a:ext>
            </a:extLst>
          </p:cNvPr>
          <p:cNvSpPr>
            <a:spLocks noGrp="1"/>
          </p:cNvSpPr>
          <p:nvPr>
            <p:ph idx="1"/>
          </p:nvPr>
        </p:nvSpPr>
        <p:spPr>
          <a:xfrm>
            <a:off x="731521" y="413886"/>
            <a:ext cx="10323334" cy="5052459"/>
          </a:xfrm>
        </p:spPr>
        <p:txBody>
          <a:bodyPr/>
          <a:lstStyle/>
          <a:p>
            <a:endParaRPr lang="en-US" dirty="0"/>
          </a:p>
          <a:p>
            <a:pPr algn="just"/>
            <a:r>
              <a:rPr lang="en-US" dirty="0"/>
              <a:t>Next, independent groupings are compared and differences in categorization are removed.</a:t>
            </a:r>
          </a:p>
          <a:p>
            <a:pPr marL="0" indent="0" algn="just">
              <a:buNone/>
            </a:pPr>
            <a:endParaRPr lang="en-US" dirty="0"/>
          </a:p>
          <a:p>
            <a:pPr algn="just"/>
            <a:r>
              <a:rPr lang="en-US" dirty="0"/>
              <a:t>Finally, a detailed outline of the contents of job emerges. It gives an objective picture of what </a:t>
            </a:r>
            <a:r>
              <a:rPr lang="en-US" dirty="0" err="1"/>
              <a:t>behaviours</a:t>
            </a:r>
            <a:r>
              <a:rPr lang="en-US" dirty="0"/>
              <a:t> constitute a specific job. The merit of this technique is that the information collected under it can also be used for other </a:t>
            </a:r>
            <a:r>
              <a:rPr lang="en-US" dirty="0" err="1"/>
              <a:t>puposes</a:t>
            </a:r>
            <a:r>
              <a:rPr lang="en-US" dirty="0"/>
              <a:t> such as performance appraisal and job </a:t>
            </a:r>
            <a:r>
              <a:rPr lang="en-US" dirty="0" err="1"/>
              <a:t>desgin</a:t>
            </a:r>
            <a:r>
              <a:rPr lang="en-US" dirty="0"/>
              <a:t>. The demerits are:</a:t>
            </a:r>
          </a:p>
          <a:p>
            <a:pPr marL="0" indent="0" algn="just">
              <a:buNone/>
            </a:pPr>
            <a:r>
              <a:rPr lang="en-US" dirty="0"/>
              <a:t>(a) Much of employees time is spent in recording incidents. Production thus suffers.</a:t>
            </a:r>
          </a:p>
          <a:p>
            <a:pPr marL="0" indent="0" algn="just">
              <a:buNone/>
            </a:pPr>
            <a:r>
              <a:rPr lang="en-US" dirty="0"/>
              <a:t>(b) Number of incidents should always be large lest some aspects of the job may be overlooked.</a:t>
            </a:r>
            <a:endParaRPr lang="en-IN" dirty="0"/>
          </a:p>
        </p:txBody>
      </p:sp>
    </p:spTree>
    <p:extLst>
      <p:ext uri="{BB962C8B-B14F-4D97-AF65-F5344CB8AC3E}">
        <p14:creationId xmlns:p14="http://schemas.microsoft.com/office/powerpoint/2010/main" val="216969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278F-0AC6-2B36-7112-3716896E6B6C}"/>
              </a:ext>
            </a:extLst>
          </p:cNvPr>
          <p:cNvSpPr>
            <a:spLocks noGrp="1"/>
          </p:cNvSpPr>
          <p:nvPr>
            <p:ph type="title"/>
          </p:nvPr>
        </p:nvSpPr>
        <p:spPr>
          <a:xfrm>
            <a:off x="838200" y="365126"/>
            <a:ext cx="10515600" cy="539650"/>
          </a:xfrm>
        </p:spPr>
        <p:txBody>
          <a:bodyPr>
            <a:normAutofit/>
          </a:bodyPr>
          <a:lstStyle/>
          <a:p>
            <a:r>
              <a:rPr lang="en-US" dirty="0"/>
              <a:t>Job Elements</a:t>
            </a:r>
            <a:endParaRPr lang="en-IN" dirty="0"/>
          </a:p>
        </p:txBody>
      </p:sp>
      <p:sp>
        <p:nvSpPr>
          <p:cNvPr id="3" name="Content Placeholder 2">
            <a:extLst>
              <a:ext uri="{FF2B5EF4-FFF2-40B4-BE49-F238E27FC236}">
                <a16:creationId xmlns:a16="http://schemas.microsoft.com/office/drawing/2014/main" id="{46EB904B-7202-1B8E-60E8-797BD5AF6B31}"/>
              </a:ext>
            </a:extLst>
          </p:cNvPr>
          <p:cNvSpPr>
            <a:spLocks noGrp="1"/>
          </p:cNvSpPr>
          <p:nvPr>
            <p:ph idx="1"/>
          </p:nvPr>
        </p:nvSpPr>
        <p:spPr>
          <a:xfrm>
            <a:off x="240632" y="904776"/>
            <a:ext cx="11113168" cy="5272187"/>
          </a:xfrm>
        </p:spPr>
        <p:txBody>
          <a:bodyPr>
            <a:normAutofit/>
          </a:bodyPr>
          <a:lstStyle/>
          <a:p>
            <a:pPr algn="just"/>
            <a:r>
              <a:rPr lang="en-US" dirty="0"/>
              <a:t>This technique focuses on describing a job in terms of various elements (such as knowledge, skills, ability, willingness etc.) that a worker uses in performing a specific job. </a:t>
            </a:r>
          </a:p>
          <a:p>
            <a:pPr marL="0" indent="0" algn="just">
              <a:buNone/>
            </a:pPr>
            <a:endParaRPr lang="en-US" dirty="0"/>
          </a:p>
          <a:p>
            <a:pPr marL="0" indent="0" algn="just">
              <a:buNone/>
            </a:pPr>
            <a:r>
              <a:rPr lang="en-US" dirty="0"/>
              <a:t>The steps involved are as under:</a:t>
            </a:r>
          </a:p>
          <a:p>
            <a:pPr algn="just"/>
            <a:r>
              <a:rPr lang="en-US" dirty="0"/>
              <a:t>First of all, supervisors and workers meet in a brainstorming session to identity as many of the elements of the job as possible.</a:t>
            </a:r>
          </a:p>
          <a:p>
            <a:pPr algn="just"/>
            <a:r>
              <a:rPr lang="en-US" dirty="0"/>
              <a:t>Next, each identified element is rated in terms of: </a:t>
            </a:r>
          </a:p>
          <a:p>
            <a:pPr marL="0" indent="0" algn="just">
              <a:buNone/>
            </a:pPr>
            <a:r>
              <a:rPr lang="en-US" dirty="0"/>
              <a:t> its importance in selecting superior workers; </a:t>
            </a:r>
          </a:p>
          <a:p>
            <a:pPr marL="0" indent="0" algn="just">
              <a:buNone/>
            </a:pPr>
            <a:r>
              <a:rPr lang="en-US" dirty="0"/>
              <a:t> its availability (in candidates) when making selections;</a:t>
            </a:r>
          </a:p>
          <a:p>
            <a:pPr marL="0" indent="0" algn="just">
              <a:buNone/>
            </a:pPr>
            <a:r>
              <a:rPr lang="en-US" dirty="0"/>
              <a:t> its consequence of ignoring it when making selections.</a:t>
            </a:r>
          </a:p>
        </p:txBody>
      </p:sp>
    </p:spTree>
    <p:extLst>
      <p:ext uri="{BB962C8B-B14F-4D97-AF65-F5344CB8AC3E}">
        <p14:creationId xmlns:p14="http://schemas.microsoft.com/office/powerpoint/2010/main" val="211629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9A5A8-2BA0-DEBB-565E-4FB685D517A1}"/>
              </a:ext>
            </a:extLst>
          </p:cNvPr>
          <p:cNvSpPr>
            <a:spLocks noGrp="1"/>
          </p:cNvSpPr>
          <p:nvPr>
            <p:ph idx="1"/>
          </p:nvPr>
        </p:nvSpPr>
        <p:spPr>
          <a:xfrm>
            <a:off x="833267" y="1819174"/>
            <a:ext cx="10525465" cy="4551945"/>
          </a:xfrm>
        </p:spPr>
        <p:txBody>
          <a:bodyPr/>
          <a:lstStyle/>
          <a:p>
            <a:pPr algn="just"/>
            <a:r>
              <a:rPr lang="en-US" dirty="0"/>
              <a:t>Finally, on the basis of statistical analysis of the above ratings those elements which are most important in selecting superior workers are determined.</a:t>
            </a:r>
          </a:p>
          <a:p>
            <a:pPr algn="just"/>
            <a:r>
              <a:rPr lang="en-US" dirty="0"/>
              <a:t>The merit of this technique is that the information about job elements collected under it serves as a base for developing curricula for training </a:t>
            </a:r>
            <a:r>
              <a:rPr lang="en-US" dirty="0" err="1"/>
              <a:t>programmes</a:t>
            </a:r>
            <a:r>
              <a:rPr lang="en-US" dirty="0"/>
              <a:t>. The demerits are that this technique is time-consuming and costly.</a:t>
            </a:r>
            <a:endParaRPr lang="en-IN" dirty="0"/>
          </a:p>
          <a:p>
            <a:endParaRPr lang="en-IN" dirty="0"/>
          </a:p>
        </p:txBody>
      </p:sp>
    </p:spTree>
    <p:extLst>
      <p:ext uri="{BB962C8B-B14F-4D97-AF65-F5344CB8AC3E}">
        <p14:creationId xmlns:p14="http://schemas.microsoft.com/office/powerpoint/2010/main" val="51541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F411-C813-D14A-BBC5-29E1E5892107}"/>
              </a:ext>
            </a:extLst>
          </p:cNvPr>
          <p:cNvSpPr>
            <a:spLocks noGrp="1"/>
          </p:cNvSpPr>
          <p:nvPr>
            <p:ph type="title"/>
          </p:nvPr>
        </p:nvSpPr>
        <p:spPr>
          <a:xfrm>
            <a:off x="838200" y="345875"/>
            <a:ext cx="10515600" cy="828408"/>
          </a:xfrm>
        </p:spPr>
        <p:txBody>
          <a:bodyPr/>
          <a:lstStyle/>
          <a:p>
            <a:r>
              <a:rPr lang="en-US" dirty="0"/>
              <a:t>Position Analysis Questionnaire</a:t>
            </a:r>
            <a:endParaRPr lang="en-IN" dirty="0"/>
          </a:p>
        </p:txBody>
      </p:sp>
      <p:sp>
        <p:nvSpPr>
          <p:cNvPr id="3" name="Content Placeholder 2">
            <a:extLst>
              <a:ext uri="{FF2B5EF4-FFF2-40B4-BE49-F238E27FC236}">
                <a16:creationId xmlns:a16="http://schemas.microsoft.com/office/drawing/2014/main" id="{BE03217A-337F-FF43-823B-4601CF4823E4}"/>
              </a:ext>
            </a:extLst>
          </p:cNvPr>
          <p:cNvSpPr>
            <a:spLocks noGrp="1"/>
          </p:cNvSpPr>
          <p:nvPr>
            <p:ph idx="1"/>
          </p:nvPr>
        </p:nvSpPr>
        <p:spPr>
          <a:xfrm>
            <a:off x="462252" y="866275"/>
            <a:ext cx="11184316" cy="5255392"/>
          </a:xfrm>
        </p:spPr>
        <p:txBody>
          <a:bodyPr>
            <a:noAutofit/>
          </a:bodyPr>
          <a:lstStyle/>
          <a:p>
            <a:r>
              <a:rPr lang="en-US" sz="1800" dirty="0">
                <a:latin typeface="Times New Roman" panose="02020603050405020304" pitchFamily="18" charset="0"/>
                <a:cs typeface="Times New Roman" panose="02020603050405020304" pitchFamily="18" charset="0"/>
              </a:rPr>
              <a:t>Contrary to the above technique which assumes that jobs vary in their elements, this technique assumes that all jobs have common elements. The total number of these elements is 194 and they are classified under six categories as shown below:</a:t>
            </a:r>
          </a:p>
          <a:p>
            <a:pPr marL="0" indent="0">
              <a:buNone/>
            </a:pPr>
            <a:r>
              <a:rPr lang="en-US" sz="1800" b="1" dirty="0">
                <a:latin typeface="Times New Roman" panose="02020603050405020304" pitchFamily="18" charset="0"/>
                <a:cs typeface="Times New Roman" panose="02020603050405020304" pitchFamily="18" charset="0"/>
              </a:rPr>
              <a:t>Category</a:t>
            </a:r>
          </a:p>
          <a:p>
            <a:pPr marL="0" indent="0">
              <a:buNone/>
            </a:pPr>
            <a:r>
              <a:rPr lang="en-US" sz="1800" dirty="0">
                <a:latin typeface="Times New Roman" panose="02020603050405020304" pitchFamily="18" charset="0"/>
                <a:cs typeface="Times New Roman" panose="02020603050405020304" pitchFamily="18" charset="0"/>
              </a:rPr>
              <a:t>1. Information input </a:t>
            </a:r>
          </a:p>
          <a:p>
            <a:pPr marL="0" indent="0">
              <a:buNone/>
            </a:pPr>
            <a:r>
              <a:rPr lang="en-US" sz="1800" dirty="0">
                <a:latin typeface="Times New Roman" panose="02020603050405020304" pitchFamily="18" charset="0"/>
                <a:cs typeface="Times New Roman" panose="02020603050405020304" pitchFamily="18" charset="0"/>
              </a:rPr>
              <a:t>2. Mental processes </a:t>
            </a:r>
          </a:p>
          <a:p>
            <a:pPr marL="0" indent="0">
              <a:buNone/>
            </a:pPr>
            <a:r>
              <a:rPr lang="en-US" sz="1800" dirty="0">
                <a:latin typeface="Times New Roman" panose="02020603050405020304" pitchFamily="18" charset="0"/>
                <a:cs typeface="Times New Roman" panose="02020603050405020304" pitchFamily="18" charset="0"/>
              </a:rPr>
              <a:t>3. Work output </a:t>
            </a:r>
          </a:p>
          <a:p>
            <a:pPr marL="0" indent="0">
              <a:buNone/>
            </a:pPr>
            <a:r>
              <a:rPr lang="en-US" sz="1800" dirty="0">
                <a:latin typeface="Times New Roman" panose="02020603050405020304" pitchFamily="18" charset="0"/>
                <a:cs typeface="Times New Roman" panose="02020603050405020304" pitchFamily="18" charset="0"/>
              </a:rPr>
              <a:t>4. Relationships with other </a:t>
            </a:r>
          </a:p>
          <a:p>
            <a:pPr marL="0" indent="0">
              <a:buNone/>
            </a:pPr>
            <a:r>
              <a:rPr lang="en-US" sz="1800" dirty="0">
                <a:latin typeface="Times New Roman" panose="02020603050405020304" pitchFamily="18" charset="0"/>
                <a:cs typeface="Times New Roman" panose="02020603050405020304" pitchFamily="18" charset="0"/>
              </a:rPr>
              <a:t>5. Job context </a:t>
            </a:r>
          </a:p>
          <a:p>
            <a:pPr marL="0" indent="0">
              <a:buNone/>
            </a:pPr>
            <a:r>
              <a:rPr lang="en-US" sz="1800" dirty="0">
                <a:latin typeface="Times New Roman" panose="02020603050405020304" pitchFamily="18" charset="0"/>
                <a:cs typeface="Times New Roman" panose="02020603050405020304" pitchFamily="18" charset="0"/>
              </a:rPr>
              <a:t>6. Other job characteristics, Example: Irregular hours</a:t>
            </a:r>
          </a:p>
          <a:p>
            <a:r>
              <a:rPr lang="en-US" sz="1800" dirty="0">
                <a:latin typeface="Times New Roman" panose="02020603050405020304" pitchFamily="18" charset="0"/>
                <a:cs typeface="Times New Roman" panose="02020603050405020304" pitchFamily="18" charset="0"/>
              </a:rPr>
              <a:t>The merits of this technique are its easy data collection and their replicability. </a:t>
            </a:r>
          </a:p>
          <a:p>
            <a:r>
              <a:rPr lang="en-US" sz="1800" dirty="0">
                <a:latin typeface="Times New Roman" panose="02020603050405020304" pitchFamily="18" charset="0"/>
                <a:cs typeface="Times New Roman" panose="02020603050405020304" pitchFamily="18" charset="0"/>
              </a:rPr>
              <a:t>The demerit is that the questionnaire is sometimes not comprehensible to the workers.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08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D84B-B6FF-9419-DF0F-B16037E890F0}"/>
              </a:ext>
            </a:extLst>
          </p:cNvPr>
          <p:cNvSpPr>
            <a:spLocks noGrp="1"/>
          </p:cNvSpPr>
          <p:nvPr>
            <p:ph type="title"/>
          </p:nvPr>
        </p:nvSpPr>
        <p:spPr>
          <a:xfrm>
            <a:off x="1451579" y="804519"/>
            <a:ext cx="9603275" cy="716273"/>
          </a:xfrm>
        </p:spPr>
        <p:txBody>
          <a:bodyPr/>
          <a:lstStyle/>
          <a:p>
            <a:r>
              <a:rPr lang="en-IN" dirty="0"/>
              <a:t>Physical  Abilities Requirements</a:t>
            </a:r>
          </a:p>
        </p:txBody>
      </p:sp>
      <p:sp>
        <p:nvSpPr>
          <p:cNvPr id="3" name="Content Placeholder 2">
            <a:extLst>
              <a:ext uri="{FF2B5EF4-FFF2-40B4-BE49-F238E27FC236}">
                <a16:creationId xmlns:a16="http://schemas.microsoft.com/office/drawing/2014/main" id="{734EA01F-F621-E4B2-7B74-66C6B611D4B4}"/>
              </a:ext>
            </a:extLst>
          </p:cNvPr>
          <p:cNvSpPr>
            <a:spLocks noGrp="1"/>
          </p:cNvSpPr>
          <p:nvPr>
            <p:ph idx="1"/>
          </p:nvPr>
        </p:nvSpPr>
        <p:spPr>
          <a:xfrm>
            <a:off x="577517" y="2015732"/>
            <a:ext cx="10477338" cy="3450613"/>
          </a:xfrm>
        </p:spPr>
        <p:txBody>
          <a:bodyPr/>
          <a:lstStyle/>
          <a:p>
            <a:pPr algn="just"/>
            <a:r>
              <a:rPr lang="en-US" dirty="0">
                <a:latin typeface="Arial" panose="020B0604020202020204" pitchFamily="34" charset="0"/>
                <a:cs typeface="Arial" panose="020B0604020202020204" pitchFamily="34" charset="0"/>
              </a:rPr>
              <a:t>Unlike all the above techniques this technique focuses on collecting information about physical requirements of the job. Uncertainty about physical requirements results in women being discriminated against in selections for certain jobs and selected men proving themselves unfit and leaving the job later on.</a:t>
            </a:r>
          </a:p>
          <a:p>
            <a:pPr algn="just"/>
            <a:r>
              <a:rPr lang="en-US" dirty="0">
                <a:latin typeface="Arial" panose="020B0604020202020204" pitchFamily="34" charset="0"/>
                <a:cs typeface="Arial" panose="020B0604020202020204" pitchFamily="34" charset="0"/>
              </a:rPr>
              <a:t>In this technique supervisors and workers are asked to classify and rate tasks in terms of sensory, perceptual, cognitive, psychomotor and physical abilities.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97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CFBC-F66D-652C-A858-E9EE9D52407F}"/>
              </a:ext>
            </a:extLst>
          </p:cNvPr>
          <p:cNvSpPr>
            <a:spLocks noGrp="1"/>
          </p:cNvSpPr>
          <p:nvPr>
            <p:ph type="title"/>
          </p:nvPr>
        </p:nvSpPr>
        <p:spPr>
          <a:xfrm>
            <a:off x="594931" y="510952"/>
            <a:ext cx="9603275" cy="587136"/>
          </a:xfrm>
        </p:spPr>
        <p:txBody>
          <a:bodyPr/>
          <a:lstStyle/>
          <a:p>
            <a:r>
              <a:rPr lang="en-US" dirty="0"/>
              <a:t>How to obtain Data for Job Analysis</a:t>
            </a:r>
            <a:endParaRPr lang="en-IN" dirty="0"/>
          </a:p>
        </p:txBody>
      </p:sp>
      <p:sp>
        <p:nvSpPr>
          <p:cNvPr id="3" name="Content Placeholder 2">
            <a:extLst>
              <a:ext uri="{FF2B5EF4-FFF2-40B4-BE49-F238E27FC236}">
                <a16:creationId xmlns:a16="http://schemas.microsoft.com/office/drawing/2014/main" id="{81B1C03D-0BAA-409D-A1FF-AA0757FF01C1}"/>
              </a:ext>
            </a:extLst>
          </p:cNvPr>
          <p:cNvSpPr>
            <a:spLocks noGrp="1"/>
          </p:cNvSpPr>
          <p:nvPr>
            <p:ph idx="1"/>
          </p:nvPr>
        </p:nvSpPr>
        <p:spPr>
          <a:xfrm>
            <a:off x="452387" y="1318663"/>
            <a:ext cx="11492565" cy="4667442"/>
          </a:xfrm>
        </p:spPr>
        <p:txBody>
          <a:bodyPr>
            <a:normAutofit/>
          </a:bodyPr>
          <a:lstStyle/>
          <a:p>
            <a:pPr marL="0" indent="0" algn="just">
              <a:buNone/>
            </a:pPr>
            <a:r>
              <a:rPr lang="en-US" dirty="0"/>
              <a:t>Following methods may be used to collect information for a job analysis:</a:t>
            </a:r>
          </a:p>
          <a:p>
            <a:pPr marL="0" indent="0" algn="just">
              <a:buNone/>
            </a:pPr>
            <a:r>
              <a:rPr lang="en-US" dirty="0"/>
              <a:t>1. </a:t>
            </a:r>
            <a:r>
              <a:rPr lang="en-US" b="1" dirty="0"/>
              <a:t>Questionnaire. </a:t>
            </a:r>
            <a:r>
              <a:rPr lang="en-US" dirty="0"/>
              <a:t>This method is usually used to obtain information about jobs through a mail above, The job incumbents who can easily express themselves in writing are asked to provide data about their jobs in their own words. This method is, therefore, best suited to clerical workers. But it is often a very time-consuming and laborious process to </a:t>
            </a:r>
            <a:r>
              <a:rPr lang="en-US" dirty="0" err="1"/>
              <a:t>analyse</a:t>
            </a:r>
            <a:r>
              <a:rPr lang="en-US" dirty="0"/>
              <a:t> the data obtained in this manner. </a:t>
            </a:r>
          </a:p>
          <a:p>
            <a:pPr marL="0" indent="0" algn="just">
              <a:buNone/>
            </a:pPr>
            <a:r>
              <a:rPr lang="en-US" dirty="0"/>
              <a:t>2. </a:t>
            </a:r>
            <a:r>
              <a:rPr lang="en-US" b="1" dirty="0"/>
              <a:t>Checklist. </a:t>
            </a:r>
            <a:r>
              <a:rPr lang="en-US" dirty="0"/>
              <a:t>This method requires the worker to check the tasks he performs from a long list of Possible task statements. However, in order to prepare the checklist, extensive preliminary work is required in collecting appropriate task statements. While checklists are easy for the incumbent to respond to, they do not provide an integrated picture of the job in question. They are easily administered to large groups and are easy to tabulate.</a:t>
            </a:r>
            <a:endParaRPr lang="en-IN" dirty="0"/>
          </a:p>
        </p:txBody>
      </p:sp>
    </p:spTree>
    <p:extLst>
      <p:ext uri="{BB962C8B-B14F-4D97-AF65-F5344CB8AC3E}">
        <p14:creationId xmlns:p14="http://schemas.microsoft.com/office/powerpoint/2010/main" val="44386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B9084-022B-BA88-8E1E-2109D78D472D}"/>
              </a:ext>
            </a:extLst>
          </p:cNvPr>
          <p:cNvSpPr>
            <a:spLocks noGrp="1"/>
          </p:cNvSpPr>
          <p:nvPr>
            <p:ph idx="1"/>
          </p:nvPr>
        </p:nvSpPr>
        <p:spPr>
          <a:xfrm>
            <a:off x="465221" y="317635"/>
            <a:ext cx="11261557" cy="5167962"/>
          </a:xfrm>
        </p:spPr>
        <p:txBody>
          <a:bodyPr>
            <a:normAutofit lnSpcReduction="10000"/>
          </a:bodyPr>
          <a:lstStyle/>
          <a:p>
            <a:pPr marL="0" indent="0" algn="just">
              <a:buNone/>
            </a:pPr>
            <a:r>
              <a:rPr lang="en-US" dirty="0"/>
              <a:t>3. </a:t>
            </a:r>
            <a:r>
              <a:rPr lang="en-US" b="1" dirty="0"/>
              <a:t>Interview. </a:t>
            </a:r>
            <a:r>
              <a:rPr lang="en-US" dirty="0"/>
              <a:t>In this method a group of representative job incumbents are selected for extensive interview-usually outside of the actual job situation. The interview may be carried out either individually or in a group to save time. The replies obtained from the interviewees are then combined into a single job description. </a:t>
            </a:r>
          </a:p>
          <a:p>
            <a:pPr marL="0" indent="0" algn="just">
              <a:buNone/>
            </a:pPr>
            <a:r>
              <a:rPr lang="en-US" dirty="0"/>
              <a:t> This method though very costly and time-consuming helps in getting a complete picture of the job. Very   often many such things are revealed about the job which were never previously known. Sometimes persons leaving the job are also interviewed to give their views about the job.</a:t>
            </a:r>
          </a:p>
          <a:p>
            <a:pPr algn="just"/>
            <a:endParaRPr lang="en-US" dirty="0"/>
          </a:p>
          <a:p>
            <a:pPr marL="0" indent="0" algn="just">
              <a:buNone/>
            </a:pPr>
            <a:r>
              <a:rPr lang="en-US" dirty="0"/>
              <a:t>4. </a:t>
            </a:r>
            <a:r>
              <a:rPr lang="en-US" b="1" dirty="0"/>
              <a:t>Observation. </a:t>
            </a:r>
            <a:r>
              <a:rPr lang="en-US" dirty="0"/>
              <a:t>This method can be followed right on the job. The analyst observes the incumbent as he performs his work and questions him to get the required data. Besides being slow and costly, this method also interferes with normal work operations. Some employees do not like someone taking a hard look at their performance. However, it generally produces a good and complete job description. This method is particularly desirable where manual operations are prominent and where the work cycle is short. Working conditions and hazards can also be better described when observed personally by the analyst.</a:t>
            </a:r>
          </a:p>
          <a:p>
            <a:pPr algn="just"/>
            <a:endParaRPr lang="en-IN" dirty="0"/>
          </a:p>
        </p:txBody>
      </p:sp>
    </p:spTree>
    <p:extLst>
      <p:ext uri="{BB962C8B-B14F-4D97-AF65-F5344CB8AC3E}">
        <p14:creationId xmlns:p14="http://schemas.microsoft.com/office/powerpoint/2010/main" val="166263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56937-8C0F-A643-ED3D-5883C5972AC5}"/>
              </a:ext>
            </a:extLst>
          </p:cNvPr>
          <p:cNvSpPr>
            <a:spLocks noGrp="1"/>
          </p:cNvSpPr>
          <p:nvPr>
            <p:ph idx="1"/>
          </p:nvPr>
        </p:nvSpPr>
        <p:spPr>
          <a:xfrm>
            <a:off x="562842" y="167681"/>
            <a:ext cx="11391735" cy="5665228"/>
          </a:xfrm>
        </p:spPr>
        <p:txBody>
          <a:bodyPr/>
          <a:lstStyle/>
          <a:p>
            <a:pPr algn="just"/>
            <a:endParaRPr lang="en-US" dirty="0"/>
          </a:p>
          <a:p>
            <a:pPr marL="0" indent="0" algn="just">
              <a:buNone/>
            </a:pPr>
            <a:r>
              <a:rPr lang="en-US" dirty="0"/>
              <a:t>5. </a:t>
            </a:r>
            <a:r>
              <a:rPr lang="en-US" b="1" dirty="0"/>
              <a:t>Participation. </a:t>
            </a:r>
            <a:r>
              <a:rPr lang="en-US" dirty="0"/>
              <a:t>In this method the job analyst actually performs the job himself. In this way he is able to obtain first-hand information about what characteristics comprise the job under investigation. </a:t>
            </a:r>
          </a:p>
          <a:p>
            <a:pPr marL="0" indent="0" algn="just">
              <a:buNone/>
            </a:pPr>
            <a:r>
              <a:rPr lang="en-US" dirty="0"/>
              <a:t> </a:t>
            </a:r>
          </a:p>
          <a:p>
            <a:pPr marL="0" indent="0" algn="just">
              <a:buNone/>
            </a:pPr>
            <a:r>
              <a:rPr lang="en-US" dirty="0"/>
              <a:t>This method is fairly good for simple jobs but in case of complex jobs advance training of the analyst  becomes necessary. The method is also time-consuming and expensive.</a:t>
            </a:r>
          </a:p>
          <a:p>
            <a:pPr algn="just"/>
            <a:endParaRPr lang="en-US" dirty="0"/>
          </a:p>
          <a:p>
            <a:pPr marL="0" indent="0" algn="just">
              <a:buNone/>
            </a:pPr>
            <a:r>
              <a:rPr lang="en-US" dirty="0"/>
              <a:t>6. </a:t>
            </a:r>
            <a:r>
              <a:rPr lang="en-US" b="1" dirty="0"/>
              <a:t>Technical Conference. </a:t>
            </a:r>
            <a:r>
              <a:rPr lang="en-US" dirty="0"/>
              <a:t>In this method information about the characteristics of the job is collected from the experts- usually the supervisors- and not from the actual job incumbents. One important drawback of this method is that the experts may at times show poor knowledge about the job which they are not actually performing themselves and may give answers based upon their past experience.</a:t>
            </a:r>
            <a:endParaRPr lang="en-IN" dirty="0"/>
          </a:p>
        </p:txBody>
      </p:sp>
    </p:spTree>
    <p:extLst>
      <p:ext uri="{BB962C8B-B14F-4D97-AF65-F5344CB8AC3E}">
        <p14:creationId xmlns:p14="http://schemas.microsoft.com/office/powerpoint/2010/main" val="320908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2CA15-E50A-B0F4-353E-6A06F951C861}"/>
              </a:ext>
            </a:extLst>
          </p:cNvPr>
          <p:cNvSpPr>
            <a:spLocks noGrp="1"/>
          </p:cNvSpPr>
          <p:nvPr>
            <p:ph idx="1"/>
          </p:nvPr>
        </p:nvSpPr>
        <p:spPr>
          <a:xfrm>
            <a:off x="471637" y="673769"/>
            <a:ext cx="11627318" cy="5071709"/>
          </a:xfrm>
        </p:spPr>
        <p:txBody>
          <a:bodyPr/>
          <a:lstStyle/>
          <a:p>
            <a:pPr algn="just"/>
            <a:r>
              <a:rPr lang="en-US" dirty="0"/>
              <a:t>7.  </a:t>
            </a:r>
            <a:r>
              <a:rPr lang="en-US" b="1" dirty="0"/>
              <a:t>Self-recording or Diary. </a:t>
            </a:r>
            <a:r>
              <a:rPr lang="en-US" dirty="0"/>
              <a:t>In this method the job incumbent is asked to record his daily activities each day using some type of logbook or diary. The method is good in that it systematically collects a great deal of information about the nature of and the time spent on various activities during the day by each incumbent. But it is very time-consuming and the incumbent may start complaining that he spends more time in writing his diary than in doing his job. This method is particularly useful for high-level managerial jobs.</a:t>
            </a:r>
          </a:p>
          <a:p>
            <a:pPr algn="just"/>
            <a:endParaRPr lang="en-US" dirty="0"/>
          </a:p>
          <a:p>
            <a:pPr algn="just"/>
            <a:r>
              <a:rPr lang="en-US" dirty="0"/>
              <a:t>8. </a:t>
            </a:r>
            <a:r>
              <a:rPr lang="en-US" b="1" dirty="0"/>
              <a:t>Critical Incident</a:t>
            </a:r>
            <a:r>
              <a:rPr lang="en-US" dirty="0"/>
              <a:t>. In this method the supervisor is asked to provide instances of on-the-job </a:t>
            </a:r>
            <a:r>
              <a:rPr lang="en-US" dirty="0" err="1"/>
              <a:t>behaviours</a:t>
            </a:r>
            <a:r>
              <a:rPr lang="en-US" dirty="0"/>
              <a:t> of people which he considers to be noteworthy. Such instances can be both of good and bad on-the-job behaviour. The number of such instances can be as many as the supervisor can recall. These instances can provide information about critical aspects of the job, but the method does not provide an integrated picture of the entire task.</a:t>
            </a:r>
            <a:endParaRPr lang="en-IN" dirty="0"/>
          </a:p>
        </p:txBody>
      </p:sp>
    </p:spTree>
    <p:extLst>
      <p:ext uri="{BB962C8B-B14F-4D97-AF65-F5344CB8AC3E}">
        <p14:creationId xmlns:p14="http://schemas.microsoft.com/office/powerpoint/2010/main" val="130036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E8FA-E3E2-FE62-AAF4-3A308F875358}"/>
              </a:ext>
            </a:extLst>
          </p:cNvPr>
          <p:cNvSpPr>
            <a:spLocks noGrp="1"/>
          </p:cNvSpPr>
          <p:nvPr>
            <p:ph type="title"/>
          </p:nvPr>
        </p:nvSpPr>
        <p:spPr>
          <a:xfrm>
            <a:off x="527554" y="87440"/>
            <a:ext cx="9603275" cy="587136"/>
          </a:xfrm>
        </p:spPr>
        <p:txBody>
          <a:bodyPr/>
          <a:lstStyle/>
          <a:p>
            <a:r>
              <a:rPr lang="en-US" dirty="0"/>
              <a:t>  Job Description</a:t>
            </a:r>
            <a:endParaRPr lang="en-IN" dirty="0"/>
          </a:p>
        </p:txBody>
      </p:sp>
      <p:sp>
        <p:nvSpPr>
          <p:cNvPr id="3" name="Content Placeholder 2">
            <a:extLst>
              <a:ext uri="{FF2B5EF4-FFF2-40B4-BE49-F238E27FC236}">
                <a16:creationId xmlns:a16="http://schemas.microsoft.com/office/drawing/2014/main" id="{FA7410FD-4F48-2E81-42AC-FB1FEF9E616F}"/>
              </a:ext>
            </a:extLst>
          </p:cNvPr>
          <p:cNvSpPr>
            <a:spLocks noGrp="1"/>
          </p:cNvSpPr>
          <p:nvPr>
            <p:ph idx="1"/>
          </p:nvPr>
        </p:nvSpPr>
        <p:spPr>
          <a:xfrm>
            <a:off x="306403" y="529389"/>
            <a:ext cx="11619297" cy="4475751"/>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results of a job analysis are set down in job description. The main points to be included in a job description are: </a:t>
            </a:r>
          </a:p>
          <a:p>
            <a:pPr algn="just"/>
            <a:r>
              <a:rPr lang="en-US" sz="1800" dirty="0">
                <a:latin typeface="Times New Roman" panose="02020603050405020304" pitchFamily="18" charset="0"/>
                <a:cs typeface="Times New Roman" panose="02020603050405020304" pitchFamily="18" charset="0"/>
              </a:rPr>
              <a:t>the location of the job- division, department, branch or section; </a:t>
            </a:r>
          </a:p>
          <a:p>
            <a:pPr algn="just"/>
            <a:r>
              <a:rPr lang="en-US" sz="1800" dirty="0">
                <a:latin typeface="Times New Roman" panose="02020603050405020304" pitchFamily="18" charset="0"/>
                <a:cs typeface="Times New Roman" panose="02020603050405020304" pitchFamily="18" charset="0"/>
              </a:rPr>
              <a:t>the title of the job; </a:t>
            </a:r>
          </a:p>
          <a:p>
            <a:pPr algn="just"/>
            <a:r>
              <a:rPr lang="en-US" sz="1800" dirty="0">
                <a:latin typeface="Times New Roman" panose="02020603050405020304" pitchFamily="18" charset="0"/>
                <a:cs typeface="Times New Roman" panose="02020603050405020304" pitchFamily="18" charset="0"/>
              </a:rPr>
              <a:t>the job title of the individual to whom the job holder is responsible; </a:t>
            </a:r>
          </a:p>
          <a:p>
            <a:pPr algn="just"/>
            <a:r>
              <a:rPr lang="en-US" sz="1800" dirty="0">
                <a:latin typeface="Times New Roman" panose="02020603050405020304" pitchFamily="18" charset="0"/>
                <a:cs typeface="Times New Roman" panose="02020603050405020304" pitchFamily="18" charset="0"/>
              </a:rPr>
              <a:t>the job grade; </a:t>
            </a:r>
          </a:p>
          <a:p>
            <a:pPr algn="just"/>
            <a:r>
              <a:rPr lang="en-US" sz="1800" dirty="0">
                <a:latin typeface="Times New Roman" panose="02020603050405020304" pitchFamily="18" charset="0"/>
                <a:cs typeface="Times New Roman" panose="02020603050405020304" pitchFamily="18" charset="0"/>
              </a:rPr>
              <a:t>the job titles of any individuals responsible to the job holder and the number of employees he supervises;</a:t>
            </a:r>
          </a:p>
          <a:p>
            <a:pPr algn="just"/>
            <a:r>
              <a:rPr lang="en-US" sz="1800" dirty="0">
                <a:latin typeface="Times New Roman" panose="02020603050405020304" pitchFamily="18" charset="0"/>
                <a:cs typeface="Times New Roman" panose="02020603050405020304" pitchFamily="18" charset="0"/>
              </a:rPr>
              <a:t> a brief description of the overall purpose of the job;</a:t>
            </a:r>
          </a:p>
          <a:p>
            <a:pPr algn="just"/>
            <a:r>
              <a:rPr lang="en-US" sz="1800" dirty="0">
                <a:latin typeface="Times New Roman" panose="02020603050405020304" pitchFamily="18" charset="0"/>
                <a:cs typeface="Times New Roman" panose="02020603050405020304" pitchFamily="18" charset="0"/>
              </a:rPr>
              <a:t>the main tasks carried out by the job holder-these should be listed either in chronological order or in their order of importance; </a:t>
            </a:r>
          </a:p>
          <a:p>
            <a:pPr algn="just"/>
            <a:r>
              <a:rPr lang="en-US" sz="1800" dirty="0">
                <a:latin typeface="Times New Roman" panose="02020603050405020304" pitchFamily="18" charset="0"/>
                <a:cs typeface="Times New Roman" panose="02020603050405020304" pitchFamily="18" charset="0"/>
              </a:rPr>
              <a:t>details of the equipment or tools used or any special requirements to deal with people, inside or outside the company ,characteristic position of the job holder, his isolation or association with others; </a:t>
            </a:r>
          </a:p>
          <a:p>
            <a:pPr algn="just"/>
            <a:r>
              <a:rPr lang="en-US" sz="1800" dirty="0">
                <a:latin typeface="Times New Roman" panose="02020603050405020304" pitchFamily="18" charset="0"/>
                <a:cs typeface="Times New Roman" panose="02020603050405020304" pitchFamily="18" charset="0"/>
              </a:rPr>
              <a:t>special circumstances such as shifts or night work, overtime or weekend working, heavy lifting, exceptionally monotonous work, unpleasant or dangerous working conditions, travelling required, and so 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72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67F3-51A7-CAF9-6B4F-BC560C31F4AC}"/>
              </a:ext>
            </a:extLst>
          </p:cNvPr>
          <p:cNvSpPr>
            <a:spLocks noGrp="1"/>
          </p:cNvSpPr>
          <p:nvPr>
            <p:ph type="title"/>
          </p:nvPr>
        </p:nvSpPr>
        <p:spPr/>
        <p:txBody>
          <a:bodyPr/>
          <a:lstStyle/>
          <a:p>
            <a:r>
              <a:rPr lang="en-IN" dirty="0"/>
              <a:t>Procurement of the personnel Involves three important steps:</a:t>
            </a:r>
          </a:p>
        </p:txBody>
      </p:sp>
      <p:sp>
        <p:nvSpPr>
          <p:cNvPr id="3" name="Content Placeholder 2">
            <a:extLst>
              <a:ext uri="{FF2B5EF4-FFF2-40B4-BE49-F238E27FC236}">
                <a16:creationId xmlns:a16="http://schemas.microsoft.com/office/drawing/2014/main" id="{922B75F2-C5F0-31EE-4ED6-B0CDE88CD587}"/>
              </a:ext>
            </a:extLst>
          </p:cNvPr>
          <p:cNvSpPr>
            <a:spLocks noGrp="1"/>
          </p:cNvSpPr>
          <p:nvPr>
            <p:ph idx="1"/>
          </p:nvPr>
        </p:nvSpPr>
        <p:spPr>
          <a:xfrm>
            <a:off x="1451578" y="2169736"/>
            <a:ext cx="9603275" cy="3450613"/>
          </a:xfrm>
        </p:spPr>
        <p:txBody>
          <a:bodyPr/>
          <a:lstStyle/>
          <a:p>
            <a:pPr marL="0" indent="0">
              <a:buNone/>
            </a:pPr>
            <a:r>
              <a:rPr lang="en-IN" dirty="0"/>
              <a:t>1. Determination of the kind or quality of personnel needed.</a:t>
            </a:r>
          </a:p>
          <a:p>
            <a:pPr marL="0" indent="0">
              <a:buNone/>
            </a:pPr>
            <a:endParaRPr lang="en-IN" dirty="0"/>
          </a:p>
          <a:p>
            <a:pPr marL="0" indent="0">
              <a:buNone/>
            </a:pPr>
            <a:r>
              <a:rPr lang="en-IN" dirty="0"/>
              <a:t>2.  Determination of the quantity of personnel required </a:t>
            </a:r>
          </a:p>
          <a:p>
            <a:endParaRPr lang="en-IN" dirty="0"/>
          </a:p>
          <a:p>
            <a:pPr marL="0" indent="0">
              <a:buNone/>
            </a:pPr>
            <a:r>
              <a:rPr lang="en-IN" dirty="0"/>
              <a:t>3. Recruitment, selection, placement and induction.</a:t>
            </a:r>
          </a:p>
          <a:p>
            <a:endParaRPr lang="en-IN" dirty="0"/>
          </a:p>
        </p:txBody>
      </p:sp>
    </p:spTree>
    <p:extLst>
      <p:ext uri="{BB962C8B-B14F-4D97-AF65-F5344CB8AC3E}">
        <p14:creationId xmlns:p14="http://schemas.microsoft.com/office/powerpoint/2010/main" val="53511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EEFE-D810-35E0-0E0C-7D1C08A69AB2}"/>
              </a:ext>
            </a:extLst>
          </p:cNvPr>
          <p:cNvSpPr>
            <a:spLocks noGrp="1"/>
          </p:cNvSpPr>
          <p:nvPr>
            <p:ph type="title"/>
          </p:nvPr>
        </p:nvSpPr>
        <p:spPr>
          <a:xfrm>
            <a:off x="1220572" y="101875"/>
            <a:ext cx="9603275" cy="1049235"/>
          </a:xfrm>
        </p:spPr>
        <p:txBody>
          <a:bodyPr/>
          <a:lstStyle/>
          <a:p>
            <a:r>
              <a:rPr lang="en-US" dirty="0"/>
              <a:t>Job Specification</a:t>
            </a:r>
            <a:endParaRPr lang="en-IN" dirty="0"/>
          </a:p>
        </p:txBody>
      </p:sp>
      <p:sp>
        <p:nvSpPr>
          <p:cNvPr id="3" name="Content Placeholder 2">
            <a:extLst>
              <a:ext uri="{FF2B5EF4-FFF2-40B4-BE49-F238E27FC236}">
                <a16:creationId xmlns:a16="http://schemas.microsoft.com/office/drawing/2014/main" id="{EC3192C6-651E-4425-C1AB-CE6FB0B17B5C}"/>
              </a:ext>
            </a:extLst>
          </p:cNvPr>
          <p:cNvSpPr>
            <a:spLocks noGrp="1"/>
          </p:cNvSpPr>
          <p:nvPr>
            <p:ph idx="1"/>
          </p:nvPr>
        </p:nvSpPr>
        <p:spPr>
          <a:xfrm>
            <a:off x="386617" y="1014705"/>
            <a:ext cx="11271183" cy="4452444"/>
          </a:xfrm>
        </p:spPr>
        <p:txBody>
          <a:bodyPr>
            <a:noAutofit/>
          </a:bodyPr>
          <a:lstStyle/>
          <a:p>
            <a:pPr algn="just"/>
            <a:r>
              <a:rPr lang="en-US" dirty="0">
                <a:latin typeface="Times New Roman" panose="02020603050405020304" pitchFamily="18" charset="0"/>
                <a:cs typeface="Times New Roman" panose="02020603050405020304" pitchFamily="18" charset="0"/>
              </a:rPr>
              <a:t>A job specification (also called man specification) is a statement of the minimum acceptable human qualities necessary to perform a job. satisfactorily. Making job description as its base, it prescribes the abilities and qualities that a worker should possess in order to hold the job in question. The exact list of information varies according to the company and the uses to which the job specification is to be put. </a:t>
            </a:r>
          </a:p>
          <a:p>
            <a:pPr algn="just"/>
            <a:r>
              <a:rPr lang="en-US" dirty="0">
                <a:latin typeface="Times New Roman" panose="02020603050405020304" pitchFamily="18" charset="0"/>
                <a:cs typeface="Times New Roman" panose="02020603050405020304" pitchFamily="18" charset="0"/>
              </a:rPr>
              <a:t>For example, it a job specification is to be used only for hiring decisions it may list only the physical, educational, experience and skill requirements of the job but if it is to be used also for appraising an employee's performance or for career counselling then it must clearly lay down the performance standards and the career paths as well. It should be remembered that preparing a complete and correct job specification is relatively difficult as compared with preparing a complete and correct job description. There is always considerable disagreement concerning the human requirements for the work.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84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1440-36BC-4C1A-4BCC-23668571BF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747533-8354-B17E-D120-5C1E36D42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467621" y="-1908330"/>
            <a:ext cx="5274644" cy="9899826"/>
          </a:xfrm>
        </p:spPr>
      </p:pic>
    </p:spTree>
    <p:extLst>
      <p:ext uri="{BB962C8B-B14F-4D97-AF65-F5344CB8AC3E}">
        <p14:creationId xmlns:p14="http://schemas.microsoft.com/office/powerpoint/2010/main" val="322641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B893-3F23-3A3A-0B82-4D7C90FD1985}"/>
              </a:ext>
            </a:extLst>
          </p:cNvPr>
          <p:cNvSpPr>
            <a:spLocks noGrp="1"/>
          </p:cNvSpPr>
          <p:nvPr>
            <p:ph type="title"/>
          </p:nvPr>
        </p:nvSpPr>
        <p:spPr>
          <a:xfrm>
            <a:off x="943276" y="804519"/>
            <a:ext cx="10626290" cy="1049235"/>
          </a:xfrm>
        </p:spPr>
        <p:txBody>
          <a:bodyPr/>
          <a:lstStyle/>
          <a:p>
            <a:r>
              <a:rPr lang="en-US" b="1" dirty="0">
                <a:solidFill>
                  <a:schemeClr val="accent3">
                    <a:lumMod val="50000"/>
                  </a:schemeClr>
                </a:solidFill>
              </a:rPr>
              <a:t>Determination of the Quantity of Personnel (Manpower Planning)</a:t>
            </a:r>
            <a:endParaRPr lang="en-IN" b="1" dirty="0">
              <a:solidFill>
                <a:schemeClr val="accent3">
                  <a:lumMod val="50000"/>
                </a:schemeClr>
              </a:solidFill>
            </a:endParaRPr>
          </a:p>
        </p:txBody>
      </p:sp>
      <p:sp>
        <p:nvSpPr>
          <p:cNvPr id="3" name="Content Placeholder 2">
            <a:extLst>
              <a:ext uri="{FF2B5EF4-FFF2-40B4-BE49-F238E27FC236}">
                <a16:creationId xmlns:a16="http://schemas.microsoft.com/office/drawing/2014/main" id="{25D8A0D1-DC98-6804-229F-FFB618032FF0}"/>
              </a:ext>
            </a:extLst>
          </p:cNvPr>
          <p:cNvSpPr>
            <a:spLocks noGrp="1"/>
          </p:cNvSpPr>
          <p:nvPr>
            <p:ph idx="1"/>
          </p:nvPr>
        </p:nvSpPr>
        <p:spPr>
          <a:xfrm>
            <a:off x="847022" y="2208237"/>
            <a:ext cx="11040177" cy="3450613"/>
          </a:xfrm>
        </p:spPr>
        <p:txBody>
          <a:bodyPr/>
          <a:lstStyle/>
          <a:p>
            <a:pPr algn="just"/>
            <a:r>
              <a:rPr lang="en-US" dirty="0"/>
              <a:t>The second step in the procurement of personnel is the determination of the number of persons which should be hired. This forms part of Manpower Planning. Manpower planning may be defined as a strategy for the procurement, development, allocation and </a:t>
            </a:r>
            <a:r>
              <a:rPr lang="en-US" dirty="0" err="1"/>
              <a:t>utilisation</a:t>
            </a:r>
            <a:r>
              <a:rPr lang="en-US" dirty="0"/>
              <a:t> of an enterprise's human resources. Procurement of personnel deals with the task of recruitment and selection of workers of the desired skill-mix. Training and development plans help in keeping and raising the skill-standards of workers. Manpower allocation plans help in mitigating shortages and surpluses in manpower supply through promotions and transfers. Manpower </a:t>
            </a:r>
            <a:r>
              <a:rPr lang="en-US" dirty="0" err="1"/>
              <a:t>utilisation</a:t>
            </a:r>
            <a:r>
              <a:rPr lang="en-US" dirty="0"/>
              <a:t> deals with the dynamics of leadership and motivation.</a:t>
            </a:r>
            <a:endParaRPr lang="en-IN" dirty="0"/>
          </a:p>
        </p:txBody>
      </p:sp>
    </p:spTree>
    <p:extLst>
      <p:ext uri="{BB962C8B-B14F-4D97-AF65-F5344CB8AC3E}">
        <p14:creationId xmlns:p14="http://schemas.microsoft.com/office/powerpoint/2010/main" val="347615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020D-705D-7A21-E61C-78E28ECDA8BF}"/>
              </a:ext>
            </a:extLst>
          </p:cNvPr>
          <p:cNvSpPr>
            <a:spLocks noGrp="1"/>
          </p:cNvSpPr>
          <p:nvPr>
            <p:ph type="title"/>
          </p:nvPr>
        </p:nvSpPr>
        <p:spPr>
          <a:xfrm>
            <a:off x="748936" y="361756"/>
            <a:ext cx="9603275" cy="1049235"/>
          </a:xfrm>
        </p:spPr>
        <p:txBody>
          <a:bodyPr/>
          <a:lstStyle/>
          <a:p>
            <a:r>
              <a:rPr lang="en-US" dirty="0"/>
              <a:t>Objectives of Manpower Planning</a:t>
            </a:r>
            <a:endParaRPr lang="en-IN" dirty="0"/>
          </a:p>
        </p:txBody>
      </p:sp>
      <p:sp>
        <p:nvSpPr>
          <p:cNvPr id="3" name="Content Placeholder 2">
            <a:extLst>
              <a:ext uri="{FF2B5EF4-FFF2-40B4-BE49-F238E27FC236}">
                <a16:creationId xmlns:a16="http://schemas.microsoft.com/office/drawing/2014/main" id="{D0673643-8C45-E63E-E11A-C13E193E2DD8}"/>
              </a:ext>
            </a:extLst>
          </p:cNvPr>
          <p:cNvSpPr>
            <a:spLocks noGrp="1"/>
          </p:cNvSpPr>
          <p:nvPr>
            <p:ph idx="1"/>
          </p:nvPr>
        </p:nvSpPr>
        <p:spPr>
          <a:xfrm>
            <a:off x="587141" y="1280161"/>
            <a:ext cx="11059427" cy="4966636"/>
          </a:xfrm>
        </p:spPr>
        <p:txBody>
          <a:bodyPr>
            <a:normAutofit/>
          </a:bodyPr>
          <a:lstStyle/>
          <a:p>
            <a:r>
              <a:rPr lang="en-US" dirty="0"/>
              <a:t>The objectives of manpower planning are mainly:</a:t>
            </a:r>
          </a:p>
          <a:p>
            <a:pPr marL="0" indent="0">
              <a:buNone/>
            </a:pPr>
            <a:r>
              <a:rPr lang="en-US" dirty="0"/>
              <a:t>1. To ensure optimum use of human resources currently employed;</a:t>
            </a:r>
          </a:p>
          <a:p>
            <a:pPr marL="0" indent="0">
              <a:buNone/>
            </a:pPr>
            <a:r>
              <a:rPr lang="en-US" dirty="0"/>
              <a:t>2. To determine future recruitment level;</a:t>
            </a:r>
          </a:p>
          <a:p>
            <a:pPr marL="0" indent="0">
              <a:buNone/>
            </a:pPr>
            <a:r>
              <a:rPr lang="en-US" dirty="0"/>
              <a:t>3. to provide control measures to ensure that necessary resources are available as and when required;</a:t>
            </a:r>
          </a:p>
          <a:p>
            <a:pPr marL="0" indent="0">
              <a:buNone/>
            </a:pPr>
            <a:r>
              <a:rPr lang="en-US" dirty="0"/>
              <a:t>4. To anticipate redundancies and avoid unnecessary dismissals;</a:t>
            </a:r>
          </a:p>
          <a:p>
            <a:pPr marL="0" indent="0">
              <a:buNone/>
            </a:pPr>
            <a:r>
              <a:rPr lang="en-US" dirty="0"/>
              <a:t>5. To forecast future skill requirements to serve as a basis for training and development </a:t>
            </a:r>
            <a:r>
              <a:rPr lang="en-US" dirty="0" err="1"/>
              <a:t>programmes</a:t>
            </a:r>
            <a:r>
              <a:rPr lang="en-US" dirty="0"/>
              <a:t>,</a:t>
            </a:r>
          </a:p>
          <a:p>
            <a:pPr marL="0" indent="0">
              <a:buNone/>
            </a:pPr>
            <a:r>
              <a:rPr lang="en-US" dirty="0"/>
              <a:t>6. To assess future housing needs of employees;</a:t>
            </a:r>
          </a:p>
          <a:p>
            <a:pPr marL="0" indent="0">
              <a:buNone/>
            </a:pPr>
            <a:r>
              <a:rPr lang="en-US" dirty="0"/>
              <a:t>7. To cost the manpower component in new projects;</a:t>
            </a:r>
          </a:p>
          <a:p>
            <a:pPr marL="0" indent="0">
              <a:buNone/>
            </a:pPr>
            <a:r>
              <a:rPr lang="en-US" dirty="0"/>
              <a:t>8. To decide whether any of the enterprise's activities, </a:t>
            </a:r>
            <a:r>
              <a:rPr lang="en-US" dirty="0" err="1"/>
              <a:t>e.g</a:t>
            </a:r>
            <a:r>
              <a:rPr lang="en-US" dirty="0"/>
              <a:t>, maintenance, be off-loaded or sub-contracted.</a:t>
            </a:r>
            <a:endParaRPr lang="en-IN" dirty="0"/>
          </a:p>
        </p:txBody>
      </p:sp>
    </p:spTree>
    <p:extLst>
      <p:ext uri="{BB962C8B-B14F-4D97-AF65-F5344CB8AC3E}">
        <p14:creationId xmlns:p14="http://schemas.microsoft.com/office/powerpoint/2010/main" val="3415456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BF4F-BD1A-247A-8034-73AECD744C9D}"/>
              </a:ext>
            </a:extLst>
          </p:cNvPr>
          <p:cNvSpPr>
            <a:spLocks noGrp="1"/>
          </p:cNvSpPr>
          <p:nvPr>
            <p:ph type="title"/>
          </p:nvPr>
        </p:nvSpPr>
        <p:spPr>
          <a:xfrm>
            <a:off x="909352" y="130664"/>
            <a:ext cx="9603275" cy="1049235"/>
          </a:xfrm>
        </p:spPr>
        <p:txBody>
          <a:bodyPr/>
          <a:lstStyle/>
          <a:p>
            <a:r>
              <a:rPr lang="en-IN" dirty="0"/>
              <a:t>Manpower Planning Process</a:t>
            </a:r>
          </a:p>
        </p:txBody>
      </p:sp>
      <p:sp>
        <p:nvSpPr>
          <p:cNvPr id="3" name="Content Placeholder 2">
            <a:extLst>
              <a:ext uri="{FF2B5EF4-FFF2-40B4-BE49-F238E27FC236}">
                <a16:creationId xmlns:a16="http://schemas.microsoft.com/office/drawing/2014/main" id="{56DFFC80-092A-0977-5F8F-DFE3BC3D18B8}"/>
              </a:ext>
            </a:extLst>
          </p:cNvPr>
          <p:cNvSpPr>
            <a:spLocks noGrp="1"/>
          </p:cNvSpPr>
          <p:nvPr>
            <p:ph idx="1"/>
          </p:nvPr>
        </p:nvSpPr>
        <p:spPr>
          <a:xfrm>
            <a:off x="442762" y="924025"/>
            <a:ext cx="11280809" cy="5101390"/>
          </a:xfrm>
        </p:spPr>
        <p:txBody>
          <a:bodyPr>
            <a:normAutofit/>
          </a:bodyPr>
          <a:lstStyle/>
          <a:p>
            <a:pPr marL="0" indent="0" algn="just">
              <a:buNone/>
            </a:pPr>
            <a:r>
              <a:rPr lang="en-US" dirty="0"/>
              <a:t>Following are the steps involved in manpower planning process:</a:t>
            </a:r>
          </a:p>
          <a:p>
            <a:pPr marL="0" indent="0" algn="just">
              <a:buNone/>
            </a:pPr>
            <a:r>
              <a:rPr lang="en-US" dirty="0"/>
              <a:t>(a) Analysis of the system, (Goals, Uncontrollable variables or constraints, Controllable variables, expectations about behaviour)</a:t>
            </a:r>
          </a:p>
          <a:p>
            <a:pPr marL="0" indent="0" algn="just">
              <a:buNone/>
            </a:pPr>
            <a:r>
              <a:rPr lang="en-US" dirty="0"/>
              <a:t>(b) Deciding the time horizon of the plan, (the planner must determine in advance the time horizon of his plan since this will affect how much is changeable within the system)</a:t>
            </a:r>
          </a:p>
          <a:p>
            <a:pPr marL="0" indent="0" algn="just">
              <a:buNone/>
            </a:pPr>
            <a:r>
              <a:rPr lang="en-US" dirty="0"/>
              <a:t>(c) Forecasting the demand for and the supply of manpower, </a:t>
            </a:r>
          </a:p>
          <a:p>
            <a:pPr marL="0" indent="0" algn="just">
              <a:buNone/>
            </a:pPr>
            <a:r>
              <a:rPr lang="en-US" dirty="0"/>
              <a:t>(The manpower demand forecast stems from the objectives of the </a:t>
            </a:r>
            <a:r>
              <a:rPr lang="en-US" dirty="0" err="1"/>
              <a:t>organisation</a:t>
            </a:r>
            <a:r>
              <a:rPr lang="en-US" dirty="0"/>
              <a:t> as represented in the company’s plan. Hence, to be able to forecast manpower demands in the future, the manpower planner must have a detailed knowledge of the company’s future achievements targets)</a:t>
            </a:r>
          </a:p>
          <a:p>
            <a:pPr marL="0" indent="0" algn="just">
              <a:buNone/>
            </a:pPr>
            <a:r>
              <a:rPr lang="en-US" dirty="0"/>
              <a:t>(Manpower is one aspect of manpower forecasting, the other aspect is the supply of manpower to fulfill the demand. The supply of manpower may be obtained from internal or external sources).</a:t>
            </a:r>
          </a:p>
          <a:p>
            <a:pPr algn="just"/>
            <a:endParaRPr lang="en-US" dirty="0"/>
          </a:p>
        </p:txBody>
      </p:sp>
    </p:spTree>
    <p:extLst>
      <p:ext uri="{BB962C8B-B14F-4D97-AF65-F5344CB8AC3E}">
        <p14:creationId xmlns:p14="http://schemas.microsoft.com/office/powerpoint/2010/main" val="312879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96980-0330-3FDF-DE68-7840A3CD2778}"/>
              </a:ext>
            </a:extLst>
          </p:cNvPr>
          <p:cNvSpPr>
            <a:spLocks noGrp="1"/>
          </p:cNvSpPr>
          <p:nvPr>
            <p:ph idx="1"/>
          </p:nvPr>
        </p:nvSpPr>
        <p:spPr>
          <a:xfrm>
            <a:off x="750771" y="2015732"/>
            <a:ext cx="10924673" cy="3450613"/>
          </a:xfrm>
        </p:spPr>
        <p:txBody>
          <a:bodyPr/>
          <a:lstStyle/>
          <a:p>
            <a:pPr marL="0" indent="0" algn="just">
              <a:buNone/>
            </a:pPr>
            <a:r>
              <a:rPr lang="en-US" dirty="0"/>
              <a:t>(d) Reconciliation, (when the cost implications of the manpower plan are found to be not compatible with the company’s finances, the manpower needs and </a:t>
            </a:r>
            <a:r>
              <a:rPr lang="en-US" dirty="0" err="1"/>
              <a:t>programmes</a:t>
            </a:r>
            <a:r>
              <a:rPr lang="en-US" dirty="0"/>
              <a:t> will have to be re-examined and reconciled.</a:t>
            </a:r>
          </a:p>
          <a:p>
            <a:pPr marL="0" indent="0" algn="just">
              <a:buNone/>
            </a:pPr>
            <a:r>
              <a:rPr lang="en-US" dirty="0"/>
              <a:t>(e) Preparation of action plans, (Recruitment, redeployment, redundancy, training, improvement in productivity and retention of employees).</a:t>
            </a:r>
            <a:endParaRPr lang="en-IN" dirty="0"/>
          </a:p>
          <a:p>
            <a:endParaRPr lang="en-IN" dirty="0"/>
          </a:p>
        </p:txBody>
      </p:sp>
    </p:spTree>
    <p:extLst>
      <p:ext uri="{BB962C8B-B14F-4D97-AF65-F5344CB8AC3E}">
        <p14:creationId xmlns:p14="http://schemas.microsoft.com/office/powerpoint/2010/main" val="27780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9365-7D1F-1B78-269D-400921F0CB3F}"/>
              </a:ext>
            </a:extLst>
          </p:cNvPr>
          <p:cNvSpPr>
            <a:spLocks noGrp="1"/>
          </p:cNvSpPr>
          <p:nvPr>
            <p:ph type="title"/>
          </p:nvPr>
        </p:nvSpPr>
        <p:spPr>
          <a:xfrm>
            <a:off x="1451578" y="563888"/>
            <a:ext cx="9603275" cy="1049235"/>
          </a:xfrm>
        </p:spPr>
        <p:txBody>
          <a:bodyPr/>
          <a:lstStyle/>
          <a:p>
            <a:r>
              <a:rPr lang="en-US" b="1" dirty="0">
                <a:solidFill>
                  <a:schemeClr val="accent3">
                    <a:lumMod val="50000"/>
                  </a:schemeClr>
                </a:solidFill>
              </a:rPr>
              <a:t>Recruitment, Selection and Induction</a:t>
            </a:r>
            <a:endParaRPr lang="en-IN" b="1" dirty="0">
              <a:solidFill>
                <a:schemeClr val="accent3">
                  <a:lumMod val="50000"/>
                </a:schemeClr>
              </a:solidFill>
            </a:endParaRPr>
          </a:p>
        </p:txBody>
      </p:sp>
      <p:sp>
        <p:nvSpPr>
          <p:cNvPr id="3" name="Content Placeholder 2">
            <a:extLst>
              <a:ext uri="{FF2B5EF4-FFF2-40B4-BE49-F238E27FC236}">
                <a16:creationId xmlns:a16="http://schemas.microsoft.com/office/drawing/2014/main" id="{0675E109-DBA6-245E-619F-3115431BB2D6}"/>
              </a:ext>
            </a:extLst>
          </p:cNvPr>
          <p:cNvSpPr>
            <a:spLocks noGrp="1"/>
          </p:cNvSpPr>
          <p:nvPr>
            <p:ph idx="1"/>
          </p:nvPr>
        </p:nvSpPr>
        <p:spPr>
          <a:xfrm>
            <a:off x="1087655" y="2015732"/>
            <a:ext cx="9967199" cy="3769051"/>
          </a:xfrm>
        </p:spPr>
        <p:txBody>
          <a:bodyPr>
            <a:normAutofit/>
          </a:bodyPr>
          <a:lstStyle/>
          <a:p>
            <a:r>
              <a:rPr lang="en-US" dirty="0"/>
              <a:t>After the quality and quantity of personnel needs have been decided the task of its recruitment and selection begins. </a:t>
            </a:r>
          </a:p>
          <a:p>
            <a:pPr marL="0" indent="0">
              <a:buNone/>
            </a:pPr>
            <a:r>
              <a:rPr lang="en-US" dirty="0"/>
              <a:t>There are a number of steps involved in this task:</a:t>
            </a:r>
          </a:p>
          <a:p>
            <a:pPr marL="0" indent="0">
              <a:buNone/>
            </a:pPr>
            <a:r>
              <a:rPr lang="en-US" dirty="0"/>
              <a:t>1. Placing the requisition,</a:t>
            </a:r>
          </a:p>
          <a:p>
            <a:pPr marL="0" indent="0">
              <a:buNone/>
            </a:pPr>
            <a:r>
              <a:rPr lang="en-US" dirty="0"/>
              <a:t>2. Recruitment,</a:t>
            </a:r>
          </a:p>
          <a:p>
            <a:pPr marL="0" indent="0">
              <a:buNone/>
            </a:pPr>
            <a:r>
              <a:rPr lang="en-US" dirty="0"/>
              <a:t>3. Selection,</a:t>
            </a:r>
          </a:p>
          <a:p>
            <a:pPr marL="0" indent="0">
              <a:buNone/>
            </a:pPr>
            <a:r>
              <a:rPr lang="en-US" dirty="0"/>
              <a:t>4. Placement, and</a:t>
            </a:r>
          </a:p>
          <a:p>
            <a:pPr marL="0" indent="0">
              <a:buNone/>
            </a:pPr>
            <a:r>
              <a:rPr lang="en-US" dirty="0"/>
              <a:t>5. Induction.</a:t>
            </a:r>
            <a:endParaRPr lang="en-IN" dirty="0"/>
          </a:p>
        </p:txBody>
      </p:sp>
    </p:spTree>
    <p:extLst>
      <p:ext uri="{BB962C8B-B14F-4D97-AF65-F5344CB8AC3E}">
        <p14:creationId xmlns:p14="http://schemas.microsoft.com/office/powerpoint/2010/main" val="335231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CC4E-192C-971B-E665-F91B0E01AB52}"/>
              </a:ext>
            </a:extLst>
          </p:cNvPr>
          <p:cNvSpPr>
            <a:spLocks noGrp="1"/>
          </p:cNvSpPr>
          <p:nvPr>
            <p:ph type="title"/>
          </p:nvPr>
        </p:nvSpPr>
        <p:spPr>
          <a:xfrm>
            <a:off x="1451579" y="525386"/>
            <a:ext cx="9603275" cy="1049235"/>
          </a:xfrm>
        </p:spPr>
        <p:txBody>
          <a:bodyPr/>
          <a:lstStyle/>
          <a:p>
            <a:r>
              <a:rPr lang="en-US" dirty="0"/>
              <a:t>Placing the Requisition Indent</a:t>
            </a:r>
            <a:endParaRPr lang="en-IN" dirty="0"/>
          </a:p>
        </p:txBody>
      </p:sp>
      <p:sp>
        <p:nvSpPr>
          <p:cNvPr id="3" name="Content Placeholder 2">
            <a:extLst>
              <a:ext uri="{FF2B5EF4-FFF2-40B4-BE49-F238E27FC236}">
                <a16:creationId xmlns:a16="http://schemas.microsoft.com/office/drawing/2014/main" id="{4C6914BD-FC1E-4731-ECA7-01C1AE046F91}"/>
              </a:ext>
            </a:extLst>
          </p:cNvPr>
          <p:cNvSpPr>
            <a:spLocks noGrp="1"/>
          </p:cNvSpPr>
          <p:nvPr>
            <p:ph idx="1"/>
          </p:nvPr>
        </p:nvSpPr>
        <p:spPr>
          <a:xfrm>
            <a:off x="895149" y="2015732"/>
            <a:ext cx="10558914" cy="3450613"/>
          </a:xfrm>
        </p:spPr>
        <p:txBody>
          <a:bodyPr/>
          <a:lstStyle/>
          <a:p>
            <a:pPr algn="just"/>
            <a:r>
              <a:rPr lang="en-US" dirty="0"/>
              <a:t>As soon as the blueprint for future recruitment activities is ready, the line manager or the head of a department can submit an indent for recruitment to the personnel department. An indent usually specifies the jobs or operations or positions for which persons are required, the number to be recruited, the time by which the persons should be available, their duration of employment (if needed temporarily), the salary to be offered and any other terms and conditions of employment which the indenting officer feels necessary. This form is prepared in duplicate, one copy being sent to the personnel department, and the other retained by the requisitioning department for reference.</a:t>
            </a:r>
            <a:endParaRPr lang="en-IN" dirty="0"/>
          </a:p>
        </p:txBody>
      </p:sp>
    </p:spTree>
    <p:extLst>
      <p:ext uri="{BB962C8B-B14F-4D97-AF65-F5344CB8AC3E}">
        <p14:creationId xmlns:p14="http://schemas.microsoft.com/office/powerpoint/2010/main" val="4018690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AD14D7-16D0-3014-6826-E124DABCF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314317" y="-2059825"/>
            <a:ext cx="5563367" cy="9914023"/>
          </a:xfrm>
        </p:spPr>
      </p:pic>
    </p:spTree>
    <p:extLst>
      <p:ext uri="{BB962C8B-B14F-4D97-AF65-F5344CB8AC3E}">
        <p14:creationId xmlns:p14="http://schemas.microsoft.com/office/powerpoint/2010/main" val="107481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670B-8F82-FA5E-B063-047E9E5FABA5}"/>
              </a:ext>
            </a:extLst>
          </p:cNvPr>
          <p:cNvSpPr>
            <a:spLocks noGrp="1"/>
          </p:cNvSpPr>
          <p:nvPr>
            <p:ph type="title"/>
          </p:nvPr>
        </p:nvSpPr>
        <p:spPr/>
        <p:txBody>
          <a:bodyPr/>
          <a:lstStyle/>
          <a:p>
            <a:r>
              <a:rPr lang="en-US" dirty="0"/>
              <a:t>Recruitment</a:t>
            </a:r>
            <a:endParaRPr lang="en-IN" dirty="0"/>
          </a:p>
        </p:txBody>
      </p:sp>
      <p:sp>
        <p:nvSpPr>
          <p:cNvPr id="3" name="Content Placeholder 2">
            <a:extLst>
              <a:ext uri="{FF2B5EF4-FFF2-40B4-BE49-F238E27FC236}">
                <a16:creationId xmlns:a16="http://schemas.microsoft.com/office/drawing/2014/main" id="{F732D974-345F-0B4D-D807-383F6D1613E3}"/>
              </a:ext>
            </a:extLst>
          </p:cNvPr>
          <p:cNvSpPr>
            <a:spLocks noGrp="1"/>
          </p:cNvSpPr>
          <p:nvPr>
            <p:ph idx="1"/>
          </p:nvPr>
        </p:nvSpPr>
        <p:spPr>
          <a:xfrm>
            <a:off x="1010653" y="2015732"/>
            <a:ext cx="10044202" cy="3450613"/>
          </a:xfrm>
        </p:spPr>
        <p:txBody>
          <a:bodyPr>
            <a:normAutofit/>
          </a:bodyPr>
          <a:lstStyle/>
          <a:p>
            <a:pPr algn="just"/>
            <a:r>
              <a:rPr lang="en-US" dirty="0"/>
              <a:t>Once the requisition or the indent has been received, the personnel department can begin the process of recruitment. Some people define recruitment as the process of searching prospective workers and stimulating them to apply for jobs in the </a:t>
            </a:r>
            <a:r>
              <a:rPr lang="en-US" dirty="0" err="1"/>
              <a:t>organisation</a:t>
            </a:r>
            <a:r>
              <a:rPr lang="en-US" dirty="0"/>
              <a:t>. According to this definition recruitment is a prospecting job where organisations make search for prospective employees. In practice, however, prospective employees too seek out organisations just as organisations seek out prospective employees. Therefore, the job of recruitment is based on the mating theory where success of both the parties is critically dependent on timing. Unless the two searches </a:t>
            </a:r>
            <a:r>
              <a:rPr lang="en-US" dirty="0" err="1"/>
              <a:t>synchronise</a:t>
            </a:r>
            <a:r>
              <a:rPr lang="en-US" dirty="0"/>
              <a:t>, conditions are not ripe for recruitment to succeed. The </a:t>
            </a:r>
            <a:r>
              <a:rPr lang="en-US" dirty="0" err="1"/>
              <a:t>synchronisation</a:t>
            </a:r>
            <a:r>
              <a:rPr lang="en-US" dirty="0"/>
              <a:t> in its turn depends on three factors:</a:t>
            </a:r>
            <a:endParaRPr lang="en-IN" dirty="0"/>
          </a:p>
        </p:txBody>
      </p:sp>
    </p:spTree>
    <p:extLst>
      <p:ext uri="{BB962C8B-B14F-4D97-AF65-F5344CB8AC3E}">
        <p14:creationId xmlns:p14="http://schemas.microsoft.com/office/powerpoint/2010/main" val="377933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FEA4-978A-2563-87C7-F432883C7116}"/>
              </a:ext>
            </a:extLst>
          </p:cNvPr>
          <p:cNvSpPr>
            <a:spLocks noGrp="1"/>
          </p:cNvSpPr>
          <p:nvPr>
            <p:ph type="title"/>
          </p:nvPr>
        </p:nvSpPr>
        <p:spPr>
          <a:xfrm>
            <a:off x="838200" y="644260"/>
            <a:ext cx="10515600" cy="587776"/>
          </a:xfrm>
        </p:spPr>
        <p:txBody>
          <a:bodyPr>
            <a:normAutofit fontScale="90000"/>
          </a:bodyPr>
          <a:lstStyle/>
          <a:p>
            <a:r>
              <a:rPr lang="en-IN" b="1" dirty="0">
                <a:solidFill>
                  <a:schemeClr val="accent3">
                    <a:lumMod val="50000"/>
                  </a:schemeClr>
                </a:solidFill>
              </a:rPr>
              <a:t>Determinants of the kind or Quality of personnel</a:t>
            </a:r>
            <a:br>
              <a:rPr lang="en-IN" dirty="0"/>
            </a:br>
            <a:endParaRPr lang="en-IN" dirty="0"/>
          </a:p>
        </p:txBody>
      </p:sp>
      <p:sp>
        <p:nvSpPr>
          <p:cNvPr id="3" name="Content Placeholder 2">
            <a:extLst>
              <a:ext uri="{FF2B5EF4-FFF2-40B4-BE49-F238E27FC236}">
                <a16:creationId xmlns:a16="http://schemas.microsoft.com/office/drawing/2014/main" id="{F09B14C8-FC0B-2E2E-DDEE-49AAA8AAD8EC}"/>
              </a:ext>
            </a:extLst>
          </p:cNvPr>
          <p:cNvSpPr>
            <a:spLocks noGrp="1"/>
          </p:cNvSpPr>
          <p:nvPr>
            <p:ph idx="1"/>
          </p:nvPr>
        </p:nvSpPr>
        <p:spPr>
          <a:xfrm>
            <a:off x="838201" y="2015732"/>
            <a:ext cx="10981622" cy="4635325"/>
          </a:xfrm>
        </p:spPr>
        <p:txBody>
          <a:bodyPr/>
          <a:lstStyle/>
          <a:p>
            <a:endParaRPr lang="en-IN" dirty="0"/>
          </a:p>
          <a:p>
            <a:r>
              <a:rPr lang="en-US" dirty="0"/>
              <a:t>A knowledge of the nature and requirements of jobs is a fundamental prerequisite for determining the kind or quality of personnel needed. The securing of this knowledge entails three closely related steps : the analysis of jobs, the writing of job descriptions and the preparation of job specification.</a:t>
            </a:r>
            <a:endParaRPr lang="en-IN" dirty="0"/>
          </a:p>
          <a:p>
            <a:endParaRPr lang="en-IN" dirty="0"/>
          </a:p>
          <a:p>
            <a:endParaRPr lang="en-IN" dirty="0"/>
          </a:p>
        </p:txBody>
      </p:sp>
    </p:spTree>
    <p:extLst>
      <p:ext uri="{BB962C8B-B14F-4D97-AF65-F5344CB8AC3E}">
        <p14:creationId xmlns:p14="http://schemas.microsoft.com/office/powerpoint/2010/main" val="347356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6BB71-7643-41BE-ACF6-8132E9CB4BFD}"/>
              </a:ext>
            </a:extLst>
          </p:cNvPr>
          <p:cNvSpPr>
            <a:spLocks noGrp="1"/>
          </p:cNvSpPr>
          <p:nvPr>
            <p:ph idx="1"/>
          </p:nvPr>
        </p:nvSpPr>
        <p:spPr>
          <a:xfrm>
            <a:off x="644894" y="1043581"/>
            <a:ext cx="11251932" cy="4664200"/>
          </a:xfrm>
        </p:spPr>
        <p:txBody>
          <a:bodyPr>
            <a:normAutofit/>
          </a:bodyPr>
          <a:lstStyle/>
          <a:p>
            <a:pPr marL="0" indent="0" algn="just">
              <a:buNone/>
            </a:pPr>
            <a:r>
              <a:rPr lang="en-US" dirty="0"/>
              <a:t>1. There should be a common communication medium. If an </a:t>
            </a:r>
            <a:r>
              <a:rPr lang="en-US" dirty="0" err="1"/>
              <a:t>organisation</a:t>
            </a:r>
            <a:r>
              <a:rPr lang="en-US" dirty="0"/>
              <a:t> advertises its vacancies in a paper which is never read by the job-seekers, its efforts will go waste.</a:t>
            </a:r>
          </a:p>
          <a:p>
            <a:pPr marL="0" indent="0" algn="just">
              <a:buNone/>
            </a:pPr>
            <a:r>
              <a:rPr lang="en-US" dirty="0"/>
              <a:t>2. Only the qualified job-seeker must perceive a match between his personal characteristics and prescribed job requirements or the job-preview given by the company. This will </a:t>
            </a:r>
            <a:r>
              <a:rPr lang="en-US" dirty="0" err="1"/>
              <a:t>minimise</a:t>
            </a:r>
            <a:r>
              <a:rPr lang="en-US" dirty="0"/>
              <a:t> the cost of processing unqualified candidates.</a:t>
            </a:r>
          </a:p>
          <a:p>
            <a:pPr marL="0" indent="0" algn="just">
              <a:buNone/>
            </a:pPr>
            <a:r>
              <a:rPr lang="en-US" dirty="0"/>
              <a:t>3. The job-seeker must be motivated to apply for the job. Among important factors that can affect his motivation are image of the </a:t>
            </a:r>
            <a:r>
              <a:rPr lang="en-US" dirty="0" err="1"/>
              <a:t>organisation</a:t>
            </a:r>
            <a:r>
              <a:rPr lang="en-US" dirty="0"/>
              <a:t>, attractiveness of the job, internal </a:t>
            </a:r>
            <a:r>
              <a:rPr lang="en-US" dirty="0" err="1"/>
              <a:t>organisatonal</a:t>
            </a:r>
            <a:r>
              <a:rPr lang="en-US" dirty="0"/>
              <a:t> policies (such as "promote from within wherever possible") and government influence (such as number of seats reserved for different classes of individuals").</a:t>
            </a:r>
            <a:endParaRPr lang="en-IN" dirty="0"/>
          </a:p>
        </p:txBody>
      </p:sp>
    </p:spTree>
    <p:extLst>
      <p:ext uri="{BB962C8B-B14F-4D97-AF65-F5344CB8AC3E}">
        <p14:creationId xmlns:p14="http://schemas.microsoft.com/office/powerpoint/2010/main" val="1667045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E8A-EBCE-BB1E-D9CB-F6C1D578F8F4}"/>
              </a:ext>
            </a:extLst>
          </p:cNvPr>
          <p:cNvSpPr>
            <a:spLocks noGrp="1"/>
          </p:cNvSpPr>
          <p:nvPr>
            <p:ph type="title"/>
          </p:nvPr>
        </p:nvSpPr>
        <p:spPr>
          <a:xfrm>
            <a:off x="970315" y="375305"/>
            <a:ext cx="9603275" cy="1049235"/>
          </a:xfrm>
        </p:spPr>
        <p:txBody>
          <a:bodyPr/>
          <a:lstStyle/>
          <a:p>
            <a:r>
              <a:rPr lang="en-US" dirty="0"/>
              <a:t>Sources of Recruitment</a:t>
            </a:r>
            <a:endParaRPr lang="en-IN" dirty="0"/>
          </a:p>
        </p:txBody>
      </p:sp>
      <p:sp>
        <p:nvSpPr>
          <p:cNvPr id="3" name="Content Placeholder 2">
            <a:extLst>
              <a:ext uri="{FF2B5EF4-FFF2-40B4-BE49-F238E27FC236}">
                <a16:creationId xmlns:a16="http://schemas.microsoft.com/office/drawing/2014/main" id="{6E9419C1-9D84-B87A-FC20-5BC847339DF1}"/>
              </a:ext>
            </a:extLst>
          </p:cNvPr>
          <p:cNvSpPr>
            <a:spLocks noGrp="1"/>
          </p:cNvSpPr>
          <p:nvPr>
            <p:ph idx="1"/>
          </p:nvPr>
        </p:nvSpPr>
        <p:spPr>
          <a:xfrm>
            <a:off x="770021" y="1424540"/>
            <a:ext cx="10284833" cy="4398744"/>
          </a:xfrm>
        </p:spPr>
        <p:txBody>
          <a:bodyPr>
            <a:normAutofit/>
          </a:bodyPr>
          <a:lstStyle/>
          <a:p>
            <a:pPr algn="just"/>
            <a:r>
              <a:rPr lang="en-US" dirty="0"/>
              <a:t>The sources of recruitment can broadly be classified into two: internal and external.</a:t>
            </a:r>
          </a:p>
          <a:p>
            <a:pPr algn="just"/>
            <a:r>
              <a:rPr lang="en-US" dirty="0"/>
              <a:t>Internal sources refer to the present working force of a company. In the event of a vacancy, some one  already on the payroll is promoted. </a:t>
            </a:r>
          </a:p>
          <a:p>
            <a:pPr algn="just"/>
            <a:r>
              <a:rPr lang="en-US" dirty="0"/>
              <a:t>Filling a vacancy from internal sources by promoting people has the advantages of increasing the general level of morale of existing employees, of reducing the cost of selection and providing to the company a more reliable information about the candidate's suitability who has already worked with the company on a lower post. </a:t>
            </a:r>
          </a:p>
          <a:p>
            <a:pPr algn="just"/>
            <a:r>
              <a:rPr lang="en-US" dirty="0"/>
              <a:t>The major weaknesses of this source are that it results into inbreeding depriving the </a:t>
            </a:r>
            <a:r>
              <a:rPr lang="en-US" dirty="0" err="1"/>
              <a:t>organisation</a:t>
            </a:r>
            <a:r>
              <a:rPr lang="en-US" dirty="0"/>
              <a:t> of a fresh outlook, originality and initiative, offers limited choice, decreases morale levels of those not selected and generates infighting among the rival candidates for promotion.</a:t>
            </a:r>
            <a:endParaRPr lang="en-IN" dirty="0"/>
          </a:p>
        </p:txBody>
      </p:sp>
    </p:spTree>
    <p:extLst>
      <p:ext uri="{BB962C8B-B14F-4D97-AF65-F5344CB8AC3E}">
        <p14:creationId xmlns:p14="http://schemas.microsoft.com/office/powerpoint/2010/main" val="2078747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C818-110D-FD04-CBD3-F6C48FADE86E}"/>
              </a:ext>
            </a:extLst>
          </p:cNvPr>
          <p:cNvSpPr>
            <a:spLocks noGrp="1"/>
          </p:cNvSpPr>
          <p:nvPr>
            <p:ph type="title"/>
          </p:nvPr>
        </p:nvSpPr>
        <p:spPr>
          <a:xfrm>
            <a:off x="1451578" y="573513"/>
            <a:ext cx="9603275" cy="1049235"/>
          </a:xfrm>
        </p:spPr>
        <p:txBody>
          <a:bodyPr/>
          <a:lstStyle/>
          <a:p>
            <a:r>
              <a:rPr lang="en-US" dirty="0"/>
              <a:t>external sources of recruitment</a:t>
            </a:r>
            <a:endParaRPr lang="en-IN" dirty="0"/>
          </a:p>
        </p:txBody>
      </p:sp>
      <p:sp>
        <p:nvSpPr>
          <p:cNvPr id="3" name="Content Placeholder 2">
            <a:extLst>
              <a:ext uri="{FF2B5EF4-FFF2-40B4-BE49-F238E27FC236}">
                <a16:creationId xmlns:a16="http://schemas.microsoft.com/office/drawing/2014/main" id="{5B65FD2A-E47F-1AD4-27D3-86315D53836B}"/>
              </a:ext>
            </a:extLst>
          </p:cNvPr>
          <p:cNvSpPr>
            <a:spLocks noGrp="1"/>
          </p:cNvSpPr>
          <p:nvPr>
            <p:ph idx="1"/>
          </p:nvPr>
        </p:nvSpPr>
        <p:spPr/>
        <p:txBody>
          <a:bodyPr>
            <a:normAutofit fontScale="92500" lnSpcReduction="20000"/>
          </a:bodyPr>
          <a:lstStyle/>
          <a:p>
            <a:pPr marL="457200" indent="-457200">
              <a:buAutoNum type="arabicParenBoth"/>
            </a:pPr>
            <a:r>
              <a:rPr lang="en-IN" dirty="0"/>
              <a:t>Advertisement in Newspapers. </a:t>
            </a:r>
          </a:p>
          <a:p>
            <a:pPr marL="457200" indent="-457200">
              <a:buAutoNum type="arabicParenBoth"/>
            </a:pPr>
            <a:r>
              <a:rPr lang="en-IN" dirty="0"/>
              <a:t>Employment Exchanges</a:t>
            </a:r>
          </a:p>
          <a:p>
            <a:pPr marL="457200" indent="-457200">
              <a:buAutoNum type="arabicParenBoth"/>
            </a:pPr>
            <a:r>
              <a:rPr lang="en-IN" dirty="0"/>
              <a:t>Field trips</a:t>
            </a:r>
          </a:p>
          <a:p>
            <a:pPr marL="457200" indent="-457200">
              <a:buAutoNum type="arabicParenBoth"/>
            </a:pPr>
            <a:r>
              <a:rPr lang="en-IN" dirty="0"/>
              <a:t>Educational institutions</a:t>
            </a:r>
          </a:p>
          <a:p>
            <a:pPr marL="457200" indent="-457200">
              <a:buAutoNum type="arabicParenBoth"/>
            </a:pPr>
            <a:r>
              <a:rPr lang="en-IN" dirty="0"/>
              <a:t>Labour contractors</a:t>
            </a:r>
          </a:p>
          <a:p>
            <a:pPr marL="457200" indent="-457200">
              <a:buAutoNum type="arabicParenBoth"/>
            </a:pPr>
            <a:r>
              <a:rPr lang="en-IN" dirty="0"/>
              <a:t>Employee referrals</a:t>
            </a:r>
          </a:p>
          <a:p>
            <a:pPr marL="457200" indent="-457200">
              <a:buAutoNum type="arabicParenBoth"/>
            </a:pPr>
            <a:r>
              <a:rPr lang="en-IN" dirty="0"/>
              <a:t>Unsolicited applicants</a:t>
            </a:r>
          </a:p>
          <a:p>
            <a:pPr marL="457200" indent="-457200">
              <a:buAutoNum type="arabicParenBoth"/>
            </a:pPr>
            <a:r>
              <a:rPr lang="en-IN" dirty="0"/>
              <a:t>Labour Unions</a:t>
            </a:r>
          </a:p>
        </p:txBody>
      </p:sp>
    </p:spTree>
    <p:extLst>
      <p:ext uri="{BB962C8B-B14F-4D97-AF65-F5344CB8AC3E}">
        <p14:creationId xmlns:p14="http://schemas.microsoft.com/office/powerpoint/2010/main" val="3990086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5629-84C4-2DCD-9380-2B609AEA8DED}"/>
              </a:ext>
            </a:extLst>
          </p:cNvPr>
          <p:cNvSpPr>
            <a:spLocks noGrp="1"/>
          </p:cNvSpPr>
          <p:nvPr>
            <p:ph type="title"/>
          </p:nvPr>
        </p:nvSpPr>
        <p:spPr>
          <a:xfrm>
            <a:off x="960691" y="275129"/>
            <a:ext cx="9603275" cy="1049235"/>
          </a:xfrm>
        </p:spPr>
        <p:txBody>
          <a:bodyPr/>
          <a:lstStyle/>
          <a:p>
            <a:r>
              <a:rPr lang="en-US" b="1" dirty="0"/>
              <a:t>Selection</a:t>
            </a:r>
            <a:endParaRPr lang="en-IN" b="1" dirty="0"/>
          </a:p>
        </p:txBody>
      </p:sp>
      <p:sp>
        <p:nvSpPr>
          <p:cNvPr id="3" name="Content Placeholder 2">
            <a:extLst>
              <a:ext uri="{FF2B5EF4-FFF2-40B4-BE49-F238E27FC236}">
                <a16:creationId xmlns:a16="http://schemas.microsoft.com/office/drawing/2014/main" id="{54ADAD48-20B7-ECF9-F5CB-75041BE07319}"/>
              </a:ext>
            </a:extLst>
          </p:cNvPr>
          <p:cNvSpPr>
            <a:spLocks noGrp="1"/>
          </p:cNvSpPr>
          <p:nvPr>
            <p:ph idx="1"/>
          </p:nvPr>
        </p:nvSpPr>
        <p:spPr>
          <a:xfrm>
            <a:off x="750771" y="1039529"/>
            <a:ext cx="10857297" cy="4918509"/>
          </a:xfrm>
        </p:spPr>
        <p:txBody>
          <a:bodyPr>
            <a:normAutofit/>
          </a:bodyPr>
          <a:lstStyle/>
          <a:p>
            <a:pPr algn="just"/>
            <a:r>
              <a:rPr lang="en-US" dirty="0"/>
              <a:t>Selection, as the name implies, involves picking for hire a sub-set of workers from the total set of workers who have applied for the job. Selections are done comparing the requirements of a job with the applicant's qualifications. An attempt is made to find a round peg for a round hole. In doing so naturally many applicants are rejected. This makes selection a negative 'function’. </a:t>
            </a:r>
          </a:p>
          <a:p>
            <a:pPr algn="just"/>
            <a:r>
              <a:rPr lang="en-US" dirty="0"/>
              <a:t>In contrast recruitment is a positive function because in it an attempt is made to increase the number of applicants per job opening. It is not always essential for an </a:t>
            </a:r>
            <a:r>
              <a:rPr lang="en-US" dirty="0" err="1"/>
              <a:t>organisation</a:t>
            </a:r>
            <a:r>
              <a:rPr lang="en-US" dirty="0"/>
              <a:t> to have a selection </a:t>
            </a:r>
            <a:r>
              <a:rPr lang="en-US" dirty="0" err="1"/>
              <a:t>programme</a:t>
            </a:r>
            <a:r>
              <a:rPr lang="en-US" dirty="0"/>
              <a:t>. The need to install such a </a:t>
            </a:r>
            <a:r>
              <a:rPr lang="en-US" dirty="0" err="1"/>
              <a:t>programme</a:t>
            </a:r>
            <a:r>
              <a:rPr lang="en-US" dirty="0"/>
              <a:t> arises only when there is a labour surplus or when there are individual differences in job performance or when there is need to identify people with a hobo syndrome, i.e., tendency to frequently change jobs. This means that when there is a labour shortage or when the work is such that no large differences in job performance exist or when there is no problem of labour turnover there is no teed to have a selection </a:t>
            </a:r>
            <a:r>
              <a:rPr lang="en-US" dirty="0" err="1"/>
              <a:t>programme</a:t>
            </a:r>
            <a:r>
              <a:rPr lang="en-US" dirty="0"/>
              <a:t>.</a:t>
            </a:r>
            <a:endParaRPr lang="en-IN" dirty="0"/>
          </a:p>
        </p:txBody>
      </p:sp>
    </p:spTree>
    <p:extLst>
      <p:ext uri="{BB962C8B-B14F-4D97-AF65-F5344CB8AC3E}">
        <p14:creationId xmlns:p14="http://schemas.microsoft.com/office/powerpoint/2010/main" val="336108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0368-1986-C6B0-DF58-5F5E8BCC0D53}"/>
              </a:ext>
            </a:extLst>
          </p:cNvPr>
          <p:cNvSpPr>
            <a:spLocks noGrp="1"/>
          </p:cNvSpPr>
          <p:nvPr>
            <p:ph type="title"/>
          </p:nvPr>
        </p:nvSpPr>
        <p:spPr>
          <a:xfrm>
            <a:off x="1451578" y="342420"/>
            <a:ext cx="9603275" cy="1049235"/>
          </a:xfrm>
        </p:spPr>
        <p:txBody>
          <a:bodyPr/>
          <a:lstStyle/>
          <a:p>
            <a:r>
              <a:rPr lang="en-US" dirty="0"/>
              <a:t>Selection Techniques</a:t>
            </a:r>
            <a:endParaRPr lang="en-IN" dirty="0"/>
          </a:p>
        </p:txBody>
      </p:sp>
      <p:sp>
        <p:nvSpPr>
          <p:cNvPr id="3" name="Content Placeholder 2">
            <a:extLst>
              <a:ext uri="{FF2B5EF4-FFF2-40B4-BE49-F238E27FC236}">
                <a16:creationId xmlns:a16="http://schemas.microsoft.com/office/drawing/2014/main" id="{DA04110E-179C-33CD-714E-6E74A0B065C7}"/>
              </a:ext>
            </a:extLst>
          </p:cNvPr>
          <p:cNvSpPr>
            <a:spLocks noGrp="1"/>
          </p:cNvSpPr>
          <p:nvPr>
            <p:ph idx="1"/>
          </p:nvPr>
        </p:nvSpPr>
        <p:spPr>
          <a:xfrm>
            <a:off x="991402" y="1078030"/>
            <a:ext cx="10616665" cy="4388316"/>
          </a:xfrm>
        </p:spPr>
        <p:txBody>
          <a:bodyPr>
            <a:normAutofit/>
          </a:bodyPr>
          <a:lstStyle/>
          <a:p>
            <a:r>
              <a:rPr lang="en-US" dirty="0"/>
              <a:t>Following are some common selection techniques : </a:t>
            </a:r>
          </a:p>
          <a:p>
            <a:endParaRPr lang="en-US" dirty="0"/>
          </a:p>
          <a:p>
            <a:pPr algn="just"/>
            <a:r>
              <a:rPr lang="en-US" dirty="0"/>
              <a:t>A selection technique is typically referred to as "predictor" because it helps in distinguishing good“ and "poor" workers by predicting their future job success. </a:t>
            </a:r>
          </a:p>
          <a:p>
            <a:pPr marL="0" indent="0" algn="just">
              <a:buNone/>
            </a:pPr>
            <a:r>
              <a:rPr lang="en-US" b="1" dirty="0"/>
              <a:t>1. Application Scrutiny: </a:t>
            </a:r>
            <a:r>
              <a:rPr lang="en-US" dirty="0"/>
              <a:t>The main purpose of application scrutiny is to identify those candidates who fit the job specification and can be called later for the interview and testing sessions. Organisations generally use different versions of the application form for different levels of workers. Thus, an </a:t>
            </a:r>
            <a:r>
              <a:rPr lang="en-US" dirty="0" err="1"/>
              <a:t>organisation</a:t>
            </a:r>
            <a:r>
              <a:rPr lang="en-US" dirty="0"/>
              <a:t> may have one application form for factory and clerical workers, another for middle level supervisors and still another for top-level managers. </a:t>
            </a:r>
            <a:endParaRPr lang="en-IN" dirty="0"/>
          </a:p>
        </p:txBody>
      </p:sp>
    </p:spTree>
    <p:extLst>
      <p:ext uri="{BB962C8B-B14F-4D97-AF65-F5344CB8AC3E}">
        <p14:creationId xmlns:p14="http://schemas.microsoft.com/office/powerpoint/2010/main" val="68396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A4E68-4C68-29E2-D105-EBC5186C2C6E}"/>
              </a:ext>
            </a:extLst>
          </p:cNvPr>
          <p:cNvSpPr>
            <a:spLocks noGrp="1"/>
          </p:cNvSpPr>
          <p:nvPr>
            <p:ph idx="1"/>
          </p:nvPr>
        </p:nvSpPr>
        <p:spPr>
          <a:xfrm>
            <a:off x="1294362" y="1332338"/>
            <a:ext cx="9603275" cy="4077060"/>
          </a:xfrm>
        </p:spPr>
        <p:txBody>
          <a:bodyPr/>
          <a:lstStyle/>
          <a:p>
            <a:r>
              <a:rPr lang="en-IN" dirty="0"/>
              <a:t>We can classify application forms as under:</a:t>
            </a:r>
          </a:p>
          <a:p>
            <a:pPr marL="457200" indent="-457200">
              <a:buAutoNum type="arabicPeriod"/>
            </a:pPr>
            <a:r>
              <a:rPr lang="en-IN" dirty="0"/>
              <a:t>Structured application form</a:t>
            </a:r>
          </a:p>
          <a:p>
            <a:pPr marL="457200" indent="-457200">
              <a:buAutoNum type="arabicPeriod"/>
            </a:pPr>
            <a:r>
              <a:rPr lang="en-IN" dirty="0"/>
              <a:t>Unstructured application form</a:t>
            </a:r>
          </a:p>
          <a:p>
            <a:pPr marL="457200" indent="-457200">
              <a:buAutoNum type="arabicPeriod"/>
            </a:pPr>
            <a:r>
              <a:rPr lang="en-IN" dirty="0"/>
              <a:t>Weighted application form</a:t>
            </a:r>
          </a:p>
        </p:txBody>
      </p:sp>
    </p:spTree>
    <p:extLst>
      <p:ext uri="{BB962C8B-B14F-4D97-AF65-F5344CB8AC3E}">
        <p14:creationId xmlns:p14="http://schemas.microsoft.com/office/powerpoint/2010/main" val="2346460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B6D9-814D-5F0E-9228-F7178C78B6BF}"/>
              </a:ext>
            </a:extLst>
          </p:cNvPr>
          <p:cNvSpPr>
            <a:spLocks noGrp="1"/>
          </p:cNvSpPr>
          <p:nvPr>
            <p:ph type="title"/>
          </p:nvPr>
        </p:nvSpPr>
        <p:spPr>
          <a:xfrm>
            <a:off x="808523" y="660140"/>
            <a:ext cx="10178954" cy="1049235"/>
          </a:xfrm>
        </p:spPr>
        <p:txBody>
          <a:bodyPr/>
          <a:lstStyle/>
          <a:p>
            <a:r>
              <a:rPr lang="en-US" dirty="0"/>
              <a:t>2. Interview</a:t>
            </a:r>
            <a:endParaRPr lang="en-IN" dirty="0"/>
          </a:p>
        </p:txBody>
      </p:sp>
      <p:sp>
        <p:nvSpPr>
          <p:cNvPr id="3" name="Content Placeholder 2">
            <a:extLst>
              <a:ext uri="{FF2B5EF4-FFF2-40B4-BE49-F238E27FC236}">
                <a16:creationId xmlns:a16="http://schemas.microsoft.com/office/drawing/2014/main" id="{3DD3E221-871C-7C63-99EF-D92EC95BBB2E}"/>
              </a:ext>
            </a:extLst>
          </p:cNvPr>
          <p:cNvSpPr>
            <a:spLocks noGrp="1"/>
          </p:cNvSpPr>
          <p:nvPr>
            <p:ph idx="1"/>
          </p:nvPr>
        </p:nvSpPr>
        <p:spPr>
          <a:xfrm>
            <a:off x="625643" y="2015732"/>
            <a:ext cx="11117178" cy="3450613"/>
          </a:xfrm>
        </p:spPr>
        <p:txBody>
          <a:bodyPr>
            <a:normAutofit fontScale="92500" lnSpcReduction="10000"/>
          </a:bodyPr>
          <a:lstStyle/>
          <a:p>
            <a:pPr algn="just"/>
            <a:r>
              <a:rPr lang="en-US" dirty="0"/>
              <a:t>An interview is a face-to-face, observational and personal appraisal method of evaluating the applicant where the interviewer who is higher in status is in a dominant role. If there were no differences of status and roles, it would be a meeting. Two interviews-preliminary and final generally occur during the selection process. Where a large number of candidates are asking for application forms a preliminary interview becomes a necessity. Its purpose is not to make a detailed probe of qualifications but to refuse application forms to those who cannot be employed because of such reasons as overage, disqualifying physical handicaps, and lack of required experience or training. The final interview is generally conducted in two stages. In the first stage, some official of the personnel department makes a comprehensive appraisal of the candidates and recommend the successful to ones to the line department which was made the requisition. In the second stage, the line official interviews these candidates and makes final selections.</a:t>
            </a:r>
            <a:endParaRPr lang="en-IN" dirty="0"/>
          </a:p>
        </p:txBody>
      </p:sp>
    </p:spTree>
    <p:extLst>
      <p:ext uri="{BB962C8B-B14F-4D97-AF65-F5344CB8AC3E}">
        <p14:creationId xmlns:p14="http://schemas.microsoft.com/office/powerpoint/2010/main" val="1042861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A116-753D-B248-7ABB-338798A10D32}"/>
              </a:ext>
            </a:extLst>
          </p:cNvPr>
          <p:cNvSpPr>
            <a:spLocks noGrp="1"/>
          </p:cNvSpPr>
          <p:nvPr>
            <p:ph type="title"/>
          </p:nvPr>
        </p:nvSpPr>
        <p:spPr/>
        <p:txBody>
          <a:bodyPr/>
          <a:lstStyle/>
          <a:p>
            <a:r>
              <a:rPr lang="en-IN" dirty="0"/>
              <a:t>Kinds of Interview</a:t>
            </a:r>
          </a:p>
        </p:txBody>
      </p:sp>
      <p:sp>
        <p:nvSpPr>
          <p:cNvPr id="3" name="Content Placeholder 2">
            <a:extLst>
              <a:ext uri="{FF2B5EF4-FFF2-40B4-BE49-F238E27FC236}">
                <a16:creationId xmlns:a16="http://schemas.microsoft.com/office/drawing/2014/main" id="{DA8DE76E-DBA6-7850-3E91-D5147BC8531F}"/>
              </a:ext>
            </a:extLst>
          </p:cNvPr>
          <p:cNvSpPr>
            <a:spLocks noGrp="1"/>
          </p:cNvSpPr>
          <p:nvPr>
            <p:ph idx="1"/>
          </p:nvPr>
        </p:nvSpPr>
        <p:spPr>
          <a:xfrm>
            <a:off x="770021" y="2011680"/>
            <a:ext cx="10284833" cy="3917482"/>
          </a:xfrm>
        </p:spPr>
        <p:txBody>
          <a:bodyPr>
            <a:normAutofit/>
          </a:bodyPr>
          <a:lstStyle/>
          <a:p>
            <a:pPr marL="457200" indent="-457200">
              <a:buAutoNum type="arabicPeriod"/>
            </a:pPr>
            <a:r>
              <a:rPr lang="en-IN" dirty="0"/>
              <a:t>Direct planned interview</a:t>
            </a:r>
          </a:p>
          <a:p>
            <a:pPr marL="457200" indent="-457200">
              <a:buFont typeface="Arial" panose="020B0604020202020204" pitchFamily="34" charset="0"/>
              <a:buAutoNum type="arabicPeriod"/>
            </a:pPr>
            <a:r>
              <a:rPr lang="en-IN" dirty="0"/>
              <a:t>Indirect Non-directive interview</a:t>
            </a:r>
          </a:p>
          <a:p>
            <a:pPr marL="457200" indent="-457200">
              <a:buAutoNum type="arabicPeriod"/>
            </a:pPr>
            <a:r>
              <a:rPr lang="en-IN" dirty="0"/>
              <a:t>Patterned interview</a:t>
            </a:r>
          </a:p>
          <a:p>
            <a:pPr marL="457200" indent="-457200">
              <a:buAutoNum type="arabicPeriod"/>
            </a:pPr>
            <a:r>
              <a:rPr lang="en-IN" dirty="0"/>
              <a:t>Stress interview</a:t>
            </a:r>
          </a:p>
          <a:p>
            <a:pPr marL="457200" indent="-457200">
              <a:buAutoNum type="arabicPeriod"/>
            </a:pPr>
            <a:r>
              <a:rPr lang="en-IN" dirty="0"/>
              <a:t>Systematic depth interview</a:t>
            </a:r>
          </a:p>
          <a:p>
            <a:pPr marL="457200" indent="-457200">
              <a:buAutoNum type="arabicPeriod"/>
            </a:pPr>
            <a:r>
              <a:rPr lang="en-IN" dirty="0"/>
              <a:t>Panel interview</a:t>
            </a:r>
          </a:p>
          <a:p>
            <a:pPr marL="457200" indent="-457200">
              <a:buAutoNum type="arabicPeriod"/>
            </a:pPr>
            <a:r>
              <a:rPr lang="en-IN" dirty="0"/>
              <a:t>Group interview</a:t>
            </a:r>
          </a:p>
          <a:p>
            <a:pPr marL="457200" indent="-457200">
              <a:buAutoNum type="arabicPeriod"/>
            </a:pPr>
            <a:r>
              <a:rPr lang="en-IN" dirty="0"/>
              <a:t>Walk-in interview</a:t>
            </a:r>
          </a:p>
        </p:txBody>
      </p:sp>
    </p:spTree>
    <p:extLst>
      <p:ext uri="{BB962C8B-B14F-4D97-AF65-F5344CB8AC3E}">
        <p14:creationId xmlns:p14="http://schemas.microsoft.com/office/powerpoint/2010/main" val="1308178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5A9F-E5B6-EA2E-C4AE-6E6F6F96A275}"/>
              </a:ext>
            </a:extLst>
          </p:cNvPr>
          <p:cNvSpPr>
            <a:spLocks noGrp="1"/>
          </p:cNvSpPr>
          <p:nvPr>
            <p:ph type="title"/>
          </p:nvPr>
        </p:nvSpPr>
        <p:spPr>
          <a:xfrm>
            <a:off x="895150" y="217378"/>
            <a:ext cx="10159704" cy="1049235"/>
          </a:xfrm>
        </p:spPr>
        <p:txBody>
          <a:bodyPr/>
          <a:lstStyle/>
          <a:p>
            <a:r>
              <a:rPr lang="en-US" dirty="0"/>
              <a:t>Procedure for an Interview</a:t>
            </a:r>
            <a:endParaRPr lang="en-IN" dirty="0"/>
          </a:p>
        </p:txBody>
      </p:sp>
      <p:sp>
        <p:nvSpPr>
          <p:cNvPr id="3" name="Content Placeholder 2">
            <a:extLst>
              <a:ext uri="{FF2B5EF4-FFF2-40B4-BE49-F238E27FC236}">
                <a16:creationId xmlns:a16="http://schemas.microsoft.com/office/drawing/2014/main" id="{EDEDB4DE-D48A-DEF9-5E03-BB3AEC5C4B5B}"/>
              </a:ext>
            </a:extLst>
          </p:cNvPr>
          <p:cNvSpPr>
            <a:spLocks noGrp="1"/>
          </p:cNvSpPr>
          <p:nvPr>
            <p:ph idx="1"/>
          </p:nvPr>
        </p:nvSpPr>
        <p:spPr>
          <a:xfrm>
            <a:off x="770021" y="1386038"/>
            <a:ext cx="10284833" cy="4080307"/>
          </a:xfrm>
        </p:spPr>
        <p:txBody>
          <a:bodyPr>
            <a:normAutofit lnSpcReduction="10000"/>
          </a:bodyPr>
          <a:lstStyle/>
          <a:p>
            <a:r>
              <a:rPr lang="en-US" dirty="0"/>
              <a:t>Following steps are generally involved in an interview procedure:</a:t>
            </a:r>
          </a:p>
          <a:p>
            <a:pPr marL="457200" indent="-457200" algn="just">
              <a:buAutoNum type="arabicParenBoth"/>
            </a:pPr>
            <a:r>
              <a:rPr lang="en-US" b="1" dirty="0"/>
              <a:t>Reviewing Background Information. </a:t>
            </a:r>
            <a:r>
              <a:rPr lang="en-US" dirty="0"/>
              <a:t>Pertinent information about the candidate should be collected and noted beforehand. This preparation saves time and mental effort during the interview and enables the interviewer to sketch in advance at least a general picture of the candidate.</a:t>
            </a:r>
          </a:p>
          <a:p>
            <a:pPr marL="457200" indent="-457200" algn="just">
              <a:buAutoNum type="arabicParenBoth"/>
            </a:pPr>
            <a:r>
              <a:rPr lang="en-US" dirty="0"/>
              <a:t> </a:t>
            </a:r>
            <a:r>
              <a:rPr lang="en-US" b="1" dirty="0"/>
              <a:t>Preparing a Question Plan. </a:t>
            </a:r>
            <a:r>
              <a:rPr lang="en-US" dirty="0"/>
              <a:t>Every interview should have a question plan. It is useful for inexperienced interviewers to have this written down in front of them so that questions can be ticked off as they are dealt with. The National Institute of Industrial Psychology (Great Britain) provides a 7-point plan for this purpose covering physical make-up, education and occupational attainments, basic intelligence, special aptitudes, intellectual and social interests, nature and domestic and social background.</a:t>
            </a:r>
            <a:endParaRPr lang="en-IN" dirty="0"/>
          </a:p>
        </p:txBody>
      </p:sp>
    </p:spTree>
    <p:extLst>
      <p:ext uri="{BB962C8B-B14F-4D97-AF65-F5344CB8AC3E}">
        <p14:creationId xmlns:p14="http://schemas.microsoft.com/office/powerpoint/2010/main" val="1869551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B3236-B59B-9A7F-0B71-F8EDD145C3B5}"/>
              </a:ext>
            </a:extLst>
          </p:cNvPr>
          <p:cNvSpPr>
            <a:spLocks noGrp="1"/>
          </p:cNvSpPr>
          <p:nvPr>
            <p:ph idx="1"/>
          </p:nvPr>
        </p:nvSpPr>
        <p:spPr>
          <a:xfrm>
            <a:off x="452387" y="369812"/>
            <a:ext cx="11155682" cy="5395721"/>
          </a:xfrm>
        </p:spPr>
        <p:txBody>
          <a:bodyPr/>
          <a:lstStyle/>
          <a:p>
            <a:pPr marL="0" indent="0" algn="just">
              <a:buNone/>
            </a:pPr>
            <a:r>
              <a:rPr lang="en-US" dirty="0"/>
              <a:t>(3) </a:t>
            </a:r>
            <a:r>
              <a:rPr lang="en-US" b="1" dirty="0"/>
              <a:t>Creating a Helpful Setting. </a:t>
            </a:r>
            <a:r>
              <a:rPr lang="en-US" dirty="0"/>
              <a:t>Most interviews have overtones of emotional stress for the applicant. Success in interviewing depends on reducing this stress. This can be achieved if the following conditions are present at the place of interview: privacy and comfort, atmosphere of leisure, freedom from interruptions, authentic feeling for and interest in the candidate.</a:t>
            </a:r>
          </a:p>
          <a:p>
            <a:pPr marL="0" indent="0" algn="just">
              <a:buNone/>
            </a:pPr>
            <a:r>
              <a:rPr lang="en-US" dirty="0"/>
              <a:t>(4) </a:t>
            </a:r>
            <a:r>
              <a:rPr lang="en-US" b="1" dirty="0"/>
              <a:t>Conducting the Interview. </a:t>
            </a:r>
            <a:r>
              <a:rPr lang="en-US" dirty="0"/>
              <a:t>Interviewing is much like fishing, where it is often necessary to change depth, lure and location in order to get a bite. It is, therefore, necessary to use a number of different approaches during the course of an interview.</a:t>
            </a:r>
          </a:p>
          <a:p>
            <a:pPr marL="0" indent="0" algn="just">
              <a:buNone/>
            </a:pPr>
            <a:r>
              <a:rPr lang="en-US" dirty="0"/>
              <a:t>(5) </a:t>
            </a:r>
            <a:r>
              <a:rPr lang="en-US" b="1" dirty="0"/>
              <a:t>Concluding the Interview. </a:t>
            </a:r>
            <a:r>
              <a:rPr lang="en-US" dirty="0"/>
              <a:t>In the final few moments the interviewer guides the interview to a close. After the candidate leaves, the interviewer looks over his notes, recalls his impressions, collates his observations and makes a provisional appraisal before seeing the next candidate. He fills up the interviewer's Rating Sheet meant for this purpose. A well-drafted Rating Sheet forces the interviewer, to think carefully on various factors relevant to the job.</a:t>
            </a:r>
            <a:endParaRPr lang="en-IN" dirty="0"/>
          </a:p>
        </p:txBody>
      </p:sp>
    </p:spTree>
    <p:extLst>
      <p:ext uri="{BB962C8B-B14F-4D97-AF65-F5344CB8AC3E}">
        <p14:creationId xmlns:p14="http://schemas.microsoft.com/office/powerpoint/2010/main" val="176526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08E7-DF52-CB13-D131-1E0F7BEC9F3A}"/>
              </a:ext>
            </a:extLst>
          </p:cNvPr>
          <p:cNvSpPr>
            <a:spLocks noGrp="1"/>
          </p:cNvSpPr>
          <p:nvPr>
            <p:ph type="title"/>
          </p:nvPr>
        </p:nvSpPr>
        <p:spPr/>
        <p:txBody>
          <a:bodyPr/>
          <a:lstStyle/>
          <a:p>
            <a:r>
              <a:rPr lang="en-IN" dirty="0"/>
              <a:t>Job Analysis</a:t>
            </a:r>
          </a:p>
        </p:txBody>
      </p:sp>
      <p:sp>
        <p:nvSpPr>
          <p:cNvPr id="3" name="Content Placeholder 2">
            <a:extLst>
              <a:ext uri="{FF2B5EF4-FFF2-40B4-BE49-F238E27FC236}">
                <a16:creationId xmlns:a16="http://schemas.microsoft.com/office/drawing/2014/main" id="{9C320352-F8D6-FA0C-FE01-B104531E0E2A}"/>
              </a:ext>
            </a:extLst>
          </p:cNvPr>
          <p:cNvSpPr>
            <a:spLocks noGrp="1"/>
          </p:cNvSpPr>
          <p:nvPr>
            <p:ph idx="1"/>
          </p:nvPr>
        </p:nvSpPr>
        <p:spPr>
          <a:xfrm>
            <a:off x="838200" y="423512"/>
            <a:ext cx="10515600" cy="4841507"/>
          </a:xfrm>
        </p:spPr>
        <p:txBody>
          <a:bodyPr>
            <a:normAutofit/>
          </a:bodyPr>
          <a:lstStyle/>
          <a:p>
            <a:pPr algn="just"/>
            <a:endParaRPr lang="en-US" dirty="0"/>
          </a:p>
          <a:p>
            <a:pPr algn="just"/>
            <a:endParaRPr lang="en-US" dirty="0"/>
          </a:p>
          <a:p>
            <a:pPr algn="just"/>
            <a:endParaRPr lang="en-US" dirty="0"/>
          </a:p>
          <a:p>
            <a:pPr algn="just"/>
            <a:endParaRPr lang="en-US" dirty="0"/>
          </a:p>
          <a:p>
            <a:pPr algn="just"/>
            <a:r>
              <a:rPr lang="en-US" dirty="0"/>
              <a:t>Job analysis is the process by means of which a description is developed of the present method and procedures of doing a job, physical conditions in which the job is done, relation of the job to other jobs and other conditions of employment. Job analysis is intended to reveal what is actually done as opposed to what should be done. Therefore, if a man is found doing some activity not required of that job, it should still form part of the job analysis except where the immediate removal of that activity is possible. The purpose of job analysis is not to describe an ideal but to show the management how at the moment a particular job is being carried out.</a:t>
            </a:r>
            <a:endParaRPr lang="en-IN" dirty="0"/>
          </a:p>
        </p:txBody>
      </p:sp>
    </p:spTree>
    <p:extLst>
      <p:ext uri="{BB962C8B-B14F-4D97-AF65-F5344CB8AC3E}">
        <p14:creationId xmlns:p14="http://schemas.microsoft.com/office/powerpoint/2010/main" val="1082673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98CB798-2AC9-2050-23B9-A2B9B94951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255" b="11420"/>
          <a:stretch/>
        </p:blipFill>
        <p:spPr>
          <a:xfrm rot="16200000">
            <a:off x="3700913" y="-2199374"/>
            <a:ext cx="5159142" cy="10154653"/>
          </a:xfrm>
        </p:spPr>
      </p:pic>
    </p:spTree>
    <p:extLst>
      <p:ext uri="{BB962C8B-B14F-4D97-AF65-F5344CB8AC3E}">
        <p14:creationId xmlns:p14="http://schemas.microsoft.com/office/powerpoint/2010/main" val="3080295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2811-B28F-152C-7186-29AC4F9CD16B}"/>
              </a:ext>
            </a:extLst>
          </p:cNvPr>
          <p:cNvSpPr>
            <a:spLocks noGrp="1"/>
          </p:cNvSpPr>
          <p:nvPr>
            <p:ph type="title"/>
          </p:nvPr>
        </p:nvSpPr>
        <p:spPr>
          <a:xfrm>
            <a:off x="779647" y="525300"/>
            <a:ext cx="9716942" cy="1049235"/>
          </a:xfrm>
        </p:spPr>
        <p:txBody>
          <a:bodyPr/>
          <a:lstStyle/>
          <a:p>
            <a:r>
              <a:rPr lang="en-IN" dirty="0"/>
              <a:t>Advantages and limitations of interviewing</a:t>
            </a:r>
          </a:p>
        </p:txBody>
      </p:sp>
      <p:sp>
        <p:nvSpPr>
          <p:cNvPr id="3" name="Content Placeholder 2">
            <a:extLst>
              <a:ext uri="{FF2B5EF4-FFF2-40B4-BE49-F238E27FC236}">
                <a16:creationId xmlns:a16="http://schemas.microsoft.com/office/drawing/2014/main" id="{C724469E-1ABD-623E-7E9E-CB0B2265B104}"/>
              </a:ext>
            </a:extLst>
          </p:cNvPr>
          <p:cNvSpPr>
            <a:spLocks noGrp="1"/>
          </p:cNvSpPr>
          <p:nvPr>
            <p:ph idx="1"/>
          </p:nvPr>
        </p:nvSpPr>
        <p:spPr>
          <a:xfrm>
            <a:off x="779647" y="2015732"/>
            <a:ext cx="10275207" cy="3450613"/>
          </a:xfrm>
        </p:spPr>
        <p:txBody>
          <a:bodyPr/>
          <a:lstStyle/>
          <a:p>
            <a:pPr algn="just"/>
            <a:r>
              <a:rPr lang="en-US" dirty="0"/>
              <a:t>Interviewing has two big advantages over other methods. These are as follows:</a:t>
            </a:r>
          </a:p>
          <a:p>
            <a:pPr marL="457200" indent="-457200" algn="just">
              <a:buAutoNum type="alphaLcParenBoth"/>
            </a:pPr>
            <a:r>
              <a:rPr lang="en-US" dirty="0"/>
              <a:t>It can fill information gaps and can correct questionable responses.</a:t>
            </a:r>
          </a:p>
          <a:p>
            <a:pPr marL="457200" indent="-457200" algn="just">
              <a:buAutoNum type="alphaLcParenBoth"/>
            </a:pPr>
            <a:r>
              <a:rPr lang="en-US" dirty="0"/>
              <a:t>(b) It can effectively bring out the behavioural characteristics of the applicant. the interviewer can easily find out whether the applicant is likely to get along with others in the </a:t>
            </a:r>
            <a:r>
              <a:rPr lang="en-US" dirty="0" err="1"/>
              <a:t>organisation</a:t>
            </a:r>
            <a:r>
              <a:rPr lang="en-US" dirty="0"/>
              <a:t> or hot, where can his talents be utilised most effectively, and so on.</a:t>
            </a:r>
            <a:endParaRPr lang="en-IN" dirty="0"/>
          </a:p>
        </p:txBody>
      </p:sp>
    </p:spTree>
    <p:extLst>
      <p:ext uri="{BB962C8B-B14F-4D97-AF65-F5344CB8AC3E}">
        <p14:creationId xmlns:p14="http://schemas.microsoft.com/office/powerpoint/2010/main" val="3043013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B9807-BB8B-BC12-EE61-13F862A09351}"/>
              </a:ext>
            </a:extLst>
          </p:cNvPr>
          <p:cNvSpPr>
            <a:spLocks noGrp="1"/>
          </p:cNvSpPr>
          <p:nvPr>
            <p:ph idx="1"/>
          </p:nvPr>
        </p:nvSpPr>
        <p:spPr>
          <a:xfrm>
            <a:off x="1451579" y="182880"/>
            <a:ext cx="9603275" cy="5283465"/>
          </a:xfrm>
        </p:spPr>
        <p:txBody>
          <a:bodyPr/>
          <a:lstStyle/>
          <a:p>
            <a:r>
              <a:rPr lang="en-US" dirty="0"/>
              <a:t>It is sometimes contended that interview is an unreliable tool of selection because it has the maximum element of subjectivity. The same candidate may be rated differently by different interviewers. </a:t>
            </a:r>
          </a:p>
          <a:p>
            <a:endParaRPr lang="en-US" dirty="0"/>
          </a:p>
          <a:p>
            <a:pPr marL="457200" indent="-457200" algn="just">
              <a:buAutoNum type="arabicPeriod"/>
            </a:pPr>
            <a:r>
              <a:rPr lang="en-US" b="1" dirty="0"/>
              <a:t>Interviewer's Bias and his Pseudo-scientific Premises. </a:t>
            </a:r>
          </a:p>
          <a:p>
            <a:pPr marL="0" indent="0" algn="just">
              <a:buNone/>
            </a:pPr>
            <a:r>
              <a:rPr lang="en-US" dirty="0"/>
              <a:t>Interviewers differ in their bias related to sex, ethnic group, age, etc. Hence, they may match 'men and prejudices' instead of 'men and jobs'. Closely allied to bias are most of the premises of such pseudo-sciences as graphology, palmistry, phrenology, etc. Different interviewers may differently use their knowledge of these subjects in interviewing. The graphologist, on the basis of his interpretation of the candidate's handwriting, may reject a candidate and the phrenologist may on the basis of the candidate's shape of head, select him. The fact is that all such devices are unreliable.</a:t>
            </a:r>
            <a:endParaRPr lang="en-IN" dirty="0"/>
          </a:p>
        </p:txBody>
      </p:sp>
    </p:spTree>
    <p:extLst>
      <p:ext uri="{BB962C8B-B14F-4D97-AF65-F5344CB8AC3E}">
        <p14:creationId xmlns:p14="http://schemas.microsoft.com/office/powerpoint/2010/main" val="1974459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B6CEB-E2AD-F373-D2FA-BEB7A4A975C8}"/>
              </a:ext>
            </a:extLst>
          </p:cNvPr>
          <p:cNvSpPr>
            <a:spLocks noGrp="1"/>
          </p:cNvSpPr>
          <p:nvPr>
            <p:ph idx="1"/>
          </p:nvPr>
        </p:nvSpPr>
        <p:spPr>
          <a:xfrm>
            <a:off x="596767" y="490888"/>
            <a:ext cx="11203806" cy="5390148"/>
          </a:xfrm>
        </p:spPr>
        <p:txBody>
          <a:bodyPr>
            <a:normAutofit lnSpcReduction="10000"/>
          </a:bodyPr>
          <a:lstStyle/>
          <a:p>
            <a:pPr marL="0" indent="0" algn="just">
              <a:buNone/>
            </a:pPr>
            <a:r>
              <a:rPr lang="en-US" dirty="0"/>
              <a:t>2).  </a:t>
            </a:r>
            <a:r>
              <a:rPr lang="en-US" b="1" dirty="0"/>
              <a:t>Temporal Order of Interview Information: </a:t>
            </a:r>
            <a:r>
              <a:rPr lang="en-US" dirty="0"/>
              <a:t>It has been found that interviewers typically make some tentative decisions about candidates early in the interview. Thus, if some </a:t>
            </a:r>
            <a:r>
              <a:rPr lang="en-US" dirty="0" err="1"/>
              <a:t>unfavourable</a:t>
            </a:r>
            <a:r>
              <a:rPr lang="en-US" dirty="0"/>
              <a:t> information about a candidate comes up early before an interviewer, it may lead him to an early negative decision, and vice versa, although the total </a:t>
            </a:r>
            <a:r>
              <a:rPr lang="en-US" dirty="0" err="1"/>
              <a:t>favourable</a:t>
            </a:r>
            <a:r>
              <a:rPr lang="en-US" dirty="0"/>
              <a:t> and </a:t>
            </a:r>
            <a:r>
              <a:rPr lang="en-US" dirty="0" err="1"/>
              <a:t>unfavourable</a:t>
            </a:r>
            <a:r>
              <a:rPr lang="en-US" dirty="0"/>
              <a:t> information presented to him collectively may remain the same.</a:t>
            </a:r>
          </a:p>
          <a:p>
            <a:pPr marL="0" indent="0" algn="just">
              <a:buNone/>
            </a:pPr>
            <a:r>
              <a:rPr lang="en-US" dirty="0"/>
              <a:t>3). </a:t>
            </a:r>
            <a:r>
              <a:rPr lang="en-US" b="1" dirty="0"/>
              <a:t>Temporal Order of Interview and Application Form Information: </a:t>
            </a:r>
            <a:r>
              <a:rPr lang="en-US" dirty="0"/>
              <a:t>Where a candidate is being separately rated both on the basis of his application form and interview, the order in which the two </a:t>
            </a:r>
            <a:r>
              <a:rPr lang="en-US" dirty="0" err="1"/>
              <a:t>informations</a:t>
            </a:r>
            <a:r>
              <a:rPr lang="en-US" dirty="0"/>
              <a:t> are being rated is important. </a:t>
            </a:r>
          </a:p>
          <a:p>
            <a:pPr marL="0" indent="0" algn="just">
              <a:buNone/>
            </a:pPr>
            <a:r>
              <a:rPr lang="en-US" dirty="0"/>
              <a:t>It has been found that when application forms are rated first, the ratings (whether </a:t>
            </a:r>
            <a:r>
              <a:rPr lang="en-US" dirty="0" err="1"/>
              <a:t>favourable</a:t>
            </a:r>
            <a:r>
              <a:rPr lang="en-US" dirty="0"/>
              <a:t> or </a:t>
            </a:r>
            <a:r>
              <a:rPr lang="en-US" dirty="0" err="1"/>
              <a:t>unfavourable</a:t>
            </a:r>
            <a:r>
              <a:rPr lang="en-US" dirty="0"/>
              <a:t>) are reflected consistently in the interview ratings-the reason perhaps being that the application form information is supposed to be relatively more objective. But when interview is rated first, the rating on the application form depends more on whether the interview rating is </a:t>
            </a:r>
            <a:r>
              <a:rPr lang="en-US" dirty="0" err="1"/>
              <a:t>favourable</a:t>
            </a:r>
            <a:r>
              <a:rPr lang="en-US" dirty="0"/>
              <a:t> or </a:t>
            </a:r>
            <a:r>
              <a:rPr lang="en-US" dirty="0" err="1"/>
              <a:t>unfavourable</a:t>
            </a:r>
            <a:r>
              <a:rPr lang="en-US" dirty="0"/>
              <a:t>: if </a:t>
            </a:r>
            <a:r>
              <a:rPr lang="en-US" dirty="0" err="1"/>
              <a:t>favourable</a:t>
            </a:r>
            <a:r>
              <a:rPr lang="en-US" dirty="0"/>
              <a:t> the rater is more likely to search for negative evidence in the application form rather than to confirm his earlier </a:t>
            </a:r>
            <a:r>
              <a:rPr lang="en-US" dirty="0" err="1"/>
              <a:t>favourable</a:t>
            </a:r>
            <a:r>
              <a:rPr lang="en-US" dirty="0"/>
              <a:t> rating; if </a:t>
            </a:r>
            <a:r>
              <a:rPr lang="en-US" dirty="0" err="1"/>
              <a:t>unfavourable</a:t>
            </a:r>
            <a:r>
              <a:rPr lang="en-US" dirty="0"/>
              <a:t> he is more likely to confirm his earlier </a:t>
            </a:r>
            <a:r>
              <a:rPr lang="en-US" dirty="0" err="1"/>
              <a:t>unfavourable</a:t>
            </a:r>
            <a:r>
              <a:rPr lang="en-US" dirty="0"/>
              <a:t> rating rather than to search for positive evidence.</a:t>
            </a:r>
            <a:endParaRPr lang="en-IN" dirty="0"/>
          </a:p>
        </p:txBody>
      </p:sp>
    </p:spTree>
    <p:extLst>
      <p:ext uri="{BB962C8B-B14F-4D97-AF65-F5344CB8AC3E}">
        <p14:creationId xmlns:p14="http://schemas.microsoft.com/office/powerpoint/2010/main" val="215960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34696-18A5-1475-6BFB-65070F97681F}"/>
              </a:ext>
            </a:extLst>
          </p:cNvPr>
          <p:cNvSpPr>
            <a:spLocks noGrp="1"/>
          </p:cNvSpPr>
          <p:nvPr>
            <p:ph idx="1"/>
          </p:nvPr>
        </p:nvSpPr>
        <p:spPr>
          <a:xfrm>
            <a:off x="798898" y="500515"/>
            <a:ext cx="11011300" cy="5187212"/>
          </a:xfrm>
        </p:spPr>
        <p:txBody>
          <a:bodyPr/>
          <a:lstStyle/>
          <a:p>
            <a:pPr marL="0" indent="0" algn="just">
              <a:buNone/>
            </a:pPr>
            <a:r>
              <a:rPr lang="en-US" dirty="0"/>
              <a:t>4. </a:t>
            </a:r>
            <a:r>
              <a:rPr lang="en-US" b="1" dirty="0"/>
              <a:t>Contrast Effect: </a:t>
            </a:r>
            <a:r>
              <a:rPr lang="en-US" dirty="0"/>
              <a:t>An interviewer's rating of a candidate is also influenced by the impression of the preceding interviewee. Thus, what might be a good 'average' candidate may be rated as a better candidate if interviewed after a very poor candidate than it interviewed after a very good candidate.</a:t>
            </a:r>
          </a:p>
          <a:p>
            <a:pPr algn="just"/>
            <a:endParaRPr lang="en-US" dirty="0"/>
          </a:p>
          <a:p>
            <a:pPr marL="0" indent="0" algn="just">
              <a:buNone/>
            </a:pPr>
            <a:r>
              <a:rPr lang="en-US" dirty="0"/>
              <a:t>5. </a:t>
            </a:r>
            <a:r>
              <a:rPr lang="en-US" b="1" dirty="0"/>
              <a:t>Interview Structure: </a:t>
            </a:r>
            <a:r>
              <a:rPr lang="en-US" dirty="0"/>
              <a:t>The same candidate may be rated differently by an interviewer in two different types of interviews structured and unstructured. It has been found that in structured interviews, interviewers are more consistent in their ratings of a candidate than in unstructured interviews. From the above description it is clear that only unsystematic and pseudo-scientific interviews have little dependability. In case of systematically planned interviews, the limitation of their being unreliable can be reduced.</a:t>
            </a:r>
            <a:endParaRPr lang="en-IN" dirty="0"/>
          </a:p>
        </p:txBody>
      </p:sp>
    </p:spTree>
    <p:extLst>
      <p:ext uri="{BB962C8B-B14F-4D97-AF65-F5344CB8AC3E}">
        <p14:creationId xmlns:p14="http://schemas.microsoft.com/office/powerpoint/2010/main" val="2830318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0B450-8A80-5620-4251-F86139E9AB01}"/>
              </a:ext>
            </a:extLst>
          </p:cNvPr>
          <p:cNvSpPr>
            <a:spLocks noGrp="1"/>
          </p:cNvSpPr>
          <p:nvPr>
            <p:ph idx="1"/>
          </p:nvPr>
        </p:nvSpPr>
        <p:spPr>
          <a:xfrm>
            <a:off x="712269" y="818147"/>
            <a:ext cx="11107554" cy="4860757"/>
          </a:xfrm>
        </p:spPr>
        <p:txBody>
          <a:bodyPr/>
          <a:lstStyle/>
          <a:p>
            <a:pPr marL="0" indent="0">
              <a:buNone/>
            </a:pPr>
            <a:r>
              <a:rPr lang="en-US" sz="2400" b="1" dirty="0"/>
              <a:t> 3. Tests:</a:t>
            </a:r>
          </a:p>
          <a:p>
            <a:r>
              <a:rPr lang="en-US" dirty="0"/>
              <a:t>Another important device used in selection is psychological test. </a:t>
            </a:r>
          </a:p>
          <a:p>
            <a:r>
              <a:rPr lang="en-US" dirty="0"/>
              <a:t>A psychological test is designed to measure such skills and abilities in a worker as are found by job analysis to be essential for successful job performance.</a:t>
            </a:r>
          </a:p>
          <a:p>
            <a:r>
              <a:rPr lang="en-US" dirty="0"/>
              <a:t>Some important tests are: </a:t>
            </a:r>
          </a:p>
          <a:p>
            <a:r>
              <a:rPr lang="en-US" b="1" dirty="0"/>
              <a:t>Knowledge tests </a:t>
            </a:r>
            <a:r>
              <a:rPr lang="en-US" dirty="0"/>
              <a:t>(Tests measuring knowledge or information are the easiest to develop and most appropriate to use for jobs that require knowledge of certain things)</a:t>
            </a:r>
          </a:p>
          <a:p>
            <a:r>
              <a:rPr lang="en-US" b="1" dirty="0"/>
              <a:t>Ability tests </a:t>
            </a:r>
            <a:r>
              <a:rPr lang="en-US" dirty="0"/>
              <a:t>(Ability or proficiency tests are those which measure the skills and abilities already present in the </a:t>
            </a:r>
            <a:r>
              <a:rPr lang="en-US" dirty="0" err="1"/>
              <a:t>testee</a:t>
            </a:r>
            <a:r>
              <a:rPr lang="en-US" dirty="0"/>
              <a:t> at the time of testing)</a:t>
            </a:r>
          </a:p>
        </p:txBody>
      </p:sp>
    </p:spTree>
    <p:extLst>
      <p:ext uri="{BB962C8B-B14F-4D97-AF65-F5344CB8AC3E}">
        <p14:creationId xmlns:p14="http://schemas.microsoft.com/office/powerpoint/2010/main" val="2104238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77B01-4BE2-1011-1B12-B183E9C98175}"/>
              </a:ext>
            </a:extLst>
          </p:cNvPr>
          <p:cNvSpPr>
            <a:spLocks noGrp="1"/>
          </p:cNvSpPr>
          <p:nvPr>
            <p:ph idx="1"/>
          </p:nvPr>
        </p:nvSpPr>
        <p:spPr>
          <a:xfrm>
            <a:off x="702645" y="231006"/>
            <a:ext cx="10352210" cy="5235339"/>
          </a:xfrm>
        </p:spPr>
        <p:txBody>
          <a:bodyPr/>
          <a:lstStyle/>
          <a:p>
            <a:r>
              <a:rPr lang="en-IN" b="1" dirty="0"/>
              <a:t>Aptitude Tests:</a:t>
            </a:r>
          </a:p>
          <a:p>
            <a:pPr marL="0" indent="0">
              <a:buNone/>
            </a:pPr>
            <a:r>
              <a:rPr lang="en-IN" dirty="0"/>
              <a:t>Aptitude tests are those which measure skills and ability that have potentiality for the later development in the </a:t>
            </a:r>
            <a:r>
              <a:rPr lang="en-IN" dirty="0" err="1"/>
              <a:t>testee</a:t>
            </a:r>
            <a:r>
              <a:rPr lang="en-IN" dirty="0"/>
              <a:t>.</a:t>
            </a:r>
          </a:p>
          <a:p>
            <a:pPr marL="0" indent="0">
              <a:buNone/>
            </a:pPr>
            <a:endParaRPr lang="en-IN" dirty="0"/>
          </a:p>
          <a:p>
            <a:r>
              <a:rPr lang="en-IN" b="1" dirty="0"/>
              <a:t>Personality tests:</a:t>
            </a:r>
          </a:p>
          <a:p>
            <a:pPr marL="0" indent="0">
              <a:buNone/>
            </a:pPr>
            <a:r>
              <a:rPr lang="en-IN" dirty="0"/>
              <a:t>These tests are generally used in the selection of executives, measures the personality traits of individuals; three major types of these tests are :</a:t>
            </a:r>
          </a:p>
          <a:p>
            <a:pPr marL="0" indent="0">
              <a:buNone/>
            </a:pPr>
            <a:r>
              <a:rPr lang="en-IN" dirty="0"/>
              <a:t>Projective tests</a:t>
            </a:r>
          </a:p>
          <a:p>
            <a:pPr marL="0" indent="0">
              <a:buNone/>
            </a:pPr>
            <a:r>
              <a:rPr lang="en-IN" dirty="0"/>
              <a:t>Interest tests</a:t>
            </a:r>
          </a:p>
          <a:p>
            <a:pPr marL="0" indent="0">
              <a:buNone/>
            </a:pPr>
            <a:r>
              <a:rPr lang="en-IN" dirty="0"/>
              <a:t>Preference tests</a:t>
            </a:r>
          </a:p>
        </p:txBody>
      </p:sp>
    </p:spTree>
    <p:extLst>
      <p:ext uri="{BB962C8B-B14F-4D97-AF65-F5344CB8AC3E}">
        <p14:creationId xmlns:p14="http://schemas.microsoft.com/office/powerpoint/2010/main" val="2621209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DDA3E-9F1F-2618-96C4-FF292B6AFE90}"/>
              </a:ext>
            </a:extLst>
          </p:cNvPr>
          <p:cNvSpPr>
            <a:spLocks noGrp="1"/>
          </p:cNvSpPr>
          <p:nvPr>
            <p:ph idx="1"/>
          </p:nvPr>
        </p:nvSpPr>
        <p:spPr>
          <a:xfrm>
            <a:off x="412283" y="664143"/>
            <a:ext cx="11367434" cy="5100586"/>
          </a:xfrm>
        </p:spPr>
        <p:txBody>
          <a:bodyPr>
            <a:normAutofit fontScale="92500" lnSpcReduction="20000"/>
          </a:bodyPr>
          <a:lstStyle/>
          <a:p>
            <a:pPr algn="just"/>
            <a:r>
              <a:rPr lang="en-IN" b="1" dirty="0"/>
              <a:t>Simulation exercises:</a:t>
            </a:r>
          </a:p>
          <a:p>
            <a:pPr marL="0" indent="0" algn="just">
              <a:buNone/>
            </a:pPr>
            <a:r>
              <a:rPr lang="en-IN" dirty="0"/>
              <a:t>It is a type of a test which duplicates many of the operations and problems confronting the work on the job. (Role play for managers, minimizes hazards by prior experience).</a:t>
            </a:r>
          </a:p>
          <a:p>
            <a:pPr algn="just"/>
            <a:r>
              <a:rPr lang="en-IN" b="1" dirty="0"/>
              <a:t>Psychological tests: </a:t>
            </a:r>
          </a:p>
          <a:p>
            <a:pPr marL="0" indent="0" algn="just">
              <a:buNone/>
            </a:pPr>
            <a:r>
              <a:rPr lang="en-US" dirty="0"/>
              <a:t>Psychological tests as a selection technique have definite advantages over other methods of selection.</a:t>
            </a:r>
          </a:p>
          <a:p>
            <a:pPr marL="0" indent="0" algn="just">
              <a:buNone/>
            </a:pPr>
            <a:r>
              <a:rPr lang="en-US" dirty="0"/>
              <a:t>These are as under:</a:t>
            </a:r>
          </a:p>
          <a:p>
            <a:pPr marL="0" indent="0" algn="just">
              <a:buNone/>
            </a:pPr>
            <a:r>
              <a:rPr lang="en-US" dirty="0"/>
              <a:t>(a) They are less time-consuming and costly compared with interviews.</a:t>
            </a:r>
          </a:p>
          <a:p>
            <a:pPr marL="0" indent="0" algn="just">
              <a:buNone/>
            </a:pPr>
            <a:r>
              <a:rPr lang="en-US" dirty="0"/>
              <a:t>(b) They are more objective and impartial.</a:t>
            </a:r>
          </a:p>
          <a:p>
            <a:pPr marL="0" indent="0" algn="just">
              <a:buNone/>
            </a:pPr>
            <a:r>
              <a:rPr lang="en-US" dirty="0"/>
              <a:t>(c) They yield quantitative descriptions of aptitudes and characteristics. This enables the employer to quietly eliminate those candidates who possess too much or too little of a required characteristic.</a:t>
            </a:r>
          </a:p>
          <a:p>
            <a:pPr marL="0" indent="0" algn="just">
              <a:buNone/>
            </a:pPr>
            <a:r>
              <a:rPr lang="en-US" dirty="0"/>
              <a:t>(d) They uncover the whole pattern of a candidate's abilities and characteristics which is not easily detected by other selection techniques. This helps the employer in making the candidate's correct placement in the </a:t>
            </a:r>
            <a:r>
              <a:rPr lang="en-US" dirty="0" err="1"/>
              <a:t>organisation</a:t>
            </a:r>
            <a:r>
              <a:rPr lang="en-US" dirty="0"/>
              <a:t>.</a:t>
            </a:r>
            <a:endParaRPr lang="en-IN" dirty="0"/>
          </a:p>
          <a:p>
            <a:pPr algn="just"/>
            <a:endParaRPr lang="en-IN" dirty="0"/>
          </a:p>
          <a:p>
            <a:pPr marL="0" indent="0" algn="just">
              <a:buNone/>
            </a:pPr>
            <a:endParaRPr lang="en-IN" dirty="0"/>
          </a:p>
        </p:txBody>
      </p:sp>
    </p:spTree>
    <p:extLst>
      <p:ext uri="{BB962C8B-B14F-4D97-AF65-F5344CB8AC3E}">
        <p14:creationId xmlns:p14="http://schemas.microsoft.com/office/powerpoint/2010/main" val="4035730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F136D-79BF-8CF1-99BF-E81A310DFD82}"/>
              </a:ext>
            </a:extLst>
          </p:cNvPr>
          <p:cNvSpPr>
            <a:spLocks noGrp="1"/>
          </p:cNvSpPr>
          <p:nvPr>
            <p:ph idx="1"/>
          </p:nvPr>
        </p:nvSpPr>
        <p:spPr>
          <a:xfrm>
            <a:off x="616016" y="244683"/>
            <a:ext cx="11146055" cy="5540100"/>
          </a:xfrm>
        </p:spPr>
        <p:txBody>
          <a:bodyPr>
            <a:normAutofit/>
          </a:bodyPr>
          <a:lstStyle/>
          <a:p>
            <a:pPr marL="0" indent="0">
              <a:buNone/>
            </a:pPr>
            <a:r>
              <a:rPr lang="en-US" b="1" dirty="0"/>
              <a:t>4. References</a:t>
            </a:r>
          </a:p>
          <a:p>
            <a:pPr marL="0" indent="0" algn="just">
              <a:buNone/>
            </a:pPr>
            <a:r>
              <a:rPr lang="en-US" dirty="0"/>
              <a:t>Requesting references is a widespread practice with substantial doubt as to its validity. References are usually obtained from the candidate's friends or from his previous employer. In as much as most people are reluctant to make reports that may hinder the chances of others, their opinions are not likely to result in accurate appraisals unless carefully controlled. Some organisations have found that by assuring the referee of absolute confidentiality and by informing him that one adverse vote in three does not disqualify, frank, reliable and valid references have been obtained.</a:t>
            </a:r>
          </a:p>
          <a:p>
            <a:pPr marL="0" indent="0" algn="just">
              <a:buNone/>
            </a:pPr>
            <a:r>
              <a:rPr lang="en-US" b="1" dirty="0"/>
              <a:t>5. Physical Examination</a:t>
            </a:r>
          </a:p>
          <a:p>
            <a:pPr marL="0" indent="0" algn="just">
              <a:buNone/>
            </a:pPr>
            <a:r>
              <a:rPr lang="en-US" dirty="0"/>
              <a:t>Physical examination reveals whether or not a candidate possesses the required stamina, strength and tolerance of hard working conditions. Major deficiencies may serve as a basis for rejection but minor deficiencies serve as a positive aid to selective placement and as indicating restrictions on the candidate's transfer to other positions. The basic purpose of a physical examination is to place selected candidates on jobs which they can handle without injury or damage to their health.</a:t>
            </a:r>
          </a:p>
          <a:p>
            <a:pPr algn="just"/>
            <a:endParaRPr lang="en-US" dirty="0"/>
          </a:p>
          <a:p>
            <a:pPr algn="just"/>
            <a:endParaRPr lang="en-IN" dirty="0"/>
          </a:p>
        </p:txBody>
      </p:sp>
    </p:spTree>
    <p:extLst>
      <p:ext uri="{BB962C8B-B14F-4D97-AF65-F5344CB8AC3E}">
        <p14:creationId xmlns:p14="http://schemas.microsoft.com/office/powerpoint/2010/main" val="2139733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7E1C-353D-3896-1FD0-5753494474E5}"/>
              </a:ext>
            </a:extLst>
          </p:cNvPr>
          <p:cNvSpPr>
            <a:spLocks noGrp="1"/>
          </p:cNvSpPr>
          <p:nvPr>
            <p:ph type="title"/>
          </p:nvPr>
        </p:nvSpPr>
        <p:spPr>
          <a:xfrm>
            <a:off x="770021" y="304006"/>
            <a:ext cx="10236707" cy="1049235"/>
          </a:xfrm>
        </p:spPr>
        <p:txBody>
          <a:bodyPr/>
          <a:lstStyle/>
          <a:p>
            <a:r>
              <a:rPr lang="en-US" dirty="0"/>
              <a:t>Induction</a:t>
            </a:r>
            <a:endParaRPr lang="en-IN" dirty="0"/>
          </a:p>
        </p:txBody>
      </p:sp>
      <p:sp>
        <p:nvSpPr>
          <p:cNvPr id="3" name="Content Placeholder 2">
            <a:extLst>
              <a:ext uri="{FF2B5EF4-FFF2-40B4-BE49-F238E27FC236}">
                <a16:creationId xmlns:a16="http://schemas.microsoft.com/office/drawing/2014/main" id="{54D9187E-4D87-5379-007A-813462E8D549}"/>
              </a:ext>
            </a:extLst>
          </p:cNvPr>
          <p:cNvSpPr>
            <a:spLocks noGrp="1"/>
          </p:cNvSpPr>
          <p:nvPr>
            <p:ph idx="1"/>
          </p:nvPr>
        </p:nvSpPr>
        <p:spPr>
          <a:xfrm>
            <a:off x="625642" y="1078029"/>
            <a:ext cx="11251933" cy="4235116"/>
          </a:xfrm>
        </p:spPr>
        <p:txBody>
          <a:bodyPr>
            <a:normAutofit/>
          </a:bodyPr>
          <a:lstStyle/>
          <a:p>
            <a:pPr algn="just"/>
            <a:r>
              <a:rPr lang="en-US" dirty="0"/>
              <a:t>Induction is the process of inducting a new employee into the new social setting of his work. The step should take into account two major objects: </a:t>
            </a:r>
          </a:p>
          <a:p>
            <a:pPr marL="0" indent="0" algn="just">
              <a:buNone/>
            </a:pPr>
            <a:r>
              <a:rPr lang="en-US" dirty="0"/>
              <a:t>(</a:t>
            </a:r>
            <a:r>
              <a:rPr lang="en-US" dirty="0" err="1"/>
              <a:t>i</a:t>
            </a:r>
            <a:r>
              <a:rPr lang="en-US" dirty="0"/>
              <a:t>) </a:t>
            </a:r>
            <a:r>
              <a:rPr lang="en-US" dirty="0" err="1"/>
              <a:t>Familiarising</a:t>
            </a:r>
            <a:r>
              <a:rPr lang="en-US" dirty="0"/>
              <a:t> the new employee with his new surroundings and company rules and regulations, and </a:t>
            </a:r>
          </a:p>
          <a:p>
            <a:pPr marL="0" indent="0" algn="just">
              <a:buNone/>
            </a:pPr>
            <a:r>
              <a:rPr lang="en-US" dirty="0"/>
              <a:t>(ii) Developing in him a </a:t>
            </a:r>
            <a:r>
              <a:rPr lang="en-US" dirty="0" err="1"/>
              <a:t>favourable</a:t>
            </a:r>
            <a:r>
              <a:rPr lang="en-US" dirty="0"/>
              <a:t> attitude towards the company. To achieve these twin objects the complete induction process is generally divided into two phases. In the first phase, induction is done by the personnel department which supplies to the new employee all sorts of information relating to the company. Sometimes too much is given about too many subjects in too short a period and this may create confusion in the mind of the new employee. The information which is commonly passed on to the new employee covers the following subjects:</a:t>
            </a:r>
            <a:endParaRPr lang="en-IN" dirty="0"/>
          </a:p>
        </p:txBody>
      </p:sp>
    </p:spTree>
    <p:extLst>
      <p:ext uri="{BB962C8B-B14F-4D97-AF65-F5344CB8AC3E}">
        <p14:creationId xmlns:p14="http://schemas.microsoft.com/office/powerpoint/2010/main" val="28176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7DB4A-2CD0-C947-0BA2-792847500B03}"/>
              </a:ext>
            </a:extLst>
          </p:cNvPr>
          <p:cNvSpPr>
            <a:spLocks noGrp="1"/>
          </p:cNvSpPr>
          <p:nvPr>
            <p:ph idx="1"/>
          </p:nvPr>
        </p:nvSpPr>
        <p:spPr>
          <a:xfrm>
            <a:off x="421907" y="442762"/>
            <a:ext cx="11348185" cy="5746282"/>
          </a:xfrm>
        </p:spPr>
        <p:txBody>
          <a:bodyPr numCol="1">
            <a:normAutofit fontScale="92500" lnSpcReduction="10000"/>
          </a:bodyPr>
          <a:lstStyle/>
          <a:p>
            <a:pPr marL="0" indent="0">
              <a:buNone/>
            </a:pPr>
            <a:r>
              <a:rPr lang="en-US" sz="2600" dirty="0"/>
              <a:t> </a:t>
            </a:r>
            <a:r>
              <a:rPr lang="en-US" sz="2600" b="1" dirty="0"/>
              <a:t>Various points on which information may be gathered for job analysis are as follows</a:t>
            </a:r>
            <a:r>
              <a:rPr lang="en-US" sz="2600" dirty="0"/>
              <a:t>:</a:t>
            </a:r>
            <a:endParaRPr lang="en-US" sz="2300" dirty="0"/>
          </a:p>
          <a:p>
            <a:pPr marL="0" indent="0">
              <a:buNone/>
            </a:pPr>
            <a:r>
              <a:rPr lang="en-US" sz="2300" dirty="0"/>
              <a:t>1. Job title</a:t>
            </a:r>
          </a:p>
          <a:p>
            <a:pPr marL="0" indent="0">
              <a:buNone/>
            </a:pPr>
            <a:r>
              <a:rPr lang="en-US" sz="2300" dirty="0"/>
              <a:t>2. Alternate titles</a:t>
            </a:r>
          </a:p>
          <a:p>
            <a:pPr marL="0" indent="0">
              <a:buNone/>
            </a:pPr>
            <a:r>
              <a:rPr lang="en-US" sz="2300" dirty="0"/>
              <a:t>3.Work performed</a:t>
            </a:r>
          </a:p>
          <a:p>
            <a:pPr marL="0" indent="0">
              <a:buNone/>
            </a:pPr>
            <a:r>
              <a:rPr lang="en-US" sz="2300" dirty="0"/>
              <a:t>4. Equipment used</a:t>
            </a:r>
          </a:p>
          <a:p>
            <a:pPr marL="0" indent="0">
              <a:buNone/>
            </a:pPr>
            <a:r>
              <a:rPr lang="en-US" sz="2300" dirty="0"/>
              <a:t>5. Tools used</a:t>
            </a:r>
          </a:p>
          <a:p>
            <a:pPr marL="0" indent="0">
              <a:buNone/>
            </a:pPr>
            <a:r>
              <a:rPr lang="en-US" sz="2300" dirty="0"/>
              <a:t>6.Materials used</a:t>
            </a:r>
          </a:p>
          <a:p>
            <a:pPr marL="0" indent="0">
              <a:buNone/>
            </a:pPr>
            <a:r>
              <a:rPr lang="en-US" sz="2300" dirty="0"/>
              <a:t>7. Reports and records made</a:t>
            </a:r>
          </a:p>
          <a:p>
            <a:pPr marL="0" indent="0">
              <a:buNone/>
            </a:pPr>
            <a:r>
              <a:rPr lang="en-US" sz="2300" dirty="0"/>
              <a:t>8. Relation of the job to other jobs</a:t>
            </a:r>
          </a:p>
          <a:p>
            <a:pPr marL="0" indent="0">
              <a:buNone/>
            </a:pPr>
            <a:r>
              <a:rPr lang="en-US" sz="2300" dirty="0"/>
              <a:t>9. Education (general, technical and on-the-job) required</a:t>
            </a:r>
          </a:p>
          <a:p>
            <a:pPr marL="0" indent="0">
              <a:buNone/>
            </a:pPr>
            <a:r>
              <a:rPr lang="en-US" sz="2300" dirty="0"/>
              <a:t>10. Experience (type and duration) required</a:t>
            </a:r>
            <a:endParaRPr lang="en-IN" sz="2300" dirty="0"/>
          </a:p>
        </p:txBody>
      </p:sp>
    </p:spTree>
    <p:extLst>
      <p:ext uri="{BB962C8B-B14F-4D97-AF65-F5344CB8AC3E}">
        <p14:creationId xmlns:p14="http://schemas.microsoft.com/office/powerpoint/2010/main" val="191157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16AF0-A0F8-2707-24B0-22054599E376}"/>
              </a:ext>
            </a:extLst>
          </p:cNvPr>
          <p:cNvSpPr>
            <a:spLocks noGrp="1"/>
          </p:cNvSpPr>
          <p:nvPr>
            <p:ph idx="1"/>
          </p:nvPr>
        </p:nvSpPr>
        <p:spPr>
          <a:xfrm>
            <a:off x="702644" y="885523"/>
            <a:ext cx="11030551" cy="4696325"/>
          </a:xfrm>
        </p:spPr>
        <p:txBody>
          <a:bodyPr/>
          <a:lstStyle/>
          <a:p>
            <a:pPr marL="0" indent="0" algn="just">
              <a:buNone/>
            </a:pPr>
            <a:r>
              <a:rPr lang="en-US" dirty="0"/>
              <a:t>1. Company history, products and major operations.</a:t>
            </a:r>
          </a:p>
          <a:p>
            <a:pPr marL="0" indent="0" algn="just">
              <a:buNone/>
            </a:pPr>
            <a:r>
              <a:rPr lang="en-US" dirty="0"/>
              <a:t>2. Geography of the plant.</a:t>
            </a:r>
          </a:p>
          <a:p>
            <a:pPr marL="0" indent="0" algn="just">
              <a:buNone/>
            </a:pPr>
            <a:r>
              <a:rPr lang="en-US" dirty="0"/>
              <a:t>3. Structure of the </a:t>
            </a:r>
            <a:r>
              <a:rPr lang="en-US" dirty="0" err="1"/>
              <a:t>organisation</a:t>
            </a:r>
            <a:r>
              <a:rPr lang="en-US" dirty="0"/>
              <a:t> and functions of various departments.</a:t>
            </a:r>
          </a:p>
          <a:p>
            <a:pPr marL="0" indent="0" algn="just">
              <a:buNone/>
            </a:pPr>
            <a:r>
              <a:rPr lang="en-US" dirty="0"/>
              <a:t>4. General company policies and regulations regarding wages and payment, hours of work and overtime, safety and accidents, discipline and grievances, uniforms and clothing and parking.</a:t>
            </a:r>
          </a:p>
          <a:p>
            <a:pPr marL="0" indent="0" algn="just">
              <a:buNone/>
            </a:pPr>
            <a:r>
              <a:rPr lang="en-US" dirty="0"/>
              <a:t>5. Economic and recreational services available.</a:t>
            </a:r>
          </a:p>
          <a:p>
            <a:pPr marL="0" indent="0" algn="just">
              <a:buNone/>
            </a:pPr>
            <a:r>
              <a:rPr lang="en-US" dirty="0"/>
              <a:t>6. Opportunities for promotion and transfer, performance appraisal and suggestions system.</a:t>
            </a:r>
            <a:endParaRPr lang="en-IN" dirty="0"/>
          </a:p>
        </p:txBody>
      </p:sp>
    </p:spTree>
    <p:extLst>
      <p:ext uri="{BB962C8B-B14F-4D97-AF65-F5344CB8AC3E}">
        <p14:creationId xmlns:p14="http://schemas.microsoft.com/office/powerpoint/2010/main" val="140069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BA4E-31A4-A3AF-BE8B-A75BB5F63F7E}"/>
              </a:ext>
            </a:extLst>
          </p:cNvPr>
          <p:cNvSpPr>
            <a:spLocks noGrp="1"/>
          </p:cNvSpPr>
          <p:nvPr>
            <p:ph idx="1"/>
          </p:nvPr>
        </p:nvSpPr>
        <p:spPr>
          <a:xfrm>
            <a:off x="838200" y="324084"/>
            <a:ext cx="10515600" cy="5325945"/>
          </a:xfrm>
        </p:spPr>
        <p:txBody>
          <a:bodyPr>
            <a:normAutofit fontScale="92500" lnSpcReduction="10000"/>
          </a:bodyPr>
          <a:lstStyle/>
          <a:p>
            <a:pPr marL="0" indent="0">
              <a:buNone/>
            </a:pPr>
            <a:endParaRPr lang="en-US" sz="2400" dirty="0"/>
          </a:p>
          <a:p>
            <a:pPr marL="0" indent="0">
              <a:buNone/>
            </a:pPr>
            <a:r>
              <a:rPr lang="en-US" sz="2400" dirty="0"/>
              <a:t>11. Physical effort required</a:t>
            </a:r>
          </a:p>
          <a:p>
            <a:pPr marL="0" indent="0">
              <a:buNone/>
            </a:pPr>
            <a:r>
              <a:rPr lang="en-US" sz="2400" dirty="0"/>
              <a:t>12. Mental effort required</a:t>
            </a:r>
          </a:p>
          <a:p>
            <a:pPr marL="0" indent="0">
              <a:buNone/>
            </a:pPr>
            <a:r>
              <a:rPr lang="en-US" sz="2400" dirty="0"/>
              <a:t>13. Visual attention required</a:t>
            </a:r>
          </a:p>
          <a:p>
            <a:pPr marL="0" indent="0">
              <a:buNone/>
            </a:pPr>
            <a:r>
              <a:rPr lang="en-US" sz="2400" dirty="0"/>
              <a:t>14. Responsibility (in terms of typical damage, money value and normal consequences)  equipment, tools, materials and records and reports.</a:t>
            </a:r>
          </a:p>
          <a:p>
            <a:pPr marL="0" indent="0">
              <a:buNone/>
            </a:pPr>
            <a:r>
              <a:rPr lang="en-US" sz="2400" dirty="0"/>
              <a:t>15. Discomforts</a:t>
            </a:r>
          </a:p>
          <a:p>
            <a:pPr marL="0" indent="0">
              <a:buNone/>
            </a:pPr>
            <a:r>
              <a:rPr lang="en-US" sz="2400" dirty="0"/>
              <a:t>16. Hazards (in terms of typical injury and preventive measures taken)</a:t>
            </a:r>
          </a:p>
          <a:p>
            <a:pPr marL="0" indent="0">
              <a:buNone/>
            </a:pPr>
            <a:r>
              <a:rPr lang="en-US" sz="2400" dirty="0"/>
              <a:t>17. Supervision (close or general) received</a:t>
            </a:r>
          </a:p>
          <a:p>
            <a:pPr marL="0" indent="0">
              <a:buNone/>
            </a:pPr>
            <a:r>
              <a:rPr lang="en-US" sz="2400" dirty="0"/>
              <a:t>18. Supervision (close or general given</a:t>
            </a:r>
          </a:p>
          <a:p>
            <a:pPr marL="0" indent="0">
              <a:buNone/>
            </a:pPr>
            <a:r>
              <a:rPr lang="en-US" sz="2400" dirty="0"/>
              <a:t>19. Any other details (e.g., number of persons men and women employed)</a:t>
            </a:r>
            <a:endParaRPr lang="en-IN" sz="2400" dirty="0"/>
          </a:p>
        </p:txBody>
      </p:sp>
    </p:spTree>
    <p:extLst>
      <p:ext uri="{BB962C8B-B14F-4D97-AF65-F5344CB8AC3E}">
        <p14:creationId xmlns:p14="http://schemas.microsoft.com/office/powerpoint/2010/main" val="55999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05D5-D028-7E8D-AF2E-B4001BED9AFB}"/>
              </a:ext>
            </a:extLst>
          </p:cNvPr>
          <p:cNvSpPr>
            <a:spLocks noGrp="1"/>
          </p:cNvSpPr>
          <p:nvPr>
            <p:ph type="title"/>
          </p:nvPr>
        </p:nvSpPr>
        <p:spPr/>
        <p:txBody>
          <a:bodyPr/>
          <a:lstStyle/>
          <a:p>
            <a:r>
              <a:rPr lang="en-US" dirty="0"/>
              <a:t>Job Analysis Techniques</a:t>
            </a:r>
            <a:endParaRPr lang="en-IN" dirty="0"/>
          </a:p>
        </p:txBody>
      </p:sp>
      <p:sp>
        <p:nvSpPr>
          <p:cNvPr id="3" name="Content Placeholder 2">
            <a:extLst>
              <a:ext uri="{FF2B5EF4-FFF2-40B4-BE49-F238E27FC236}">
                <a16:creationId xmlns:a16="http://schemas.microsoft.com/office/drawing/2014/main" id="{94DB3498-179F-9524-9F75-CAE916722B49}"/>
              </a:ext>
            </a:extLst>
          </p:cNvPr>
          <p:cNvSpPr>
            <a:spLocks noGrp="1"/>
          </p:cNvSpPr>
          <p:nvPr>
            <p:ph idx="1"/>
          </p:nvPr>
        </p:nvSpPr>
        <p:spPr/>
        <p:txBody>
          <a:bodyPr/>
          <a:lstStyle/>
          <a:p>
            <a:pPr marL="0" indent="0">
              <a:buNone/>
            </a:pPr>
            <a:r>
              <a:rPr lang="en-US" dirty="0"/>
              <a:t>Some Important job analysis techniques are as under : </a:t>
            </a:r>
          </a:p>
          <a:p>
            <a:pPr marL="0" indent="0">
              <a:buNone/>
            </a:pPr>
            <a:r>
              <a:rPr lang="en-US" dirty="0"/>
              <a:t>1. Functional Job Analysis</a:t>
            </a:r>
          </a:p>
          <a:p>
            <a:pPr marL="0" indent="0">
              <a:buNone/>
            </a:pPr>
            <a:r>
              <a:rPr lang="en-US" dirty="0"/>
              <a:t>2. Critical Incidents</a:t>
            </a:r>
          </a:p>
          <a:p>
            <a:pPr marL="0" indent="0">
              <a:buNone/>
            </a:pPr>
            <a:r>
              <a:rPr lang="en-US" dirty="0"/>
              <a:t>3. Job Elements</a:t>
            </a:r>
          </a:p>
          <a:p>
            <a:pPr marL="0" indent="0">
              <a:buNone/>
            </a:pPr>
            <a:r>
              <a:rPr lang="en-US" dirty="0"/>
              <a:t>4. Position Analysis </a:t>
            </a:r>
          </a:p>
          <a:p>
            <a:pPr marL="0" indent="0">
              <a:buNone/>
            </a:pPr>
            <a:r>
              <a:rPr lang="en-US" dirty="0"/>
              <a:t>5. Physical Abilities Requirement.</a:t>
            </a:r>
            <a:endParaRPr lang="en-IN" dirty="0"/>
          </a:p>
        </p:txBody>
      </p:sp>
    </p:spTree>
    <p:extLst>
      <p:ext uri="{BB962C8B-B14F-4D97-AF65-F5344CB8AC3E}">
        <p14:creationId xmlns:p14="http://schemas.microsoft.com/office/powerpoint/2010/main" val="232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02CD-5788-3987-7950-BCEFD9C828CE}"/>
              </a:ext>
            </a:extLst>
          </p:cNvPr>
          <p:cNvSpPr>
            <a:spLocks noGrp="1"/>
          </p:cNvSpPr>
          <p:nvPr>
            <p:ph type="title"/>
          </p:nvPr>
        </p:nvSpPr>
        <p:spPr/>
        <p:txBody>
          <a:bodyPr>
            <a:normAutofit fontScale="90000"/>
          </a:bodyPr>
          <a:lstStyle/>
          <a:p>
            <a:br>
              <a:rPr lang="en-US" dirty="0"/>
            </a:br>
            <a:r>
              <a:rPr lang="en-US" dirty="0"/>
              <a:t>Functional Job Analysis </a:t>
            </a:r>
            <a:br>
              <a:rPr lang="en-US" dirty="0"/>
            </a:br>
            <a:endParaRPr lang="en-IN" dirty="0"/>
          </a:p>
        </p:txBody>
      </p:sp>
      <p:sp>
        <p:nvSpPr>
          <p:cNvPr id="3" name="Content Placeholder 2">
            <a:extLst>
              <a:ext uri="{FF2B5EF4-FFF2-40B4-BE49-F238E27FC236}">
                <a16:creationId xmlns:a16="http://schemas.microsoft.com/office/drawing/2014/main" id="{DC101500-2EEF-CC50-D51F-0BEACC3FF1A0}"/>
              </a:ext>
            </a:extLst>
          </p:cNvPr>
          <p:cNvSpPr>
            <a:spLocks noGrp="1"/>
          </p:cNvSpPr>
          <p:nvPr>
            <p:ph idx="1"/>
          </p:nvPr>
        </p:nvSpPr>
        <p:spPr/>
        <p:txBody>
          <a:bodyPr/>
          <a:lstStyle/>
          <a:p>
            <a:pPr algn="just"/>
            <a:r>
              <a:rPr lang="en-US" dirty="0"/>
              <a:t>This technique focuses on identifying the key competencies required for a job. A competency is defined a behaviour rather than a skill or ability.</a:t>
            </a:r>
          </a:p>
          <a:p>
            <a:pPr algn="just"/>
            <a:r>
              <a:rPr lang="en-US" dirty="0"/>
              <a:t> In this technique trained professional develop information about the job on the basis of workers interviews, observation and training manuals.</a:t>
            </a:r>
            <a:endParaRPr lang="en-IN" dirty="0"/>
          </a:p>
        </p:txBody>
      </p:sp>
    </p:spTree>
    <p:extLst>
      <p:ext uri="{BB962C8B-B14F-4D97-AF65-F5344CB8AC3E}">
        <p14:creationId xmlns:p14="http://schemas.microsoft.com/office/powerpoint/2010/main" val="16982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94C8-5D0F-21E9-2F8A-3D9DCD8BA6A8}"/>
              </a:ext>
            </a:extLst>
          </p:cNvPr>
          <p:cNvSpPr>
            <a:spLocks noGrp="1"/>
          </p:cNvSpPr>
          <p:nvPr>
            <p:ph type="title"/>
          </p:nvPr>
        </p:nvSpPr>
        <p:spPr>
          <a:xfrm>
            <a:off x="1451579" y="804520"/>
            <a:ext cx="9603275" cy="620020"/>
          </a:xfrm>
        </p:spPr>
        <p:txBody>
          <a:bodyPr/>
          <a:lstStyle/>
          <a:p>
            <a:r>
              <a:rPr lang="en-IN" dirty="0"/>
              <a:t>Critical Incidents</a:t>
            </a:r>
          </a:p>
        </p:txBody>
      </p:sp>
      <p:sp>
        <p:nvSpPr>
          <p:cNvPr id="3" name="Content Placeholder 2">
            <a:extLst>
              <a:ext uri="{FF2B5EF4-FFF2-40B4-BE49-F238E27FC236}">
                <a16:creationId xmlns:a16="http://schemas.microsoft.com/office/drawing/2014/main" id="{A7733BF8-735D-1A8F-701D-4A7B78D0C297}"/>
              </a:ext>
            </a:extLst>
          </p:cNvPr>
          <p:cNvSpPr>
            <a:spLocks noGrp="1"/>
          </p:cNvSpPr>
          <p:nvPr>
            <p:ph idx="1"/>
          </p:nvPr>
        </p:nvSpPr>
        <p:spPr>
          <a:xfrm>
            <a:off x="741145" y="1853754"/>
            <a:ext cx="10953550" cy="4199727"/>
          </a:xfrm>
        </p:spPr>
        <p:txBody>
          <a:bodyPr>
            <a:normAutofit/>
          </a:bodyPr>
          <a:lstStyle/>
          <a:p>
            <a:r>
              <a:rPr lang="en-US" dirty="0"/>
              <a:t>Following are the steps involved in this technique: First of all, the job analyst asks workers, supervisors, managers and others to think of the most recent examples of workers whom they saw performing at a very high and at a very low level and to describe their on-the-job behaviour.</a:t>
            </a:r>
          </a:p>
          <a:p>
            <a:r>
              <a:rPr lang="en-US" dirty="0"/>
              <a:t>Next, all incidents are collected. According to </a:t>
            </a:r>
            <a:r>
              <a:rPr lang="en-US" dirty="0" err="1"/>
              <a:t>Flanagam</a:t>
            </a:r>
            <a:r>
              <a:rPr lang="en-US" dirty="0"/>
              <a:t> an analysis of simple jobs requires 50 to 100 incidents, of skilled and semi-skilled jobs from 1000 to 2000 incidents and of supervisor jobs from 2000 to 4000 incidents.</a:t>
            </a:r>
          </a:p>
          <a:p>
            <a:r>
              <a:rPr lang="en-US" dirty="0"/>
              <a:t>Next, the collected incidents are transferred to index cards and informants are asked to group them independently into various categories which collectively describe the content of the job. For example, in the case of a sales person some such categories may be "promptness of service", "interaction with customers" "fairness", "self-confidence, and so on.</a:t>
            </a:r>
            <a:endParaRPr lang="en-IN" dirty="0"/>
          </a:p>
        </p:txBody>
      </p:sp>
    </p:spTree>
    <p:extLst>
      <p:ext uri="{BB962C8B-B14F-4D97-AF65-F5344CB8AC3E}">
        <p14:creationId xmlns:p14="http://schemas.microsoft.com/office/powerpoint/2010/main" val="34644852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211</TotalTime>
  <Words>5450</Words>
  <Application>Microsoft Office PowerPoint</Application>
  <PresentationFormat>Widescreen</PresentationFormat>
  <Paragraphs>244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PowerPoint Presentation</vt:lpstr>
      <vt:lpstr>Procurement of the personnel Involves three important steps:</vt:lpstr>
      <vt:lpstr>Determinants of the kind or Quality of personnel </vt:lpstr>
      <vt:lpstr>Job Analysis</vt:lpstr>
      <vt:lpstr>PowerPoint Presentation</vt:lpstr>
      <vt:lpstr>PowerPoint Presentation</vt:lpstr>
      <vt:lpstr>Job Analysis Techniques</vt:lpstr>
      <vt:lpstr> Functional Job Analysis  </vt:lpstr>
      <vt:lpstr>Critical Incidents</vt:lpstr>
      <vt:lpstr>PowerPoint Presentation</vt:lpstr>
      <vt:lpstr>Job Elements</vt:lpstr>
      <vt:lpstr>PowerPoint Presentation</vt:lpstr>
      <vt:lpstr>Position Analysis Questionnaire</vt:lpstr>
      <vt:lpstr>Physical  Abilities Requirements</vt:lpstr>
      <vt:lpstr>How to obtain Data for Job Analysis</vt:lpstr>
      <vt:lpstr>PowerPoint Presentation</vt:lpstr>
      <vt:lpstr>PowerPoint Presentation</vt:lpstr>
      <vt:lpstr>PowerPoint Presentation</vt:lpstr>
      <vt:lpstr>  Job Description</vt:lpstr>
      <vt:lpstr>Job Specification</vt:lpstr>
      <vt:lpstr>PowerPoint Presentation</vt:lpstr>
      <vt:lpstr>Determination of the Quantity of Personnel (Manpower Planning)</vt:lpstr>
      <vt:lpstr>Objectives of Manpower Planning</vt:lpstr>
      <vt:lpstr>Manpower Planning Process</vt:lpstr>
      <vt:lpstr>PowerPoint Presentation</vt:lpstr>
      <vt:lpstr>Recruitment, Selection and Induction</vt:lpstr>
      <vt:lpstr>Placing the Requisition Indent</vt:lpstr>
      <vt:lpstr>PowerPoint Presentation</vt:lpstr>
      <vt:lpstr>Recruitment</vt:lpstr>
      <vt:lpstr>PowerPoint Presentation</vt:lpstr>
      <vt:lpstr>Sources of Recruitment</vt:lpstr>
      <vt:lpstr>external sources of recruitment</vt:lpstr>
      <vt:lpstr>Selection</vt:lpstr>
      <vt:lpstr>Selection Techniques</vt:lpstr>
      <vt:lpstr>PowerPoint Presentation</vt:lpstr>
      <vt:lpstr>2. Interview</vt:lpstr>
      <vt:lpstr>Kinds of Interview</vt:lpstr>
      <vt:lpstr>Procedure for an Interview</vt:lpstr>
      <vt:lpstr>PowerPoint Presentation</vt:lpstr>
      <vt:lpstr>PowerPoint Presentation</vt:lpstr>
      <vt:lpstr>Advantages and limitations of interviewing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Bagdi</dc:creator>
  <cp:lastModifiedBy>Dr. Hemantkumar Bulsara</cp:lastModifiedBy>
  <cp:revision>21</cp:revision>
  <dcterms:created xsi:type="dcterms:W3CDTF">2023-01-23T09:15:09Z</dcterms:created>
  <dcterms:modified xsi:type="dcterms:W3CDTF">2023-09-20T09:26:42Z</dcterms:modified>
</cp:coreProperties>
</file>