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28EA9-2DB8-4BF7-8CFE-F6C55728ED01}" type="datetimeFigureOut">
              <a:rPr lang="en-IN" smtClean="0"/>
              <a:pPr/>
              <a:t>20-09-2023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B65EF-781B-4492-A8E0-1E95F5ABE8C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B65EF-781B-4492-A8E0-1E95F5ABE8CD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DCDC-A597-4006-B6B4-1AD172D0A3BB}" type="datetimeFigureOut">
              <a:rPr lang="en-IN" smtClean="0"/>
              <a:pPr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9C87-0CD7-4028-85AF-7499B84FA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DCDC-A597-4006-B6B4-1AD172D0A3BB}" type="datetimeFigureOut">
              <a:rPr lang="en-IN" smtClean="0"/>
              <a:pPr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9C87-0CD7-4028-85AF-7499B84FA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DCDC-A597-4006-B6B4-1AD172D0A3BB}" type="datetimeFigureOut">
              <a:rPr lang="en-IN" smtClean="0"/>
              <a:pPr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9C87-0CD7-4028-85AF-7499B84FA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DCDC-A597-4006-B6B4-1AD172D0A3BB}" type="datetimeFigureOut">
              <a:rPr lang="en-IN" smtClean="0"/>
              <a:pPr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9C87-0CD7-4028-85AF-7499B84FA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DCDC-A597-4006-B6B4-1AD172D0A3BB}" type="datetimeFigureOut">
              <a:rPr lang="en-IN" smtClean="0"/>
              <a:pPr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9C87-0CD7-4028-85AF-7499B84FA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DCDC-A597-4006-B6B4-1AD172D0A3BB}" type="datetimeFigureOut">
              <a:rPr lang="en-IN" smtClean="0"/>
              <a:pPr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9C87-0CD7-4028-85AF-7499B84FA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DCDC-A597-4006-B6B4-1AD172D0A3BB}" type="datetimeFigureOut">
              <a:rPr lang="en-IN" smtClean="0"/>
              <a:pPr/>
              <a:t>20-09-2023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9C87-0CD7-4028-85AF-7499B84FA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DCDC-A597-4006-B6B4-1AD172D0A3BB}" type="datetimeFigureOut">
              <a:rPr lang="en-IN" smtClean="0"/>
              <a:pPr/>
              <a:t>20-09-2023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9C87-0CD7-4028-85AF-7499B84FA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DCDC-A597-4006-B6B4-1AD172D0A3BB}" type="datetimeFigureOut">
              <a:rPr lang="en-IN" smtClean="0"/>
              <a:pPr/>
              <a:t>20-09-2023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9C87-0CD7-4028-85AF-7499B84FA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DCDC-A597-4006-B6B4-1AD172D0A3BB}" type="datetimeFigureOut">
              <a:rPr lang="en-IN" smtClean="0"/>
              <a:pPr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9C87-0CD7-4028-85AF-7499B84FA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DCDC-A597-4006-B6B4-1AD172D0A3BB}" type="datetimeFigureOut">
              <a:rPr lang="en-IN" smtClean="0"/>
              <a:pPr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9C87-0CD7-4028-85AF-7499B84FA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BDCDC-A597-4006-B6B4-1AD172D0A3BB}" type="datetimeFigureOut">
              <a:rPr lang="en-IN" smtClean="0"/>
              <a:pPr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49C87-0CD7-4028-85AF-7499B84FA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981075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chemeClr val="accent6">
                    <a:lumMod val="75000"/>
                  </a:schemeClr>
                </a:solidFill>
              </a:rPr>
              <a:t>Training 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0" y="2419643"/>
            <a:ext cx="9144000" cy="3967089"/>
          </a:xfrm>
        </p:spPr>
        <p:txBody>
          <a:bodyPr>
            <a:normAutofit fontScale="55000" lnSpcReduction="20000"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>
              <a:defRPr/>
            </a:pPr>
            <a:r>
              <a:rPr lang="en-GB" sz="6000" b="1" i="1" dirty="0">
                <a:solidFill>
                  <a:srgbClr val="000066"/>
                </a:solidFill>
              </a:rPr>
              <a:t>Dr. </a:t>
            </a:r>
            <a:r>
              <a:rPr lang="en-GB" sz="6000" b="1" i="1" dirty="0" err="1">
                <a:solidFill>
                  <a:srgbClr val="000066"/>
                </a:solidFill>
              </a:rPr>
              <a:t>Hemantkumar</a:t>
            </a:r>
            <a:r>
              <a:rPr lang="en-GB" sz="6000" b="1" i="1" dirty="0">
                <a:solidFill>
                  <a:srgbClr val="000066"/>
                </a:solidFill>
              </a:rPr>
              <a:t> P. </a:t>
            </a:r>
            <a:r>
              <a:rPr lang="en-GB" sz="6000" b="1" i="1" dirty="0" err="1">
                <a:solidFill>
                  <a:srgbClr val="000066"/>
                </a:solidFill>
              </a:rPr>
              <a:t>Bulsara</a:t>
            </a:r>
            <a:endParaRPr lang="en-GB" sz="6000" b="1" i="1" dirty="0">
              <a:solidFill>
                <a:srgbClr val="000066"/>
              </a:solidFill>
            </a:endParaRPr>
          </a:p>
          <a:p>
            <a:pPr>
              <a:defRPr/>
            </a:pPr>
            <a:r>
              <a:rPr lang="en-US" sz="2800" b="1" i="1" dirty="0">
                <a:solidFill>
                  <a:srgbClr val="000066"/>
                </a:solidFill>
                <a:latin typeface="Times New Roman" pitchFamily="18" charset="0"/>
              </a:rPr>
              <a:t>[</a:t>
            </a:r>
            <a:r>
              <a:rPr lang="en-US" sz="2800" b="1" i="1" dirty="0" err="1">
                <a:solidFill>
                  <a:srgbClr val="000066"/>
                </a:solidFill>
                <a:latin typeface="Times New Roman" pitchFamily="18" charset="0"/>
              </a:rPr>
              <a:t>B.Engg</a:t>
            </a:r>
            <a:r>
              <a:rPr lang="en-US" sz="2800" b="1" i="1" dirty="0">
                <a:solidFill>
                  <a:srgbClr val="000066"/>
                </a:solidFill>
                <a:latin typeface="Times New Roman" pitchFamily="18" charset="0"/>
              </a:rPr>
              <a:t>.(Production), MBA (Marketing, CIS &amp; International Business), FDPM – IIM A, PhD (Management)]</a:t>
            </a:r>
          </a:p>
          <a:p>
            <a:pPr>
              <a:defRPr/>
            </a:pPr>
            <a:endParaRPr lang="en-US" sz="3600" dirty="0">
              <a:solidFill>
                <a:srgbClr val="000066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lang="en-GB" sz="6000" i="1" dirty="0">
                <a:solidFill>
                  <a:srgbClr val="800080"/>
                </a:solidFill>
              </a:rPr>
              <a:t>Associate Professor – Management </a:t>
            </a:r>
          </a:p>
          <a:p>
            <a:pPr>
              <a:defRPr/>
            </a:pPr>
            <a:r>
              <a:rPr lang="en-GB" sz="6000" i="1" dirty="0">
                <a:solidFill>
                  <a:srgbClr val="FF0000"/>
                </a:solidFill>
              </a:rPr>
              <a:t>Former Head</a:t>
            </a:r>
          </a:p>
          <a:p>
            <a:pPr>
              <a:defRPr/>
            </a:pPr>
            <a:r>
              <a:rPr lang="en-GB" sz="6000" i="1" dirty="0">
                <a:solidFill>
                  <a:srgbClr val="000066"/>
                </a:solidFill>
              </a:rPr>
              <a:t>Applied Mathematics and Humanities Department </a:t>
            </a:r>
          </a:p>
          <a:p>
            <a:pPr>
              <a:defRPr/>
            </a:pPr>
            <a:r>
              <a:rPr lang="en-GB" sz="6000" i="1" dirty="0">
                <a:solidFill>
                  <a:srgbClr val="800080"/>
                </a:solidFill>
              </a:rPr>
              <a:t>S V National Institute of Technology</a:t>
            </a:r>
          </a:p>
          <a:p>
            <a:pPr>
              <a:defRPr/>
            </a:pPr>
            <a:r>
              <a:rPr lang="en-GB" sz="6000" i="1" dirty="0" err="1">
                <a:solidFill>
                  <a:srgbClr val="006600"/>
                </a:solidFill>
              </a:rPr>
              <a:t>Surat</a:t>
            </a:r>
            <a:r>
              <a:rPr lang="en-GB" sz="6000" i="1" dirty="0">
                <a:solidFill>
                  <a:srgbClr val="006600"/>
                </a:solidFill>
              </a:rPr>
              <a:t> - India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C. Methods which aim at improving the executive’s knowledge </a:t>
            </a:r>
          </a:p>
          <a:p>
            <a:pPr lvl="1">
              <a:buNone/>
            </a:pPr>
            <a:r>
              <a:rPr lang="en-US" b="1" dirty="0">
                <a:solidFill>
                  <a:srgbClr val="002060"/>
                </a:solidFill>
              </a:rPr>
              <a:t>(1)Conferences</a:t>
            </a:r>
          </a:p>
          <a:p>
            <a:pPr lvl="1">
              <a:buNone/>
            </a:pPr>
            <a:r>
              <a:rPr lang="en-US" b="1" dirty="0">
                <a:solidFill>
                  <a:srgbClr val="002060"/>
                </a:solidFill>
              </a:rPr>
              <a:t>(2)Autonomy training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455613"/>
            <a:ext cx="9144000" cy="567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300" b="1" dirty="0">
                <a:solidFill>
                  <a:srgbClr val="660066"/>
                </a:solidFill>
                <a:latin typeface="Calibri" pitchFamily="34" charset="0"/>
              </a:rPr>
              <a:t>Thank You</a:t>
            </a:r>
          </a:p>
          <a:p>
            <a:pPr algn="just"/>
            <a:r>
              <a:rPr lang="en-US" b="1" dirty="0">
                <a:solidFill>
                  <a:srgbClr val="000066"/>
                </a:solidFill>
                <a:latin typeface="Times New Roman" pitchFamily="18" charset="0"/>
              </a:rPr>
              <a:t>        </a:t>
            </a:r>
            <a:endParaRPr lang="en-US" b="1" dirty="0">
              <a:solidFill>
                <a:srgbClr val="990099"/>
              </a:solidFill>
              <a:latin typeface="Times New Roman" pitchFamily="18" charset="0"/>
            </a:endParaRPr>
          </a:p>
          <a:p>
            <a:pPr algn="ctr"/>
            <a:endParaRPr lang="en-US" b="1" dirty="0">
              <a:solidFill>
                <a:srgbClr val="990099"/>
              </a:solidFill>
              <a:latin typeface="Calibri" pitchFamily="34" charset="0"/>
            </a:endParaRPr>
          </a:p>
          <a:p>
            <a:pPr algn="ctr"/>
            <a:r>
              <a:rPr lang="en-GB" sz="3200" b="1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GB" sz="3200" b="1" i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Hemantkumar</a:t>
            </a:r>
            <a:r>
              <a:rPr lang="en-GB" sz="3200" b="1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P. </a:t>
            </a:r>
            <a:r>
              <a:rPr lang="en-GB" sz="3200" b="1" i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Bulsara</a:t>
            </a:r>
            <a:endParaRPr lang="en-GB" sz="3200" b="1" i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b="1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200" b="1" i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B.Engg</a:t>
            </a:r>
            <a:r>
              <a:rPr lang="en-US" sz="1200" b="1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.(Production), MBA (Marketing, CIS &amp; International Business), FDPM – IIM A, PhD (Management)]</a:t>
            </a:r>
          </a:p>
          <a:p>
            <a:pPr algn="ctr"/>
            <a:endParaRPr lang="en-US" sz="20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GB" sz="2000" b="1" i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Associate Professor – Management </a:t>
            </a:r>
          </a:p>
          <a:p>
            <a:pPr algn="ctr"/>
            <a:r>
              <a:rPr lang="en-GB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Former Head</a:t>
            </a:r>
          </a:p>
          <a:p>
            <a:pPr algn="ctr"/>
            <a:r>
              <a:rPr lang="en-GB" sz="2000" b="1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Applied Mathematics and Humanities Department </a:t>
            </a:r>
          </a:p>
          <a:p>
            <a:pPr algn="ctr"/>
            <a:r>
              <a:rPr lang="en-GB" sz="2000" b="1" i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S V National Institute of Technology</a:t>
            </a:r>
          </a:p>
          <a:p>
            <a:pPr algn="ctr"/>
            <a:r>
              <a:rPr lang="en-GB" sz="2000" b="1" i="1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Surat</a:t>
            </a:r>
            <a:r>
              <a:rPr lang="en-GB" sz="20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- India</a:t>
            </a:r>
          </a:p>
          <a:p>
            <a:pPr algn="ctr"/>
            <a:r>
              <a:rPr lang="en-US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Email: </a:t>
            </a:r>
            <a:r>
              <a:rPr lang="en-US" sz="20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hbulsara@amhd.svnit.ac.in</a:t>
            </a:r>
          </a:p>
          <a:p>
            <a:pPr algn="ctr"/>
            <a:r>
              <a:rPr lang="en-US" sz="20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             hemantbulsara@gmail.com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Training, Education and Development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>
                <a:solidFill>
                  <a:srgbClr val="002060"/>
                </a:solidFill>
              </a:rPr>
              <a:t>The term </a:t>
            </a:r>
            <a:r>
              <a:rPr lang="en-US" b="1" dirty="0">
                <a:solidFill>
                  <a:srgbClr val="00B050"/>
                </a:solidFill>
              </a:rPr>
              <a:t>‘training’, ‘education’, ‘developmen</a:t>
            </a:r>
            <a:r>
              <a:rPr lang="en-US" b="1" dirty="0">
                <a:solidFill>
                  <a:srgbClr val="FF0000"/>
                </a:solidFill>
              </a:rPr>
              <a:t>t’ </a:t>
            </a:r>
            <a:r>
              <a:rPr lang="en-US" b="1" dirty="0">
                <a:solidFill>
                  <a:srgbClr val="002060"/>
                </a:solidFill>
              </a:rPr>
              <a:t>are closely related but their meanings have important distinctions.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Training</a:t>
            </a:r>
            <a:r>
              <a:rPr lang="en-US" b="1" dirty="0">
                <a:solidFill>
                  <a:srgbClr val="002060"/>
                </a:solidFill>
              </a:rPr>
              <a:t> is the act of increasing the knowledge and skill of an employee for doing a particular job. It is concerned with </a:t>
            </a:r>
            <a:r>
              <a:rPr lang="en-US" b="1" dirty="0">
                <a:solidFill>
                  <a:srgbClr val="00B050"/>
                </a:solidFill>
              </a:rPr>
              <a:t>imparting specific skills </a:t>
            </a:r>
            <a:r>
              <a:rPr lang="en-US" b="1" dirty="0">
                <a:solidFill>
                  <a:srgbClr val="002060"/>
                </a:solidFill>
              </a:rPr>
              <a:t>for </a:t>
            </a:r>
            <a:r>
              <a:rPr lang="en-US" b="1" u="sng" dirty="0">
                <a:solidFill>
                  <a:srgbClr val="00B050"/>
                </a:solidFill>
              </a:rPr>
              <a:t>particular purposes</a:t>
            </a:r>
            <a:r>
              <a:rPr lang="en-US" b="1" dirty="0">
                <a:solidFill>
                  <a:srgbClr val="002060"/>
                </a:solidFill>
              </a:rPr>
              <a:t>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Education</a:t>
            </a:r>
            <a:r>
              <a:rPr lang="en-US" b="1" dirty="0">
                <a:solidFill>
                  <a:srgbClr val="002060"/>
                </a:solidFill>
              </a:rPr>
              <a:t> is concerned with </a:t>
            </a:r>
            <a:r>
              <a:rPr lang="en-US" b="1" u="sng" dirty="0">
                <a:solidFill>
                  <a:srgbClr val="00B050"/>
                </a:solidFill>
              </a:rPr>
              <a:t>increasing general knowledge and understanding of the employee’s total environment.</a:t>
            </a:r>
            <a:endParaRPr lang="en-IN" b="1" u="sng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60648"/>
            <a:ext cx="8229600" cy="6408712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b="1" dirty="0">
                <a:solidFill>
                  <a:srgbClr val="FF0000"/>
                </a:solidFill>
              </a:rPr>
              <a:t>   Following are some important distinctions between training and education:</a:t>
            </a:r>
          </a:p>
          <a:p>
            <a:pPr algn="just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algn="just"/>
            <a:r>
              <a:rPr lang="en-US" b="1" dirty="0">
                <a:solidFill>
                  <a:srgbClr val="002060"/>
                </a:solidFill>
              </a:rPr>
              <a:t>The </a:t>
            </a:r>
            <a:r>
              <a:rPr lang="en-US" b="1" dirty="0">
                <a:solidFill>
                  <a:srgbClr val="00B050"/>
                </a:solidFill>
              </a:rPr>
              <a:t>content and scope of training is always specific, narrow and job-related</a:t>
            </a:r>
            <a:r>
              <a:rPr lang="en-US" b="1" dirty="0">
                <a:solidFill>
                  <a:srgbClr val="002060"/>
                </a:solidFill>
              </a:rPr>
              <a:t>; </a:t>
            </a:r>
            <a:r>
              <a:rPr lang="en-US" b="1" dirty="0">
                <a:solidFill>
                  <a:srgbClr val="C00000"/>
                </a:solidFill>
              </a:rPr>
              <a:t>the content and scope of education is always </a:t>
            </a:r>
            <a:r>
              <a:rPr lang="en-US" b="1">
                <a:solidFill>
                  <a:srgbClr val="C00000"/>
                </a:solidFill>
              </a:rPr>
              <a:t>broad and </a:t>
            </a:r>
            <a:r>
              <a:rPr lang="en-US" b="1" dirty="0">
                <a:solidFill>
                  <a:srgbClr val="C00000"/>
                </a:solidFill>
              </a:rPr>
              <a:t>general.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</a:rPr>
              <a:t>Training is always applied and practical</a:t>
            </a:r>
            <a:r>
              <a:rPr lang="en-US" b="1" dirty="0">
                <a:solidFill>
                  <a:srgbClr val="002060"/>
                </a:solidFill>
              </a:rPr>
              <a:t>; </a:t>
            </a:r>
            <a:r>
              <a:rPr lang="en-US" b="1" dirty="0">
                <a:solidFill>
                  <a:srgbClr val="C00000"/>
                </a:solidFill>
              </a:rPr>
              <a:t>education is usually pure and theoretical.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</a:rPr>
              <a:t>Training is mostly of short duration</a:t>
            </a:r>
            <a:r>
              <a:rPr lang="en-US" b="1" dirty="0">
                <a:solidFill>
                  <a:srgbClr val="002060"/>
                </a:solidFill>
              </a:rPr>
              <a:t>; </a:t>
            </a:r>
            <a:r>
              <a:rPr lang="en-US" b="1" dirty="0">
                <a:solidFill>
                  <a:srgbClr val="C00000"/>
                </a:solidFill>
              </a:rPr>
              <a:t>education is long duration.</a:t>
            </a:r>
          </a:p>
          <a:p>
            <a:pPr algn="just"/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Training gives quick and apparent results</a:t>
            </a:r>
            <a:r>
              <a:rPr lang="en-US" b="1" dirty="0">
                <a:solidFill>
                  <a:srgbClr val="002060"/>
                </a:solidFill>
              </a:rPr>
              <a:t>; </a:t>
            </a:r>
            <a:r>
              <a:rPr lang="en-US" b="1" dirty="0">
                <a:solidFill>
                  <a:srgbClr val="C00000"/>
                </a:solidFill>
              </a:rPr>
              <a:t>the results of education are not so quick and apparent 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77280"/>
            <a:ext cx="8229600" cy="6480720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b="1" dirty="0">
                <a:solidFill>
                  <a:srgbClr val="FF0000"/>
                </a:solidFill>
              </a:rPr>
              <a:t>The term </a:t>
            </a:r>
            <a:r>
              <a:rPr lang="en-US" b="1" dirty="0">
                <a:solidFill>
                  <a:srgbClr val="002060"/>
                </a:solidFill>
              </a:rPr>
              <a:t>development is broad </a:t>
            </a:r>
            <a:r>
              <a:rPr lang="en-US" b="1" dirty="0">
                <a:solidFill>
                  <a:srgbClr val="FF0000"/>
                </a:solidFill>
              </a:rPr>
              <a:t>one. It includes </a:t>
            </a:r>
            <a:r>
              <a:rPr lang="en-US" b="1" dirty="0">
                <a:solidFill>
                  <a:srgbClr val="00B050"/>
                </a:solidFill>
              </a:rPr>
              <a:t>both training and education.</a:t>
            </a:r>
            <a:r>
              <a:rPr lang="en-US" b="1" dirty="0">
                <a:solidFill>
                  <a:srgbClr val="FF0000"/>
                </a:solidFill>
              </a:rPr>
              <a:t> It’s aim is to improve overall personality of an individual. The term is mostly used in the context of executives only</a:t>
            </a:r>
            <a:r>
              <a:rPr lang="en-US" b="1" dirty="0"/>
              <a:t>.</a:t>
            </a:r>
          </a:p>
          <a:p>
            <a:pPr algn="just">
              <a:buNone/>
            </a:pPr>
            <a:r>
              <a:rPr lang="en-US" b="1" dirty="0">
                <a:solidFill>
                  <a:srgbClr val="002060"/>
                </a:solidFill>
              </a:rPr>
              <a:t>Following are some are some important </a:t>
            </a:r>
            <a:r>
              <a:rPr lang="en-US" b="1" dirty="0">
                <a:solidFill>
                  <a:srgbClr val="00B050"/>
                </a:solidFill>
              </a:rPr>
              <a:t>distinctions between training and development:</a:t>
            </a:r>
          </a:p>
          <a:p>
            <a:pPr algn="just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algn="just"/>
            <a:r>
              <a:rPr lang="en-US" b="1" dirty="0">
                <a:solidFill>
                  <a:srgbClr val="002060"/>
                </a:solidFill>
              </a:rPr>
              <a:t>Training is meant for </a:t>
            </a:r>
            <a:r>
              <a:rPr lang="en-US" b="1" dirty="0">
                <a:solidFill>
                  <a:srgbClr val="00B050"/>
                </a:solidFill>
              </a:rPr>
              <a:t>operatives</a:t>
            </a:r>
            <a:r>
              <a:rPr lang="en-US" b="1" dirty="0">
                <a:solidFill>
                  <a:srgbClr val="002060"/>
                </a:solidFill>
              </a:rPr>
              <a:t>. Development is meant for </a:t>
            </a:r>
            <a:r>
              <a:rPr lang="en-US" b="1" dirty="0">
                <a:solidFill>
                  <a:srgbClr val="FF0000"/>
                </a:solidFill>
              </a:rPr>
              <a:t>executives.</a:t>
            </a:r>
          </a:p>
          <a:p>
            <a:pPr algn="just"/>
            <a:r>
              <a:rPr lang="en-US" b="1" dirty="0">
                <a:solidFill>
                  <a:srgbClr val="002060"/>
                </a:solidFill>
              </a:rPr>
              <a:t>The aim of training is to develop some </a:t>
            </a:r>
            <a:r>
              <a:rPr lang="en-US" b="1" dirty="0">
                <a:solidFill>
                  <a:srgbClr val="00B050"/>
                </a:solidFill>
              </a:rPr>
              <a:t>specific skill </a:t>
            </a:r>
            <a:r>
              <a:rPr lang="en-US" b="1" dirty="0">
                <a:solidFill>
                  <a:srgbClr val="002060"/>
                </a:solidFill>
              </a:rPr>
              <a:t>in an individual. The aim of development is to develop the </a:t>
            </a:r>
            <a:r>
              <a:rPr lang="en-US" b="1" dirty="0">
                <a:solidFill>
                  <a:srgbClr val="FF0000"/>
                </a:solidFill>
              </a:rPr>
              <a:t>total personality of the individual.</a:t>
            </a:r>
          </a:p>
          <a:p>
            <a:pPr algn="just"/>
            <a:r>
              <a:rPr lang="en-US" b="1" dirty="0">
                <a:solidFill>
                  <a:srgbClr val="002060"/>
                </a:solidFill>
              </a:rPr>
              <a:t>Training is </a:t>
            </a:r>
            <a:r>
              <a:rPr lang="en-US" b="1" dirty="0">
                <a:solidFill>
                  <a:srgbClr val="00B050"/>
                </a:solidFill>
              </a:rPr>
              <a:t>one-shot affair. </a:t>
            </a:r>
            <a:r>
              <a:rPr lang="en-US" b="1" dirty="0">
                <a:solidFill>
                  <a:srgbClr val="002060"/>
                </a:solidFill>
              </a:rPr>
              <a:t>Development is a </a:t>
            </a:r>
            <a:r>
              <a:rPr lang="en-US" b="1" dirty="0">
                <a:solidFill>
                  <a:srgbClr val="FF0000"/>
                </a:solidFill>
              </a:rPr>
              <a:t>continuous process</a:t>
            </a:r>
            <a:r>
              <a:rPr lang="en-US" b="1" dirty="0">
                <a:solidFill>
                  <a:srgbClr val="002060"/>
                </a:solidFill>
              </a:rPr>
              <a:t>.</a:t>
            </a:r>
          </a:p>
          <a:p>
            <a:pPr algn="just"/>
            <a:r>
              <a:rPr lang="en-US" b="1" dirty="0">
                <a:solidFill>
                  <a:srgbClr val="002060"/>
                </a:solidFill>
              </a:rPr>
              <a:t>The initiative for training </a:t>
            </a:r>
            <a:r>
              <a:rPr lang="en-US" b="1" dirty="0">
                <a:solidFill>
                  <a:srgbClr val="00B050"/>
                </a:solidFill>
              </a:rPr>
              <a:t>comes from management</a:t>
            </a:r>
            <a:r>
              <a:rPr lang="en-US" b="1" dirty="0">
                <a:solidFill>
                  <a:srgbClr val="002060"/>
                </a:solidFill>
              </a:rPr>
              <a:t>. The initiative for development </a:t>
            </a:r>
            <a:r>
              <a:rPr lang="en-US" b="1" dirty="0">
                <a:solidFill>
                  <a:srgbClr val="FF0000"/>
                </a:solidFill>
              </a:rPr>
              <a:t>comes from the individual himself</a:t>
            </a:r>
            <a:r>
              <a:rPr lang="en-US" b="1" dirty="0">
                <a:solidFill>
                  <a:srgbClr val="002060"/>
                </a:solidFill>
              </a:rPr>
              <a:t>. To put it differently training is mostly the </a:t>
            </a:r>
            <a:r>
              <a:rPr lang="en-US" b="1" dirty="0">
                <a:solidFill>
                  <a:srgbClr val="00B050"/>
                </a:solidFill>
              </a:rPr>
              <a:t>result of some outside motivation</a:t>
            </a:r>
            <a:r>
              <a:rPr lang="en-US" b="1" dirty="0">
                <a:solidFill>
                  <a:srgbClr val="002060"/>
                </a:solidFill>
              </a:rPr>
              <a:t>. Development is the </a:t>
            </a:r>
            <a:r>
              <a:rPr lang="en-US" b="1" dirty="0">
                <a:solidFill>
                  <a:srgbClr val="FF0000"/>
                </a:solidFill>
              </a:rPr>
              <a:t>result of internal motivation.</a:t>
            </a:r>
          </a:p>
          <a:p>
            <a:pPr algn="just"/>
            <a:r>
              <a:rPr lang="en-US" b="1" dirty="0">
                <a:solidFill>
                  <a:srgbClr val="002060"/>
                </a:solidFill>
              </a:rPr>
              <a:t>Training is mostly a preparation to </a:t>
            </a:r>
            <a:r>
              <a:rPr lang="en-US" b="1" dirty="0">
                <a:solidFill>
                  <a:srgbClr val="00B050"/>
                </a:solidFill>
              </a:rPr>
              <a:t>meet an individual’s present needs</a:t>
            </a:r>
            <a:r>
              <a:rPr lang="en-US" b="1" dirty="0">
                <a:solidFill>
                  <a:srgbClr val="002060"/>
                </a:solidFill>
              </a:rPr>
              <a:t>. It can thus be seen as reactive process. Development is a </a:t>
            </a:r>
            <a:r>
              <a:rPr lang="en-US" b="1" dirty="0">
                <a:solidFill>
                  <a:srgbClr val="FF0000"/>
                </a:solidFill>
              </a:rPr>
              <a:t>preparation to meet his future needs. It is thus largely a proactive process.</a:t>
            </a:r>
            <a:endParaRPr lang="en-IN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Need and Objectives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686800" cy="5589240"/>
          </a:xfrm>
        </p:spPr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en-US" b="1" dirty="0">
                <a:solidFill>
                  <a:srgbClr val="002060"/>
                </a:solidFill>
              </a:rPr>
              <a:t>The major objectives of training are as follows :</a:t>
            </a:r>
          </a:p>
          <a:p>
            <a:pPr algn="just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514350" indent="-514350" algn="just">
              <a:buAutoNum type="arabicParenBoth"/>
            </a:pPr>
            <a:r>
              <a:rPr lang="en-US" b="1" dirty="0">
                <a:solidFill>
                  <a:srgbClr val="002060"/>
                </a:solidFill>
              </a:rPr>
              <a:t>To train the employee in </a:t>
            </a:r>
            <a:r>
              <a:rPr lang="en-US" b="1" dirty="0">
                <a:solidFill>
                  <a:srgbClr val="00B050"/>
                </a:solidFill>
              </a:rPr>
              <a:t>the company culture pattern</a:t>
            </a:r>
            <a:r>
              <a:rPr lang="en-US" b="1" dirty="0">
                <a:solidFill>
                  <a:srgbClr val="002060"/>
                </a:solidFill>
              </a:rPr>
              <a:t>.</a:t>
            </a:r>
          </a:p>
          <a:p>
            <a:pPr marL="514350" indent="-514350" algn="just">
              <a:buAutoNum type="arabicParenBoth"/>
            </a:pPr>
            <a:endParaRPr lang="en-US" b="1" dirty="0">
              <a:solidFill>
                <a:srgbClr val="002060"/>
              </a:solidFill>
            </a:endParaRPr>
          </a:p>
          <a:p>
            <a:pPr marL="514350" indent="-514350" algn="just">
              <a:buAutoNum type="arabicParenBoth"/>
            </a:pPr>
            <a:r>
              <a:rPr lang="en-US" b="1" dirty="0">
                <a:solidFill>
                  <a:srgbClr val="002060"/>
                </a:solidFill>
              </a:rPr>
              <a:t>To train the employee </a:t>
            </a:r>
            <a:r>
              <a:rPr lang="en-US" b="1" dirty="0">
                <a:solidFill>
                  <a:srgbClr val="00B050"/>
                </a:solidFill>
              </a:rPr>
              <a:t>to increase his quantity and quality of output. This may involve improvement in work methods or skills.</a:t>
            </a:r>
          </a:p>
          <a:p>
            <a:pPr marL="514350" indent="-514350" algn="just">
              <a:buAutoNum type="arabicParenBoth"/>
            </a:pPr>
            <a:endParaRPr lang="en-US" b="1" dirty="0">
              <a:solidFill>
                <a:srgbClr val="002060"/>
              </a:solidFill>
            </a:endParaRPr>
          </a:p>
          <a:p>
            <a:pPr marL="514350" indent="-514350" algn="just">
              <a:buAutoNum type="arabicParenBoth"/>
            </a:pPr>
            <a:r>
              <a:rPr lang="en-US" b="1" dirty="0">
                <a:solidFill>
                  <a:srgbClr val="002060"/>
                </a:solidFill>
              </a:rPr>
              <a:t>To train the employee for </a:t>
            </a:r>
            <a:r>
              <a:rPr lang="en-US" b="1" dirty="0">
                <a:solidFill>
                  <a:srgbClr val="00B050"/>
                </a:solidFill>
              </a:rPr>
              <a:t>promotion to higher jobs.</a:t>
            </a:r>
          </a:p>
          <a:p>
            <a:pPr marL="514350" indent="-514350" algn="just">
              <a:buAutoNum type="arabicParenBoth"/>
            </a:pPr>
            <a:endParaRPr lang="en-US" b="1" dirty="0">
              <a:solidFill>
                <a:srgbClr val="002060"/>
              </a:solidFill>
            </a:endParaRPr>
          </a:p>
          <a:p>
            <a:pPr marL="514350" indent="-514350" algn="just">
              <a:buAutoNum type="arabicParenBoth"/>
            </a:pPr>
            <a:r>
              <a:rPr lang="en-US" b="1" dirty="0">
                <a:solidFill>
                  <a:srgbClr val="002060"/>
                </a:solidFill>
              </a:rPr>
              <a:t>To train the employee </a:t>
            </a:r>
            <a:r>
              <a:rPr lang="en-US" b="1" dirty="0">
                <a:solidFill>
                  <a:srgbClr val="00B050"/>
                </a:solidFill>
              </a:rPr>
              <a:t>to avoid social mistakes .</a:t>
            </a:r>
          </a:p>
          <a:p>
            <a:pPr marL="514350" indent="-514350" algn="just">
              <a:buAutoNum type="arabicParenBoth"/>
            </a:pPr>
            <a:endParaRPr lang="en-US" b="1" dirty="0">
              <a:solidFill>
                <a:srgbClr val="002060"/>
              </a:solidFill>
            </a:endParaRPr>
          </a:p>
          <a:p>
            <a:pPr marL="514350" indent="-514350" algn="just">
              <a:buAutoNum type="arabicParenBoth"/>
            </a:pPr>
            <a:r>
              <a:rPr lang="en-US" b="1" dirty="0">
                <a:solidFill>
                  <a:srgbClr val="002060"/>
                </a:solidFill>
              </a:rPr>
              <a:t>To train the employee toward </a:t>
            </a:r>
            <a:r>
              <a:rPr lang="en-US" b="1" dirty="0">
                <a:solidFill>
                  <a:srgbClr val="00B050"/>
                </a:solidFill>
              </a:rPr>
              <a:t>better job adjustment and high morale.</a:t>
            </a:r>
          </a:p>
          <a:p>
            <a:pPr marL="514350" indent="-514350" algn="just">
              <a:buAutoNum type="arabicParenBoth"/>
            </a:pPr>
            <a:endParaRPr lang="en-US" b="1" dirty="0">
              <a:solidFill>
                <a:srgbClr val="002060"/>
              </a:solidFill>
            </a:endParaRPr>
          </a:p>
          <a:p>
            <a:pPr marL="514350" indent="-514350" algn="just">
              <a:buAutoNum type="arabicParenBoth"/>
            </a:pPr>
            <a:r>
              <a:rPr lang="en-US" b="1" dirty="0">
                <a:solidFill>
                  <a:srgbClr val="002060"/>
                </a:solidFill>
              </a:rPr>
              <a:t>To </a:t>
            </a:r>
            <a:r>
              <a:rPr lang="en-US" b="1" dirty="0">
                <a:solidFill>
                  <a:srgbClr val="00B050"/>
                </a:solidFill>
              </a:rPr>
              <a:t>reduce supervision, wastage and accidents </a:t>
            </a:r>
            <a:r>
              <a:rPr lang="en-US" b="1" dirty="0">
                <a:solidFill>
                  <a:srgbClr val="002060"/>
                </a:solidFill>
              </a:rPr>
              <a:t>. </a:t>
            </a:r>
            <a:r>
              <a:rPr lang="en-US" b="1" dirty="0">
                <a:solidFill>
                  <a:srgbClr val="00B050"/>
                </a:solidFill>
              </a:rPr>
              <a:t>Development of effective work habits and methods of work should contribute toward a reduction in the accident rate, less supervision and wastage of material.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Determining Training Needs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2060"/>
                </a:solidFill>
              </a:rPr>
              <a:t>In order to determine the training needs of an organization the personnel manager should seek information on the following points :</a:t>
            </a:r>
          </a:p>
          <a:p>
            <a:pPr marL="514350" indent="-514350" algn="just">
              <a:buAutoNum type="alphaLcParenBoth"/>
            </a:pPr>
            <a:r>
              <a:rPr lang="en-US" dirty="0">
                <a:solidFill>
                  <a:srgbClr val="C00000"/>
                </a:solidFill>
              </a:rPr>
              <a:t>Whether training is needed ?</a:t>
            </a:r>
          </a:p>
          <a:p>
            <a:pPr marL="514350" indent="-514350" algn="just">
              <a:buAutoNum type="alphaLcParenBoth"/>
            </a:pPr>
            <a:endParaRPr lang="en-US" dirty="0">
              <a:solidFill>
                <a:srgbClr val="C00000"/>
              </a:solidFill>
            </a:endParaRPr>
          </a:p>
          <a:p>
            <a:pPr marL="514350" indent="-514350" algn="just">
              <a:buAutoNum type="alphaLcParenBoth"/>
            </a:pPr>
            <a:r>
              <a:rPr lang="en-US" dirty="0">
                <a:solidFill>
                  <a:srgbClr val="C00000"/>
                </a:solidFill>
              </a:rPr>
              <a:t>Where training is needed ?</a:t>
            </a:r>
          </a:p>
          <a:p>
            <a:pPr marL="514350" indent="-514350" algn="just">
              <a:buAutoNum type="alphaLcParenBoth"/>
            </a:pPr>
            <a:endParaRPr lang="en-US" dirty="0">
              <a:solidFill>
                <a:srgbClr val="C00000"/>
              </a:solidFill>
            </a:endParaRPr>
          </a:p>
          <a:p>
            <a:pPr marL="514350" indent="-514350" algn="just">
              <a:buAutoNum type="alphaLcParenBoth"/>
            </a:pPr>
            <a:r>
              <a:rPr lang="en-US" dirty="0">
                <a:solidFill>
                  <a:srgbClr val="C00000"/>
                </a:solidFill>
              </a:rPr>
              <a:t>Which training is needed ?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Training methods for operatives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arenBoth"/>
            </a:pPr>
            <a:r>
              <a:rPr lang="en-US" b="1" dirty="0">
                <a:solidFill>
                  <a:srgbClr val="002060"/>
                </a:solidFill>
              </a:rPr>
              <a:t>Training on the job</a:t>
            </a:r>
          </a:p>
          <a:p>
            <a:pPr marL="914400" lvl="1" indent="-514350"/>
            <a:r>
              <a:rPr lang="en-US" dirty="0">
                <a:solidFill>
                  <a:srgbClr val="002060"/>
                </a:solidFill>
              </a:rPr>
              <a:t>Job Rotation</a:t>
            </a:r>
          </a:p>
          <a:p>
            <a:pPr marL="914400" lvl="1" indent="-514350"/>
            <a:r>
              <a:rPr lang="en-US" dirty="0">
                <a:solidFill>
                  <a:srgbClr val="002060"/>
                </a:solidFill>
              </a:rPr>
              <a:t>Internship Training </a:t>
            </a:r>
          </a:p>
          <a:p>
            <a:pPr marL="914400" lvl="1" indent="-514350"/>
            <a:r>
              <a:rPr lang="en-US" dirty="0">
                <a:solidFill>
                  <a:srgbClr val="002060"/>
                </a:solidFill>
              </a:rPr>
              <a:t>Apprenticeship </a:t>
            </a:r>
          </a:p>
          <a:p>
            <a:pPr marL="914400" lvl="1" indent="-514350"/>
            <a:r>
              <a:rPr lang="en-US" dirty="0">
                <a:solidFill>
                  <a:srgbClr val="002060"/>
                </a:solidFill>
              </a:rPr>
              <a:t>Vestibule school</a:t>
            </a:r>
          </a:p>
          <a:p>
            <a:pPr marL="514350" indent="-514350">
              <a:buNone/>
            </a:pPr>
            <a:r>
              <a:rPr lang="en-US" b="1" dirty="0">
                <a:solidFill>
                  <a:srgbClr val="002060"/>
                </a:solidFill>
              </a:rPr>
              <a:t>(2)General Education Programs</a:t>
            </a:r>
          </a:p>
          <a:p>
            <a:pPr marL="514350" indent="-51435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514350" indent="-514350">
              <a:buNone/>
            </a:pPr>
            <a:r>
              <a:rPr lang="en-US" b="1" dirty="0">
                <a:solidFill>
                  <a:srgbClr val="002060"/>
                </a:solidFill>
              </a:rPr>
              <a:t>(3)Simulators and Training Aids</a:t>
            </a:r>
            <a:br>
              <a:rPr lang="en-US" b="1" dirty="0">
                <a:solidFill>
                  <a:srgbClr val="002060"/>
                </a:solidFill>
              </a:rPr>
            </a:br>
            <a:endParaRPr lang="en-US" b="1" dirty="0">
              <a:solidFill>
                <a:srgbClr val="002060"/>
              </a:solidFill>
            </a:endParaRPr>
          </a:p>
          <a:p>
            <a:pPr marL="514350" indent="-514350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Management Development Methods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b="1" dirty="0">
                <a:solidFill>
                  <a:srgbClr val="002060"/>
                </a:solidFill>
              </a:rPr>
              <a:t>Methods which aim at improving the decision-making skills of executives ;</a:t>
            </a:r>
          </a:p>
          <a:p>
            <a:pPr marL="514350" indent="-514350">
              <a:buAutoNum type="alphaUcPeriod"/>
            </a:pPr>
            <a:endParaRPr lang="en-US" b="1" dirty="0">
              <a:solidFill>
                <a:srgbClr val="002060"/>
              </a:solidFill>
            </a:endParaRPr>
          </a:p>
          <a:p>
            <a:pPr marL="514350" indent="-514350">
              <a:buAutoNum type="alphaUcPeriod"/>
            </a:pPr>
            <a:r>
              <a:rPr lang="en-US" b="1" dirty="0">
                <a:solidFill>
                  <a:srgbClr val="002060"/>
                </a:solidFill>
              </a:rPr>
              <a:t> Methods which aim at improving the inter-personal skills of executives ; and </a:t>
            </a:r>
          </a:p>
          <a:p>
            <a:pPr marL="514350" indent="-514350">
              <a:buAutoNum type="alphaUcPeriod"/>
            </a:pPr>
            <a:endParaRPr lang="en-US" b="1" dirty="0">
              <a:solidFill>
                <a:srgbClr val="002060"/>
              </a:solidFill>
            </a:endParaRPr>
          </a:p>
          <a:p>
            <a:pPr marL="514350" indent="-514350">
              <a:buAutoNum type="alphaUcPeriod"/>
            </a:pPr>
            <a:r>
              <a:rPr lang="en-US" b="1" dirty="0">
                <a:solidFill>
                  <a:srgbClr val="002060"/>
                </a:solidFill>
              </a:rPr>
              <a:t>Methods which aim at improving the executive’s knowledge.</a:t>
            </a:r>
            <a:endParaRPr lang="en-IN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US" b="1" dirty="0">
                <a:solidFill>
                  <a:srgbClr val="FF0000"/>
                </a:solidFill>
              </a:rPr>
              <a:t>Methods Which Aim at Improving the Decision-making Skills of Executives</a:t>
            </a:r>
          </a:p>
          <a:p>
            <a:pPr marL="914400" lvl="1" indent="-514350">
              <a:buAutoNum type="arabicParenBoth"/>
            </a:pPr>
            <a:r>
              <a:rPr lang="en-US" b="1" dirty="0">
                <a:solidFill>
                  <a:srgbClr val="002060"/>
                </a:solidFill>
              </a:rPr>
              <a:t>Case Study Method</a:t>
            </a:r>
          </a:p>
          <a:p>
            <a:pPr marL="914400" lvl="1" indent="-514350">
              <a:buAutoNum type="arabicParenBoth"/>
            </a:pPr>
            <a:r>
              <a:rPr lang="en-US" b="1" dirty="0">
                <a:solidFill>
                  <a:srgbClr val="002060"/>
                </a:solidFill>
              </a:rPr>
              <a:t>Incident Method</a:t>
            </a:r>
          </a:p>
          <a:p>
            <a:pPr marL="914400" lvl="1" indent="-514350">
              <a:buAutoNum type="arabicParenBoth"/>
            </a:pPr>
            <a:r>
              <a:rPr lang="en-US" b="1" dirty="0">
                <a:solidFill>
                  <a:srgbClr val="002060"/>
                </a:solidFill>
              </a:rPr>
              <a:t>In-basket Method</a:t>
            </a:r>
          </a:p>
          <a:p>
            <a:pPr marL="914400" lvl="1" indent="-514350">
              <a:buAutoNum type="arabicParenBoth"/>
            </a:pPr>
            <a:r>
              <a:rPr lang="en-US" b="1" dirty="0">
                <a:solidFill>
                  <a:srgbClr val="002060"/>
                </a:solidFill>
              </a:rPr>
              <a:t>Management Games</a:t>
            </a:r>
          </a:p>
          <a:p>
            <a:pPr marL="914400" lvl="1" indent="-514350">
              <a:buAutoNum type="arabicParenBoth"/>
            </a:pPr>
            <a:endParaRPr lang="en-US" b="1" dirty="0">
              <a:solidFill>
                <a:srgbClr val="002060"/>
              </a:solidFill>
            </a:endParaRPr>
          </a:p>
          <a:p>
            <a:pPr marL="514350" indent="-514350">
              <a:buNone/>
            </a:pPr>
            <a:r>
              <a:rPr lang="en-US" b="1" dirty="0">
                <a:solidFill>
                  <a:srgbClr val="FF0000"/>
                </a:solidFill>
              </a:rPr>
              <a:t>B. Method Which Aim at Improving the Inter-personal Skills of Executives</a:t>
            </a:r>
          </a:p>
          <a:p>
            <a:pPr marL="914400" lvl="1" indent="-514350">
              <a:buNone/>
            </a:pPr>
            <a:r>
              <a:rPr lang="en-US" b="1" dirty="0">
                <a:solidFill>
                  <a:srgbClr val="002060"/>
                </a:solidFill>
              </a:rPr>
              <a:t>(1)Sensitivity Training(or laboratory training )</a:t>
            </a:r>
          </a:p>
          <a:p>
            <a:pPr marL="914400" lvl="1" indent="-514350">
              <a:buNone/>
            </a:pPr>
            <a:r>
              <a:rPr lang="en-US" b="1" dirty="0">
                <a:solidFill>
                  <a:srgbClr val="002060"/>
                </a:solidFill>
              </a:rPr>
              <a:t>(2)Role Playing</a:t>
            </a:r>
          </a:p>
          <a:p>
            <a:pPr marL="914400" lvl="1" indent="-514350">
              <a:buNone/>
            </a:pPr>
            <a:r>
              <a:rPr lang="en-US" b="1" dirty="0">
                <a:solidFill>
                  <a:srgbClr val="002060"/>
                </a:solidFill>
              </a:rPr>
              <a:t>(3)Transactional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707</Words>
  <Application>Microsoft Office PowerPoint</Application>
  <PresentationFormat>On-screen Show (4:3)</PresentationFormat>
  <Paragraphs>92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Training </vt:lpstr>
      <vt:lpstr>Training, Education and Development</vt:lpstr>
      <vt:lpstr>PowerPoint Presentation</vt:lpstr>
      <vt:lpstr>PowerPoint Presentation</vt:lpstr>
      <vt:lpstr>Need and Objectives</vt:lpstr>
      <vt:lpstr>Determining Training Needs</vt:lpstr>
      <vt:lpstr>Training methods for operatives </vt:lpstr>
      <vt:lpstr>Management Development Methods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</dc:title>
  <dc:creator>Dr Hemant Bulsara 20</dc:creator>
  <cp:lastModifiedBy>Dr. Hemantkumar Bulsara</cp:lastModifiedBy>
  <cp:revision>17</cp:revision>
  <dcterms:created xsi:type="dcterms:W3CDTF">2020-04-29T13:15:36Z</dcterms:created>
  <dcterms:modified xsi:type="dcterms:W3CDTF">2023-09-20T09:26:17Z</dcterms:modified>
</cp:coreProperties>
</file>