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159D199-39FD-4247-ADE4-61E840FC4A9C}" type="datetimeFigureOut">
              <a:rPr lang="en-US" smtClean="0"/>
              <a:t>10/19/2021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59D199-39FD-4247-ADE4-61E840FC4A9C}" type="datetimeFigureOut">
              <a:rPr lang="en-US" smtClean="0"/>
              <a:t>10/19/2021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59D199-39FD-4247-ADE4-61E840FC4A9C}" type="datetimeFigureOut">
              <a:rPr lang="en-US" smtClean="0"/>
              <a:t>10/19/2021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59D199-39FD-4247-ADE4-61E840FC4A9C}" type="datetimeFigureOut">
              <a:rPr lang="en-US" smtClean="0"/>
              <a:t>10/19/2021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59D199-39FD-4247-ADE4-61E840FC4A9C}" type="datetimeFigureOut">
              <a:rPr lang="en-US" smtClean="0"/>
              <a:t>10/19/2021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159D199-39FD-4247-ADE4-61E840FC4A9C}" type="datetimeFigureOut">
              <a:rPr lang="en-US" smtClean="0"/>
              <a:t>10/19/2021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159D199-39FD-4247-ADE4-61E840FC4A9C}" type="datetimeFigureOut">
              <a:rPr lang="en-US" smtClean="0"/>
              <a:t>10/19/2021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159D199-39FD-4247-ADE4-61E840FC4A9C}" type="datetimeFigureOut">
              <a:rPr lang="en-US" smtClean="0"/>
              <a:t>10/19/2021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9D199-39FD-4247-ADE4-61E840FC4A9C}" type="datetimeFigureOut">
              <a:rPr lang="en-US" smtClean="0"/>
              <a:t>10/19/2021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59D199-39FD-4247-ADE4-61E840FC4A9C}" type="datetimeFigureOut">
              <a:rPr lang="en-US" smtClean="0"/>
              <a:t>10/19/2021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59D199-39FD-4247-ADE4-61E840FC4A9C}" type="datetimeFigureOut">
              <a:rPr lang="en-US" smtClean="0"/>
              <a:t>10/19/2021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5C4E7E-D395-4AB5-9A17-3091378B0AF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9D199-39FD-4247-ADE4-61E840FC4A9C}" type="datetimeFigureOut">
              <a:rPr lang="en-US" smtClean="0"/>
              <a:t>10/19/2021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C4E7E-D395-4AB5-9A17-3091378B0AF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Enterprise Resource Planning (ERP)</a:t>
            </a: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ERP is short for enterprise resource planning.</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ERP </a:t>
            </a:r>
            <a:r>
              <a:rPr lang="en-IN" dirty="0">
                <a:latin typeface="Times New Roman" pitchFamily="18" charset="0"/>
                <a:cs typeface="Times New Roman" pitchFamily="18" charset="0"/>
              </a:rPr>
              <a:t>is a set of integrated business applications, or modules which carry out common business functions such as general ledger, accounting, or order management.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software that integrates business activities across an enterprise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E-CRM</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Due to the introduction of new </a:t>
            </a:r>
            <a:r>
              <a:rPr lang="en-IN" dirty="0" smtClean="0">
                <a:latin typeface="Times New Roman" pitchFamily="18" charset="0"/>
                <a:cs typeface="Times New Roman" pitchFamily="18" charset="0"/>
              </a:rPr>
              <a:t>technology</a:t>
            </a:r>
          </a:p>
          <a:p>
            <a:r>
              <a:rPr lang="en-IN" dirty="0" smtClean="0">
                <a:latin typeface="Times New Roman" pitchFamily="18" charset="0"/>
                <a:cs typeface="Times New Roman" pitchFamily="18" charset="0"/>
              </a:rPr>
              <a:t>Due </a:t>
            </a:r>
            <a:r>
              <a:rPr lang="en-IN" dirty="0">
                <a:latin typeface="Times New Roman" pitchFamily="18" charset="0"/>
                <a:cs typeface="Times New Roman" pitchFamily="18" charset="0"/>
              </a:rPr>
              <a:t>to </a:t>
            </a:r>
            <a:r>
              <a:rPr lang="en-IN" dirty="0" smtClean="0">
                <a:latin typeface="Times New Roman" pitchFamily="18" charset="0"/>
                <a:cs typeface="Times New Roman" pitchFamily="18" charset="0"/>
              </a:rPr>
              <a:t>globalization</a:t>
            </a:r>
          </a:p>
          <a:p>
            <a:r>
              <a:rPr lang="en-IN" dirty="0" smtClean="0">
                <a:latin typeface="Times New Roman" pitchFamily="18" charset="0"/>
                <a:cs typeface="Times New Roman" pitchFamily="18" charset="0"/>
              </a:rPr>
              <a:t>Changing </a:t>
            </a:r>
            <a:r>
              <a:rPr lang="en-IN" dirty="0">
                <a:latin typeface="Times New Roman" pitchFamily="18" charset="0"/>
                <a:cs typeface="Times New Roman" pitchFamily="18" charset="0"/>
              </a:rPr>
              <a:t>customer attitudes and </a:t>
            </a:r>
            <a:r>
              <a:rPr lang="en-IN" dirty="0" smtClean="0">
                <a:latin typeface="Times New Roman" pitchFamily="18" charset="0"/>
                <a:cs typeface="Times New Roman" pitchFamily="18" charset="0"/>
              </a:rPr>
              <a:t>expectations</a:t>
            </a:r>
          </a:p>
          <a:p>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gain competitive </a:t>
            </a:r>
            <a:r>
              <a:rPr lang="en-IN" dirty="0" smtClean="0">
                <a:latin typeface="Times New Roman" pitchFamily="18" charset="0"/>
                <a:cs typeface="Times New Roman" pitchFamily="18" charset="0"/>
              </a:rPr>
              <a:t>advantage</a:t>
            </a:r>
          </a:p>
          <a:p>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measure, create and increase income for the </a:t>
            </a:r>
            <a:r>
              <a:rPr lang="en-IN" dirty="0" smtClean="0">
                <a:latin typeface="Times New Roman" pitchFamily="18" charset="0"/>
                <a:cs typeface="Times New Roman" pitchFamily="18" charset="0"/>
              </a:rPr>
              <a:t>business</a:t>
            </a:r>
          </a:p>
          <a:p>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reduce costs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e-CRM Capabilities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latin typeface="Times New Roman" pitchFamily="18" charset="0"/>
                <a:cs typeface="Times New Roman" pitchFamily="18" charset="0"/>
              </a:rPr>
              <a:t>Customer </a:t>
            </a:r>
            <a:r>
              <a:rPr lang="en-IN" b="1" dirty="0">
                <a:latin typeface="Times New Roman" pitchFamily="18" charset="0"/>
                <a:cs typeface="Times New Roman" pitchFamily="18" charset="0"/>
              </a:rPr>
              <a:t>analytic software </a:t>
            </a:r>
            <a:r>
              <a:rPr lang="en-IN" dirty="0">
                <a:latin typeface="Times New Roman" pitchFamily="18" charset="0"/>
                <a:cs typeface="Times New Roman" pitchFamily="18" charset="0"/>
              </a:rPr>
              <a:t>predicts, measures, and interprets customer </a:t>
            </a:r>
            <a:r>
              <a:rPr lang="en-IN" dirty="0" smtClean="0">
                <a:latin typeface="Times New Roman" pitchFamily="18" charset="0"/>
                <a:cs typeface="Times New Roman" pitchFamily="18" charset="0"/>
              </a:rPr>
              <a:t>behaviours, </a:t>
            </a:r>
            <a:r>
              <a:rPr lang="en-IN" dirty="0">
                <a:latin typeface="Times New Roman" pitchFamily="18" charset="0"/>
                <a:cs typeface="Times New Roman" pitchFamily="18" charset="0"/>
              </a:rPr>
              <a:t>allowing companies to understand the effectiveness of e-CRM efforts</a:t>
            </a:r>
            <a:r>
              <a:rPr lang="en-IN"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Data </a:t>
            </a:r>
            <a:r>
              <a:rPr lang="en-IN" b="1" dirty="0">
                <a:latin typeface="Times New Roman" pitchFamily="18" charset="0"/>
                <a:cs typeface="Times New Roman" pitchFamily="18" charset="0"/>
              </a:rPr>
              <a:t>mining software </a:t>
            </a:r>
            <a:r>
              <a:rPr lang="en-IN" dirty="0">
                <a:latin typeface="Times New Roman" pitchFamily="18" charset="0"/>
                <a:cs typeface="Times New Roman" pitchFamily="18" charset="0"/>
              </a:rPr>
              <a:t>builds predictive models to identify customers most likely to perform a particular </a:t>
            </a:r>
            <a:r>
              <a:rPr lang="en-IN" dirty="0" smtClean="0">
                <a:latin typeface="Times New Roman" pitchFamily="18" charset="0"/>
                <a:cs typeface="Times New Roman" pitchFamily="18" charset="0"/>
              </a:rPr>
              <a:t>behaviour.</a:t>
            </a:r>
          </a:p>
          <a:p>
            <a:r>
              <a:rPr lang="en-IN" b="1" dirty="0" smtClean="0">
                <a:latin typeface="Times New Roman" pitchFamily="18" charset="0"/>
                <a:cs typeface="Times New Roman" pitchFamily="18" charset="0"/>
              </a:rPr>
              <a:t>Campaign </a:t>
            </a:r>
            <a:r>
              <a:rPr lang="en-IN" b="1" dirty="0">
                <a:latin typeface="Times New Roman" pitchFamily="18" charset="0"/>
                <a:cs typeface="Times New Roman" pitchFamily="18" charset="0"/>
              </a:rPr>
              <a:t>management software </a:t>
            </a:r>
            <a:r>
              <a:rPr lang="en-IN" dirty="0">
                <a:latin typeface="Times New Roman" pitchFamily="18" charset="0"/>
                <a:cs typeface="Times New Roman" pitchFamily="18" charset="0"/>
              </a:rPr>
              <a:t>leverages the data warehouse to plan and execute multiple, highly targeted campaigns overtime, using triggers that respond timed events and customer behaviour</a:t>
            </a:r>
            <a:r>
              <a:rPr lang="en-IN"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Business </a:t>
            </a:r>
            <a:r>
              <a:rPr lang="en-IN" b="1" dirty="0">
                <a:latin typeface="Times New Roman" pitchFamily="18" charset="0"/>
                <a:cs typeface="Times New Roman" pitchFamily="18" charset="0"/>
              </a:rPr>
              <a:t>simulation </a:t>
            </a:r>
            <a:r>
              <a:rPr lang="en-IN" dirty="0">
                <a:latin typeface="Times New Roman" pitchFamily="18" charset="0"/>
                <a:cs typeface="Times New Roman" pitchFamily="18" charset="0"/>
              </a:rPr>
              <a:t>used in conjunction with campaign management software optimises offer; messaging and channel delivery prior to the execution of campaigns, and compares planned costs and ROI projections with actual results</a:t>
            </a:r>
            <a:r>
              <a:rPr lang="en-IN"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A </a:t>
            </a:r>
            <a:r>
              <a:rPr lang="en-IN" b="1" dirty="0">
                <a:latin typeface="Times New Roman" pitchFamily="18" charset="0"/>
                <a:cs typeface="Times New Roman" pitchFamily="18" charset="0"/>
              </a:rPr>
              <a:t>real time decision engine </a:t>
            </a:r>
            <a:r>
              <a:rPr lang="en-IN" dirty="0">
                <a:latin typeface="Times New Roman" pitchFamily="18" charset="0"/>
                <a:cs typeface="Times New Roman" pitchFamily="18" charset="0"/>
              </a:rPr>
              <a:t>coordinates and synchronises communications using business intelligence.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E-CRM planning 7 C’S </a:t>
            </a:r>
            <a:endParaRPr lang="en-IN" dirty="0"/>
          </a:p>
        </p:txBody>
      </p:sp>
      <p:sp>
        <p:nvSpPr>
          <p:cNvPr id="5" name="Content Placeholder 4"/>
          <p:cNvSpPr>
            <a:spLocks noGrp="1"/>
          </p:cNvSpPr>
          <p:nvPr>
            <p:ph idx="1"/>
          </p:nvPr>
        </p:nvSpPr>
        <p:spPr/>
        <p:txBody>
          <a:bodyPr/>
          <a:lstStyle/>
          <a:p>
            <a:pPr marL="514350" indent="-514350">
              <a:buFont typeface="+mj-lt"/>
              <a:buAutoNum type="arabicPeriod"/>
            </a:pPr>
            <a:r>
              <a:rPr lang="en-US" dirty="0" smtClean="0">
                <a:latin typeface="Times New Roman" pitchFamily="18" charset="0"/>
                <a:cs typeface="Times New Roman" pitchFamily="18" charset="0"/>
              </a:rPr>
              <a:t>Context</a:t>
            </a:r>
          </a:p>
          <a:p>
            <a:pPr marL="514350" indent="-514350">
              <a:buFont typeface="+mj-lt"/>
              <a:buAutoNum type="arabicPeriod"/>
            </a:pPr>
            <a:r>
              <a:rPr lang="en-US" dirty="0" smtClean="0">
                <a:latin typeface="Times New Roman" pitchFamily="18" charset="0"/>
                <a:cs typeface="Times New Roman" pitchFamily="18" charset="0"/>
              </a:rPr>
              <a:t>Content</a:t>
            </a:r>
          </a:p>
          <a:p>
            <a:pPr marL="514350" indent="-514350">
              <a:buFont typeface="+mj-lt"/>
              <a:buAutoNum type="arabicPeriod"/>
            </a:pPr>
            <a:r>
              <a:rPr lang="en-US" dirty="0" smtClean="0">
                <a:latin typeface="Times New Roman" pitchFamily="18" charset="0"/>
                <a:cs typeface="Times New Roman" pitchFamily="18" charset="0"/>
              </a:rPr>
              <a:t>Community</a:t>
            </a:r>
          </a:p>
          <a:p>
            <a:pPr marL="514350" indent="-514350">
              <a:buFont typeface="+mj-lt"/>
              <a:buAutoNum type="arabicPeriod"/>
            </a:pPr>
            <a:r>
              <a:rPr lang="en-US" dirty="0" smtClean="0">
                <a:latin typeface="Times New Roman" pitchFamily="18" charset="0"/>
                <a:cs typeface="Times New Roman" pitchFamily="18" charset="0"/>
              </a:rPr>
              <a:t>Customization</a:t>
            </a:r>
          </a:p>
          <a:p>
            <a:pPr marL="514350" indent="-514350">
              <a:buFont typeface="+mj-lt"/>
              <a:buAutoNum type="arabicPeriod"/>
            </a:pPr>
            <a:r>
              <a:rPr lang="en-US" dirty="0" smtClean="0">
                <a:latin typeface="Times New Roman" pitchFamily="18" charset="0"/>
                <a:cs typeface="Times New Roman" pitchFamily="18" charset="0"/>
              </a:rPr>
              <a:t>Communication</a:t>
            </a:r>
          </a:p>
          <a:p>
            <a:pPr marL="514350" indent="-514350">
              <a:buFont typeface="+mj-lt"/>
              <a:buAutoNum type="arabicPeriod"/>
            </a:pPr>
            <a:r>
              <a:rPr lang="en-US" dirty="0" smtClean="0">
                <a:latin typeface="Times New Roman" pitchFamily="18" charset="0"/>
                <a:cs typeface="Times New Roman" pitchFamily="18" charset="0"/>
              </a:rPr>
              <a:t>Connection</a:t>
            </a:r>
          </a:p>
          <a:p>
            <a:pPr marL="514350" indent="-514350">
              <a:buFont typeface="+mj-lt"/>
              <a:buAutoNum type="arabicPeriod"/>
            </a:pPr>
            <a:r>
              <a:rPr lang="en-US" dirty="0" smtClean="0">
                <a:latin typeface="Times New Roman" pitchFamily="18" charset="0"/>
                <a:cs typeface="Times New Roman" pitchFamily="18" charset="0"/>
              </a:rPr>
              <a:t>Commerce</a:t>
            </a:r>
          </a:p>
          <a:p>
            <a:pPr marL="514350" indent="-514350">
              <a:buNone/>
            </a:pPr>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a:t>
            </a:r>
            <a:endParaRPr lang="en-IN" dirty="0"/>
          </a:p>
        </p:txBody>
      </p:sp>
      <p:sp>
        <p:nvSpPr>
          <p:cNvPr id="3" name="Content Placeholder 2"/>
          <p:cNvSpPr>
            <a:spLocks noGrp="1"/>
          </p:cNvSpPr>
          <p:nvPr>
            <p:ph idx="1"/>
          </p:nvPr>
        </p:nvSpPr>
        <p:spPr/>
        <p:txBody>
          <a:bodyPr>
            <a:normAutofit fontScale="85000" lnSpcReduction="10000"/>
          </a:bodyPr>
          <a:lstStyle/>
          <a:p>
            <a:r>
              <a:rPr lang="en-IN" dirty="0">
                <a:latin typeface="Times New Roman" pitchFamily="18" charset="0"/>
                <a:cs typeface="Times New Roman" pitchFamily="18" charset="0"/>
              </a:rPr>
              <a:t>“A supply chain is a network of supplier, manufacturing, assembly, distribution and logistics facilities that perform the functions of procurement of materials, transformation of these material into intermediate and finished products, and the distribution of these products to </a:t>
            </a:r>
            <a:r>
              <a:rPr lang="en-IN" dirty="0" smtClean="0">
                <a:latin typeface="Times New Roman" pitchFamily="18" charset="0"/>
                <a:cs typeface="Times New Roman" pitchFamily="18" charset="0"/>
              </a:rPr>
              <a:t>customers</a:t>
            </a:r>
            <a:r>
              <a:rPr lang="en-IN"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“Supply </a:t>
            </a:r>
            <a:r>
              <a:rPr lang="en-IN" dirty="0">
                <a:latin typeface="Times New Roman" pitchFamily="18" charset="0"/>
                <a:cs typeface="Times New Roman" pitchFamily="18" charset="0"/>
              </a:rPr>
              <a:t>Chain Management as the integration of business process from the end user through original supplier who provide products, services and information that adds value for the customers.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supply chain is a network of facilities and distribution options that perform the function of procurement of material transformation of these materials into intermediate and finished products, and the distribution of these finished products to customers.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a:t>
            </a:r>
            <a:r>
              <a:rPr lang="en-IN" dirty="0" smtClean="0"/>
              <a:t>ypes of supply chain.</a:t>
            </a:r>
          </a:p>
          <a:p>
            <a:pPr marL="514350" indent="-514350">
              <a:buFont typeface="+mj-lt"/>
              <a:buAutoNum type="arabicPeriod"/>
            </a:pPr>
            <a:r>
              <a:rPr lang="en-IN" dirty="0" smtClean="0"/>
              <a:t>Raw </a:t>
            </a:r>
            <a:r>
              <a:rPr lang="en-IN" dirty="0"/>
              <a:t>supply chain</a:t>
            </a:r>
            <a:r>
              <a:rPr lang="en-IN" dirty="0" smtClean="0"/>
              <a:t>.</a:t>
            </a:r>
          </a:p>
          <a:p>
            <a:pPr marL="514350" indent="-514350">
              <a:buFont typeface="+mj-lt"/>
              <a:buAutoNum type="arabicPeriod"/>
            </a:pPr>
            <a:r>
              <a:rPr lang="en-IN" dirty="0" smtClean="0"/>
              <a:t>Ripe </a:t>
            </a:r>
            <a:r>
              <a:rPr lang="en-IN" dirty="0"/>
              <a:t>supply </a:t>
            </a:r>
            <a:r>
              <a:rPr lang="en-IN" dirty="0" smtClean="0"/>
              <a:t>chain.</a:t>
            </a:r>
          </a:p>
          <a:p>
            <a:pPr marL="514350" indent="-514350">
              <a:buFont typeface="+mj-lt"/>
              <a:buAutoNum type="arabicPeriod"/>
            </a:pPr>
            <a:r>
              <a:rPr lang="en-IN" dirty="0" smtClean="0"/>
              <a:t>Internal </a:t>
            </a:r>
            <a:r>
              <a:rPr lang="en-IN" dirty="0"/>
              <a:t>supply chain</a:t>
            </a:r>
            <a:r>
              <a:rPr lang="en-IN" dirty="0" smtClean="0"/>
              <a:t>.</a:t>
            </a:r>
          </a:p>
          <a:p>
            <a:pPr marL="514350" indent="-514350">
              <a:buFont typeface="+mj-lt"/>
              <a:buAutoNum type="arabicPeriod"/>
            </a:pPr>
            <a:r>
              <a:rPr lang="en-IN" dirty="0" smtClean="0"/>
              <a:t>Extended </a:t>
            </a:r>
            <a:r>
              <a:rPr lang="en-IN" dirty="0"/>
              <a:t>supply chain</a:t>
            </a:r>
            <a:r>
              <a:rPr lang="en-IN" dirty="0" smtClean="0"/>
              <a:t>.</a:t>
            </a:r>
          </a:p>
          <a:p>
            <a:pPr marL="514350" indent="-514350">
              <a:buFont typeface="+mj-lt"/>
              <a:buAutoNum type="arabicPeriod"/>
            </a:pPr>
            <a:r>
              <a:rPr lang="en-IN" dirty="0" smtClean="0"/>
              <a:t>Self </a:t>
            </a:r>
            <a:r>
              <a:rPr lang="en-IN" dirty="0"/>
              <a:t>monitored Supply Chain</a:t>
            </a:r>
            <a:r>
              <a:rPr lang="en-IN" dirty="0" smtClean="0"/>
              <a:t>.</a:t>
            </a:r>
          </a:p>
          <a:p>
            <a:pPr marL="514350" indent="-514350">
              <a:buFont typeface="+mj-lt"/>
              <a:buAutoNum type="arabicPeriod"/>
            </a:pPr>
            <a:r>
              <a:rPr lang="en-IN" dirty="0" smtClean="0"/>
              <a:t>Outsourced </a:t>
            </a:r>
            <a:r>
              <a:rPr lang="en-IN" dirty="0"/>
              <a:t>supply Chain.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C</a:t>
            </a:r>
            <a:r>
              <a:rPr lang="en-IN" dirty="0" smtClean="0">
                <a:latin typeface="Times New Roman" pitchFamily="18" charset="0"/>
                <a:cs typeface="Times New Roman" pitchFamily="18" charset="0"/>
              </a:rPr>
              <a:t>omponents of supply chain management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Procurement.</a:t>
            </a:r>
          </a:p>
          <a:p>
            <a:pPr marL="514350" indent="-514350">
              <a:buFont typeface="+mj-lt"/>
              <a:buAutoNum type="arabicPeriod"/>
            </a:pPr>
            <a:r>
              <a:rPr lang="en-IN" dirty="0" smtClean="0"/>
              <a:t>Processing.</a:t>
            </a:r>
          </a:p>
          <a:p>
            <a:pPr marL="514350" indent="-514350">
              <a:buFont typeface="+mj-lt"/>
              <a:buAutoNum type="arabicPeriod"/>
            </a:pPr>
            <a:r>
              <a:rPr lang="en-IN" dirty="0" smtClean="0"/>
              <a:t>Distribution</a:t>
            </a:r>
            <a:r>
              <a:rPr lang="en-IN"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Intellectual property (IP) refers to creations of the mind, such as inventions; literary and artistic works; designs; and symbols, names and images used in commerce.</a:t>
            </a:r>
          </a:p>
          <a:p>
            <a:r>
              <a:rPr lang="en-IN" dirty="0" smtClean="0">
                <a:latin typeface="Times New Roman" pitchFamily="18" charset="0"/>
                <a:cs typeface="Times New Roman" pitchFamily="18" charset="0"/>
              </a:rPr>
              <a:t>Intellectual Property Rights (IPRs) are legal rights that protect creations and/or inventions resulting from intellectual activity in the industrial, scientific, literary or artistic fields.  </a:t>
            </a:r>
          </a:p>
          <a:p>
            <a:r>
              <a:rPr lang="en-IN" dirty="0" smtClean="0">
                <a:latin typeface="Times New Roman" pitchFamily="18" charset="0"/>
                <a:cs typeface="Times New Roman" pitchFamily="18" charset="0"/>
              </a:rPr>
              <a:t> IP is protected in law by, for example, Patents, Trademarks, Copyrights, which enable people to earn recognition from what they invent or create. </a:t>
            </a:r>
            <a:endParaRPr lang="en-IN"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latin typeface="Times New Roman" pitchFamily="18" charset="0"/>
                <a:cs typeface="Times New Roman" pitchFamily="18" charset="0"/>
              </a:rPr>
              <a:t>T</a:t>
            </a:r>
            <a:r>
              <a:rPr lang="en-IN" dirty="0" smtClean="0">
                <a:latin typeface="Times New Roman" pitchFamily="18" charset="0"/>
                <a:cs typeface="Times New Roman" pitchFamily="18" charset="0"/>
              </a:rPr>
              <a:t>he </a:t>
            </a:r>
            <a:r>
              <a:rPr lang="en-IN" dirty="0">
                <a:latin typeface="Times New Roman" pitchFamily="18" charset="0"/>
                <a:cs typeface="Times New Roman" pitchFamily="18" charset="0"/>
              </a:rPr>
              <a:t>main purpose of intellectual property law is to encourage the creation of a wide variety of intellectual </a:t>
            </a:r>
            <a:r>
              <a:rPr lang="en-IN" dirty="0" smtClean="0">
                <a:latin typeface="Times New Roman" pitchFamily="18" charset="0"/>
                <a:cs typeface="Times New Roman" pitchFamily="18" charset="0"/>
              </a:rPr>
              <a:t>goods. To </a:t>
            </a:r>
            <a:r>
              <a:rPr lang="en-IN" dirty="0">
                <a:latin typeface="Times New Roman" pitchFamily="18" charset="0"/>
                <a:cs typeface="Times New Roman" pitchFamily="18" charset="0"/>
              </a:rPr>
              <a:t>achieve this, the law gives people and businesses property rights to the information and intellectual goods they create, usually for a limited period of time. This gives economic incentive for their creation, because it allows people to benefit from the information and intellectual goods they create, and allows them to protect their ideas and prevent copying</a:t>
            </a: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 These economic incentives are expected to </a:t>
            </a:r>
            <a:r>
              <a:rPr lang="en-IN" dirty="0" smtClean="0">
                <a:latin typeface="Times New Roman" pitchFamily="18" charset="0"/>
                <a:cs typeface="Times New Roman" pitchFamily="18" charset="0"/>
              </a:rPr>
              <a:t>stimulate innovation and </a:t>
            </a:r>
            <a:r>
              <a:rPr lang="en-IN" dirty="0">
                <a:latin typeface="Times New Roman" pitchFamily="18" charset="0"/>
                <a:cs typeface="Times New Roman" pitchFamily="18" charset="0"/>
              </a:rPr>
              <a:t>contribute to the technological progress of countries, which depends on the extent of protection granted to innovators.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IPR</a:t>
            </a:r>
            <a:endParaRPr lang="en-IN" dirty="0"/>
          </a:p>
        </p:txBody>
      </p:sp>
      <p:pic>
        <p:nvPicPr>
          <p:cNvPr id="4" name="Content Placeholder 3" descr="ipr.jpg"/>
          <p:cNvPicPr>
            <a:picLocks noGrp="1" noChangeAspect="1"/>
          </p:cNvPicPr>
          <p:nvPr>
            <p:ph idx="1"/>
          </p:nvPr>
        </p:nvPicPr>
        <p:blipFill>
          <a:blip r:embed="rId2"/>
          <a:stretch>
            <a:fillRect/>
          </a:stretch>
        </p:blipFill>
        <p:spPr>
          <a:xfrm>
            <a:off x="642910" y="1600200"/>
            <a:ext cx="7643866" cy="482919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latin typeface="Times New Roman" pitchFamily="18" charset="0"/>
                <a:cs typeface="Times New Roman" pitchFamily="18" charset="0"/>
              </a:rPr>
              <a:t>An </a:t>
            </a:r>
            <a:r>
              <a:rPr lang="en-IN" dirty="0">
                <a:latin typeface="Times New Roman" pitchFamily="18" charset="0"/>
                <a:cs typeface="Times New Roman" pitchFamily="18" charset="0"/>
              </a:rPr>
              <a:t>ERP system is an attempt to integrate all functions across a company to a single computer system that can serve all those functions’ specific </a:t>
            </a:r>
            <a:r>
              <a:rPr lang="en-IN" dirty="0" smtClean="0">
                <a:latin typeface="Times New Roman" pitchFamily="18" charset="0"/>
                <a:cs typeface="Times New Roman" pitchFamily="18" charset="0"/>
              </a:rPr>
              <a:t>needs.</a:t>
            </a:r>
          </a:p>
          <a:p>
            <a:r>
              <a:rPr lang="en-IN" dirty="0" smtClean="0">
                <a:latin typeface="Times New Roman" pitchFamily="18" charset="0"/>
                <a:cs typeface="Times New Roman" pitchFamily="18" charset="0"/>
              </a:rPr>
              <a:t>Support </a:t>
            </a:r>
            <a:r>
              <a:rPr lang="en-IN" dirty="0">
                <a:latin typeface="Times New Roman" pitchFamily="18" charset="0"/>
                <a:cs typeface="Times New Roman" pitchFamily="18" charset="0"/>
              </a:rPr>
              <a:t>business through optimizing, maintaining, and tracking business functions</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From product planning, parts purchasing, inventory control, and product distribution, to order tracking.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 A patent is an exclusive right granted for an invention, which is a product or a process that provides, in general, a new way of doing something, or offers a new technical solution to a problem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a:t>
            </a:r>
            <a:r>
              <a:rPr lang="en-IN" dirty="0" smtClean="0"/>
              <a:t>nvention patentable if….</a:t>
            </a:r>
            <a:endParaRPr lang="en-IN" dirty="0"/>
          </a:p>
        </p:txBody>
      </p:sp>
      <p:sp>
        <p:nvSpPr>
          <p:cNvPr id="3" name="Content Placeholder 2"/>
          <p:cNvSpPr>
            <a:spLocks noGrp="1"/>
          </p:cNvSpPr>
          <p:nvPr>
            <p:ph idx="1"/>
          </p:nvPr>
        </p:nvSpPr>
        <p:spPr/>
        <p:txBody>
          <a:bodyPr>
            <a:normAutofit fontScale="85000" lnSpcReduction="10000"/>
          </a:bodyPr>
          <a:lstStyle/>
          <a:p>
            <a:r>
              <a:rPr lang="en-IN" b="1" dirty="0">
                <a:latin typeface="Times New Roman" pitchFamily="18" charset="0"/>
                <a:cs typeface="Times New Roman" pitchFamily="18" charset="0"/>
              </a:rPr>
              <a:t>Novelty</a:t>
            </a:r>
            <a:r>
              <a:rPr lang="en-IN" dirty="0">
                <a:latin typeface="Times New Roman" pitchFamily="18" charset="0"/>
                <a:cs typeface="Times New Roman" pitchFamily="18" charset="0"/>
              </a:rPr>
              <a:t> An invention will be considered novel if it does not form a part of Information appearing in magazines, technical journals, books, newspapers etc. Oral description of the invention in a seminar/conference can also spoil novelty </a:t>
            </a:r>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Inventiveness</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(Non-obviousness) The invention is not obvious to a person skilled in the art in the light of the prior publication/knowledge/ document. </a:t>
            </a:r>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Usefulness</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An invention must possess utility for the grant of patent. No valid patent can be granted for an invention devoid of utility.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Trademark</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A trademark is a sign capable of distinguishing the goods or services of one enterprise from those of other enterprises</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trademark helps consumers to identify and choose between products/services based on their reputation and quality. </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Coca-Cola </a:t>
            </a:r>
            <a:r>
              <a:rPr lang="en-IN" dirty="0">
                <a:latin typeface="Times New Roman" pitchFamily="18" charset="0"/>
                <a:cs typeface="Times New Roman" pitchFamily="18" charset="0"/>
              </a:rPr>
              <a:t>registered since 1887 Nike registered since 1971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trademark.jpg"/>
          <p:cNvPicPr>
            <a:picLocks noGrp="1" noChangeAspect="1"/>
          </p:cNvPicPr>
          <p:nvPr>
            <p:ph idx="1"/>
          </p:nvPr>
        </p:nvPicPr>
        <p:blipFill>
          <a:blip r:embed="rId2" cstate="print"/>
          <a:stretch>
            <a:fillRect/>
          </a:stretch>
        </p:blipFill>
        <p:spPr>
          <a:xfrm>
            <a:off x="1000100" y="1600200"/>
            <a:ext cx="7429552" cy="504351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IN" dirty="0"/>
          </a:p>
        </p:txBody>
      </p:sp>
      <p:sp>
        <p:nvSpPr>
          <p:cNvPr id="3" name="Content Placeholder 2"/>
          <p:cNvSpPr>
            <a:spLocks noGrp="1"/>
          </p:cNvSpPr>
          <p:nvPr>
            <p:ph idx="1"/>
          </p:nvPr>
        </p:nvSpPr>
        <p:spPr/>
        <p:txBody>
          <a:bodyPr>
            <a:normAutofit fontScale="85000" lnSpcReduction="10000"/>
          </a:bodyPr>
          <a:lstStyle/>
          <a:p>
            <a:r>
              <a:rPr lang="en-IN" dirty="0">
                <a:latin typeface="Times New Roman" pitchFamily="18" charset="0"/>
                <a:cs typeface="Times New Roman" pitchFamily="18" charset="0"/>
              </a:rPr>
              <a:t>Copyright is a legal means of protecting an author's work. It is a type of intellectual property that provides exclusive publication, distribution, and usage rights for the author. ... Many different types of content can be protected by copyright. </a:t>
            </a:r>
            <a:endParaRPr lang="en-IN" dirty="0" smtClean="0">
              <a:latin typeface="Times New Roman" pitchFamily="18" charset="0"/>
              <a:cs typeface="Times New Roman" pitchFamily="18" charset="0"/>
            </a:endParaRPr>
          </a:p>
          <a:p>
            <a:r>
              <a:rPr lang="en-IN" dirty="0">
                <a:latin typeface="Times New Roman" pitchFamily="18" charset="0"/>
                <a:cs typeface="Times New Roman" pitchFamily="18" charset="0"/>
              </a:rPr>
              <a:t>The creative work may be in a literary, artistic, educational, or musical form. Copyright is intended to protect the original expression of an idea in the form of a creative work, but not the idea itself.</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Examples</a:t>
            </a:r>
            <a:r>
              <a:rPr lang="en-IN" dirty="0">
                <a:latin typeface="Times New Roman" pitchFamily="18" charset="0"/>
                <a:cs typeface="Times New Roman" pitchFamily="18" charset="0"/>
              </a:rPr>
              <a:t> include books, poems, plays, songs, films, and artwork.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secrets</a:t>
            </a:r>
            <a:endParaRPr lang="en-IN" dirty="0"/>
          </a:p>
        </p:txBody>
      </p:sp>
      <p:sp>
        <p:nvSpPr>
          <p:cNvPr id="3" name="Content Placeholder 2"/>
          <p:cNvSpPr>
            <a:spLocks noGrp="1"/>
          </p:cNvSpPr>
          <p:nvPr>
            <p:ph idx="1"/>
          </p:nvPr>
        </p:nvSpPr>
        <p:spPr/>
        <p:txBody>
          <a:bodyPr>
            <a:normAutofit fontScale="85000" lnSpcReduction="20000"/>
          </a:bodyPr>
          <a:lstStyle/>
          <a:p>
            <a:r>
              <a:rPr lang="en-IN" dirty="0">
                <a:latin typeface="Times New Roman" pitchFamily="18" charset="0"/>
                <a:cs typeface="Times New Roman" pitchFamily="18" charset="0"/>
              </a:rPr>
              <a:t>A trade secret is any practice or process of a company that is generally not known outside of the company. Information considered a trade secret gives the company a </a:t>
            </a:r>
            <a:r>
              <a:rPr lang="en-IN" dirty="0" smtClean="0">
                <a:latin typeface="Times New Roman" pitchFamily="18" charset="0"/>
                <a:cs typeface="Times New Roman" pitchFamily="18" charset="0"/>
              </a:rPr>
              <a:t>competitive advantages over </a:t>
            </a:r>
            <a:r>
              <a:rPr lang="en-IN" dirty="0">
                <a:latin typeface="Times New Roman" pitchFamily="18" charset="0"/>
                <a:cs typeface="Times New Roman" pitchFamily="18" charset="0"/>
              </a:rPr>
              <a:t>its competitors and is often a product of internal </a:t>
            </a:r>
            <a:r>
              <a:rPr lang="en-IN" dirty="0" smtClean="0">
                <a:latin typeface="Times New Roman" pitchFamily="18" charset="0"/>
                <a:cs typeface="Times New Roman" pitchFamily="18" charset="0"/>
              </a:rPr>
              <a:t>research and development</a:t>
            </a:r>
          </a:p>
          <a:p>
            <a:r>
              <a:rPr lang="en-IN" dirty="0">
                <a:latin typeface="Times New Roman" pitchFamily="18" charset="0"/>
                <a:cs typeface="Times New Roman" pitchFamily="18" charset="0"/>
              </a:rPr>
              <a:t>To be legally considered a trade secret in the United States, a company must make a reasonable effort in concealing the information from the public; the secret must intrinsically have economic value, and the trade secret must contain information. Trade secrets are a part of a company's </a:t>
            </a:r>
            <a:r>
              <a:rPr lang="en-IN" dirty="0" smtClean="0">
                <a:latin typeface="Times New Roman" pitchFamily="18" charset="0"/>
                <a:cs typeface="Times New Roman" pitchFamily="18" charset="0"/>
              </a:rPr>
              <a:t>intellectual property. </a:t>
            </a:r>
            <a:r>
              <a:rPr lang="en-IN" dirty="0">
                <a:latin typeface="Times New Roman" pitchFamily="18" charset="0"/>
                <a:cs typeface="Times New Roman" pitchFamily="18" charset="0"/>
              </a:rPr>
              <a:t>Unlike a </a:t>
            </a:r>
            <a:r>
              <a:rPr lang="en-IN" dirty="0" smtClean="0">
                <a:latin typeface="Times New Roman" pitchFamily="18" charset="0"/>
                <a:cs typeface="Times New Roman" pitchFamily="18" charset="0"/>
              </a:rPr>
              <a:t>patent, </a:t>
            </a:r>
            <a:r>
              <a:rPr lang="en-IN" dirty="0">
                <a:latin typeface="Times New Roman" pitchFamily="18" charset="0"/>
                <a:cs typeface="Times New Roman" pitchFamily="18" charset="0"/>
              </a:rPr>
              <a:t>a trade secret is not publicly known.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Components OF ERP</a:t>
            </a:r>
            <a:endParaRPr lang="en-IN"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IN" dirty="0" smtClean="0">
                <a:latin typeface="Times New Roman" pitchFamily="18" charset="0"/>
                <a:cs typeface="Times New Roman" pitchFamily="18" charset="0"/>
              </a:rPr>
              <a:t>Accounting </a:t>
            </a:r>
            <a:r>
              <a:rPr lang="en-IN" dirty="0">
                <a:latin typeface="Times New Roman" pitchFamily="18" charset="0"/>
                <a:cs typeface="Times New Roman" pitchFamily="18" charset="0"/>
              </a:rPr>
              <a:t>and Finance </a:t>
            </a:r>
          </a:p>
          <a:p>
            <a:pPr>
              <a:buNone/>
            </a:pPr>
            <a:r>
              <a:rPr lang="en-IN" dirty="0" smtClean="0">
                <a:latin typeface="Times New Roman" pitchFamily="18" charset="0"/>
                <a:cs typeface="Times New Roman" pitchFamily="18" charset="0"/>
              </a:rPr>
              <a:t>   This </a:t>
            </a:r>
            <a:r>
              <a:rPr lang="en-IN" dirty="0">
                <a:latin typeface="Times New Roman" pitchFamily="18" charset="0"/>
                <a:cs typeface="Times New Roman" pitchFamily="18" charset="0"/>
              </a:rPr>
              <a:t>gathers and manage financial data and financial processes from various functional departments and generates valuable financial reports such as balance sheet, general ledger; trial balance and quarterly financial statements. </a:t>
            </a:r>
            <a:endParaRPr lang="en-IN" dirty="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2.  Human Resources</a:t>
            </a:r>
          </a:p>
          <a:p>
            <a:pPr>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This </a:t>
            </a:r>
            <a:r>
              <a:rPr lang="en-IN" dirty="0">
                <a:latin typeface="Times New Roman" pitchFamily="18" charset="0"/>
                <a:cs typeface="Times New Roman" pitchFamily="18" charset="0"/>
              </a:rPr>
              <a:t>component maintains a employee database containing information about employees contact information, </a:t>
            </a:r>
            <a:r>
              <a:rPr lang="en-IN" dirty="0" smtClean="0">
                <a:latin typeface="Times New Roman" pitchFamily="18" charset="0"/>
                <a:cs typeface="Times New Roman" pitchFamily="18" charset="0"/>
              </a:rPr>
              <a:t>salary details</a:t>
            </a:r>
            <a:r>
              <a:rPr lang="en-IN" dirty="0">
                <a:latin typeface="Times New Roman" pitchFamily="18" charset="0"/>
                <a:cs typeface="Times New Roman" pitchFamily="18" charset="0"/>
              </a:rPr>
              <a:t>, attendance, performance evaluation and promotion details. </a:t>
            </a:r>
            <a:endParaRPr lang="en-IN" dirty="0" smtClean="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This </a:t>
            </a:r>
            <a:r>
              <a:rPr lang="en-IN" dirty="0">
                <a:latin typeface="Times New Roman" pitchFamily="18" charset="0"/>
                <a:cs typeface="Times New Roman" pitchFamily="18" charset="0"/>
              </a:rPr>
              <a:t>component helps the management to make use of the employees best talent.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buNone/>
            </a:pPr>
            <a:r>
              <a:rPr lang="en-IN" dirty="0" smtClean="0">
                <a:latin typeface="Times New Roman" pitchFamily="18" charset="0"/>
                <a:cs typeface="Times New Roman" pitchFamily="18" charset="0"/>
              </a:rPr>
              <a:t>3.  </a:t>
            </a:r>
            <a:r>
              <a:rPr lang="en-IN" dirty="0">
                <a:latin typeface="Times New Roman" pitchFamily="18" charset="0"/>
                <a:cs typeface="Times New Roman" pitchFamily="18" charset="0"/>
              </a:rPr>
              <a:t>Manufacturing </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This component provides the information needed for the manufacturing process to take place</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 It contains number of manufacturing methods, so that the organization can choose the best which fits for </a:t>
            </a:r>
            <a:r>
              <a:rPr lang="en-IN" dirty="0" smtClean="0">
                <a:latin typeface="Times New Roman" pitchFamily="18" charset="0"/>
                <a:cs typeface="Times New Roman" pitchFamily="18" charset="0"/>
              </a:rPr>
              <a:t>them</a:t>
            </a:r>
          </a:p>
          <a:p>
            <a:pPr>
              <a:buNone/>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 Bills of Material, Scheduling, Capacity, Workflow Management, Quality Control, Cost Management, Manufacturing Process, Manufacturing Projects, Manufacturing 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buNone/>
            </a:pPr>
            <a:r>
              <a:rPr lang="en-IN" dirty="0" smtClean="0">
                <a:latin typeface="Times New Roman" pitchFamily="18" charset="0"/>
                <a:cs typeface="Times New Roman" pitchFamily="18" charset="0"/>
              </a:rPr>
              <a:t>4. Projects Management</a:t>
            </a:r>
          </a:p>
          <a:p>
            <a:pPr>
              <a:buNone/>
            </a:pPr>
            <a:r>
              <a:rPr lang="en-IN" dirty="0" smtClean="0">
                <a:latin typeface="Times New Roman" pitchFamily="18" charset="0"/>
                <a:cs typeface="Times New Roman" pitchFamily="18" charset="0"/>
              </a:rPr>
              <a:t>    Project </a:t>
            </a:r>
            <a:r>
              <a:rPr lang="en-IN" dirty="0">
                <a:latin typeface="Times New Roman" pitchFamily="18" charset="0"/>
                <a:cs typeface="Times New Roman" pitchFamily="18" charset="0"/>
              </a:rPr>
              <a:t>management is the discipline of planning, organizing, motivating, and controlling resources to achieve specific goals. </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Costing</a:t>
            </a:r>
            <a:r>
              <a:rPr lang="en-IN" dirty="0">
                <a:latin typeface="Times New Roman" pitchFamily="18" charset="0"/>
                <a:cs typeface="Times New Roman" pitchFamily="18" charset="0"/>
              </a:rPr>
              <a:t>, Billing, Time and Expense, Activity Management </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5. Customer </a:t>
            </a:r>
            <a:r>
              <a:rPr lang="en-IN" dirty="0">
                <a:latin typeface="Times New Roman" pitchFamily="18" charset="0"/>
                <a:cs typeface="Times New Roman" pitchFamily="18" charset="0"/>
              </a:rPr>
              <a:t>Relationship Management </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Involves managing all aspects of a customer’s relationship with an organization to increase customer loyalty and retention and an organization’s profitability. </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Sales </a:t>
            </a:r>
            <a:r>
              <a:rPr lang="en-IN" dirty="0">
                <a:latin typeface="Times New Roman" pitchFamily="18" charset="0"/>
                <a:cs typeface="Times New Roman" pitchFamily="18" charset="0"/>
              </a:rPr>
              <a:t>and Marketing, Commissions, Service, Customer Contact and Call </a:t>
            </a:r>
            <a:r>
              <a:rPr lang="en-IN" dirty="0" smtClean="0">
                <a:latin typeface="Times New Roman" pitchFamily="18" charset="0"/>
                <a:cs typeface="Times New Roman" pitchFamily="18" charset="0"/>
              </a:rPr>
              <a:t>Centre </a:t>
            </a:r>
            <a:r>
              <a:rPr lang="en-IN" dirty="0">
                <a:latin typeface="Times New Roman" pitchFamily="18" charset="0"/>
                <a:cs typeface="Times New Roman" pitchFamily="18" charset="0"/>
              </a:rPr>
              <a:t>support. Components OF ERP!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sz="2800" dirty="0" smtClean="0">
                <a:latin typeface="Times New Roman" pitchFamily="18" charset="0"/>
                <a:cs typeface="Times New Roman" pitchFamily="18" charset="0"/>
              </a:rPr>
              <a:t>6. Supply </a:t>
            </a:r>
            <a:r>
              <a:rPr lang="en-IN" sz="2800" dirty="0">
                <a:latin typeface="Times New Roman" pitchFamily="18" charset="0"/>
                <a:cs typeface="Times New Roman" pitchFamily="18" charset="0"/>
              </a:rPr>
              <a:t>Chain Management </a:t>
            </a: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   Supply </a:t>
            </a:r>
            <a:r>
              <a:rPr lang="en-IN" sz="2800" dirty="0">
                <a:latin typeface="Times New Roman" pitchFamily="18" charset="0"/>
                <a:cs typeface="Times New Roman" pitchFamily="18" charset="0"/>
              </a:rPr>
              <a:t>Chain Management (SCM), sometimes referred to as logistics, improves the flow of materials through an organization by managing planning, scheduling, procurement, and </a:t>
            </a:r>
            <a:r>
              <a:rPr lang="en-IN" sz="2800" dirty="0" smtClean="0">
                <a:latin typeface="Times New Roman" pitchFamily="18" charset="0"/>
                <a:cs typeface="Times New Roman" pitchFamily="18" charset="0"/>
              </a:rPr>
              <a:t>fulfilment, </a:t>
            </a:r>
            <a:r>
              <a:rPr lang="en-IN" sz="2800" dirty="0">
                <a:latin typeface="Times New Roman" pitchFamily="18" charset="0"/>
                <a:cs typeface="Times New Roman" pitchFamily="18" charset="0"/>
              </a:rPr>
              <a:t>to maximize customer satisfaction and profitability.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CRM</a:t>
            </a:r>
            <a:endParaRPr lang="en-IN" dirty="0"/>
          </a:p>
        </p:txBody>
      </p:sp>
      <p:sp>
        <p:nvSpPr>
          <p:cNvPr id="3" name="Content Placeholder 2"/>
          <p:cNvSpPr>
            <a:spLocks noGrp="1"/>
          </p:cNvSpPr>
          <p:nvPr>
            <p:ph idx="1"/>
          </p:nvPr>
        </p:nvSpPr>
        <p:spPr/>
        <p:txBody>
          <a:bodyPr>
            <a:normAutofit lnSpcReduction="10000"/>
          </a:bodyPr>
          <a:lstStyle/>
          <a:p>
            <a:r>
              <a:rPr lang="en-IN" dirty="0">
                <a:latin typeface="Times New Roman" pitchFamily="18" charset="0"/>
                <a:cs typeface="Times New Roman" pitchFamily="18" charset="0"/>
              </a:rPr>
              <a:t>CRM is a strategy by which companies optimise profitability through enhanced customer satisfaction</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CRM </a:t>
            </a:r>
            <a:r>
              <a:rPr lang="en-IN" dirty="0">
                <a:latin typeface="Times New Roman" pitchFamily="18" charset="0"/>
                <a:cs typeface="Times New Roman" pitchFamily="18" charset="0"/>
              </a:rPr>
              <a:t>is about automating and enhancing the customer- centric business processes of Sales, Marketing, and Service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CRM </a:t>
            </a:r>
            <a:r>
              <a:rPr lang="en-IN" dirty="0">
                <a:latin typeface="Times New Roman" pitchFamily="18" charset="0"/>
                <a:cs typeface="Times New Roman" pitchFamily="18" charset="0"/>
              </a:rPr>
              <a:t>also focuses on added customer loyalty that directly affects the organization’s bottom 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IN" dirty="0"/>
              <a:t>ECRM is the customer focussed management of </a:t>
            </a:r>
            <a:r>
              <a:rPr lang="en-IN" dirty="0" smtClean="0"/>
              <a:t>the whole e Business </a:t>
            </a:r>
            <a:r>
              <a:rPr lang="en-IN" dirty="0"/>
              <a:t>relationship with each customer, </a:t>
            </a:r>
            <a:r>
              <a:rPr lang="en-IN" dirty="0" smtClean="0"/>
              <a:t>in order </a:t>
            </a:r>
            <a:r>
              <a:rPr lang="en-IN" dirty="0"/>
              <a:t>to measure, create and increase income </a:t>
            </a:r>
            <a:r>
              <a:rPr lang="en-IN" dirty="0" smtClean="0"/>
              <a:t>and reduce </a:t>
            </a:r>
            <a:r>
              <a:rPr lang="en-IN" dirty="0"/>
              <a:t>costs for each customer &amp; segment and thus </a:t>
            </a:r>
            <a:r>
              <a:rPr lang="en-IN" dirty="0" smtClean="0"/>
              <a:t>to generate </a:t>
            </a:r>
            <a:r>
              <a:rPr lang="en-IN" dirty="0"/>
              <a:t>greater positive lifetime </a:t>
            </a:r>
            <a:r>
              <a:rPr lang="en-IN" dirty="0" smtClean="0"/>
              <a:t>value . </a:t>
            </a:r>
          </a:p>
          <a:p>
            <a:r>
              <a:rPr lang="en-IN" dirty="0" smtClean="0"/>
              <a:t>e CRM </a:t>
            </a:r>
            <a:r>
              <a:rPr lang="en-IN" dirty="0"/>
              <a:t>means CRM-database access via the Web. </a:t>
            </a:r>
            <a:r>
              <a:rPr lang="en-IN" dirty="0" smtClean="0"/>
              <a:t>It means </a:t>
            </a:r>
            <a:r>
              <a:rPr lang="en-IN" dirty="0"/>
              <a:t>Intranet access </a:t>
            </a:r>
            <a:r>
              <a:rPr lang="en-IN" dirty="0" smtClean="0"/>
              <a:t>for internal </a:t>
            </a:r>
            <a:r>
              <a:rPr lang="en-IN" dirty="0"/>
              <a:t>users, extranet </a:t>
            </a:r>
            <a:r>
              <a:rPr lang="en-IN" dirty="0" smtClean="0"/>
              <a:t>access for </a:t>
            </a:r>
            <a:r>
              <a:rPr lang="en-IN" dirty="0"/>
              <a:t>business partners </a:t>
            </a:r>
            <a:r>
              <a:rPr lang="en-IN" dirty="0" smtClean="0"/>
              <a:t>and customers </a:t>
            </a:r>
            <a:r>
              <a:rPr lang="en-IN" dirty="0"/>
              <a:t>and </a:t>
            </a:r>
            <a:r>
              <a:rPr lang="en-IN" dirty="0" smtClean="0"/>
              <a:t>of course</a:t>
            </a:r>
            <a:r>
              <a:rPr lang="en-IN" dirty="0"/>
              <a:t>, Internet access for </a:t>
            </a:r>
            <a:r>
              <a:rPr lang="en-IN" dirty="0" smtClean="0"/>
              <a:t>the market </a:t>
            </a:r>
            <a:r>
              <a:rPr lang="en-IN" dirty="0"/>
              <a:t>at large.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e-CRM expands the traditional </a:t>
            </a:r>
            <a:r>
              <a:rPr lang="en-IN" dirty="0" smtClean="0">
                <a:latin typeface="Times New Roman" pitchFamily="18" charset="0"/>
                <a:cs typeface="Times New Roman" pitchFamily="18" charset="0"/>
              </a:rPr>
              <a:t>CRM techniques </a:t>
            </a:r>
            <a:r>
              <a:rPr lang="en-IN" dirty="0">
                <a:latin typeface="Times New Roman" pitchFamily="18" charset="0"/>
                <a:cs typeface="Times New Roman" pitchFamily="18" charset="0"/>
              </a:rPr>
              <a:t>by integrating new </a:t>
            </a:r>
            <a:r>
              <a:rPr lang="en-IN" dirty="0" smtClean="0">
                <a:latin typeface="Times New Roman" pitchFamily="18" charset="0"/>
                <a:cs typeface="Times New Roman" pitchFamily="18" charset="0"/>
              </a:rPr>
              <a:t>electronic channels</a:t>
            </a:r>
            <a:r>
              <a:rPr lang="en-IN" dirty="0">
                <a:latin typeface="Times New Roman" pitchFamily="18" charset="0"/>
                <a:cs typeface="Times New Roman" pitchFamily="18" charset="0"/>
              </a:rPr>
              <a:t>, such as Web, wireless, and </a:t>
            </a:r>
            <a:r>
              <a:rPr lang="en-IN" dirty="0" smtClean="0">
                <a:latin typeface="Times New Roman" pitchFamily="18" charset="0"/>
                <a:cs typeface="Times New Roman" pitchFamily="18" charset="0"/>
              </a:rPr>
              <a:t>voice technologies </a:t>
            </a:r>
            <a:r>
              <a:rPr lang="en-IN" dirty="0">
                <a:latin typeface="Times New Roman" pitchFamily="18" charset="0"/>
                <a:cs typeface="Times New Roman" pitchFamily="18" charset="0"/>
              </a:rPr>
              <a:t>and combines it with </a:t>
            </a:r>
            <a:r>
              <a:rPr lang="en-IN" dirty="0" smtClean="0">
                <a:latin typeface="Times New Roman" pitchFamily="18" charset="0"/>
                <a:cs typeface="Times New Roman" pitchFamily="18" charset="0"/>
              </a:rPr>
              <a:t>e-business applications </a:t>
            </a:r>
            <a:r>
              <a:rPr lang="en-IN" dirty="0">
                <a:latin typeface="Times New Roman" pitchFamily="18" charset="0"/>
                <a:cs typeface="Times New Roman" pitchFamily="18" charset="0"/>
              </a:rPr>
              <a:t>into the overall enterprise </a:t>
            </a:r>
            <a:r>
              <a:rPr lang="en-IN" dirty="0" smtClean="0">
                <a:latin typeface="Times New Roman" pitchFamily="18" charset="0"/>
                <a:cs typeface="Times New Roman" pitchFamily="18" charset="0"/>
              </a:rPr>
              <a:t>CRM strategy</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Traditional </a:t>
            </a:r>
            <a:r>
              <a:rPr lang="en-IN" dirty="0">
                <a:latin typeface="Times New Roman" pitchFamily="18" charset="0"/>
                <a:cs typeface="Times New Roman" pitchFamily="18" charset="0"/>
              </a:rPr>
              <a:t>CRM + Internet = e-CRM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1170</Words>
  <Application>Microsoft Office PowerPoint</Application>
  <PresentationFormat>On-screen Show (4:3)</PresentationFormat>
  <Paragraphs>92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Enterprise Resource Planning (ERP)</vt:lpstr>
      <vt:lpstr>Slide 2</vt:lpstr>
      <vt:lpstr>Components OF ERP</vt:lpstr>
      <vt:lpstr>Slide 4</vt:lpstr>
      <vt:lpstr>Slide 5</vt:lpstr>
      <vt:lpstr>Slide 6</vt:lpstr>
      <vt:lpstr>E- CRM</vt:lpstr>
      <vt:lpstr>Slide 8</vt:lpstr>
      <vt:lpstr>Slide 9</vt:lpstr>
      <vt:lpstr>Why E-CRM</vt:lpstr>
      <vt:lpstr>Technical e-CRM Capabilities</vt:lpstr>
      <vt:lpstr>E-CRM planning 7 C’S </vt:lpstr>
      <vt:lpstr>SCM</vt:lpstr>
      <vt:lpstr>Slide 14</vt:lpstr>
      <vt:lpstr>Slide 15</vt:lpstr>
      <vt:lpstr>Components of supply chain management</vt:lpstr>
      <vt:lpstr>Intellectual property</vt:lpstr>
      <vt:lpstr>Slide 18</vt:lpstr>
      <vt:lpstr>Types of IPR</vt:lpstr>
      <vt:lpstr>Patent</vt:lpstr>
      <vt:lpstr>Invention patentable if….</vt:lpstr>
      <vt:lpstr>Trademark</vt:lpstr>
      <vt:lpstr>Slide 23</vt:lpstr>
      <vt:lpstr>Copyright</vt:lpstr>
      <vt:lpstr>Trade secrets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Resource Planning (ERP)</dc:title>
  <dc:creator>admin</dc:creator>
  <cp:lastModifiedBy>admin</cp:lastModifiedBy>
  <cp:revision>17</cp:revision>
  <dcterms:created xsi:type="dcterms:W3CDTF">2021-10-19T05:41:55Z</dcterms:created>
  <dcterms:modified xsi:type="dcterms:W3CDTF">2021-10-19T06:38:59Z</dcterms:modified>
</cp:coreProperties>
</file>