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0"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F4CF0A-C0F6-46CD-ADF2-0C0442E43F8E}" v="1080" dt="2020-03-04T18:32:13.2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9" autoAdjust="0"/>
    <p:restoredTop sz="94660"/>
  </p:normalViewPr>
  <p:slideViewPr>
    <p:cSldViewPr snapToGrid="0">
      <p:cViewPr varScale="1">
        <p:scale>
          <a:sx n="73" d="100"/>
          <a:sy n="73" d="100"/>
        </p:scale>
        <p:origin x="72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bin, Anna" userId="7dc3e712-ca34-4bde-b325-29331410a28f" providerId="ADAL" clId="{6AF4CF0A-C0F6-46CD-ADF2-0C0442E43F8E}"/>
    <pc:docChg chg="custSel addSld delSld modSld">
      <pc:chgData name="Gobin, Anna" userId="7dc3e712-ca34-4bde-b325-29331410a28f" providerId="ADAL" clId="{6AF4CF0A-C0F6-46CD-ADF2-0C0442E43F8E}" dt="2020-03-04T18:32:13.288" v="1079" actId="20577"/>
      <pc:docMkLst>
        <pc:docMk/>
      </pc:docMkLst>
      <pc:sldChg chg="modSp">
        <pc:chgData name="Gobin, Anna" userId="7dc3e712-ca34-4bde-b325-29331410a28f" providerId="ADAL" clId="{6AF4CF0A-C0F6-46CD-ADF2-0C0442E43F8E}" dt="2020-03-04T18:03:47.457" v="26" actId="14100"/>
        <pc:sldMkLst>
          <pc:docMk/>
          <pc:sldMk cId="296225634" sldId="260"/>
        </pc:sldMkLst>
        <pc:spChg chg="mod">
          <ac:chgData name="Gobin, Anna" userId="7dc3e712-ca34-4bde-b325-29331410a28f" providerId="ADAL" clId="{6AF4CF0A-C0F6-46CD-ADF2-0C0442E43F8E}" dt="2020-03-04T18:03:47.457" v="26" actId="14100"/>
          <ac:spMkLst>
            <pc:docMk/>
            <pc:sldMk cId="296225634" sldId="260"/>
            <ac:spMk id="2" creationId="{0774ECDF-7FC8-4EDD-8DBF-07E12984DA40}"/>
          </ac:spMkLst>
        </pc:spChg>
      </pc:sldChg>
      <pc:sldChg chg="add del">
        <pc:chgData name="Gobin, Anna" userId="7dc3e712-ca34-4bde-b325-29331410a28f" providerId="ADAL" clId="{6AF4CF0A-C0F6-46CD-ADF2-0C0442E43F8E}" dt="2020-03-04T18:03:53.767" v="28" actId="2696"/>
        <pc:sldMkLst>
          <pc:docMk/>
          <pc:sldMk cId="2669615672" sldId="261"/>
        </pc:sldMkLst>
      </pc:sldChg>
      <pc:sldChg chg="addSp delSp modSp add">
        <pc:chgData name="Gobin, Anna" userId="7dc3e712-ca34-4bde-b325-29331410a28f" providerId="ADAL" clId="{6AF4CF0A-C0F6-46CD-ADF2-0C0442E43F8E}" dt="2020-03-04T18:05:53.286" v="43" actId="12"/>
        <pc:sldMkLst>
          <pc:docMk/>
          <pc:sldMk cId="1624914866" sldId="262"/>
        </pc:sldMkLst>
        <pc:spChg chg="add mod">
          <ac:chgData name="Gobin, Anna" userId="7dc3e712-ca34-4bde-b325-29331410a28f" providerId="ADAL" clId="{6AF4CF0A-C0F6-46CD-ADF2-0C0442E43F8E}" dt="2020-03-04T18:05:53.286" v="43" actId="12"/>
          <ac:spMkLst>
            <pc:docMk/>
            <pc:sldMk cId="1624914866" sldId="262"/>
            <ac:spMk id="3" creationId="{08A0EBE5-F96F-4879-9227-61F348185C28}"/>
          </ac:spMkLst>
        </pc:spChg>
        <pc:spChg chg="del">
          <ac:chgData name="Gobin, Anna" userId="7dc3e712-ca34-4bde-b325-29331410a28f" providerId="ADAL" clId="{6AF4CF0A-C0F6-46CD-ADF2-0C0442E43F8E}" dt="2020-03-04T18:04:03.833" v="30" actId="478"/>
          <ac:spMkLst>
            <pc:docMk/>
            <pc:sldMk cId="1624914866" sldId="262"/>
            <ac:spMk id="6" creationId="{9550659D-B2E7-44D0-8DAC-BD125116CA5B}"/>
          </ac:spMkLst>
        </pc:spChg>
        <pc:spChg chg="del">
          <ac:chgData name="Gobin, Anna" userId="7dc3e712-ca34-4bde-b325-29331410a28f" providerId="ADAL" clId="{6AF4CF0A-C0F6-46CD-ADF2-0C0442E43F8E}" dt="2020-03-04T18:04:00.784" v="29" actId="478"/>
          <ac:spMkLst>
            <pc:docMk/>
            <pc:sldMk cId="1624914866" sldId="262"/>
            <ac:spMk id="12" creationId="{3CA02EB1-D98B-4476-83D3-165C75E84F01}"/>
          </ac:spMkLst>
        </pc:spChg>
      </pc:sldChg>
      <pc:sldChg chg="addSp modSp add">
        <pc:chgData name="Gobin, Anna" userId="7dc3e712-ca34-4bde-b325-29331410a28f" providerId="ADAL" clId="{6AF4CF0A-C0F6-46CD-ADF2-0C0442E43F8E}" dt="2020-03-04T18:13:04.485" v="247" actId="255"/>
        <pc:sldMkLst>
          <pc:docMk/>
          <pc:sldMk cId="1213713758" sldId="263"/>
        </pc:sldMkLst>
        <pc:spChg chg="mod">
          <ac:chgData name="Gobin, Anna" userId="7dc3e712-ca34-4bde-b325-29331410a28f" providerId="ADAL" clId="{6AF4CF0A-C0F6-46CD-ADF2-0C0442E43F8E}" dt="2020-03-04T18:13:04.485" v="247" actId="255"/>
          <ac:spMkLst>
            <pc:docMk/>
            <pc:sldMk cId="1213713758" sldId="263"/>
            <ac:spMk id="3" creationId="{08A0EBE5-F96F-4879-9227-61F348185C28}"/>
          </ac:spMkLst>
        </pc:spChg>
        <pc:picChg chg="add mod">
          <ac:chgData name="Gobin, Anna" userId="7dc3e712-ca34-4bde-b325-29331410a28f" providerId="ADAL" clId="{6AF4CF0A-C0F6-46CD-ADF2-0C0442E43F8E}" dt="2020-03-04T18:09:31.335" v="113" actId="14100"/>
          <ac:picMkLst>
            <pc:docMk/>
            <pc:sldMk cId="1213713758" sldId="263"/>
            <ac:picMk id="22" creationId="{055D3B89-34BB-4966-BE44-2ABFB8036CEB}"/>
          </ac:picMkLst>
        </pc:picChg>
      </pc:sldChg>
      <pc:sldChg chg="addSp delSp modSp add">
        <pc:chgData name="Gobin, Anna" userId="7dc3e712-ca34-4bde-b325-29331410a28f" providerId="ADAL" clId="{6AF4CF0A-C0F6-46CD-ADF2-0C0442E43F8E}" dt="2020-03-04T18:13:59.902" v="253" actId="20577"/>
        <pc:sldMkLst>
          <pc:docMk/>
          <pc:sldMk cId="3803948059" sldId="264"/>
        </pc:sldMkLst>
        <pc:spChg chg="mod">
          <ac:chgData name="Gobin, Anna" userId="7dc3e712-ca34-4bde-b325-29331410a28f" providerId="ADAL" clId="{6AF4CF0A-C0F6-46CD-ADF2-0C0442E43F8E}" dt="2020-03-04T18:13:59.902" v="253" actId="20577"/>
          <ac:spMkLst>
            <pc:docMk/>
            <pc:sldMk cId="3803948059" sldId="264"/>
            <ac:spMk id="3" creationId="{08A0EBE5-F96F-4879-9227-61F348185C28}"/>
          </ac:spMkLst>
        </pc:spChg>
        <pc:picChg chg="del">
          <ac:chgData name="Gobin, Anna" userId="7dc3e712-ca34-4bde-b325-29331410a28f" providerId="ADAL" clId="{6AF4CF0A-C0F6-46CD-ADF2-0C0442E43F8E}" dt="2020-03-04T18:10:43.928" v="119" actId="478"/>
          <ac:picMkLst>
            <pc:docMk/>
            <pc:sldMk cId="3803948059" sldId="264"/>
            <ac:picMk id="22" creationId="{055D3B89-34BB-4966-BE44-2ABFB8036CEB}"/>
          </ac:picMkLst>
        </pc:picChg>
        <pc:picChg chg="add mod">
          <ac:chgData name="Gobin, Anna" userId="7dc3e712-ca34-4bde-b325-29331410a28f" providerId="ADAL" clId="{6AF4CF0A-C0F6-46CD-ADF2-0C0442E43F8E}" dt="2020-03-04T18:13:20.201" v="251" actId="14100"/>
          <ac:picMkLst>
            <pc:docMk/>
            <pc:sldMk cId="3803948059" sldId="264"/>
            <ac:picMk id="23" creationId="{7ADB14DA-4F53-4788-9ABD-71ABD2B05721}"/>
          </ac:picMkLst>
        </pc:picChg>
      </pc:sldChg>
      <pc:sldChg chg="addSp delSp modSp add">
        <pc:chgData name="Gobin, Anna" userId="7dc3e712-ca34-4bde-b325-29331410a28f" providerId="ADAL" clId="{6AF4CF0A-C0F6-46CD-ADF2-0C0442E43F8E}" dt="2020-03-04T18:16:41.552" v="451" actId="20577"/>
        <pc:sldMkLst>
          <pc:docMk/>
          <pc:sldMk cId="904430537" sldId="265"/>
        </pc:sldMkLst>
        <pc:spChg chg="mod">
          <ac:chgData name="Gobin, Anna" userId="7dc3e712-ca34-4bde-b325-29331410a28f" providerId="ADAL" clId="{6AF4CF0A-C0F6-46CD-ADF2-0C0442E43F8E}" dt="2020-03-04T18:16:41.552" v="451" actId="20577"/>
          <ac:spMkLst>
            <pc:docMk/>
            <pc:sldMk cId="904430537" sldId="265"/>
            <ac:spMk id="3" creationId="{08A0EBE5-F96F-4879-9227-61F348185C28}"/>
          </ac:spMkLst>
        </pc:spChg>
        <pc:picChg chg="add mod">
          <ac:chgData name="Gobin, Anna" userId="7dc3e712-ca34-4bde-b325-29331410a28f" providerId="ADAL" clId="{6AF4CF0A-C0F6-46CD-ADF2-0C0442E43F8E}" dt="2020-03-04T18:15:18.852" v="276" actId="14100"/>
          <ac:picMkLst>
            <pc:docMk/>
            <pc:sldMk cId="904430537" sldId="265"/>
            <ac:picMk id="22" creationId="{933BC325-5E2A-4FC9-AFFE-CA4F8D72C6F7}"/>
          </ac:picMkLst>
        </pc:picChg>
        <pc:picChg chg="del">
          <ac:chgData name="Gobin, Anna" userId="7dc3e712-ca34-4bde-b325-29331410a28f" providerId="ADAL" clId="{6AF4CF0A-C0F6-46CD-ADF2-0C0442E43F8E}" dt="2020-03-04T18:15:04.035" v="273" actId="478"/>
          <ac:picMkLst>
            <pc:docMk/>
            <pc:sldMk cId="904430537" sldId="265"/>
            <ac:picMk id="23" creationId="{7ADB14DA-4F53-4788-9ABD-71ABD2B05721}"/>
          </ac:picMkLst>
        </pc:picChg>
      </pc:sldChg>
      <pc:sldChg chg="addSp delSp modSp add">
        <pc:chgData name="Gobin, Anna" userId="7dc3e712-ca34-4bde-b325-29331410a28f" providerId="ADAL" clId="{6AF4CF0A-C0F6-46CD-ADF2-0C0442E43F8E}" dt="2020-03-04T18:24:42.440" v="899" actId="14100"/>
        <pc:sldMkLst>
          <pc:docMk/>
          <pc:sldMk cId="2365100438" sldId="266"/>
        </pc:sldMkLst>
        <pc:spChg chg="mod">
          <ac:chgData name="Gobin, Anna" userId="7dc3e712-ca34-4bde-b325-29331410a28f" providerId="ADAL" clId="{6AF4CF0A-C0F6-46CD-ADF2-0C0442E43F8E}" dt="2020-03-04T18:24:05.120" v="896" actId="6549"/>
          <ac:spMkLst>
            <pc:docMk/>
            <pc:sldMk cId="2365100438" sldId="266"/>
            <ac:spMk id="3" creationId="{08A0EBE5-F96F-4879-9227-61F348185C28}"/>
          </ac:spMkLst>
        </pc:spChg>
        <pc:picChg chg="add mod">
          <ac:chgData name="Gobin, Anna" userId="7dc3e712-ca34-4bde-b325-29331410a28f" providerId="ADAL" clId="{6AF4CF0A-C0F6-46CD-ADF2-0C0442E43F8E}" dt="2020-03-04T18:24:42.440" v="899" actId="14100"/>
          <ac:picMkLst>
            <pc:docMk/>
            <pc:sldMk cId="2365100438" sldId="266"/>
            <ac:picMk id="4" creationId="{D26424C5-B152-4894-956E-7CD8A7EDA537}"/>
          </ac:picMkLst>
        </pc:picChg>
        <pc:picChg chg="del">
          <ac:chgData name="Gobin, Anna" userId="7dc3e712-ca34-4bde-b325-29331410a28f" providerId="ADAL" clId="{6AF4CF0A-C0F6-46CD-ADF2-0C0442E43F8E}" dt="2020-03-04T18:16:49.552" v="453" actId="478"/>
          <ac:picMkLst>
            <pc:docMk/>
            <pc:sldMk cId="2365100438" sldId="266"/>
            <ac:picMk id="22" creationId="{933BC325-5E2A-4FC9-AFFE-CA4F8D72C6F7}"/>
          </ac:picMkLst>
        </pc:picChg>
      </pc:sldChg>
      <pc:sldChg chg="addSp delSp modSp add">
        <pc:chgData name="Gobin, Anna" userId="7dc3e712-ca34-4bde-b325-29331410a28f" providerId="ADAL" clId="{6AF4CF0A-C0F6-46CD-ADF2-0C0442E43F8E}" dt="2020-03-04T18:26:04.486" v="951" actId="1076"/>
        <pc:sldMkLst>
          <pc:docMk/>
          <pc:sldMk cId="2980259119" sldId="267"/>
        </pc:sldMkLst>
        <pc:spChg chg="mod">
          <ac:chgData name="Gobin, Anna" userId="7dc3e712-ca34-4bde-b325-29331410a28f" providerId="ADAL" clId="{6AF4CF0A-C0F6-46CD-ADF2-0C0442E43F8E}" dt="2020-03-04T18:25:35.887" v="947" actId="20577"/>
          <ac:spMkLst>
            <pc:docMk/>
            <pc:sldMk cId="2980259119" sldId="267"/>
            <ac:spMk id="3" creationId="{08A0EBE5-F96F-4879-9227-61F348185C28}"/>
          </ac:spMkLst>
        </pc:spChg>
        <pc:picChg chg="del">
          <ac:chgData name="Gobin, Anna" userId="7dc3e712-ca34-4bde-b325-29331410a28f" providerId="ADAL" clId="{6AF4CF0A-C0F6-46CD-ADF2-0C0442E43F8E}" dt="2020-03-04T18:25:02.453" v="901" actId="478"/>
          <ac:picMkLst>
            <pc:docMk/>
            <pc:sldMk cId="2980259119" sldId="267"/>
            <ac:picMk id="4" creationId="{D26424C5-B152-4894-956E-7CD8A7EDA537}"/>
          </ac:picMkLst>
        </pc:picChg>
        <pc:picChg chg="add mod">
          <ac:chgData name="Gobin, Anna" userId="7dc3e712-ca34-4bde-b325-29331410a28f" providerId="ADAL" clId="{6AF4CF0A-C0F6-46CD-ADF2-0C0442E43F8E}" dt="2020-03-04T18:26:04.486" v="951" actId="1076"/>
          <ac:picMkLst>
            <pc:docMk/>
            <pc:sldMk cId="2980259119" sldId="267"/>
            <ac:picMk id="5" creationId="{B0580C62-DE46-4535-9031-A74A29E002A6}"/>
          </ac:picMkLst>
        </pc:picChg>
      </pc:sldChg>
      <pc:sldChg chg="delSp modSp add">
        <pc:chgData name="Gobin, Anna" userId="7dc3e712-ca34-4bde-b325-29331410a28f" providerId="ADAL" clId="{6AF4CF0A-C0F6-46CD-ADF2-0C0442E43F8E}" dt="2020-03-04T18:32:13.288" v="1079" actId="20577"/>
        <pc:sldMkLst>
          <pc:docMk/>
          <pc:sldMk cId="1745550123" sldId="268"/>
        </pc:sldMkLst>
        <pc:spChg chg="mod">
          <ac:chgData name="Gobin, Anna" userId="7dc3e712-ca34-4bde-b325-29331410a28f" providerId="ADAL" clId="{6AF4CF0A-C0F6-46CD-ADF2-0C0442E43F8E}" dt="2020-03-04T18:32:13.288" v="1079" actId="20577"/>
          <ac:spMkLst>
            <pc:docMk/>
            <pc:sldMk cId="1745550123" sldId="268"/>
            <ac:spMk id="3" creationId="{08A0EBE5-F96F-4879-9227-61F348185C28}"/>
          </ac:spMkLst>
        </pc:spChg>
        <pc:picChg chg="del">
          <ac:chgData name="Gobin, Anna" userId="7dc3e712-ca34-4bde-b325-29331410a28f" providerId="ADAL" clId="{6AF4CF0A-C0F6-46CD-ADF2-0C0442E43F8E}" dt="2020-03-04T18:26:40.670" v="953" actId="478"/>
          <ac:picMkLst>
            <pc:docMk/>
            <pc:sldMk cId="1745550123" sldId="268"/>
            <ac:picMk id="5" creationId="{B0580C62-DE46-4535-9031-A74A29E002A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C9FE3-5B5E-4282-9110-9B0E66577F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76EC65-A2B7-40E0-B34B-9019BB595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2C5132-423C-4E07-9BFA-656DB98811A0}"/>
              </a:ext>
            </a:extLst>
          </p:cNvPr>
          <p:cNvSpPr>
            <a:spLocks noGrp="1"/>
          </p:cNvSpPr>
          <p:nvPr>
            <p:ph type="dt" sz="half" idx="10"/>
          </p:nvPr>
        </p:nvSpPr>
        <p:spPr/>
        <p:txBody>
          <a:bodyPr/>
          <a:lstStyle/>
          <a:p>
            <a:fld id="{E4A4998E-0169-443A-8DF5-23ABA3AC8A87}" type="datetimeFigureOut">
              <a:rPr lang="en-US" smtClean="0"/>
              <a:t>3/4/2020</a:t>
            </a:fld>
            <a:endParaRPr lang="en-US"/>
          </a:p>
        </p:txBody>
      </p:sp>
      <p:sp>
        <p:nvSpPr>
          <p:cNvPr id="5" name="Footer Placeholder 4">
            <a:extLst>
              <a:ext uri="{FF2B5EF4-FFF2-40B4-BE49-F238E27FC236}">
                <a16:creationId xmlns:a16="http://schemas.microsoft.com/office/drawing/2014/main" id="{F58DF0F6-77CE-4833-A662-CF478DF73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2772FA-75BF-4E2F-AEDA-198C0CC4A1DB}"/>
              </a:ext>
            </a:extLst>
          </p:cNvPr>
          <p:cNvSpPr>
            <a:spLocks noGrp="1"/>
          </p:cNvSpPr>
          <p:nvPr>
            <p:ph type="sldNum" sz="quarter" idx="12"/>
          </p:nvPr>
        </p:nvSpPr>
        <p:spPr/>
        <p:txBody>
          <a:bodyPr/>
          <a:lstStyle/>
          <a:p>
            <a:fld id="{2ACDB139-3276-4E20-8B1F-01FB799ED390}" type="slidenum">
              <a:rPr lang="en-US" smtClean="0"/>
              <a:t>‹#›</a:t>
            </a:fld>
            <a:endParaRPr lang="en-US"/>
          </a:p>
        </p:txBody>
      </p:sp>
    </p:spTree>
    <p:extLst>
      <p:ext uri="{BB962C8B-B14F-4D97-AF65-F5344CB8AC3E}">
        <p14:creationId xmlns:p14="http://schemas.microsoft.com/office/powerpoint/2010/main" val="3928822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5B4E8-6046-451B-A35C-A5BE77571B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E36B27-A276-4E8F-83A2-8896284FF7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8CF845-C631-4DA9-B943-E4DA5FA996B6}"/>
              </a:ext>
            </a:extLst>
          </p:cNvPr>
          <p:cNvSpPr>
            <a:spLocks noGrp="1"/>
          </p:cNvSpPr>
          <p:nvPr>
            <p:ph type="dt" sz="half" idx="10"/>
          </p:nvPr>
        </p:nvSpPr>
        <p:spPr/>
        <p:txBody>
          <a:bodyPr/>
          <a:lstStyle/>
          <a:p>
            <a:fld id="{E4A4998E-0169-443A-8DF5-23ABA3AC8A87}" type="datetimeFigureOut">
              <a:rPr lang="en-US" smtClean="0"/>
              <a:t>3/4/2020</a:t>
            </a:fld>
            <a:endParaRPr lang="en-US"/>
          </a:p>
        </p:txBody>
      </p:sp>
      <p:sp>
        <p:nvSpPr>
          <p:cNvPr id="5" name="Footer Placeholder 4">
            <a:extLst>
              <a:ext uri="{FF2B5EF4-FFF2-40B4-BE49-F238E27FC236}">
                <a16:creationId xmlns:a16="http://schemas.microsoft.com/office/drawing/2014/main" id="{C27D8CD5-7279-44DE-B936-41DAAFF10A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59C5B3-3A58-4474-B063-C9557799D298}"/>
              </a:ext>
            </a:extLst>
          </p:cNvPr>
          <p:cNvSpPr>
            <a:spLocks noGrp="1"/>
          </p:cNvSpPr>
          <p:nvPr>
            <p:ph type="sldNum" sz="quarter" idx="12"/>
          </p:nvPr>
        </p:nvSpPr>
        <p:spPr/>
        <p:txBody>
          <a:bodyPr/>
          <a:lstStyle/>
          <a:p>
            <a:fld id="{2ACDB139-3276-4E20-8B1F-01FB799ED390}" type="slidenum">
              <a:rPr lang="en-US" smtClean="0"/>
              <a:t>‹#›</a:t>
            </a:fld>
            <a:endParaRPr lang="en-US"/>
          </a:p>
        </p:txBody>
      </p:sp>
    </p:spTree>
    <p:extLst>
      <p:ext uri="{BB962C8B-B14F-4D97-AF65-F5344CB8AC3E}">
        <p14:creationId xmlns:p14="http://schemas.microsoft.com/office/powerpoint/2010/main" val="2306548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A3E855-5B67-4720-9EFC-2D9508BA64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C6C794-FD2E-47C2-9B4F-F3D0BF813F8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BE329C-4AA9-42E0-A2D6-DFFC92713CE6}"/>
              </a:ext>
            </a:extLst>
          </p:cNvPr>
          <p:cNvSpPr>
            <a:spLocks noGrp="1"/>
          </p:cNvSpPr>
          <p:nvPr>
            <p:ph type="dt" sz="half" idx="10"/>
          </p:nvPr>
        </p:nvSpPr>
        <p:spPr/>
        <p:txBody>
          <a:bodyPr/>
          <a:lstStyle/>
          <a:p>
            <a:fld id="{E4A4998E-0169-443A-8DF5-23ABA3AC8A87}" type="datetimeFigureOut">
              <a:rPr lang="en-US" smtClean="0"/>
              <a:t>3/4/2020</a:t>
            </a:fld>
            <a:endParaRPr lang="en-US"/>
          </a:p>
        </p:txBody>
      </p:sp>
      <p:sp>
        <p:nvSpPr>
          <p:cNvPr id="5" name="Footer Placeholder 4">
            <a:extLst>
              <a:ext uri="{FF2B5EF4-FFF2-40B4-BE49-F238E27FC236}">
                <a16:creationId xmlns:a16="http://schemas.microsoft.com/office/drawing/2014/main" id="{59085FF6-DE53-4714-860D-19115998E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5D0718-9680-4EFA-8F63-7DC32AB02179}"/>
              </a:ext>
            </a:extLst>
          </p:cNvPr>
          <p:cNvSpPr>
            <a:spLocks noGrp="1"/>
          </p:cNvSpPr>
          <p:nvPr>
            <p:ph type="sldNum" sz="quarter" idx="12"/>
          </p:nvPr>
        </p:nvSpPr>
        <p:spPr/>
        <p:txBody>
          <a:bodyPr/>
          <a:lstStyle/>
          <a:p>
            <a:fld id="{2ACDB139-3276-4E20-8B1F-01FB799ED390}" type="slidenum">
              <a:rPr lang="en-US" smtClean="0"/>
              <a:t>‹#›</a:t>
            </a:fld>
            <a:endParaRPr lang="en-US"/>
          </a:p>
        </p:txBody>
      </p:sp>
    </p:spTree>
    <p:extLst>
      <p:ext uri="{BB962C8B-B14F-4D97-AF65-F5344CB8AC3E}">
        <p14:creationId xmlns:p14="http://schemas.microsoft.com/office/powerpoint/2010/main" val="1722298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6FE90-089D-495F-820A-7DF22BF2C9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9B1C94-48A9-4F56-ADC0-327294887AF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A17BFC-43A5-480C-A4DC-36C76BDC70D7}"/>
              </a:ext>
            </a:extLst>
          </p:cNvPr>
          <p:cNvSpPr>
            <a:spLocks noGrp="1"/>
          </p:cNvSpPr>
          <p:nvPr>
            <p:ph type="dt" sz="half" idx="10"/>
          </p:nvPr>
        </p:nvSpPr>
        <p:spPr/>
        <p:txBody>
          <a:bodyPr/>
          <a:lstStyle/>
          <a:p>
            <a:fld id="{E4A4998E-0169-443A-8DF5-23ABA3AC8A87}" type="datetimeFigureOut">
              <a:rPr lang="en-US" smtClean="0"/>
              <a:t>3/4/2020</a:t>
            </a:fld>
            <a:endParaRPr lang="en-US"/>
          </a:p>
        </p:txBody>
      </p:sp>
      <p:sp>
        <p:nvSpPr>
          <p:cNvPr id="5" name="Footer Placeholder 4">
            <a:extLst>
              <a:ext uri="{FF2B5EF4-FFF2-40B4-BE49-F238E27FC236}">
                <a16:creationId xmlns:a16="http://schemas.microsoft.com/office/drawing/2014/main" id="{6F2C72C3-D86A-4463-9BAC-37324C9964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84EAFB-94D5-4475-96D3-5460340ED0A9}"/>
              </a:ext>
            </a:extLst>
          </p:cNvPr>
          <p:cNvSpPr>
            <a:spLocks noGrp="1"/>
          </p:cNvSpPr>
          <p:nvPr>
            <p:ph type="sldNum" sz="quarter" idx="12"/>
          </p:nvPr>
        </p:nvSpPr>
        <p:spPr/>
        <p:txBody>
          <a:bodyPr/>
          <a:lstStyle/>
          <a:p>
            <a:fld id="{2ACDB139-3276-4E20-8B1F-01FB799ED390}" type="slidenum">
              <a:rPr lang="en-US" smtClean="0"/>
              <a:t>‹#›</a:t>
            </a:fld>
            <a:endParaRPr lang="en-US"/>
          </a:p>
        </p:txBody>
      </p:sp>
    </p:spTree>
    <p:extLst>
      <p:ext uri="{BB962C8B-B14F-4D97-AF65-F5344CB8AC3E}">
        <p14:creationId xmlns:p14="http://schemas.microsoft.com/office/powerpoint/2010/main" val="1173388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E33AC-B646-4587-840A-5C363C0F4E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DC7EC6-D96B-43CC-AACC-6F520F12B7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F80B9E7-574B-444F-A168-D6A4F18BB727}"/>
              </a:ext>
            </a:extLst>
          </p:cNvPr>
          <p:cNvSpPr>
            <a:spLocks noGrp="1"/>
          </p:cNvSpPr>
          <p:nvPr>
            <p:ph type="dt" sz="half" idx="10"/>
          </p:nvPr>
        </p:nvSpPr>
        <p:spPr/>
        <p:txBody>
          <a:bodyPr/>
          <a:lstStyle/>
          <a:p>
            <a:fld id="{E4A4998E-0169-443A-8DF5-23ABA3AC8A87}" type="datetimeFigureOut">
              <a:rPr lang="en-US" smtClean="0"/>
              <a:t>3/4/2020</a:t>
            </a:fld>
            <a:endParaRPr lang="en-US"/>
          </a:p>
        </p:txBody>
      </p:sp>
      <p:sp>
        <p:nvSpPr>
          <p:cNvPr id="5" name="Footer Placeholder 4">
            <a:extLst>
              <a:ext uri="{FF2B5EF4-FFF2-40B4-BE49-F238E27FC236}">
                <a16:creationId xmlns:a16="http://schemas.microsoft.com/office/drawing/2014/main" id="{DDF40DDC-0FD8-43EA-A03E-88A3213ECC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F61E0A-BF9C-4096-9170-CEC795E5FE1D}"/>
              </a:ext>
            </a:extLst>
          </p:cNvPr>
          <p:cNvSpPr>
            <a:spLocks noGrp="1"/>
          </p:cNvSpPr>
          <p:nvPr>
            <p:ph type="sldNum" sz="quarter" idx="12"/>
          </p:nvPr>
        </p:nvSpPr>
        <p:spPr/>
        <p:txBody>
          <a:bodyPr/>
          <a:lstStyle/>
          <a:p>
            <a:fld id="{2ACDB139-3276-4E20-8B1F-01FB799ED390}" type="slidenum">
              <a:rPr lang="en-US" smtClean="0"/>
              <a:t>‹#›</a:t>
            </a:fld>
            <a:endParaRPr lang="en-US"/>
          </a:p>
        </p:txBody>
      </p:sp>
    </p:spTree>
    <p:extLst>
      <p:ext uri="{BB962C8B-B14F-4D97-AF65-F5344CB8AC3E}">
        <p14:creationId xmlns:p14="http://schemas.microsoft.com/office/powerpoint/2010/main" val="744962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ED292-877A-42F5-B313-2B2AD25F7D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A4951C-082B-49C6-9C8E-25FF4E1C6CE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E0FFC9-1B65-4BA6-AD9D-42D0CFDEA09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0A12B8-54D5-40A7-A281-2CB78BB204FD}"/>
              </a:ext>
            </a:extLst>
          </p:cNvPr>
          <p:cNvSpPr>
            <a:spLocks noGrp="1"/>
          </p:cNvSpPr>
          <p:nvPr>
            <p:ph type="dt" sz="half" idx="10"/>
          </p:nvPr>
        </p:nvSpPr>
        <p:spPr/>
        <p:txBody>
          <a:bodyPr/>
          <a:lstStyle/>
          <a:p>
            <a:fld id="{E4A4998E-0169-443A-8DF5-23ABA3AC8A87}" type="datetimeFigureOut">
              <a:rPr lang="en-US" smtClean="0"/>
              <a:t>3/4/2020</a:t>
            </a:fld>
            <a:endParaRPr lang="en-US"/>
          </a:p>
        </p:txBody>
      </p:sp>
      <p:sp>
        <p:nvSpPr>
          <p:cNvPr id="6" name="Footer Placeholder 5">
            <a:extLst>
              <a:ext uri="{FF2B5EF4-FFF2-40B4-BE49-F238E27FC236}">
                <a16:creationId xmlns:a16="http://schemas.microsoft.com/office/drawing/2014/main" id="{DA3C1AB2-D711-47C8-9889-2F3F19409E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25E62B-DBE4-4AAA-B207-368F848B5BA4}"/>
              </a:ext>
            </a:extLst>
          </p:cNvPr>
          <p:cNvSpPr>
            <a:spLocks noGrp="1"/>
          </p:cNvSpPr>
          <p:nvPr>
            <p:ph type="sldNum" sz="quarter" idx="12"/>
          </p:nvPr>
        </p:nvSpPr>
        <p:spPr/>
        <p:txBody>
          <a:bodyPr/>
          <a:lstStyle/>
          <a:p>
            <a:fld id="{2ACDB139-3276-4E20-8B1F-01FB799ED390}" type="slidenum">
              <a:rPr lang="en-US" smtClean="0"/>
              <a:t>‹#›</a:t>
            </a:fld>
            <a:endParaRPr lang="en-US"/>
          </a:p>
        </p:txBody>
      </p:sp>
    </p:spTree>
    <p:extLst>
      <p:ext uri="{BB962C8B-B14F-4D97-AF65-F5344CB8AC3E}">
        <p14:creationId xmlns:p14="http://schemas.microsoft.com/office/powerpoint/2010/main" val="214507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74198-89DE-420B-AD39-009B147CE3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BED579-A24C-4EFD-94D3-116D0D23FE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E2F140F-2638-4F03-A49D-194AE570048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5A3BCF-80CB-4A95-9D3C-D8A096AD9C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97E6A02-0946-46C2-9297-8FBF897282D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3E90CE-71DE-4C99-BA8E-36A15ED72B01}"/>
              </a:ext>
            </a:extLst>
          </p:cNvPr>
          <p:cNvSpPr>
            <a:spLocks noGrp="1"/>
          </p:cNvSpPr>
          <p:nvPr>
            <p:ph type="dt" sz="half" idx="10"/>
          </p:nvPr>
        </p:nvSpPr>
        <p:spPr/>
        <p:txBody>
          <a:bodyPr/>
          <a:lstStyle/>
          <a:p>
            <a:fld id="{E4A4998E-0169-443A-8DF5-23ABA3AC8A87}" type="datetimeFigureOut">
              <a:rPr lang="en-US" smtClean="0"/>
              <a:t>3/4/2020</a:t>
            </a:fld>
            <a:endParaRPr lang="en-US"/>
          </a:p>
        </p:txBody>
      </p:sp>
      <p:sp>
        <p:nvSpPr>
          <p:cNvPr id="8" name="Footer Placeholder 7">
            <a:extLst>
              <a:ext uri="{FF2B5EF4-FFF2-40B4-BE49-F238E27FC236}">
                <a16:creationId xmlns:a16="http://schemas.microsoft.com/office/drawing/2014/main" id="{64CAB7AB-9D52-40A7-985E-450909E4CE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1D5116-6BDB-4263-AFCF-11C91FF67321}"/>
              </a:ext>
            </a:extLst>
          </p:cNvPr>
          <p:cNvSpPr>
            <a:spLocks noGrp="1"/>
          </p:cNvSpPr>
          <p:nvPr>
            <p:ph type="sldNum" sz="quarter" idx="12"/>
          </p:nvPr>
        </p:nvSpPr>
        <p:spPr/>
        <p:txBody>
          <a:bodyPr/>
          <a:lstStyle/>
          <a:p>
            <a:fld id="{2ACDB139-3276-4E20-8B1F-01FB799ED390}" type="slidenum">
              <a:rPr lang="en-US" smtClean="0"/>
              <a:t>‹#›</a:t>
            </a:fld>
            <a:endParaRPr lang="en-US"/>
          </a:p>
        </p:txBody>
      </p:sp>
    </p:spTree>
    <p:extLst>
      <p:ext uri="{BB962C8B-B14F-4D97-AF65-F5344CB8AC3E}">
        <p14:creationId xmlns:p14="http://schemas.microsoft.com/office/powerpoint/2010/main" val="653592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39001-71DC-44FE-9F06-F6C43755C4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E25D05-261D-45A2-8D0E-4FA09E4FF94B}"/>
              </a:ext>
            </a:extLst>
          </p:cNvPr>
          <p:cNvSpPr>
            <a:spLocks noGrp="1"/>
          </p:cNvSpPr>
          <p:nvPr>
            <p:ph type="dt" sz="half" idx="10"/>
          </p:nvPr>
        </p:nvSpPr>
        <p:spPr/>
        <p:txBody>
          <a:bodyPr/>
          <a:lstStyle/>
          <a:p>
            <a:fld id="{E4A4998E-0169-443A-8DF5-23ABA3AC8A87}" type="datetimeFigureOut">
              <a:rPr lang="en-US" smtClean="0"/>
              <a:t>3/4/2020</a:t>
            </a:fld>
            <a:endParaRPr lang="en-US"/>
          </a:p>
        </p:txBody>
      </p:sp>
      <p:sp>
        <p:nvSpPr>
          <p:cNvPr id="4" name="Footer Placeholder 3">
            <a:extLst>
              <a:ext uri="{FF2B5EF4-FFF2-40B4-BE49-F238E27FC236}">
                <a16:creationId xmlns:a16="http://schemas.microsoft.com/office/drawing/2014/main" id="{4F8E8E97-B4BC-44FB-967E-E79D369F46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B636C9-9B86-4C47-A75C-D678AEA8C119}"/>
              </a:ext>
            </a:extLst>
          </p:cNvPr>
          <p:cNvSpPr>
            <a:spLocks noGrp="1"/>
          </p:cNvSpPr>
          <p:nvPr>
            <p:ph type="sldNum" sz="quarter" idx="12"/>
          </p:nvPr>
        </p:nvSpPr>
        <p:spPr/>
        <p:txBody>
          <a:bodyPr/>
          <a:lstStyle/>
          <a:p>
            <a:fld id="{2ACDB139-3276-4E20-8B1F-01FB799ED390}" type="slidenum">
              <a:rPr lang="en-US" smtClean="0"/>
              <a:t>‹#›</a:t>
            </a:fld>
            <a:endParaRPr lang="en-US"/>
          </a:p>
        </p:txBody>
      </p:sp>
    </p:spTree>
    <p:extLst>
      <p:ext uri="{BB962C8B-B14F-4D97-AF65-F5344CB8AC3E}">
        <p14:creationId xmlns:p14="http://schemas.microsoft.com/office/powerpoint/2010/main" val="146108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4A4581-0812-4528-8E0F-FDDA7E819172}"/>
              </a:ext>
            </a:extLst>
          </p:cNvPr>
          <p:cNvSpPr>
            <a:spLocks noGrp="1"/>
          </p:cNvSpPr>
          <p:nvPr>
            <p:ph type="dt" sz="half" idx="10"/>
          </p:nvPr>
        </p:nvSpPr>
        <p:spPr/>
        <p:txBody>
          <a:bodyPr/>
          <a:lstStyle/>
          <a:p>
            <a:fld id="{E4A4998E-0169-443A-8DF5-23ABA3AC8A87}" type="datetimeFigureOut">
              <a:rPr lang="en-US" smtClean="0"/>
              <a:t>3/4/2020</a:t>
            </a:fld>
            <a:endParaRPr lang="en-US"/>
          </a:p>
        </p:txBody>
      </p:sp>
      <p:sp>
        <p:nvSpPr>
          <p:cNvPr id="3" name="Footer Placeholder 2">
            <a:extLst>
              <a:ext uri="{FF2B5EF4-FFF2-40B4-BE49-F238E27FC236}">
                <a16:creationId xmlns:a16="http://schemas.microsoft.com/office/drawing/2014/main" id="{81D8CA7C-BC7B-4105-8E37-713D975ED4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1E9E18-2375-46E5-856F-041C9EF79C63}"/>
              </a:ext>
            </a:extLst>
          </p:cNvPr>
          <p:cNvSpPr>
            <a:spLocks noGrp="1"/>
          </p:cNvSpPr>
          <p:nvPr>
            <p:ph type="sldNum" sz="quarter" idx="12"/>
          </p:nvPr>
        </p:nvSpPr>
        <p:spPr/>
        <p:txBody>
          <a:bodyPr/>
          <a:lstStyle/>
          <a:p>
            <a:fld id="{2ACDB139-3276-4E20-8B1F-01FB799ED390}" type="slidenum">
              <a:rPr lang="en-US" smtClean="0"/>
              <a:t>‹#›</a:t>
            </a:fld>
            <a:endParaRPr lang="en-US"/>
          </a:p>
        </p:txBody>
      </p:sp>
    </p:spTree>
    <p:extLst>
      <p:ext uri="{BB962C8B-B14F-4D97-AF65-F5344CB8AC3E}">
        <p14:creationId xmlns:p14="http://schemas.microsoft.com/office/powerpoint/2010/main" val="1562761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EE978-481F-4DBE-BC8A-67DDB082D8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B50910-E0DA-4EC5-847D-4A14A36CCB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4C4613-4CC6-4841-9141-2B8E74B3A6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B46EA3-4022-4011-90E9-12C750FDBCEF}"/>
              </a:ext>
            </a:extLst>
          </p:cNvPr>
          <p:cNvSpPr>
            <a:spLocks noGrp="1"/>
          </p:cNvSpPr>
          <p:nvPr>
            <p:ph type="dt" sz="half" idx="10"/>
          </p:nvPr>
        </p:nvSpPr>
        <p:spPr/>
        <p:txBody>
          <a:bodyPr/>
          <a:lstStyle/>
          <a:p>
            <a:fld id="{E4A4998E-0169-443A-8DF5-23ABA3AC8A87}" type="datetimeFigureOut">
              <a:rPr lang="en-US" smtClean="0"/>
              <a:t>3/4/2020</a:t>
            </a:fld>
            <a:endParaRPr lang="en-US"/>
          </a:p>
        </p:txBody>
      </p:sp>
      <p:sp>
        <p:nvSpPr>
          <p:cNvPr id="6" name="Footer Placeholder 5">
            <a:extLst>
              <a:ext uri="{FF2B5EF4-FFF2-40B4-BE49-F238E27FC236}">
                <a16:creationId xmlns:a16="http://schemas.microsoft.com/office/drawing/2014/main" id="{310C1B6C-3BDE-47C7-AC35-0E689ABE3E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52792E-4E35-4EFF-BDB8-87794A252AB3}"/>
              </a:ext>
            </a:extLst>
          </p:cNvPr>
          <p:cNvSpPr>
            <a:spLocks noGrp="1"/>
          </p:cNvSpPr>
          <p:nvPr>
            <p:ph type="sldNum" sz="quarter" idx="12"/>
          </p:nvPr>
        </p:nvSpPr>
        <p:spPr/>
        <p:txBody>
          <a:bodyPr/>
          <a:lstStyle/>
          <a:p>
            <a:fld id="{2ACDB139-3276-4E20-8B1F-01FB799ED390}" type="slidenum">
              <a:rPr lang="en-US" smtClean="0"/>
              <a:t>‹#›</a:t>
            </a:fld>
            <a:endParaRPr lang="en-US"/>
          </a:p>
        </p:txBody>
      </p:sp>
    </p:spTree>
    <p:extLst>
      <p:ext uri="{BB962C8B-B14F-4D97-AF65-F5344CB8AC3E}">
        <p14:creationId xmlns:p14="http://schemas.microsoft.com/office/powerpoint/2010/main" val="3902865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BF637-34FC-427D-A4E5-1C9D2BD396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50683C-6D51-48CE-AE81-14ACD3D690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989CA6-0D2A-401F-B307-180A7F1546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144A6E9-F57E-4470-957D-23A952B4F825}"/>
              </a:ext>
            </a:extLst>
          </p:cNvPr>
          <p:cNvSpPr>
            <a:spLocks noGrp="1"/>
          </p:cNvSpPr>
          <p:nvPr>
            <p:ph type="dt" sz="half" idx="10"/>
          </p:nvPr>
        </p:nvSpPr>
        <p:spPr/>
        <p:txBody>
          <a:bodyPr/>
          <a:lstStyle/>
          <a:p>
            <a:fld id="{E4A4998E-0169-443A-8DF5-23ABA3AC8A87}" type="datetimeFigureOut">
              <a:rPr lang="en-US" smtClean="0"/>
              <a:t>3/4/2020</a:t>
            </a:fld>
            <a:endParaRPr lang="en-US"/>
          </a:p>
        </p:txBody>
      </p:sp>
      <p:sp>
        <p:nvSpPr>
          <p:cNvPr id="6" name="Footer Placeholder 5">
            <a:extLst>
              <a:ext uri="{FF2B5EF4-FFF2-40B4-BE49-F238E27FC236}">
                <a16:creationId xmlns:a16="http://schemas.microsoft.com/office/drawing/2014/main" id="{CB7297FB-C1C3-43ED-983A-FE0CEA25F8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72660C-00CA-4BA6-AE6B-8BE3A7FF5A3A}"/>
              </a:ext>
            </a:extLst>
          </p:cNvPr>
          <p:cNvSpPr>
            <a:spLocks noGrp="1"/>
          </p:cNvSpPr>
          <p:nvPr>
            <p:ph type="sldNum" sz="quarter" idx="12"/>
          </p:nvPr>
        </p:nvSpPr>
        <p:spPr/>
        <p:txBody>
          <a:bodyPr/>
          <a:lstStyle/>
          <a:p>
            <a:fld id="{2ACDB139-3276-4E20-8B1F-01FB799ED390}" type="slidenum">
              <a:rPr lang="en-US" smtClean="0"/>
              <a:t>‹#›</a:t>
            </a:fld>
            <a:endParaRPr lang="en-US"/>
          </a:p>
        </p:txBody>
      </p:sp>
    </p:spTree>
    <p:extLst>
      <p:ext uri="{BB962C8B-B14F-4D97-AF65-F5344CB8AC3E}">
        <p14:creationId xmlns:p14="http://schemas.microsoft.com/office/powerpoint/2010/main" val="2584129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B96717-0832-48F4-BA7E-75241CEE7E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EBF10C-49AD-4458-AF3F-DFA641FA97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76CA3B-411E-409D-ADEE-FCDE6BF2F5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A4998E-0169-443A-8DF5-23ABA3AC8A87}" type="datetimeFigureOut">
              <a:rPr lang="en-US" smtClean="0"/>
              <a:t>3/4/2020</a:t>
            </a:fld>
            <a:endParaRPr lang="en-US"/>
          </a:p>
        </p:txBody>
      </p:sp>
      <p:sp>
        <p:nvSpPr>
          <p:cNvPr id="5" name="Footer Placeholder 4">
            <a:extLst>
              <a:ext uri="{FF2B5EF4-FFF2-40B4-BE49-F238E27FC236}">
                <a16:creationId xmlns:a16="http://schemas.microsoft.com/office/drawing/2014/main" id="{142CF1C3-2BC8-449E-AB79-E91693F88F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2367B92-BEA9-4426-8D77-97FE8B8925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CDB139-3276-4E20-8B1F-01FB799ED390}" type="slidenum">
              <a:rPr lang="en-US" smtClean="0"/>
              <a:t>‹#›</a:t>
            </a:fld>
            <a:endParaRPr lang="en-US"/>
          </a:p>
        </p:txBody>
      </p:sp>
    </p:spTree>
    <p:extLst>
      <p:ext uri="{BB962C8B-B14F-4D97-AF65-F5344CB8AC3E}">
        <p14:creationId xmlns:p14="http://schemas.microsoft.com/office/powerpoint/2010/main" val="311078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enterprise.foursquare.com/products/place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4A48711-C2F7-4BF9-9000-4B82D2610853}"/>
              </a:ext>
            </a:extLst>
          </p:cNvPr>
          <p:cNvSpPr txBox="1"/>
          <p:nvPr/>
        </p:nvSpPr>
        <p:spPr>
          <a:xfrm>
            <a:off x="589559" y="856180"/>
            <a:ext cx="4828417" cy="112806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1" dirty="0">
                <a:solidFill>
                  <a:srgbClr val="002060"/>
                </a:solidFill>
                <a:latin typeface="+mj-lt"/>
                <a:ea typeface="+mj-ea"/>
                <a:cs typeface="+mj-cs"/>
              </a:rPr>
              <a:t>Exploring Caribbean Restaurants in New York City</a:t>
            </a:r>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C690AB8-7D21-48B9-B899-5CE5838BD014}"/>
              </a:ext>
            </a:extLst>
          </p:cNvPr>
          <p:cNvPicPr/>
          <p:nvPr/>
        </p:nvPicPr>
        <p:blipFill rotWithShape="1">
          <a:blip r:embed="rId2" cstate="print">
            <a:extLst>
              <a:ext uri="{28A0092B-C50C-407E-A947-70E740481C1C}">
                <a14:useLocalDpi xmlns:a14="http://schemas.microsoft.com/office/drawing/2010/main" val="0"/>
              </a:ext>
            </a:extLst>
          </a:blip>
          <a:srcRect t="576" r="4" b="3"/>
          <a:stretch/>
        </p:blipFill>
        <p:spPr>
          <a:xfrm>
            <a:off x="5977788" y="799352"/>
            <a:ext cx="5425410" cy="5259296"/>
          </a:xfrm>
          <a:prstGeom prst="rect">
            <a:avLst/>
          </a:prstGeom>
        </p:spPr>
      </p:pic>
    </p:spTree>
    <p:extLst>
      <p:ext uri="{BB962C8B-B14F-4D97-AF65-F5344CB8AC3E}">
        <p14:creationId xmlns:p14="http://schemas.microsoft.com/office/powerpoint/2010/main" val="1284963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550659D-B2E7-44D0-8DAC-BD125116CA5B}"/>
              </a:ext>
            </a:extLst>
          </p:cNvPr>
          <p:cNvSpPr txBox="1"/>
          <p:nvPr/>
        </p:nvSpPr>
        <p:spPr>
          <a:xfrm>
            <a:off x="495085" y="4460992"/>
            <a:ext cx="4559425" cy="2258786"/>
          </a:xfrm>
          <a:prstGeom prst="rect">
            <a:avLst/>
          </a:prstGeom>
        </p:spPr>
        <p:txBody>
          <a:bodyPr vert="horz" lIns="91440" tIns="45720" rIns="91440" bIns="45720" rtlCol="0" anchor="ctr">
            <a:normAutofit/>
          </a:bodyPr>
          <a:lstStyle/>
          <a:p>
            <a:pPr marL="285750" indent="-285750" algn="just">
              <a:lnSpc>
                <a:spcPct val="90000"/>
              </a:lnSpc>
              <a:spcAft>
                <a:spcPts val="600"/>
              </a:spcAft>
              <a:buFont typeface="Arial" panose="020B0604020202020204" pitchFamily="34" charset="0"/>
              <a:buChar char="•"/>
            </a:pPr>
            <a:r>
              <a:rPr lang="en-US" sz="1600" dirty="0">
                <a:latin typeface="Univers for BP Light" panose="020B0403020202020204" pitchFamily="34" charset="0"/>
              </a:rPr>
              <a:t>Like New York City, the Caribbean Islands comprise people from the world over.  The various waves of migration have formed a truly unique blend of cuisines and traditions in the region. The cultural confluence in Caribbean cuisine has turned the Caribbean islands into a food lovers’ paradise.  </a:t>
            </a:r>
          </a:p>
        </p:txBody>
      </p:sp>
      <p:sp>
        <p:nvSpPr>
          <p:cNvPr id="12" name="TextBox 11">
            <a:extLst>
              <a:ext uri="{FF2B5EF4-FFF2-40B4-BE49-F238E27FC236}">
                <a16:creationId xmlns:a16="http://schemas.microsoft.com/office/drawing/2014/main" id="{3CA02EB1-D98B-4476-83D3-165C75E84F01}"/>
              </a:ext>
            </a:extLst>
          </p:cNvPr>
          <p:cNvSpPr txBox="1"/>
          <p:nvPr/>
        </p:nvSpPr>
        <p:spPr>
          <a:xfrm>
            <a:off x="495085" y="2152121"/>
            <a:ext cx="4559425" cy="2721632"/>
          </a:xfrm>
          <a:prstGeom prst="rect">
            <a:avLst/>
          </a:prstGeom>
        </p:spPr>
        <p:txBody>
          <a:bodyPr vert="horz" lIns="91440" tIns="45720" rIns="91440" bIns="45720" rtlCol="0" anchor="ctr">
            <a:normAutofit/>
          </a:bodyPr>
          <a:lstStyle/>
          <a:p>
            <a:pPr marL="285750" indent="-285750" algn="just">
              <a:lnSpc>
                <a:spcPct val="90000"/>
              </a:lnSpc>
              <a:spcAft>
                <a:spcPts val="600"/>
              </a:spcAft>
              <a:buFont typeface="Arial" panose="020B0604020202020204" pitchFamily="34" charset="0"/>
              <a:buChar char="•"/>
            </a:pPr>
            <a:r>
              <a:rPr lang="en-US" sz="1600" dirty="0">
                <a:latin typeface="Univers for BP Light" panose="020B0403020202020204" pitchFamily="34" charset="0"/>
              </a:rPr>
              <a:t>The population consists of representatives of some 200 national groups, making it one of the most ethnically diverse cities in the world.  Therefore, it is safe to say that the cuisine of New York City (NYC) comprises many cuisines belonging to the various ethnic groups.  </a:t>
            </a:r>
          </a:p>
          <a:p>
            <a:pPr>
              <a:lnSpc>
                <a:spcPct val="90000"/>
              </a:lnSpc>
              <a:spcAft>
                <a:spcPts val="600"/>
              </a:spcAft>
            </a:pPr>
            <a:endParaRPr lang="en-US" sz="1600" dirty="0">
              <a:latin typeface="Univers for BP Light" panose="020B0403020202020204" pitchFamily="34" charset="0"/>
            </a:endParaRPr>
          </a:p>
        </p:txBody>
      </p:sp>
      <p:pic>
        <p:nvPicPr>
          <p:cNvPr id="16" name="Picture 15">
            <a:extLst>
              <a:ext uri="{FF2B5EF4-FFF2-40B4-BE49-F238E27FC236}">
                <a16:creationId xmlns:a16="http://schemas.microsoft.com/office/drawing/2014/main" id="{FAF83980-95D6-406F-8608-1436AF2637E6}"/>
              </a:ext>
            </a:extLst>
          </p:cNvPr>
          <p:cNvPicPr/>
          <p:nvPr/>
        </p:nvPicPr>
        <p:blipFill rotWithShape="1">
          <a:blip r:embed="rId2" cstate="print">
            <a:extLst>
              <a:ext uri="{28A0092B-C50C-407E-A947-70E740481C1C}">
                <a14:useLocalDpi xmlns:a14="http://schemas.microsoft.com/office/drawing/2010/main" val="0"/>
              </a:ext>
            </a:extLst>
          </a:blip>
          <a:srcRect t="576" r="4" b="3"/>
          <a:stretch/>
        </p:blipFill>
        <p:spPr>
          <a:xfrm>
            <a:off x="8386354" y="3871225"/>
            <a:ext cx="3058481" cy="2258785"/>
          </a:xfrm>
          <a:prstGeom prst="rect">
            <a:avLst/>
          </a:prstGeom>
        </p:spPr>
      </p:pic>
      <p:sp>
        <p:nvSpPr>
          <p:cNvPr id="18" name="TextBox 17">
            <a:extLst>
              <a:ext uri="{FF2B5EF4-FFF2-40B4-BE49-F238E27FC236}">
                <a16:creationId xmlns:a16="http://schemas.microsoft.com/office/drawing/2014/main" id="{DA6B5264-7285-4F3C-A53F-21200922B652}"/>
              </a:ext>
            </a:extLst>
          </p:cNvPr>
          <p:cNvSpPr txBox="1"/>
          <p:nvPr/>
        </p:nvSpPr>
        <p:spPr>
          <a:xfrm>
            <a:off x="589559" y="856180"/>
            <a:ext cx="4828417" cy="112806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1" dirty="0">
                <a:solidFill>
                  <a:srgbClr val="002060"/>
                </a:solidFill>
                <a:latin typeface="+mj-lt"/>
                <a:ea typeface="+mj-ea"/>
                <a:cs typeface="+mj-cs"/>
              </a:rPr>
              <a:t>Exploring Caribbean Restaurants in New York City</a:t>
            </a:r>
          </a:p>
        </p:txBody>
      </p:sp>
      <p:sp>
        <p:nvSpPr>
          <p:cNvPr id="20" name="TextBox 19">
            <a:extLst>
              <a:ext uri="{FF2B5EF4-FFF2-40B4-BE49-F238E27FC236}">
                <a16:creationId xmlns:a16="http://schemas.microsoft.com/office/drawing/2014/main" id="{74A9620C-86DC-42B5-B0C3-AB429F87E17F}"/>
              </a:ext>
            </a:extLst>
          </p:cNvPr>
          <p:cNvSpPr txBox="1"/>
          <p:nvPr/>
        </p:nvSpPr>
        <p:spPr>
          <a:xfrm>
            <a:off x="6276972" y="1450273"/>
            <a:ext cx="4559425" cy="2258786"/>
          </a:xfrm>
          <a:prstGeom prst="rect">
            <a:avLst/>
          </a:prstGeom>
        </p:spPr>
        <p:txBody>
          <a:bodyPr vert="horz" lIns="91440" tIns="45720" rIns="91440" bIns="45720" rtlCol="0" anchor="ctr">
            <a:normAutofit/>
          </a:bodyPr>
          <a:lstStyle/>
          <a:p>
            <a:pPr algn="just">
              <a:lnSpc>
                <a:spcPct val="90000"/>
              </a:lnSpc>
              <a:spcAft>
                <a:spcPts val="600"/>
              </a:spcAft>
            </a:pPr>
            <a:r>
              <a:rPr lang="en-US" sz="2800" dirty="0">
                <a:solidFill>
                  <a:srgbClr val="002060"/>
                </a:solidFill>
                <a:latin typeface="Univers for BP Light" panose="020B0403020202020204" pitchFamily="34" charset="0"/>
              </a:rPr>
              <a:t>Do you know where you can get Caribbean cuisine in NYC?</a:t>
            </a:r>
          </a:p>
        </p:txBody>
      </p:sp>
      <p:sp>
        <p:nvSpPr>
          <p:cNvPr id="2" name="TextBox 1">
            <a:extLst>
              <a:ext uri="{FF2B5EF4-FFF2-40B4-BE49-F238E27FC236}">
                <a16:creationId xmlns:a16="http://schemas.microsoft.com/office/drawing/2014/main" id="{0774ECDF-7FC8-4EDD-8DBF-07E12984DA40}"/>
              </a:ext>
            </a:extLst>
          </p:cNvPr>
          <p:cNvSpPr txBox="1"/>
          <p:nvPr/>
        </p:nvSpPr>
        <p:spPr>
          <a:xfrm>
            <a:off x="6682056" y="3871225"/>
            <a:ext cx="1338538" cy="646331"/>
          </a:xfrm>
          <a:prstGeom prst="rect">
            <a:avLst/>
          </a:prstGeom>
          <a:noFill/>
        </p:spPr>
        <p:txBody>
          <a:bodyPr wrap="square" rtlCol="0">
            <a:spAutoFit/>
          </a:bodyPr>
          <a:lstStyle/>
          <a:p>
            <a:r>
              <a:rPr lang="en-US" dirty="0">
                <a:latin typeface="Univers for BP Light" panose="020B0403020202020204" pitchFamily="34" charset="0"/>
              </a:rPr>
              <a:t>Let’s explore…</a:t>
            </a:r>
          </a:p>
        </p:txBody>
      </p:sp>
    </p:spTree>
    <p:extLst>
      <p:ext uri="{BB962C8B-B14F-4D97-AF65-F5344CB8AC3E}">
        <p14:creationId xmlns:p14="http://schemas.microsoft.com/office/powerpoint/2010/main" val="296225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FAF83980-95D6-406F-8608-1436AF2637E6}"/>
              </a:ext>
            </a:extLst>
          </p:cNvPr>
          <p:cNvPicPr/>
          <p:nvPr/>
        </p:nvPicPr>
        <p:blipFill rotWithShape="1">
          <a:blip r:embed="rId2" cstate="print">
            <a:extLst>
              <a:ext uri="{28A0092B-C50C-407E-A947-70E740481C1C}">
                <a14:useLocalDpi xmlns:a14="http://schemas.microsoft.com/office/drawing/2010/main" val="0"/>
              </a:ext>
            </a:extLst>
          </a:blip>
          <a:srcRect t="576" r="4" b="3"/>
          <a:stretch/>
        </p:blipFill>
        <p:spPr>
          <a:xfrm>
            <a:off x="8386354" y="3871225"/>
            <a:ext cx="3058481" cy="2258785"/>
          </a:xfrm>
          <a:prstGeom prst="rect">
            <a:avLst/>
          </a:prstGeom>
        </p:spPr>
      </p:pic>
      <p:sp>
        <p:nvSpPr>
          <p:cNvPr id="18" name="TextBox 17">
            <a:extLst>
              <a:ext uri="{FF2B5EF4-FFF2-40B4-BE49-F238E27FC236}">
                <a16:creationId xmlns:a16="http://schemas.microsoft.com/office/drawing/2014/main" id="{DA6B5264-7285-4F3C-A53F-21200922B652}"/>
              </a:ext>
            </a:extLst>
          </p:cNvPr>
          <p:cNvSpPr txBox="1"/>
          <p:nvPr/>
        </p:nvSpPr>
        <p:spPr>
          <a:xfrm>
            <a:off x="589559" y="856180"/>
            <a:ext cx="4828417" cy="112806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1" dirty="0">
                <a:solidFill>
                  <a:srgbClr val="002060"/>
                </a:solidFill>
                <a:latin typeface="+mj-lt"/>
                <a:ea typeface="+mj-ea"/>
                <a:cs typeface="+mj-cs"/>
              </a:rPr>
              <a:t>Exploring Caribbean Restaurants in New York City</a:t>
            </a:r>
          </a:p>
        </p:txBody>
      </p:sp>
      <p:sp>
        <p:nvSpPr>
          <p:cNvPr id="20" name="TextBox 19">
            <a:extLst>
              <a:ext uri="{FF2B5EF4-FFF2-40B4-BE49-F238E27FC236}">
                <a16:creationId xmlns:a16="http://schemas.microsoft.com/office/drawing/2014/main" id="{74A9620C-86DC-42B5-B0C3-AB429F87E17F}"/>
              </a:ext>
            </a:extLst>
          </p:cNvPr>
          <p:cNvSpPr txBox="1"/>
          <p:nvPr/>
        </p:nvSpPr>
        <p:spPr>
          <a:xfrm>
            <a:off x="6276972" y="1450273"/>
            <a:ext cx="4559425" cy="2258786"/>
          </a:xfrm>
          <a:prstGeom prst="rect">
            <a:avLst/>
          </a:prstGeom>
        </p:spPr>
        <p:txBody>
          <a:bodyPr vert="horz" lIns="91440" tIns="45720" rIns="91440" bIns="45720" rtlCol="0" anchor="ctr">
            <a:normAutofit/>
          </a:bodyPr>
          <a:lstStyle/>
          <a:p>
            <a:pPr algn="just">
              <a:lnSpc>
                <a:spcPct val="90000"/>
              </a:lnSpc>
              <a:spcAft>
                <a:spcPts val="600"/>
              </a:spcAft>
            </a:pPr>
            <a:r>
              <a:rPr lang="en-US" sz="2800" dirty="0">
                <a:solidFill>
                  <a:srgbClr val="002060"/>
                </a:solidFill>
                <a:latin typeface="Univers for BP Light" panose="020B0403020202020204" pitchFamily="34" charset="0"/>
              </a:rPr>
              <a:t>Do you know where you can get Caribbean cuisine in NYC?</a:t>
            </a:r>
          </a:p>
        </p:txBody>
      </p:sp>
      <p:sp>
        <p:nvSpPr>
          <p:cNvPr id="2" name="TextBox 1">
            <a:extLst>
              <a:ext uri="{FF2B5EF4-FFF2-40B4-BE49-F238E27FC236}">
                <a16:creationId xmlns:a16="http://schemas.microsoft.com/office/drawing/2014/main" id="{0774ECDF-7FC8-4EDD-8DBF-07E12984DA40}"/>
              </a:ext>
            </a:extLst>
          </p:cNvPr>
          <p:cNvSpPr txBox="1"/>
          <p:nvPr/>
        </p:nvSpPr>
        <p:spPr>
          <a:xfrm>
            <a:off x="6682056" y="3871225"/>
            <a:ext cx="1338538" cy="646331"/>
          </a:xfrm>
          <a:prstGeom prst="rect">
            <a:avLst/>
          </a:prstGeom>
          <a:noFill/>
        </p:spPr>
        <p:txBody>
          <a:bodyPr wrap="square" rtlCol="0">
            <a:spAutoFit/>
          </a:bodyPr>
          <a:lstStyle/>
          <a:p>
            <a:r>
              <a:rPr lang="en-US" dirty="0">
                <a:latin typeface="Univers for BP Light" panose="020B0403020202020204" pitchFamily="34" charset="0"/>
              </a:rPr>
              <a:t>Let’s explore…</a:t>
            </a:r>
          </a:p>
        </p:txBody>
      </p:sp>
      <p:sp>
        <p:nvSpPr>
          <p:cNvPr id="3" name="TextBox 2">
            <a:extLst>
              <a:ext uri="{FF2B5EF4-FFF2-40B4-BE49-F238E27FC236}">
                <a16:creationId xmlns:a16="http://schemas.microsoft.com/office/drawing/2014/main" id="{08A0EBE5-F96F-4879-9227-61F348185C28}"/>
              </a:ext>
            </a:extLst>
          </p:cNvPr>
          <p:cNvSpPr txBox="1"/>
          <p:nvPr/>
        </p:nvSpPr>
        <p:spPr>
          <a:xfrm>
            <a:off x="589559" y="2579666"/>
            <a:ext cx="4086944" cy="2585323"/>
          </a:xfrm>
          <a:prstGeom prst="rect">
            <a:avLst/>
          </a:prstGeom>
          <a:noFill/>
        </p:spPr>
        <p:txBody>
          <a:bodyPr wrap="square" rtlCol="0">
            <a:spAutoFit/>
          </a:bodyPr>
          <a:lstStyle/>
          <a:p>
            <a:r>
              <a:rPr lang="en-US" b="1" dirty="0">
                <a:latin typeface="Univers for BP Light" panose="020B0403020202020204" pitchFamily="34" charset="0"/>
              </a:rPr>
              <a:t>Data acquisition</a:t>
            </a:r>
          </a:p>
          <a:p>
            <a:endParaRPr lang="en-US" b="1" dirty="0">
              <a:latin typeface="Univers for BP Light" panose="020B0403020202020204" pitchFamily="34" charset="0"/>
            </a:endParaRPr>
          </a:p>
          <a:p>
            <a:pPr marL="285750" indent="-285750">
              <a:buFont typeface="Arial" panose="020B0604020202020204" pitchFamily="34" charset="0"/>
              <a:buChar char="•"/>
            </a:pPr>
            <a:r>
              <a:rPr lang="en-US" dirty="0"/>
              <a:t>New York Neighborhood Dataset- Link: </a:t>
            </a:r>
            <a:r>
              <a:rPr lang="en-US" u="sng" dirty="0">
                <a:hlinkClick r:id="rId3"/>
              </a:rPr>
              <a:t>https://cocl.us/new_york_dataset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Foursquare API - Link: </a:t>
            </a:r>
            <a:r>
              <a:rPr lang="en-US" u="sng" dirty="0">
                <a:hlinkClick r:id="rId4"/>
              </a:rPr>
              <a:t>https://enterprise.foursquare.com/products/places</a:t>
            </a:r>
            <a:endParaRPr lang="en-US" dirty="0"/>
          </a:p>
          <a:p>
            <a:endParaRPr lang="en-US" b="1" dirty="0">
              <a:latin typeface="Univers for BP Light" panose="020B0403020202020204" pitchFamily="34" charset="0"/>
            </a:endParaRPr>
          </a:p>
        </p:txBody>
      </p:sp>
    </p:spTree>
    <p:extLst>
      <p:ext uri="{BB962C8B-B14F-4D97-AF65-F5344CB8AC3E}">
        <p14:creationId xmlns:p14="http://schemas.microsoft.com/office/powerpoint/2010/main" val="1624914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FAF83980-95D6-406F-8608-1436AF2637E6}"/>
              </a:ext>
            </a:extLst>
          </p:cNvPr>
          <p:cNvPicPr/>
          <p:nvPr/>
        </p:nvPicPr>
        <p:blipFill rotWithShape="1">
          <a:blip r:embed="rId2" cstate="print">
            <a:extLst>
              <a:ext uri="{28A0092B-C50C-407E-A947-70E740481C1C}">
                <a14:useLocalDpi xmlns:a14="http://schemas.microsoft.com/office/drawing/2010/main" val="0"/>
              </a:ext>
            </a:extLst>
          </a:blip>
          <a:srcRect t="576" r="4" b="3"/>
          <a:stretch/>
        </p:blipFill>
        <p:spPr>
          <a:xfrm>
            <a:off x="8386354" y="3871225"/>
            <a:ext cx="3058481" cy="2258785"/>
          </a:xfrm>
          <a:prstGeom prst="rect">
            <a:avLst/>
          </a:prstGeom>
        </p:spPr>
      </p:pic>
      <p:sp>
        <p:nvSpPr>
          <p:cNvPr id="18" name="TextBox 17">
            <a:extLst>
              <a:ext uri="{FF2B5EF4-FFF2-40B4-BE49-F238E27FC236}">
                <a16:creationId xmlns:a16="http://schemas.microsoft.com/office/drawing/2014/main" id="{DA6B5264-7285-4F3C-A53F-21200922B652}"/>
              </a:ext>
            </a:extLst>
          </p:cNvPr>
          <p:cNvSpPr txBox="1"/>
          <p:nvPr/>
        </p:nvSpPr>
        <p:spPr>
          <a:xfrm>
            <a:off x="589559" y="856180"/>
            <a:ext cx="4828417" cy="112806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1" dirty="0">
                <a:solidFill>
                  <a:srgbClr val="002060"/>
                </a:solidFill>
                <a:latin typeface="+mj-lt"/>
                <a:ea typeface="+mj-ea"/>
                <a:cs typeface="+mj-cs"/>
              </a:rPr>
              <a:t>Exploring Caribbean Restaurants in New York City</a:t>
            </a:r>
          </a:p>
        </p:txBody>
      </p:sp>
      <p:sp>
        <p:nvSpPr>
          <p:cNvPr id="20" name="TextBox 19">
            <a:extLst>
              <a:ext uri="{FF2B5EF4-FFF2-40B4-BE49-F238E27FC236}">
                <a16:creationId xmlns:a16="http://schemas.microsoft.com/office/drawing/2014/main" id="{74A9620C-86DC-42B5-B0C3-AB429F87E17F}"/>
              </a:ext>
            </a:extLst>
          </p:cNvPr>
          <p:cNvSpPr txBox="1"/>
          <p:nvPr/>
        </p:nvSpPr>
        <p:spPr>
          <a:xfrm>
            <a:off x="6276972" y="1450273"/>
            <a:ext cx="4559425" cy="2258786"/>
          </a:xfrm>
          <a:prstGeom prst="rect">
            <a:avLst/>
          </a:prstGeom>
        </p:spPr>
        <p:txBody>
          <a:bodyPr vert="horz" lIns="91440" tIns="45720" rIns="91440" bIns="45720" rtlCol="0" anchor="ctr">
            <a:normAutofit/>
          </a:bodyPr>
          <a:lstStyle/>
          <a:p>
            <a:pPr algn="just">
              <a:lnSpc>
                <a:spcPct val="90000"/>
              </a:lnSpc>
              <a:spcAft>
                <a:spcPts val="600"/>
              </a:spcAft>
            </a:pPr>
            <a:r>
              <a:rPr lang="en-US" sz="2800" dirty="0">
                <a:solidFill>
                  <a:srgbClr val="002060"/>
                </a:solidFill>
                <a:latin typeface="Univers for BP Light" panose="020B0403020202020204" pitchFamily="34" charset="0"/>
              </a:rPr>
              <a:t>Do you know where you can get Caribbean cuisine in NYC?</a:t>
            </a:r>
          </a:p>
        </p:txBody>
      </p:sp>
      <p:sp>
        <p:nvSpPr>
          <p:cNvPr id="2" name="TextBox 1">
            <a:extLst>
              <a:ext uri="{FF2B5EF4-FFF2-40B4-BE49-F238E27FC236}">
                <a16:creationId xmlns:a16="http://schemas.microsoft.com/office/drawing/2014/main" id="{0774ECDF-7FC8-4EDD-8DBF-07E12984DA40}"/>
              </a:ext>
            </a:extLst>
          </p:cNvPr>
          <p:cNvSpPr txBox="1"/>
          <p:nvPr/>
        </p:nvSpPr>
        <p:spPr>
          <a:xfrm>
            <a:off x="6682056" y="3871225"/>
            <a:ext cx="1338538" cy="646331"/>
          </a:xfrm>
          <a:prstGeom prst="rect">
            <a:avLst/>
          </a:prstGeom>
          <a:noFill/>
        </p:spPr>
        <p:txBody>
          <a:bodyPr wrap="square" rtlCol="0">
            <a:spAutoFit/>
          </a:bodyPr>
          <a:lstStyle/>
          <a:p>
            <a:r>
              <a:rPr lang="en-US" dirty="0">
                <a:latin typeface="Univers for BP Light" panose="020B0403020202020204" pitchFamily="34" charset="0"/>
              </a:rPr>
              <a:t>Let’s explore…</a:t>
            </a:r>
          </a:p>
        </p:txBody>
      </p:sp>
      <p:sp>
        <p:nvSpPr>
          <p:cNvPr id="3" name="TextBox 2">
            <a:extLst>
              <a:ext uri="{FF2B5EF4-FFF2-40B4-BE49-F238E27FC236}">
                <a16:creationId xmlns:a16="http://schemas.microsoft.com/office/drawing/2014/main" id="{08A0EBE5-F96F-4879-9227-61F348185C28}"/>
              </a:ext>
            </a:extLst>
          </p:cNvPr>
          <p:cNvSpPr txBox="1"/>
          <p:nvPr/>
        </p:nvSpPr>
        <p:spPr>
          <a:xfrm>
            <a:off x="280701" y="2412657"/>
            <a:ext cx="5288392" cy="1077218"/>
          </a:xfrm>
          <a:prstGeom prst="rect">
            <a:avLst/>
          </a:prstGeom>
          <a:noFill/>
        </p:spPr>
        <p:txBody>
          <a:bodyPr wrap="square" rtlCol="0">
            <a:spAutoFit/>
          </a:bodyPr>
          <a:lstStyle/>
          <a:p>
            <a:pPr algn="just"/>
            <a:r>
              <a:rPr lang="en-US" sz="1600" dirty="0">
                <a:latin typeface="Univers for BP Light" panose="020B0403020202020204" pitchFamily="34" charset="0"/>
              </a:rPr>
              <a:t>New York City consists of many neighborhoods scattered among the city’s five boroughs—Manhattan, Brooklyn, the Bronx, Queens, and Staten Island</a:t>
            </a:r>
            <a:r>
              <a:rPr lang="en-US" sz="1600" b="1" dirty="0">
                <a:latin typeface="Univers for BP Light" panose="020B0403020202020204" pitchFamily="34" charset="0"/>
              </a:rPr>
              <a:t> </a:t>
            </a:r>
          </a:p>
          <a:p>
            <a:pPr algn="just"/>
            <a:endParaRPr lang="en-US" sz="1600" b="1" dirty="0">
              <a:latin typeface="Univers for BP Light" panose="020B0403020202020204" pitchFamily="34" charset="0"/>
            </a:endParaRPr>
          </a:p>
        </p:txBody>
      </p:sp>
      <p:pic>
        <p:nvPicPr>
          <p:cNvPr id="22" name="Picture 21">
            <a:extLst>
              <a:ext uri="{FF2B5EF4-FFF2-40B4-BE49-F238E27FC236}">
                <a16:creationId xmlns:a16="http://schemas.microsoft.com/office/drawing/2014/main" id="{055D3B89-34BB-4966-BE44-2ABFB8036CEB}"/>
              </a:ext>
            </a:extLst>
          </p:cNvPr>
          <p:cNvPicPr/>
          <p:nvPr/>
        </p:nvPicPr>
        <p:blipFill>
          <a:blip r:embed="rId3"/>
          <a:stretch>
            <a:fillRect/>
          </a:stretch>
        </p:blipFill>
        <p:spPr>
          <a:xfrm>
            <a:off x="87364" y="3620945"/>
            <a:ext cx="4875401" cy="3122766"/>
          </a:xfrm>
          <a:prstGeom prst="rect">
            <a:avLst/>
          </a:prstGeom>
        </p:spPr>
      </p:pic>
    </p:spTree>
    <p:extLst>
      <p:ext uri="{BB962C8B-B14F-4D97-AF65-F5344CB8AC3E}">
        <p14:creationId xmlns:p14="http://schemas.microsoft.com/office/powerpoint/2010/main" val="1213713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FAF83980-95D6-406F-8608-1436AF2637E6}"/>
              </a:ext>
            </a:extLst>
          </p:cNvPr>
          <p:cNvPicPr/>
          <p:nvPr/>
        </p:nvPicPr>
        <p:blipFill rotWithShape="1">
          <a:blip r:embed="rId2" cstate="print">
            <a:extLst>
              <a:ext uri="{28A0092B-C50C-407E-A947-70E740481C1C}">
                <a14:useLocalDpi xmlns:a14="http://schemas.microsoft.com/office/drawing/2010/main" val="0"/>
              </a:ext>
            </a:extLst>
          </a:blip>
          <a:srcRect t="576" r="4" b="3"/>
          <a:stretch/>
        </p:blipFill>
        <p:spPr>
          <a:xfrm>
            <a:off x="8386354" y="3871225"/>
            <a:ext cx="3058481" cy="2258785"/>
          </a:xfrm>
          <a:prstGeom prst="rect">
            <a:avLst/>
          </a:prstGeom>
        </p:spPr>
      </p:pic>
      <p:sp>
        <p:nvSpPr>
          <p:cNvPr id="18" name="TextBox 17">
            <a:extLst>
              <a:ext uri="{FF2B5EF4-FFF2-40B4-BE49-F238E27FC236}">
                <a16:creationId xmlns:a16="http://schemas.microsoft.com/office/drawing/2014/main" id="{DA6B5264-7285-4F3C-A53F-21200922B652}"/>
              </a:ext>
            </a:extLst>
          </p:cNvPr>
          <p:cNvSpPr txBox="1"/>
          <p:nvPr/>
        </p:nvSpPr>
        <p:spPr>
          <a:xfrm>
            <a:off x="589559" y="856180"/>
            <a:ext cx="4828417" cy="112806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1" dirty="0">
                <a:solidFill>
                  <a:srgbClr val="002060"/>
                </a:solidFill>
                <a:latin typeface="+mj-lt"/>
                <a:ea typeface="+mj-ea"/>
                <a:cs typeface="+mj-cs"/>
              </a:rPr>
              <a:t>Exploring Caribbean Restaurants in New York City</a:t>
            </a:r>
          </a:p>
        </p:txBody>
      </p:sp>
      <p:sp>
        <p:nvSpPr>
          <p:cNvPr id="20" name="TextBox 19">
            <a:extLst>
              <a:ext uri="{FF2B5EF4-FFF2-40B4-BE49-F238E27FC236}">
                <a16:creationId xmlns:a16="http://schemas.microsoft.com/office/drawing/2014/main" id="{74A9620C-86DC-42B5-B0C3-AB429F87E17F}"/>
              </a:ext>
            </a:extLst>
          </p:cNvPr>
          <p:cNvSpPr txBox="1"/>
          <p:nvPr/>
        </p:nvSpPr>
        <p:spPr>
          <a:xfrm>
            <a:off x="6276972" y="1450273"/>
            <a:ext cx="4559425" cy="2258786"/>
          </a:xfrm>
          <a:prstGeom prst="rect">
            <a:avLst/>
          </a:prstGeom>
        </p:spPr>
        <p:txBody>
          <a:bodyPr vert="horz" lIns="91440" tIns="45720" rIns="91440" bIns="45720" rtlCol="0" anchor="ctr">
            <a:normAutofit/>
          </a:bodyPr>
          <a:lstStyle/>
          <a:p>
            <a:pPr algn="just">
              <a:lnSpc>
                <a:spcPct val="90000"/>
              </a:lnSpc>
              <a:spcAft>
                <a:spcPts val="600"/>
              </a:spcAft>
            </a:pPr>
            <a:r>
              <a:rPr lang="en-US" sz="2800" dirty="0">
                <a:solidFill>
                  <a:srgbClr val="002060"/>
                </a:solidFill>
                <a:latin typeface="Univers for BP Light" panose="020B0403020202020204" pitchFamily="34" charset="0"/>
              </a:rPr>
              <a:t>Do you know where you can get Caribbean cuisine in NYC?</a:t>
            </a:r>
          </a:p>
        </p:txBody>
      </p:sp>
      <p:sp>
        <p:nvSpPr>
          <p:cNvPr id="2" name="TextBox 1">
            <a:extLst>
              <a:ext uri="{FF2B5EF4-FFF2-40B4-BE49-F238E27FC236}">
                <a16:creationId xmlns:a16="http://schemas.microsoft.com/office/drawing/2014/main" id="{0774ECDF-7FC8-4EDD-8DBF-07E12984DA40}"/>
              </a:ext>
            </a:extLst>
          </p:cNvPr>
          <p:cNvSpPr txBox="1"/>
          <p:nvPr/>
        </p:nvSpPr>
        <p:spPr>
          <a:xfrm>
            <a:off x="6682056" y="3871225"/>
            <a:ext cx="1338538" cy="646331"/>
          </a:xfrm>
          <a:prstGeom prst="rect">
            <a:avLst/>
          </a:prstGeom>
          <a:noFill/>
        </p:spPr>
        <p:txBody>
          <a:bodyPr wrap="square" rtlCol="0">
            <a:spAutoFit/>
          </a:bodyPr>
          <a:lstStyle/>
          <a:p>
            <a:r>
              <a:rPr lang="en-US" dirty="0">
                <a:latin typeface="Univers for BP Light" panose="020B0403020202020204" pitchFamily="34" charset="0"/>
              </a:rPr>
              <a:t>Let’s explore…</a:t>
            </a:r>
          </a:p>
        </p:txBody>
      </p:sp>
      <p:sp>
        <p:nvSpPr>
          <p:cNvPr id="3" name="TextBox 2">
            <a:extLst>
              <a:ext uri="{FF2B5EF4-FFF2-40B4-BE49-F238E27FC236}">
                <a16:creationId xmlns:a16="http://schemas.microsoft.com/office/drawing/2014/main" id="{08A0EBE5-F96F-4879-9227-61F348185C28}"/>
              </a:ext>
            </a:extLst>
          </p:cNvPr>
          <p:cNvSpPr txBox="1"/>
          <p:nvPr/>
        </p:nvSpPr>
        <p:spPr>
          <a:xfrm>
            <a:off x="280701" y="2412657"/>
            <a:ext cx="5288392" cy="584775"/>
          </a:xfrm>
          <a:prstGeom prst="rect">
            <a:avLst/>
          </a:prstGeom>
          <a:noFill/>
        </p:spPr>
        <p:txBody>
          <a:bodyPr wrap="square" rtlCol="0">
            <a:spAutoFit/>
          </a:bodyPr>
          <a:lstStyle/>
          <a:p>
            <a:pPr algn="just"/>
            <a:r>
              <a:rPr lang="en-US" sz="1600" dirty="0">
                <a:latin typeface="Univers for BP Light" panose="020B0403020202020204" pitchFamily="34" charset="0"/>
              </a:rPr>
              <a:t>There are Caribbean restaurants in each borough.</a:t>
            </a:r>
          </a:p>
          <a:p>
            <a:pPr algn="just"/>
            <a:endParaRPr lang="en-US" sz="1600" dirty="0">
              <a:latin typeface="Univers for BP Light" panose="020B0403020202020204" pitchFamily="34" charset="0"/>
            </a:endParaRPr>
          </a:p>
        </p:txBody>
      </p:sp>
      <p:pic>
        <p:nvPicPr>
          <p:cNvPr id="23" name="Picture 22">
            <a:extLst>
              <a:ext uri="{FF2B5EF4-FFF2-40B4-BE49-F238E27FC236}">
                <a16:creationId xmlns:a16="http://schemas.microsoft.com/office/drawing/2014/main" id="{7ADB14DA-4F53-4788-9ABD-71ABD2B05721}"/>
              </a:ext>
            </a:extLst>
          </p:cNvPr>
          <p:cNvPicPr/>
          <p:nvPr/>
        </p:nvPicPr>
        <p:blipFill>
          <a:blip r:embed="rId3"/>
          <a:stretch>
            <a:fillRect/>
          </a:stretch>
        </p:blipFill>
        <p:spPr>
          <a:xfrm>
            <a:off x="568028" y="2995629"/>
            <a:ext cx="4394737" cy="3718679"/>
          </a:xfrm>
          <a:prstGeom prst="rect">
            <a:avLst/>
          </a:prstGeom>
        </p:spPr>
      </p:pic>
    </p:spTree>
    <p:extLst>
      <p:ext uri="{BB962C8B-B14F-4D97-AF65-F5344CB8AC3E}">
        <p14:creationId xmlns:p14="http://schemas.microsoft.com/office/powerpoint/2010/main" val="3803948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FAF83980-95D6-406F-8608-1436AF2637E6}"/>
              </a:ext>
            </a:extLst>
          </p:cNvPr>
          <p:cNvPicPr/>
          <p:nvPr/>
        </p:nvPicPr>
        <p:blipFill rotWithShape="1">
          <a:blip r:embed="rId2" cstate="print">
            <a:extLst>
              <a:ext uri="{28A0092B-C50C-407E-A947-70E740481C1C}">
                <a14:useLocalDpi xmlns:a14="http://schemas.microsoft.com/office/drawing/2010/main" val="0"/>
              </a:ext>
            </a:extLst>
          </a:blip>
          <a:srcRect t="576" r="4" b="3"/>
          <a:stretch/>
        </p:blipFill>
        <p:spPr>
          <a:xfrm>
            <a:off x="8386354" y="3871225"/>
            <a:ext cx="3058481" cy="2258785"/>
          </a:xfrm>
          <a:prstGeom prst="rect">
            <a:avLst/>
          </a:prstGeom>
        </p:spPr>
      </p:pic>
      <p:sp>
        <p:nvSpPr>
          <p:cNvPr id="18" name="TextBox 17">
            <a:extLst>
              <a:ext uri="{FF2B5EF4-FFF2-40B4-BE49-F238E27FC236}">
                <a16:creationId xmlns:a16="http://schemas.microsoft.com/office/drawing/2014/main" id="{DA6B5264-7285-4F3C-A53F-21200922B652}"/>
              </a:ext>
            </a:extLst>
          </p:cNvPr>
          <p:cNvSpPr txBox="1"/>
          <p:nvPr/>
        </p:nvSpPr>
        <p:spPr>
          <a:xfrm>
            <a:off x="589559" y="856180"/>
            <a:ext cx="4828417" cy="112806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1" dirty="0">
                <a:solidFill>
                  <a:srgbClr val="002060"/>
                </a:solidFill>
                <a:latin typeface="+mj-lt"/>
                <a:ea typeface="+mj-ea"/>
                <a:cs typeface="+mj-cs"/>
              </a:rPr>
              <a:t>Exploring Caribbean Restaurants in New York City</a:t>
            </a:r>
          </a:p>
        </p:txBody>
      </p:sp>
      <p:sp>
        <p:nvSpPr>
          <p:cNvPr id="20" name="TextBox 19">
            <a:extLst>
              <a:ext uri="{FF2B5EF4-FFF2-40B4-BE49-F238E27FC236}">
                <a16:creationId xmlns:a16="http://schemas.microsoft.com/office/drawing/2014/main" id="{74A9620C-86DC-42B5-B0C3-AB429F87E17F}"/>
              </a:ext>
            </a:extLst>
          </p:cNvPr>
          <p:cNvSpPr txBox="1"/>
          <p:nvPr/>
        </p:nvSpPr>
        <p:spPr>
          <a:xfrm>
            <a:off x="6276972" y="1450273"/>
            <a:ext cx="4559425" cy="2258786"/>
          </a:xfrm>
          <a:prstGeom prst="rect">
            <a:avLst/>
          </a:prstGeom>
        </p:spPr>
        <p:txBody>
          <a:bodyPr vert="horz" lIns="91440" tIns="45720" rIns="91440" bIns="45720" rtlCol="0" anchor="ctr">
            <a:normAutofit/>
          </a:bodyPr>
          <a:lstStyle/>
          <a:p>
            <a:pPr algn="just">
              <a:lnSpc>
                <a:spcPct val="90000"/>
              </a:lnSpc>
              <a:spcAft>
                <a:spcPts val="600"/>
              </a:spcAft>
            </a:pPr>
            <a:r>
              <a:rPr lang="en-US" sz="2800" dirty="0">
                <a:solidFill>
                  <a:srgbClr val="002060"/>
                </a:solidFill>
                <a:latin typeface="Univers for BP Light" panose="020B0403020202020204" pitchFamily="34" charset="0"/>
              </a:rPr>
              <a:t>Do you know where you can get Caribbean cuisine in NYC?</a:t>
            </a:r>
          </a:p>
        </p:txBody>
      </p:sp>
      <p:sp>
        <p:nvSpPr>
          <p:cNvPr id="2" name="TextBox 1">
            <a:extLst>
              <a:ext uri="{FF2B5EF4-FFF2-40B4-BE49-F238E27FC236}">
                <a16:creationId xmlns:a16="http://schemas.microsoft.com/office/drawing/2014/main" id="{0774ECDF-7FC8-4EDD-8DBF-07E12984DA40}"/>
              </a:ext>
            </a:extLst>
          </p:cNvPr>
          <p:cNvSpPr txBox="1"/>
          <p:nvPr/>
        </p:nvSpPr>
        <p:spPr>
          <a:xfrm>
            <a:off x="6682056" y="3871225"/>
            <a:ext cx="1338538" cy="646331"/>
          </a:xfrm>
          <a:prstGeom prst="rect">
            <a:avLst/>
          </a:prstGeom>
          <a:noFill/>
        </p:spPr>
        <p:txBody>
          <a:bodyPr wrap="square" rtlCol="0">
            <a:spAutoFit/>
          </a:bodyPr>
          <a:lstStyle/>
          <a:p>
            <a:r>
              <a:rPr lang="en-US" dirty="0">
                <a:latin typeface="Univers for BP Light" panose="020B0403020202020204" pitchFamily="34" charset="0"/>
              </a:rPr>
              <a:t>Let’s explore…</a:t>
            </a:r>
          </a:p>
        </p:txBody>
      </p:sp>
      <p:sp>
        <p:nvSpPr>
          <p:cNvPr id="3" name="TextBox 2">
            <a:extLst>
              <a:ext uri="{FF2B5EF4-FFF2-40B4-BE49-F238E27FC236}">
                <a16:creationId xmlns:a16="http://schemas.microsoft.com/office/drawing/2014/main" id="{08A0EBE5-F96F-4879-9227-61F348185C28}"/>
              </a:ext>
            </a:extLst>
          </p:cNvPr>
          <p:cNvSpPr txBox="1"/>
          <p:nvPr/>
        </p:nvSpPr>
        <p:spPr>
          <a:xfrm>
            <a:off x="280701" y="2412657"/>
            <a:ext cx="5288392" cy="1077218"/>
          </a:xfrm>
          <a:prstGeom prst="rect">
            <a:avLst/>
          </a:prstGeom>
          <a:noFill/>
        </p:spPr>
        <p:txBody>
          <a:bodyPr wrap="square" rtlCol="0">
            <a:spAutoFit/>
          </a:bodyPr>
          <a:lstStyle/>
          <a:p>
            <a:pPr algn="just"/>
            <a:r>
              <a:rPr lang="en-US" sz="1600" dirty="0">
                <a:latin typeface="Univers for BP Light" panose="020B0403020202020204" pitchFamily="34" charset="0"/>
              </a:rPr>
              <a:t>Within the boroughs, there are neighborhoods.  Prospect Lefferts Gardens is the neighborhood with the most number of Caribbean restaurants.</a:t>
            </a:r>
          </a:p>
          <a:p>
            <a:pPr algn="just"/>
            <a:endParaRPr lang="en-US" sz="1600" dirty="0">
              <a:latin typeface="Univers for BP Light" panose="020B0403020202020204" pitchFamily="34" charset="0"/>
            </a:endParaRPr>
          </a:p>
        </p:txBody>
      </p:sp>
      <p:pic>
        <p:nvPicPr>
          <p:cNvPr id="22" name="Picture 21">
            <a:extLst>
              <a:ext uri="{FF2B5EF4-FFF2-40B4-BE49-F238E27FC236}">
                <a16:creationId xmlns:a16="http://schemas.microsoft.com/office/drawing/2014/main" id="{933BC325-5E2A-4FC9-AFFE-CA4F8D72C6F7}"/>
              </a:ext>
            </a:extLst>
          </p:cNvPr>
          <p:cNvPicPr/>
          <p:nvPr/>
        </p:nvPicPr>
        <p:blipFill>
          <a:blip r:embed="rId3"/>
          <a:stretch>
            <a:fillRect/>
          </a:stretch>
        </p:blipFill>
        <p:spPr>
          <a:xfrm>
            <a:off x="246729" y="3292088"/>
            <a:ext cx="4716036" cy="3423285"/>
          </a:xfrm>
          <a:prstGeom prst="rect">
            <a:avLst/>
          </a:prstGeom>
        </p:spPr>
      </p:pic>
    </p:spTree>
    <p:extLst>
      <p:ext uri="{BB962C8B-B14F-4D97-AF65-F5344CB8AC3E}">
        <p14:creationId xmlns:p14="http://schemas.microsoft.com/office/powerpoint/2010/main" val="904430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FAF83980-95D6-406F-8608-1436AF2637E6}"/>
              </a:ext>
            </a:extLst>
          </p:cNvPr>
          <p:cNvPicPr/>
          <p:nvPr/>
        </p:nvPicPr>
        <p:blipFill rotWithShape="1">
          <a:blip r:embed="rId2" cstate="print">
            <a:extLst>
              <a:ext uri="{28A0092B-C50C-407E-A947-70E740481C1C}">
                <a14:useLocalDpi xmlns:a14="http://schemas.microsoft.com/office/drawing/2010/main" val="0"/>
              </a:ext>
            </a:extLst>
          </a:blip>
          <a:srcRect t="576" r="4" b="3"/>
          <a:stretch/>
        </p:blipFill>
        <p:spPr>
          <a:xfrm>
            <a:off x="8386354" y="3871225"/>
            <a:ext cx="3058481" cy="2258785"/>
          </a:xfrm>
          <a:prstGeom prst="rect">
            <a:avLst/>
          </a:prstGeom>
        </p:spPr>
      </p:pic>
      <p:sp>
        <p:nvSpPr>
          <p:cNvPr id="18" name="TextBox 17">
            <a:extLst>
              <a:ext uri="{FF2B5EF4-FFF2-40B4-BE49-F238E27FC236}">
                <a16:creationId xmlns:a16="http://schemas.microsoft.com/office/drawing/2014/main" id="{DA6B5264-7285-4F3C-A53F-21200922B652}"/>
              </a:ext>
            </a:extLst>
          </p:cNvPr>
          <p:cNvSpPr txBox="1"/>
          <p:nvPr/>
        </p:nvSpPr>
        <p:spPr>
          <a:xfrm>
            <a:off x="589559" y="856180"/>
            <a:ext cx="4828417" cy="112806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1" dirty="0">
                <a:solidFill>
                  <a:srgbClr val="002060"/>
                </a:solidFill>
                <a:latin typeface="+mj-lt"/>
                <a:ea typeface="+mj-ea"/>
                <a:cs typeface="+mj-cs"/>
              </a:rPr>
              <a:t>Exploring Caribbean Restaurants in New York City</a:t>
            </a:r>
          </a:p>
        </p:txBody>
      </p:sp>
      <p:sp>
        <p:nvSpPr>
          <p:cNvPr id="20" name="TextBox 19">
            <a:extLst>
              <a:ext uri="{FF2B5EF4-FFF2-40B4-BE49-F238E27FC236}">
                <a16:creationId xmlns:a16="http://schemas.microsoft.com/office/drawing/2014/main" id="{74A9620C-86DC-42B5-B0C3-AB429F87E17F}"/>
              </a:ext>
            </a:extLst>
          </p:cNvPr>
          <p:cNvSpPr txBox="1"/>
          <p:nvPr/>
        </p:nvSpPr>
        <p:spPr>
          <a:xfrm>
            <a:off x="6276972" y="1450273"/>
            <a:ext cx="4559425" cy="2258786"/>
          </a:xfrm>
          <a:prstGeom prst="rect">
            <a:avLst/>
          </a:prstGeom>
        </p:spPr>
        <p:txBody>
          <a:bodyPr vert="horz" lIns="91440" tIns="45720" rIns="91440" bIns="45720" rtlCol="0" anchor="ctr">
            <a:normAutofit/>
          </a:bodyPr>
          <a:lstStyle/>
          <a:p>
            <a:pPr algn="just">
              <a:lnSpc>
                <a:spcPct val="90000"/>
              </a:lnSpc>
              <a:spcAft>
                <a:spcPts val="600"/>
              </a:spcAft>
            </a:pPr>
            <a:r>
              <a:rPr lang="en-US" sz="2800" dirty="0">
                <a:solidFill>
                  <a:srgbClr val="002060"/>
                </a:solidFill>
                <a:latin typeface="Univers for BP Light" panose="020B0403020202020204" pitchFamily="34" charset="0"/>
              </a:rPr>
              <a:t>Do you know where you can get Caribbean cuisine in NYC?</a:t>
            </a:r>
          </a:p>
        </p:txBody>
      </p:sp>
      <p:sp>
        <p:nvSpPr>
          <p:cNvPr id="2" name="TextBox 1">
            <a:extLst>
              <a:ext uri="{FF2B5EF4-FFF2-40B4-BE49-F238E27FC236}">
                <a16:creationId xmlns:a16="http://schemas.microsoft.com/office/drawing/2014/main" id="{0774ECDF-7FC8-4EDD-8DBF-07E12984DA40}"/>
              </a:ext>
            </a:extLst>
          </p:cNvPr>
          <p:cNvSpPr txBox="1"/>
          <p:nvPr/>
        </p:nvSpPr>
        <p:spPr>
          <a:xfrm>
            <a:off x="6682056" y="3871225"/>
            <a:ext cx="1338538" cy="646331"/>
          </a:xfrm>
          <a:prstGeom prst="rect">
            <a:avLst/>
          </a:prstGeom>
          <a:noFill/>
        </p:spPr>
        <p:txBody>
          <a:bodyPr wrap="square" rtlCol="0">
            <a:spAutoFit/>
          </a:bodyPr>
          <a:lstStyle/>
          <a:p>
            <a:r>
              <a:rPr lang="en-US" dirty="0">
                <a:latin typeface="Univers for BP Light" panose="020B0403020202020204" pitchFamily="34" charset="0"/>
              </a:rPr>
              <a:t>Let’s explore…</a:t>
            </a:r>
          </a:p>
        </p:txBody>
      </p:sp>
      <p:sp>
        <p:nvSpPr>
          <p:cNvPr id="3" name="TextBox 2">
            <a:extLst>
              <a:ext uri="{FF2B5EF4-FFF2-40B4-BE49-F238E27FC236}">
                <a16:creationId xmlns:a16="http://schemas.microsoft.com/office/drawing/2014/main" id="{08A0EBE5-F96F-4879-9227-61F348185C28}"/>
              </a:ext>
            </a:extLst>
          </p:cNvPr>
          <p:cNvSpPr txBox="1"/>
          <p:nvPr/>
        </p:nvSpPr>
        <p:spPr>
          <a:xfrm>
            <a:off x="280701" y="2412657"/>
            <a:ext cx="5288392" cy="1323439"/>
          </a:xfrm>
          <a:prstGeom prst="rect">
            <a:avLst/>
          </a:prstGeom>
          <a:noFill/>
        </p:spPr>
        <p:txBody>
          <a:bodyPr wrap="square" rtlCol="0">
            <a:spAutoFit/>
          </a:bodyPr>
          <a:lstStyle/>
          <a:p>
            <a:pPr algn="just"/>
            <a:r>
              <a:rPr lang="en-US" sz="1600" dirty="0">
                <a:latin typeface="Univers for BP Light" panose="020B0403020202020204" pitchFamily="34" charset="0"/>
              </a:rPr>
              <a:t>The Caribbean restaurants in Woodlawn, Bronx has the highest average rating.  This is followed closely by the restaurants in Kingsbridge, Bronx and Marble Hill, Manhattan </a:t>
            </a:r>
          </a:p>
          <a:p>
            <a:pPr algn="just"/>
            <a:endParaRPr lang="en-US" sz="1600" dirty="0">
              <a:latin typeface="Univers for BP Light" panose="020B0403020202020204" pitchFamily="34" charset="0"/>
            </a:endParaRPr>
          </a:p>
        </p:txBody>
      </p:sp>
      <p:pic>
        <p:nvPicPr>
          <p:cNvPr id="4" name="Picture 3">
            <a:extLst>
              <a:ext uri="{FF2B5EF4-FFF2-40B4-BE49-F238E27FC236}">
                <a16:creationId xmlns:a16="http://schemas.microsoft.com/office/drawing/2014/main" id="{D26424C5-B152-4894-956E-7CD8A7EDA537}"/>
              </a:ext>
            </a:extLst>
          </p:cNvPr>
          <p:cNvPicPr>
            <a:picLocks noChangeAspect="1"/>
          </p:cNvPicPr>
          <p:nvPr/>
        </p:nvPicPr>
        <p:blipFill>
          <a:blip r:embed="rId3"/>
          <a:stretch>
            <a:fillRect/>
          </a:stretch>
        </p:blipFill>
        <p:spPr>
          <a:xfrm>
            <a:off x="429064" y="4030752"/>
            <a:ext cx="5003327" cy="1429522"/>
          </a:xfrm>
          <a:prstGeom prst="rect">
            <a:avLst/>
          </a:prstGeom>
        </p:spPr>
      </p:pic>
    </p:spTree>
    <p:extLst>
      <p:ext uri="{BB962C8B-B14F-4D97-AF65-F5344CB8AC3E}">
        <p14:creationId xmlns:p14="http://schemas.microsoft.com/office/powerpoint/2010/main" val="2365100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FAF83980-95D6-406F-8608-1436AF2637E6}"/>
              </a:ext>
            </a:extLst>
          </p:cNvPr>
          <p:cNvPicPr/>
          <p:nvPr/>
        </p:nvPicPr>
        <p:blipFill rotWithShape="1">
          <a:blip r:embed="rId2" cstate="print">
            <a:extLst>
              <a:ext uri="{28A0092B-C50C-407E-A947-70E740481C1C}">
                <a14:useLocalDpi xmlns:a14="http://schemas.microsoft.com/office/drawing/2010/main" val="0"/>
              </a:ext>
            </a:extLst>
          </a:blip>
          <a:srcRect t="576" r="4" b="3"/>
          <a:stretch/>
        </p:blipFill>
        <p:spPr>
          <a:xfrm>
            <a:off x="8386354" y="3871225"/>
            <a:ext cx="3058481" cy="2258785"/>
          </a:xfrm>
          <a:prstGeom prst="rect">
            <a:avLst/>
          </a:prstGeom>
        </p:spPr>
      </p:pic>
      <p:sp>
        <p:nvSpPr>
          <p:cNvPr id="18" name="TextBox 17">
            <a:extLst>
              <a:ext uri="{FF2B5EF4-FFF2-40B4-BE49-F238E27FC236}">
                <a16:creationId xmlns:a16="http://schemas.microsoft.com/office/drawing/2014/main" id="{DA6B5264-7285-4F3C-A53F-21200922B652}"/>
              </a:ext>
            </a:extLst>
          </p:cNvPr>
          <p:cNvSpPr txBox="1"/>
          <p:nvPr/>
        </p:nvSpPr>
        <p:spPr>
          <a:xfrm>
            <a:off x="589559" y="856180"/>
            <a:ext cx="4828417" cy="112806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1" dirty="0">
                <a:solidFill>
                  <a:srgbClr val="002060"/>
                </a:solidFill>
                <a:latin typeface="+mj-lt"/>
                <a:ea typeface="+mj-ea"/>
                <a:cs typeface="+mj-cs"/>
              </a:rPr>
              <a:t>Exploring Caribbean Restaurants in New York City</a:t>
            </a:r>
          </a:p>
        </p:txBody>
      </p:sp>
      <p:sp>
        <p:nvSpPr>
          <p:cNvPr id="20" name="TextBox 19">
            <a:extLst>
              <a:ext uri="{FF2B5EF4-FFF2-40B4-BE49-F238E27FC236}">
                <a16:creationId xmlns:a16="http://schemas.microsoft.com/office/drawing/2014/main" id="{74A9620C-86DC-42B5-B0C3-AB429F87E17F}"/>
              </a:ext>
            </a:extLst>
          </p:cNvPr>
          <p:cNvSpPr txBox="1"/>
          <p:nvPr/>
        </p:nvSpPr>
        <p:spPr>
          <a:xfrm>
            <a:off x="6276972" y="1450273"/>
            <a:ext cx="4559425" cy="2258786"/>
          </a:xfrm>
          <a:prstGeom prst="rect">
            <a:avLst/>
          </a:prstGeom>
        </p:spPr>
        <p:txBody>
          <a:bodyPr vert="horz" lIns="91440" tIns="45720" rIns="91440" bIns="45720" rtlCol="0" anchor="ctr">
            <a:normAutofit/>
          </a:bodyPr>
          <a:lstStyle/>
          <a:p>
            <a:pPr algn="just">
              <a:lnSpc>
                <a:spcPct val="90000"/>
              </a:lnSpc>
              <a:spcAft>
                <a:spcPts val="600"/>
              </a:spcAft>
            </a:pPr>
            <a:r>
              <a:rPr lang="en-US" sz="2800" dirty="0">
                <a:solidFill>
                  <a:srgbClr val="002060"/>
                </a:solidFill>
                <a:latin typeface="Univers for BP Light" panose="020B0403020202020204" pitchFamily="34" charset="0"/>
              </a:rPr>
              <a:t>Do you know where you can get Caribbean cuisine in NYC?</a:t>
            </a:r>
          </a:p>
        </p:txBody>
      </p:sp>
      <p:sp>
        <p:nvSpPr>
          <p:cNvPr id="2" name="TextBox 1">
            <a:extLst>
              <a:ext uri="{FF2B5EF4-FFF2-40B4-BE49-F238E27FC236}">
                <a16:creationId xmlns:a16="http://schemas.microsoft.com/office/drawing/2014/main" id="{0774ECDF-7FC8-4EDD-8DBF-07E12984DA40}"/>
              </a:ext>
            </a:extLst>
          </p:cNvPr>
          <p:cNvSpPr txBox="1"/>
          <p:nvPr/>
        </p:nvSpPr>
        <p:spPr>
          <a:xfrm>
            <a:off x="6682056" y="3871225"/>
            <a:ext cx="1338538" cy="646331"/>
          </a:xfrm>
          <a:prstGeom prst="rect">
            <a:avLst/>
          </a:prstGeom>
          <a:noFill/>
        </p:spPr>
        <p:txBody>
          <a:bodyPr wrap="square" rtlCol="0">
            <a:spAutoFit/>
          </a:bodyPr>
          <a:lstStyle/>
          <a:p>
            <a:r>
              <a:rPr lang="en-US" dirty="0">
                <a:latin typeface="Univers for BP Light" panose="020B0403020202020204" pitchFamily="34" charset="0"/>
              </a:rPr>
              <a:t>Let’s explore…</a:t>
            </a:r>
          </a:p>
        </p:txBody>
      </p:sp>
      <p:sp>
        <p:nvSpPr>
          <p:cNvPr id="3" name="TextBox 2">
            <a:extLst>
              <a:ext uri="{FF2B5EF4-FFF2-40B4-BE49-F238E27FC236}">
                <a16:creationId xmlns:a16="http://schemas.microsoft.com/office/drawing/2014/main" id="{08A0EBE5-F96F-4879-9227-61F348185C28}"/>
              </a:ext>
            </a:extLst>
          </p:cNvPr>
          <p:cNvSpPr txBox="1"/>
          <p:nvPr/>
        </p:nvSpPr>
        <p:spPr>
          <a:xfrm>
            <a:off x="280701" y="2412657"/>
            <a:ext cx="5288392" cy="1323439"/>
          </a:xfrm>
          <a:prstGeom prst="rect">
            <a:avLst/>
          </a:prstGeom>
          <a:noFill/>
        </p:spPr>
        <p:txBody>
          <a:bodyPr wrap="square" rtlCol="0">
            <a:spAutoFit/>
          </a:bodyPr>
          <a:lstStyle/>
          <a:p>
            <a:pPr algn="just"/>
            <a:r>
              <a:rPr lang="en-US" sz="1600" dirty="0">
                <a:latin typeface="Univers for BP Light" panose="020B0403020202020204" pitchFamily="34" charset="0"/>
              </a:rPr>
              <a:t>The Caribbean restaurants in Woodlawn, Bronx has the highest average rating.  This is followed closely by the restaurants in Kingsbridge, Bronx and Marble Hill, Manhattan.  Let’s visualize this on a map -</a:t>
            </a:r>
          </a:p>
          <a:p>
            <a:pPr algn="just"/>
            <a:endParaRPr lang="en-US" sz="1600" dirty="0">
              <a:latin typeface="Univers for BP Light" panose="020B0403020202020204" pitchFamily="34" charset="0"/>
            </a:endParaRPr>
          </a:p>
        </p:txBody>
      </p:sp>
      <p:pic>
        <p:nvPicPr>
          <p:cNvPr id="5" name="Picture 4">
            <a:extLst>
              <a:ext uri="{FF2B5EF4-FFF2-40B4-BE49-F238E27FC236}">
                <a16:creationId xmlns:a16="http://schemas.microsoft.com/office/drawing/2014/main" id="{B0580C62-DE46-4535-9031-A74A29E002A6}"/>
              </a:ext>
            </a:extLst>
          </p:cNvPr>
          <p:cNvPicPr>
            <a:picLocks noChangeAspect="1"/>
          </p:cNvPicPr>
          <p:nvPr/>
        </p:nvPicPr>
        <p:blipFill>
          <a:blip r:embed="rId3"/>
          <a:stretch>
            <a:fillRect/>
          </a:stretch>
        </p:blipFill>
        <p:spPr>
          <a:xfrm>
            <a:off x="253567" y="3736096"/>
            <a:ext cx="5120715" cy="2803462"/>
          </a:xfrm>
          <a:prstGeom prst="rect">
            <a:avLst/>
          </a:prstGeom>
        </p:spPr>
      </p:pic>
    </p:spTree>
    <p:extLst>
      <p:ext uri="{BB962C8B-B14F-4D97-AF65-F5344CB8AC3E}">
        <p14:creationId xmlns:p14="http://schemas.microsoft.com/office/powerpoint/2010/main" val="2980259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FAF83980-95D6-406F-8608-1436AF2637E6}"/>
              </a:ext>
            </a:extLst>
          </p:cNvPr>
          <p:cNvPicPr/>
          <p:nvPr/>
        </p:nvPicPr>
        <p:blipFill rotWithShape="1">
          <a:blip r:embed="rId2" cstate="print">
            <a:extLst>
              <a:ext uri="{28A0092B-C50C-407E-A947-70E740481C1C}">
                <a14:useLocalDpi xmlns:a14="http://schemas.microsoft.com/office/drawing/2010/main" val="0"/>
              </a:ext>
            </a:extLst>
          </a:blip>
          <a:srcRect t="576" r="4" b="3"/>
          <a:stretch/>
        </p:blipFill>
        <p:spPr>
          <a:xfrm>
            <a:off x="8386354" y="3871225"/>
            <a:ext cx="3058481" cy="2258785"/>
          </a:xfrm>
          <a:prstGeom prst="rect">
            <a:avLst/>
          </a:prstGeom>
        </p:spPr>
      </p:pic>
      <p:sp>
        <p:nvSpPr>
          <p:cNvPr id="18" name="TextBox 17">
            <a:extLst>
              <a:ext uri="{FF2B5EF4-FFF2-40B4-BE49-F238E27FC236}">
                <a16:creationId xmlns:a16="http://schemas.microsoft.com/office/drawing/2014/main" id="{DA6B5264-7285-4F3C-A53F-21200922B652}"/>
              </a:ext>
            </a:extLst>
          </p:cNvPr>
          <p:cNvSpPr txBox="1"/>
          <p:nvPr/>
        </p:nvSpPr>
        <p:spPr>
          <a:xfrm>
            <a:off x="589559" y="856180"/>
            <a:ext cx="4828417" cy="112806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1" dirty="0">
                <a:solidFill>
                  <a:srgbClr val="002060"/>
                </a:solidFill>
                <a:latin typeface="+mj-lt"/>
                <a:ea typeface="+mj-ea"/>
                <a:cs typeface="+mj-cs"/>
              </a:rPr>
              <a:t>Exploring Caribbean Restaurants in New York City</a:t>
            </a:r>
          </a:p>
        </p:txBody>
      </p:sp>
      <p:sp>
        <p:nvSpPr>
          <p:cNvPr id="20" name="TextBox 19">
            <a:extLst>
              <a:ext uri="{FF2B5EF4-FFF2-40B4-BE49-F238E27FC236}">
                <a16:creationId xmlns:a16="http://schemas.microsoft.com/office/drawing/2014/main" id="{74A9620C-86DC-42B5-B0C3-AB429F87E17F}"/>
              </a:ext>
            </a:extLst>
          </p:cNvPr>
          <p:cNvSpPr txBox="1"/>
          <p:nvPr/>
        </p:nvSpPr>
        <p:spPr>
          <a:xfrm>
            <a:off x="6276972" y="1450273"/>
            <a:ext cx="4559425" cy="2258786"/>
          </a:xfrm>
          <a:prstGeom prst="rect">
            <a:avLst/>
          </a:prstGeom>
        </p:spPr>
        <p:txBody>
          <a:bodyPr vert="horz" lIns="91440" tIns="45720" rIns="91440" bIns="45720" rtlCol="0" anchor="ctr">
            <a:normAutofit/>
          </a:bodyPr>
          <a:lstStyle/>
          <a:p>
            <a:pPr algn="just">
              <a:lnSpc>
                <a:spcPct val="90000"/>
              </a:lnSpc>
              <a:spcAft>
                <a:spcPts val="600"/>
              </a:spcAft>
            </a:pPr>
            <a:r>
              <a:rPr lang="en-US" sz="2800" dirty="0">
                <a:solidFill>
                  <a:srgbClr val="002060"/>
                </a:solidFill>
                <a:latin typeface="Univers for BP Light" panose="020B0403020202020204" pitchFamily="34" charset="0"/>
              </a:rPr>
              <a:t>Do you know where you can get Caribbean cuisine in NYC?</a:t>
            </a:r>
          </a:p>
        </p:txBody>
      </p:sp>
      <p:sp>
        <p:nvSpPr>
          <p:cNvPr id="2" name="TextBox 1">
            <a:extLst>
              <a:ext uri="{FF2B5EF4-FFF2-40B4-BE49-F238E27FC236}">
                <a16:creationId xmlns:a16="http://schemas.microsoft.com/office/drawing/2014/main" id="{0774ECDF-7FC8-4EDD-8DBF-07E12984DA40}"/>
              </a:ext>
            </a:extLst>
          </p:cNvPr>
          <p:cNvSpPr txBox="1"/>
          <p:nvPr/>
        </p:nvSpPr>
        <p:spPr>
          <a:xfrm>
            <a:off x="6682056" y="3871225"/>
            <a:ext cx="1338538" cy="646331"/>
          </a:xfrm>
          <a:prstGeom prst="rect">
            <a:avLst/>
          </a:prstGeom>
          <a:noFill/>
        </p:spPr>
        <p:txBody>
          <a:bodyPr wrap="square" rtlCol="0">
            <a:spAutoFit/>
          </a:bodyPr>
          <a:lstStyle/>
          <a:p>
            <a:r>
              <a:rPr lang="en-US" dirty="0">
                <a:latin typeface="Univers for BP Light" panose="020B0403020202020204" pitchFamily="34" charset="0"/>
              </a:rPr>
              <a:t>Let’s explore…</a:t>
            </a:r>
          </a:p>
        </p:txBody>
      </p:sp>
      <p:sp>
        <p:nvSpPr>
          <p:cNvPr id="3" name="TextBox 2">
            <a:extLst>
              <a:ext uri="{FF2B5EF4-FFF2-40B4-BE49-F238E27FC236}">
                <a16:creationId xmlns:a16="http://schemas.microsoft.com/office/drawing/2014/main" id="{08A0EBE5-F96F-4879-9227-61F348185C28}"/>
              </a:ext>
            </a:extLst>
          </p:cNvPr>
          <p:cNvSpPr txBox="1"/>
          <p:nvPr/>
        </p:nvSpPr>
        <p:spPr>
          <a:xfrm>
            <a:off x="280701" y="2412657"/>
            <a:ext cx="5288392" cy="1323439"/>
          </a:xfrm>
          <a:prstGeom prst="rect">
            <a:avLst/>
          </a:prstGeom>
          <a:noFill/>
        </p:spPr>
        <p:txBody>
          <a:bodyPr wrap="square" rtlCol="0">
            <a:spAutoFit/>
          </a:bodyPr>
          <a:lstStyle/>
          <a:p>
            <a:pPr algn="just"/>
            <a:r>
              <a:rPr lang="en-US" sz="1600" b="1" dirty="0">
                <a:latin typeface="Univers for BP Light" panose="020B0403020202020204" pitchFamily="34" charset="0"/>
              </a:rPr>
              <a:t>Conclusion</a:t>
            </a:r>
          </a:p>
          <a:p>
            <a:pPr algn="just"/>
            <a:endParaRPr lang="en-US" sz="1600" b="1" dirty="0">
              <a:latin typeface="Univers for BP Light" panose="020B0403020202020204" pitchFamily="34" charset="0"/>
            </a:endParaRPr>
          </a:p>
          <a:p>
            <a:pPr algn="just"/>
            <a:r>
              <a:rPr lang="en-US" sz="1600" dirty="0">
                <a:latin typeface="Univers for BP Light" panose="020B0403020202020204" pitchFamily="34" charset="0"/>
              </a:rPr>
              <a:t>There are many Caribbean restaurants in New York City.  Treat your taste buds: Explore New York City restaurants</a:t>
            </a:r>
          </a:p>
        </p:txBody>
      </p:sp>
    </p:spTree>
    <p:extLst>
      <p:ext uri="{BB962C8B-B14F-4D97-AF65-F5344CB8AC3E}">
        <p14:creationId xmlns:p14="http://schemas.microsoft.com/office/powerpoint/2010/main" val="1745550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121AFD51D64D54382F9C09A55D2E9BC" ma:contentTypeVersion="13" ma:contentTypeDescription="Create a new document." ma:contentTypeScope="" ma:versionID="b0b0dd5351b2263bfb4a2c81e9699661">
  <xsd:schema xmlns:xsd="http://www.w3.org/2001/XMLSchema" xmlns:xs="http://www.w3.org/2001/XMLSchema" xmlns:p="http://schemas.microsoft.com/office/2006/metadata/properties" xmlns:ns3="a4214859-3340-4165-8a09-9c7f3c4e6741" xmlns:ns4="8ca997ff-aa1b-4f0c-8776-6a219932ed99" targetNamespace="http://schemas.microsoft.com/office/2006/metadata/properties" ma:root="true" ma:fieldsID="8f84ed566062db0b3f2dafff82652b85" ns3:_="" ns4:_="">
    <xsd:import namespace="a4214859-3340-4165-8a09-9c7f3c4e6741"/>
    <xsd:import namespace="8ca997ff-aa1b-4f0c-8776-6a219932ed99"/>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214859-3340-4165-8a09-9c7f3c4e6741"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Location" ma:index="12" nillable="true" ma:displayName="MediaServiceLocation" ma:descrip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ca997ff-aa1b-4f0c-8776-6a219932ed99"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64B847E-8A3B-4CF7-BF3E-30DFAA33D2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214859-3340-4165-8a09-9c7f3c4e6741"/>
    <ds:schemaRef ds:uri="8ca997ff-aa1b-4f0c-8776-6a219932ed9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69AF542-7D77-4C88-8909-4B17090FB08D}">
  <ds:schemaRefs>
    <ds:schemaRef ds:uri="http://schemas.microsoft.com/sharepoint/v3/contenttype/forms"/>
  </ds:schemaRefs>
</ds:datastoreItem>
</file>

<file path=customXml/itemProps3.xml><?xml version="1.0" encoding="utf-8"?>
<ds:datastoreItem xmlns:ds="http://schemas.openxmlformats.org/officeDocument/2006/customXml" ds:itemID="{FCF9F49C-E0AA-475F-B1AD-F48A91741DB5}">
  <ds:schemaRefs>
    <ds:schemaRef ds:uri="a4214859-3340-4165-8a09-9c7f3c4e6741"/>
    <ds:schemaRef ds:uri="8ca997ff-aa1b-4f0c-8776-6a219932ed99"/>
    <ds:schemaRef ds:uri="http://purl.org/dc/terms/"/>
    <ds:schemaRef ds:uri="http://schemas.microsoft.com/office/2006/documentManagement/types"/>
    <ds:schemaRef ds:uri="http://www.w3.org/XML/1998/namespace"/>
    <ds:schemaRef ds:uri="http://schemas.microsoft.com/office/infopath/2007/PartnerControls"/>
    <ds:schemaRef ds:uri="http://purl.org/dc/elements/1.1/"/>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209</TotalTime>
  <Words>464</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Univers for BP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Gobin, Anna</dc:creator>
  <cp:lastModifiedBy>Gobin, Anna</cp:lastModifiedBy>
  <cp:revision>5</cp:revision>
  <dcterms:created xsi:type="dcterms:W3CDTF">2020-03-04T15:03:04Z</dcterms:created>
  <dcterms:modified xsi:type="dcterms:W3CDTF">2020-03-04T18:32:20Z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0x010100B121AFD51D64D54382F9C09A55D2E9BC</vt:lpwstr>
  </property>
</Properties>
</file>