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20"/>
  </p:notesMasterIdLst>
  <p:sldIdLst>
    <p:sldId id="256" r:id="rId2"/>
    <p:sldId id="268" r:id="rId3"/>
    <p:sldId id="269" r:id="rId4"/>
    <p:sldId id="273" r:id="rId5"/>
    <p:sldId id="274" r:id="rId6"/>
    <p:sldId id="270" r:id="rId7"/>
    <p:sldId id="271" r:id="rId8"/>
    <p:sldId id="272" r:id="rId9"/>
    <p:sldId id="281" r:id="rId10"/>
    <p:sldId id="282" r:id="rId11"/>
    <p:sldId id="280" r:id="rId12"/>
    <p:sldId id="275" r:id="rId13"/>
    <p:sldId id="276" r:id="rId14"/>
    <p:sldId id="277" r:id="rId15"/>
    <p:sldId id="278" r:id="rId16"/>
    <p:sldId id="283" r:id="rId17"/>
    <p:sldId id="284" r:id="rId18"/>
    <p:sldId id="266" r:id="rId19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A256"/>
    <a:srgbClr val="FFC800"/>
    <a:srgbClr val="8791B9"/>
    <a:srgbClr val="CDD2E1"/>
    <a:srgbClr val="50A532"/>
    <a:srgbClr val="FF1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15" autoAdjust="0"/>
    <p:restoredTop sz="94598" autoAdjust="0"/>
  </p:normalViewPr>
  <p:slideViewPr>
    <p:cSldViewPr>
      <p:cViewPr varScale="1">
        <p:scale>
          <a:sx n="88" d="100"/>
          <a:sy n="88" d="100"/>
        </p:scale>
        <p:origin x="172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DFA0D08-BB58-4A9F-837A-F98A9914725C}" type="datetimeFigureOut">
              <a:rPr lang="de-DE"/>
              <a:pPr>
                <a:defRPr/>
              </a:pPr>
              <a:t>17.05.2018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7CCD79B-40B4-43DC-9B8C-F160E9C059E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194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CD79B-40B4-43DC-9B8C-F160E9C059E3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41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0"/>
            <a:ext cx="3240087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Bil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497638"/>
            <a:ext cx="324008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4025" y="6565900"/>
            <a:ext cx="1228725" cy="204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600">
                <a:solidFill>
                  <a:schemeClr val="bg2"/>
                </a:solidFill>
              </a:rPr>
              <a:t>HF-7761EN_C (2013-10)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6400" y="2130425"/>
            <a:ext cx="4647600" cy="1108800"/>
          </a:xfrm>
        </p:spPr>
        <p:txBody>
          <a:bodyPr lIns="180000" tIns="0" anchor="b"/>
          <a:lstStyle>
            <a:lvl1pPr>
              <a:defRPr sz="2800"/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6400" y="3416400"/>
            <a:ext cx="4647600" cy="1752600"/>
          </a:xfrm>
        </p:spPr>
        <p:txBody>
          <a:bodyPr lIns="180000"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Formatvorlage des Untertitelmasters durch Klicken bearbeiten</a:t>
            </a:r>
            <a:endParaRPr lang="en-US" noProof="0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0"/>
            <a:ext cx="3240087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Bil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497638"/>
            <a:ext cx="324008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54025" y="6565900"/>
            <a:ext cx="1228725" cy="204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600">
                <a:solidFill>
                  <a:schemeClr val="bg2"/>
                </a:solidFill>
              </a:rPr>
              <a:t>HF-7761EN_C (2013-10)</a:t>
            </a:r>
            <a:endParaRPr lang="en-US"/>
          </a:p>
        </p:txBody>
      </p:sp>
      <p:pic>
        <p:nvPicPr>
          <p:cNvPr id="12" name="Picture 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0"/>
            <a:ext cx="3240087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 descr="Bild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497638"/>
            <a:ext cx="324008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"/>
          <p:cNvSpPr>
            <a:spLocks noChangeArrowheads="1"/>
          </p:cNvSpPr>
          <p:nvPr userDrawn="1"/>
        </p:nvSpPr>
        <p:spPr bwMode="auto">
          <a:xfrm>
            <a:off x="454025" y="6565900"/>
            <a:ext cx="1228725" cy="204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600">
                <a:solidFill>
                  <a:schemeClr val="bg2"/>
                </a:solidFill>
              </a:rPr>
              <a:t>HF-7761DE_C (2014-06)</a:t>
            </a:r>
            <a:endParaRPr lang="en-US"/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640135" y="3871764"/>
            <a:ext cx="3063413" cy="2024558"/>
            <a:chOff x="640135" y="3871764"/>
            <a:chExt cx="3063413" cy="2024558"/>
          </a:xfrm>
        </p:grpSpPr>
        <p:sp>
          <p:nvSpPr>
            <p:cNvPr id="56" name="Rechteck 55"/>
            <p:cNvSpPr/>
            <p:nvPr userDrawn="1"/>
          </p:nvSpPr>
          <p:spPr>
            <a:xfrm>
              <a:off x="2161996" y="3871764"/>
              <a:ext cx="1541552" cy="20245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bject 9"/>
            <p:cNvSpPr txBox="1"/>
            <p:nvPr/>
          </p:nvSpPr>
          <p:spPr>
            <a:xfrm>
              <a:off x="1806554" y="4583086"/>
              <a:ext cx="159731" cy="33231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</a:pPr>
              <a:r>
                <a:rPr sz="3150" b="1" dirty="0">
                  <a:solidFill>
                    <a:srgbClr val="003C6F"/>
                  </a:solidFill>
                  <a:latin typeface="Hella DIN Universal XBlack"/>
                  <a:cs typeface="Hella DIN Universal XBlack"/>
                </a:rPr>
                <a:t>1</a:t>
              </a:r>
              <a:endParaRPr sz="3150">
                <a:solidFill>
                  <a:prstClr val="black"/>
                </a:solidFill>
                <a:latin typeface="Hella DIN Universal XBlack"/>
                <a:cs typeface="Hella DIN Universal XBlack"/>
              </a:endParaRPr>
            </a:p>
          </p:txBody>
        </p:sp>
        <p:sp>
          <p:nvSpPr>
            <p:cNvPr id="38" name="object 8"/>
            <p:cNvSpPr/>
            <p:nvPr/>
          </p:nvSpPr>
          <p:spPr>
            <a:xfrm>
              <a:off x="1070317" y="3962442"/>
              <a:ext cx="506003" cy="212400"/>
            </a:xfrm>
            <a:custGeom>
              <a:avLst/>
              <a:gdLst/>
              <a:ahLst/>
              <a:cxnLst/>
              <a:rect l="l" t="t" r="r" b="b"/>
              <a:pathLst>
                <a:path w="850900" h="368300">
                  <a:moveTo>
                    <a:pt x="118199" y="2602"/>
                  </a:moveTo>
                  <a:lnTo>
                    <a:pt x="0" y="2602"/>
                  </a:lnTo>
                  <a:lnTo>
                    <a:pt x="0" y="365023"/>
                  </a:lnTo>
                  <a:lnTo>
                    <a:pt x="109870" y="365023"/>
                  </a:lnTo>
                  <a:lnTo>
                    <a:pt x="151355" y="361500"/>
                  </a:lnTo>
                  <a:lnTo>
                    <a:pt x="187520" y="349725"/>
                  </a:lnTo>
                  <a:lnTo>
                    <a:pt x="210574" y="332736"/>
                  </a:lnTo>
                  <a:lnTo>
                    <a:pt x="35410" y="332736"/>
                  </a:lnTo>
                  <a:lnTo>
                    <a:pt x="35410" y="34888"/>
                  </a:lnTo>
                  <a:lnTo>
                    <a:pt x="211884" y="34888"/>
                  </a:lnTo>
                  <a:lnTo>
                    <a:pt x="189994" y="18354"/>
                  </a:lnTo>
                  <a:lnTo>
                    <a:pt x="156611" y="6426"/>
                  </a:lnTo>
                  <a:lnTo>
                    <a:pt x="118199" y="2602"/>
                  </a:lnTo>
                  <a:close/>
                </a:path>
                <a:path w="850900" h="368300">
                  <a:moveTo>
                    <a:pt x="211884" y="34888"/>
                  </a:moveTo>
                  <a:lnTo>
                    <a:pt x="115075" y="34888"/>
                  </a:lnTo>
                  <a:lnTo>
                    <a:pt x="156342" y="40632"/>
                  </a:lnTo>
                  <a:lnTo>
                    <a:pt x="188237" y="59752"/>
                  </a:lnTo>
                  <a:lnTo>
                    <a:pt x="208805" y="95078"/>
                  </a:lnTo>
                  <a:lnTo>
                    <a:pt x="216095" y="149441"/>
                  </a:lnTo>
                  <a:lnTo>
                    <a:pt x="216095" y="220785"/>
                  </a:lnTo>
                  <a:lnTo>
                    <a:pt x="210928" y="266177"/>
                  </a:lnTo>
                  <a:lnTo>
                    <a:pt x="193899" y="301560"/>
                  </a:lnTo>
                  <a:lnTo>
                    <a:pt x="162712" y="324544"/>
                  </a:lnTo>
                  <a:lnTo>
                    <a:pt x="115075" y="332736"/>
                  </a:lnTo>
                  <a:lnTo>
                    <a:pt x="210574" y="332736"/>
                  </a:lnTo>
                  <a:lnTo>
                    <a:pt x="239009" y="294201"/>
                  </a:lnTo>
                  <a:lnTo>
                    <a:pt x="249552" y="244473"/>
                  </a:lnTo>
                  <a:lnTo>
                    <a:pt x="251506" y="177560"/>
                  </a:lnTo>
                  <a:lnTo>
                    <a:pt x="251147" y="145189"/>
                  </a:lnTo>
                  <a:lnTo>
                    <a:pt x="249422" y="116185"/>
                  </a:lnTo>
                  <a:lnTo>
                    <a:pt x="245353" y="90793"/>
                  </a:lnTo>
                  <a:lnTo>
                    <a:pt x="237965" y="69255"/>
                  </a:lnTo>
                  <a:lnTo>
                    <a:pt x="217420" y="39070"/>
                  </a:lnTo>
                  <a:lnTo>
                    <a:pt x="211884" y="34888"/>
                  </a:lnTo>
                  <a:close/>
                </a:path>
                <a:path w="850900" h="368300">
                  <a:moveTo>
                    <a:pt x="456671" y="0"/>
                  </a:moveTo>
                  <a:lnTo>
                    <a:pt x="410663" y="6952"/>
                  </a:lnTo>
                  <a:lnTo>
                    <a:pt x="375054" y="26126"/>
                  </a:lnTo>
                  <a:lnTo>
                    <a:pt x="349742" y="54998"/>
                  </a:lnTo>
                  <a:lnTo>
                    <a:pt x="334628" y="91044"/>
                  </a:lnTo>
                  <a:lnTo>
                    <a:pt x="329612" y="131740"/>
                  </a:lnTo>
                  <a:lnTo>
                    <a:pt x="329612" y="235363"/>
                  </a:lnTo>
                  <a:lnTo>
                    <a:pt x="334528" y="276565"/>
                  </a:lnTo>
                  <a:lnTo>
                    <a:pt x="349441" y="312920"/>
                  </a:lnTo>
                  <a:lnTo>
                    <a:pt x="374603" y="341952"/>
                  </a:lnTo>
                  <a:lnTo>
                    <a:pt x="410262" y="361186"/>
                  </a:lnTo>
                  <a:lnTo>
                    <a:pt x="456671" y="368147"/>
                  </a:lnTo>
                  <a:lnTo>
                    <a:pt x="499622" y="362136"/>
                  </a:lnTo>
                  <a:lnTo>
                    <a:pt x="534725" y="344801"/>
                  </a:lnTo>
                  <a:lnTo>
                    <a:pt x="543236" y="335861"/>
                  </a:lnTo>
                  <a:lnTo>
                    <a:pt x="457193" y="335861"/>
                  </a:lnTo>
                  <a:lnTo>
                    <a:pt x="415027" y="327391"/>
                  </a:lnTo>
                  <a:lnTo>
                    <a:pt x="386240" y="304814"/>
                  </a:lnTo>
                  <a:lnTo>
                    <a:pt x="369757" y="272374"/>
                  </a:lnTo>
                  <a:lnTo>
                    <a:pt x="364501" y="234318"/>
                  </a:lnTo>
                  <a:lnTo>
                    <a:pt x="364501" y="132784"/>
                  </a:lnTo>
                  <a:lnTo>
                    <a:pt x="369903" y="95274"/>
                  </a:lnTo>
                  <a:lnTo>
                    <a:pt x="386632" y="63525"/>
                  </a:lnTo>
                  <a:lnTo>
                    <a:pt x="415468" y="41540"/>
                  </a:lnTo>
                  <a:lnTo>
                    <a:pt x="457193" y="33322"/>
                  </a:lnTo>
                  <a:lnTo>
                    <a:pt x="546636" y="33322"/>
                  </a:lnTo>
                  <a:lnTo>
                    <a:pt x="538774" y="24477"/>
                  </a:lnTo>
                  <a:lnTo>
                    <a:pt x="503221" y="6402"/>
                  </a:lnTo>
                  <a:lnTo>
                    <a:pt x="456671" y="0"/>
                  </a:lnTo>
                  <a:close/>
                </a:path>
                <a:path w="850900" h="368300">
                  <a:moveTo>
                    <a:pt x="546636" y="33322"/>
                  </a:moveTo>
                  <a:lnTo>
                    <a:pt x="457193" y="33322"/>
                  </a:lnTo>
                  <a:lnTo>
                    <a:pt x="496748" y="41027"/>
                  </a:lnTo>
                  <a:lnTo>
                    <a:pt x="524882" y="62157"/>
                  </a:lnTo>
                  <a:lnTo>
                    <a:pt x="541692" y="93735"/>
                  </a:lnTo>
                  <a:lnTo>
                    <a:pt x="547274" y="132784"/>
                  </a:lnTo>
                  <a:lnTo>
                    <a:pt x="547274" y="233282"/>
                  </a:lnTo>
                  <a:lnTo>
                    <a:pt x="541546" y="274133"/>
                  </a:lnTo>
                  <a:lnTo>
                    <a:pt x="524494" y="306636"/>
                  </a:lnTo>
                  <a:lnTo>
                    <a:pt x="496311" y="328107"/>
                  </a:lnTo>
                  <a:lnTo>
                    <a:pt x="457193" y="335861"/>
                  </a:lnTo>
                  <a:lnTo>
                    <a:pt x="543236" y="335861"/>
                  </a:lnTo>
                  <a:lnTo>
                    <a:pt x="561005" y="317194"/>
                  </a:lnTo>
                  <a:lnTo>
                    <a:pt x="577488" y="280365"/>
                  </a:lnTo>
                  <a:lnTo>
                    <a:pt x="583199" y="235363"/>
                  </a:lnTo>
                  <a:lnTo>
                    <a:pt x="583199" y="131740"/>
                  </a:lnTo>
                  <a:lnTo>
                    <a:pt x="578388" y="88845"/>
                  </a:lnTo>
                  <a:lnTo>
                    <a:pt x="563704" y="52524"/>
                  </a:lnTo>
                  <a:lnTo>
                    <a:pt x="546636" y="33322"/>
                  </a:lnTo>
                  <a:close/>
                </a:path>
                <a:path w="850900" h="368300">
                  <a:moveTo>
                    <a:pt x="664951" y="308264"/>
                  </a:moveTo>
                  <a:lnTo>
                    <a:pt x="668326" y="349254"/>
                  </a:lnTo>
                  <a:lnTo>
                    <a:pt x="721750" y="366145"/>
                  </a:lnTo>
                  <a:lnTo>
                    <a:pt x="749828" y="368147"/>
                  </a:lnTo>
                  <a:lnTo>
                    <a:pt x="791672" y="362484"/>
                  </a:lnTo>
                  <a:lnTo>
                    <a:pt x="823313" y="346667"/>
                  </a:lnTo>
                  <a:lnTo>
                    <a:pt x="829666" y="338985"/>
                  </a:lnTo>
                  <a:lnTo>
                    <a:pt x="752430" y="338985"/>
                  </a:lnTo>
                  <a:lnTo>
                    <a:pt x="727705" y="337040"/>
                  </a:lnTo>
                  <a:lnTo>
                    <a:pt x="704980" y="331239"/>
                  </a:lnTo>
                  <a:lnTo>
                    <a:pt x="684111" y="321630"/>
                  </a:lnTo>
                  <a:lnTo>
                    <a:pt x="664951" y="308264"/>
                  </a:lnTo>
                  <a:close/>
                </a:path>
                <a:path w="850900" h="368300">
                  <a:moveTo>
                    <a:pt x="753997" y="104144"/>
                  </a:moveTo>
                  <a:lnTo>
                    <a:pt x="717160" y="109440"/>
                  </a:lnTo>
                  <a:lnTo>
                    <a:pt x="687404" y="124644"/>
                  </a:lnTo>
                  <a:lnTo>
                    <a:pt x="667510" y="148734"/>
                  </a:lnTo>
                  <a:lnTo>
                    <a:pt x="660261" y="180684"/>
                  </a:lnTo>
                  <a:lnTo>
                    <a:pt x="668495" y="213296"/>
                  </a:lnTo>
                  <a:lnTo>
                    <a:pt x="689813" y="232629"/>
                  </a:lnTo>
                  <a:lnTo>
                    <a:pt x="719136" y="242784"/>
                  </a:lnTo>
                  <a:lnTo>
                    <a:pt x="751386" y="247860"/>
                  </a:lnTo>
                  <a:lnTo>
                    <a:pt x="776578" y="252132"/>
                  </a:lnTo>
                  <a:lnTo>
                    <a:pt x="797474" y="259772"/>
                  </a:lnTo>
                  <a:lnTo>
                    <a:pt x="811731" y="272391"/>
                  </a:lnTo>
                  <a:lnTo>
                    <a:pt x="817004" y="291599"/>
                  </a:lnTo>
                  <a:lnTo>
                    <a:pt x="811308" y="313502"/>
                  </a:lnTo>
                  <a:lnTo>
                    <a:pt x="796433" y="328180"/>
                  </a:lnTo>
                  <a:lnTo>
                    <a:pt x="775700" y="336414"/>
                  </a:lnTo>
                  <a:lnTo>
                    <a:pt x="752430" y="338985"/>
                  </a:lnTo>
                  <a:lnTo>
                    <a:pt x="829666" y="338985"/>
                  </a:lnTo>
                  <a:lnTo>
                    <a:pt x="843337" y="322453"/>
                  </a:lnTo>
                  <a:lnTo>
                    <a:pt x="850326" y="291599"/>
                  </a:lnTo>
                  <a:lnTo>
                    <a:pt x="842557" y="258843"/>
                  </a:lnTo>
                  <a:lnTo>
                    <a:pt x="822534" y="237705"/>
                  </a:lnTo>
                  <a:lnTo>
                    <a:pt x="795189" y="225549"/>
                  </a:lnTo>
                  <a:lnTo>
                    <a:pt x="765449" y="219741"/>
                  </a:lnTo>
                  <a:lnTo>
                    <a:pt x="735606" y="215227"/>
                  </a:lnTo>
                  <a:lnTo>
                    <a:pt x="712596" y="208222"/>
                  </a:lnTo>
                  <a:lnTo>
                    <a:pt x="697787" y="196823"/>
                  </a:lnTo>
                  <a:lnTo>
                    <a:pt x="692547" y="179126"/>
                  </a:lnTo>
                  <a:lnTo>
                    <a:pt x="697324" y="160266"/>
                  </a:lnTo>
                  <a:lnTo>
                    <a:pt x="710058" y="146190"/>
                  </a:lnTo>
                  <a:lnTo>
                    <a:pt x="729530" y="137386"/>
                  </a:lnTo>
                  <a:lnTo>
                    <a:pt x="754519" y="134342"/>
                  </a:lnTo>
                  <a:lnTo>
                    <a:pt x="839601" y="134342"/>
                  </a:lnTo>
                  <a:lnTo>
                    <a:pt x="842520" y="130174"/>
                  </a:lnTo>
                  <a:lnTo>
                    <a:pt x="824147" y="118859"/>
                  </a:lnTo>
                  <a:lnTo>
                    <a:pt x="803725" y="110717"/>
                  </a:lnTo>
                  <a:lnTo>
                    <a:pt x="780569" y="105795"/>
                  </a:lnTo>
                  <a:lnTo>
                    <a:pt x="753997" y="104144"/>
                  </a:lnTo>
                  <a:close/>
                </a:path>
                <a:path w="850900" h="368300">
                  <a:moveTo>
                    <a:pt x="839601" y="134342"/>
                  </a:moveTo>
                  <a:lnTo>
                    <a:pt x="754519" y="134342"/>
                  </a:lnTo>
                  <a:lnTo>
                    <a:pt x="774207" y="135929"/>
                  </a:lnTo>
                  <a:lnTo>
                    <a:pt x="792138" y="140395"/>
                  </a:lnTo>
                  <a:lnTo>
                    <a:pt x="808702" y="147302"/>
                  </a:lnTo>
                  <a:lnTo>
                    <a:pt x="824288" y="156212"/>
                  </a:lnTo>
                  <a:lnTo>
                    <a:pt x="839601" y="134342"/>
                  </a:lnTo>
                  <a:close/>
                </a:path>
              </a:pathLst>
            </a:custGeom>
            <a:solidFill>
              <a:srgbClr val="003C6F"/>
            </a:solidFill>
          </p:spPr>
          <p:txBody>
            <a:bodyPr wrap="square" lIns="0" tIns="0" rIns="0" bIns="0" rtlCol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object 16"/>
            <p:cNvSpPr/>
            <p:nvPr/>
          </p:nvSpPr>
          <p:spPr>
            <a:xfrm>
              <a:off x="879161" y="4329648"/>
              <a:ext cx="888315" cy="8245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object 17"/>
            <p:cNvSpPr txBox="1"/>
            <p:nvPr/>
          </p:nvSpPr>
          <p:spPr>
            <a:xfrm>
              <a:off x="640135" y="5233540"/>
              <a:ext cx="1366367" cy="572103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75" marR="5080" indent="-3175" algn="ctr" fontAlgn="auto">
                <a:lnSpc>
                  <a:spcPct val="103000"/>
                </a:lnSpc>
                <a:spcBef>
                  <a:spcPts val="0"/>
                </a:spcBef>
                <a:spcAft>
                  <a:spcPts val="0"/>
                </a:spcAft>
                <a:tabLst>
                  <a:tab pos="0" algn="l"/>
                </a:tabLst>
              </a:pPr>
              <a:r>
                <a:rPr sz="900" spc="35" dirty="0">
                  <a:solidFill>
                    <a:srgbClr val="003C6F"/>
                  </a:solidFill>
                  <a:latin typeface="Hella DIN Universal Medium"/>
                  <a:cs typeface="Hella DIN Universal Medium"/>
                </a:rPr>
                <a:t>FOCUS </a:t>
              </a:r>
              <a:r>
                <a:rPr sz="900" spc="30" dirty="0">
                  <a:solidFill>
                    <a:srgbClr val="003C6F"/>
                  </a:solidFill>
                  <a:latin typeface="Hella DIN Universal Medium"/>
                  <a:cs typeface="Hella DIN Universal Medium"/>
                </a:rPr>
                <a:t>ON </a:t>
              </a:r>
              <a:r>
                <a:rPr sz="900" spc="25" dirty="0">
                  <a:solidFill>
                    <a:srgbClr val="003C6F"/>
                  </a:solidFill>
                  <a:latin typeface="Hella DIN Universal Medium"/>
                  <a:cs typeface="Hella DIN Universal Medium"/>
                </a:rPr>
                <a:t>WHAT </a:t>
              </a:r>
              <a:r>
                <a:rPr sz="900" spc="20">
                  <a:solidFill>
                    <a:srgbClr val="003C6F"/>
                  </a:solidFill>
                  <a:latin typeface="Hella DIN Universal Medium"/>
                  <a:cs typeface="Hella DIN Universal Medium"/>
                </a:rPr>
                <a:t>REALLY </a:t>
              </a:r>
              <a:r>
                <a:rPr sz="900" spc="30">
                  <a:solidFill>
                    <a:srgbClr val="003C6F"/>
                  </a:solidFill>
                  <a:latin typeface="Hella DIN Universal Medium"/>
                  <a:cs typeface="Hella DIN Universal Medium"/>
                </a:rPr>
                <a:t>MATTERS</a:t>
              </a:r>
              <a:r>
                <a:rPr lang="de-DE" sz="900" spc="30" baseline="0">
                  <a:solidFill>
                    <a:srgbClr val="003C6F"/>
                  </a:solidFill>
                  <a:latin typeface="Hella DIN Universal Medium"/>
                  <a:cs typeface="Hella DIN Universal Medium"/>
                </a:rPr>
                <a:t> </a:t>
              </a:r>
              <a:r>
                <a:rPr sz="900" spc="40">
                  <a:solidFill>
                    <a:srgbClr val="003C6F"/>
                  </a:solidFill>
                  <a:latin typeface="Hella DIN Universal Medium"/>
                  <a:cs typeface="Hella DIN Universal Medium"/>
                </a:rPr>
                <a:t>AND</a:t>
              </a:r>
              <a:r>
                <a:rPr lang="de-DE" sz="900" spc="40">
                  <a:solidFill>
                    <a:srgbClr val="003C6F"/>
                  </a:solidFill>
                  <a:latin typeface="Hella DIN Universal Medium"/>
                  <a:cs typeface="Hella DIN Universal Medium"/>
                </a:rPr>
                <a:t> </a:t>
              </a:r>
              <a:r>
                <a:rPr sz="900" spc="35">
                  <a:solidFill>
                    <a:srgbClr val="003C6F"/>
                  </a:solidFill>
                  <a:latin typeface="Hella DIN Universal Medium"/>
                  <a:cs typeface="Hella DIN Universal Medium"/>
                </a:rPr>
                <a:t>PROVIDES </a:t>
              </a:r>
              <a:r>
                <a:rPr sz="900" spc="35" dirty="0">
                  <a:solidFill>
                    <a:srgbClr val="003C6F"/>
                  </a:solidFill>
                  <a:latin typeface="Hella DIN Universal Medium"/>
                  <a:cs typeface="Hella DIN Universal Medium"/>
                </a:rPr>
                <a:t>CLEAR BENEFIT </a:t>
              </a:r>
              <a:r>
                <a:rPr sz="900" spc="30" dirty="0">
                  <a:solidFill>
                    <a:srgbClr val="003C6F"/>
                  </a:solidFill>
                  <a:latin typeface="Hella DIN Universal Medium"/>
                  <a:cs typeface="Hella DIN Universal Medium"/>
                </a:rPr>
                <a:t>FOR</a:t>
              </a:r>
              <a:r>
                <a:rPr sz="900" spc="40" dirty="0">
                  <a:solidFill>
                    <a:srgbClr val="003C6F"/>
                  </a:solidFill>
                  <a:latin typeface="Hella DIN Universal Medium"/>
                  <a:cs typeface="Hella DIN Universal Medium"/>
                </a:rPr>
                <a:t> HELLA</a:t>
              </a:r>
              <a:endParaRPr sz="900">
                <a:solidFill>
                  <a:prstClr val="black"/>
                </a:solidFill>
                <a:latin typeface="Hella DIN Universal Medium"/>
                <a:cs typeface="Hella DIN Universal Medium"/>
              </a:endParaRPr>
            </a:p>
          </p:txBody>
        </p:sp>
        <p:sp>
          <p:nvSpPr>
            <p:cNvPr id="37" name="object 7"/>
            <p:cNvSpPr/>
            <p:nvPr userDrawn="1"/>
          </p:nvSpPr>
          <p:spPr>
            <a:xfrm>
              <a:off x="2456034" y="3963600"/>
              <a:ext cx="953477" cy="210580"/>
            </a:xfrm>
            <a:custGeom>
              <a:avLst/>
              <a:gdLst/>
              <a:ahLst/>
              <a:cxnLst/>
              <a:rect l="l" t="t" r="r" b="b"/>
              <a:pathLst>
                <a:path w="1603375" h="382270">
                  <a:moveTo>
                    <a:pt x="118199" y="16665"/>
                  </a:moveTo>
                  <a:lnTo>
                    <a:pt x="0" y="16665"/>
                  </a:lnTo>
                  <a:lnTo>
                    <a:pt x="0" y="379086"/>
                  </a:lnTo>
                  <a:lnTo>
                    <a:pt x="109870" y="379086"/>
                  </a:lnTo>
                  <a:lnTo>
                    <a:pt x="151358" y="375563"/>
                  </a:lnTo>
                  <a:lnTo>
                    <a:pt x="187523" y="363788"/>
                  </a:lnTo>
                  <a:lnTo>
                    <a:pt x="210575" y="346800"/>
                  </a:lnTo>
                  <a:lnTo>
                    <a:pt x="35410" y="346800"/>
                  </a:lnTo>
                  <a:lnTo>
                    <a:pt x="35410" y="48952"/>
                  </a:lnTo>
                  <a:lnTo>
                    <a:pt x="211884" y="48952"/>
                  </a:lnTo>
                  <a:lnTo>
                    <a:pt x="189994" y="32418"/>
                  </a:lnTo>
                  <a:lnTo>
                    <a:pt x="156611" y="20489"/>
                  </a:lnTo>
                  <a:lnTo>
                    <a:pt x="118199" y="16665"/>
                  </a:lnTo>
                  <a:close/>
                </a:path>
                <a:path w="1603375" h="382270">
                  <a:moveTo>
                    <a:pt x="211884" y="48952"/>
                  </a:moveTo>
                  <a:lnTo>
                    <a:pt x="115075" y="48952"/>
                  </a:lnTo>
                  <a:lnTo>
                    <a:pt x="156342" y="54696"/>
                  </a:lnTo>
                  <a:lnTo>
                    <a:pt x="188237" y="73815"/>
                  </a:lnTo>
                  <a:lnTo>
                    <a:pt x="208805" y="109141"/>
                  </a:lnTo>
                  <a:lnTo>
                    <a:pt x="216095" y="163505"/>
                  </a:lnTo>
                  <a:lnTo>
                    <a:pt x="216095" y="234849"/>
                  </a:lnTo>
                  <a:lnTo>
                    <a:pt x="210928" y="280240"/>
                  </a:lnTo>
                  <a:lnTo>
                    <a:pt x="193899" y="315623"/>
                  </a:lnTo>
                  <a:lnTo>
                    <a:pt x="162712" y="338607"/>
                  </a:lnTo>
                  <a:lnTo>
                    <a:pt x="115075" y="346800"/>
                  </a:lnTo>
                  <a:lnTo>
                    <a:pt x="210575" y="346800"/>
                  </a:lnTo>
                  <a:lnTo>
                    <a:pt x="239009" y="308264"/>
                  </a:lnTo>
                  <a:lnTo>
                    <a:pt x="249552" y="258536"/>
                  </a:lnTo>
                  <a:lnTo>
                    <a:pt x="251506" y="191623"/>
                  </a:lnTo>
                  <a:lnTo>
                    <a:pt x="251147" y="159252"/>
                  </a:lnTo>
                  <a:lnTo>
                    <a:pt x="249422" y="130248"/>
                  </a:lnTo>
                  <a:lnTo>
                    <a:pt x="245353" y="104856"/>
                  </a:lnTo>
                  <a:lnTo>
                    <a:pt x="237965" y="83318"/>
                  </a:lnTo>
                  <a:lnTo>
                    <a:pt x="217420" y="53133"/>
                  </a:lnTo>
                  <a:lnTo>
                    <a:pt x="211884" y="48952"/>
                  </a:lnTo>
                  <a:close/>
                </a:path>
                <a:path w="1603375" h="382270">
                  <a:moveTo>
                    <a:pt x="456671" y="14063"/>
                  </a:moveTo>
                  <a:lnTo>
                    <a:pt x="410663" y="21015"/>
                  </a:lnTo>
                  <a:lnTo>
                    <a:pt x="375054" y="40189"/>
                  </a:lnTo>
                  <a:lnTo>
                    <a:pt x="349742" y="69061"/>
                  </a:lnTo>
                  <a:lnTo>
                    <a:pt x="334628" y="105107"/>
                  </a:lnTo>
                  <a:lnTo>
                    <a:pt x="329612" y="145803"/>
                  </a:lnTo>
                  <a:lnTo>
                    <a:pt x="329612" y="249426"/>
                  </a:lnTo>
                  <a:lnTo>
                    <a:pt x="334528" y="290628"/>
                  </a:lnTo>
                  <a:lnTo>
                    <a:pt x="349441" y="326983"/>
                  </a:lnTo>
                  <a:lnTo>
                    <a:pt x="374603" y="356015"/>
                  </a:lnTo>
                  <a:lnTo>
                    <a:pt x="410262" y="375249"/>
                  </a:lnTo>
                  <a:lnTo>
                    <a:pt x="456671" y="382211"/>
                  </a:lnTo>
                  <a:lnTo>
                    <a:pt x="499623" y="376199"/>
                  </a:lnTo>
                  <a:lnTo>
                    <a:pt x="534728" y="358865"/>
                  </a:lnTo>
                  <a:lnTo>
                    <a:pt x="543240" y="349924"/>
                  </a:lnTo>
                  <a:lnTo>
                    <a:pt x="457184" y="349924"/>
                  </a:lnTo>
                  <a:lnTo>
                    <a:pt x="415024" y="341455"/>
                  </a:lnTo>
                  <a:lnTo>
                    <a:pt x="386239" y="318877"/>
                  </a:lnTo>
                  <a:lnTo>
                    <a:pt x="369756" y="286438"/>
                  </a:lnTo>
                  <a:lnTo>
                    <a:pt x="364501" y="248382"/>
                  </a:lnTo>
                  <a:lnTo>
                    <a:pt x="364501" y="146848"/>
                  </a:lnTo>
                  <a:lnTo>
                    <a:pt x="369903" y="109337"/>
                  </a:lnTo>
                  <a:lnTo>
                    <a:pt x="386631" y="77588"/>
                  </a:lnTo>
                  <a:lnTo>
                    <a:pt x="415464" y="55603"/>
                  </a:lnTo>
                  <a:lnTo>
                    <a:pt x="457184" y="47385"/>
                  </a:lnTo>
                  <a:lnTo>
                    <a:pt x="546640" y="47385"/>
                  </a:lnTo>
                  <a:lnTo>
                    <a:pt x="538777" y="38540"/>
                  </a:lnTo>
                  <a:lnTo>
                    <a:pt x="503222" y="20465"/>
                  </a:lnTo>
                  <a:lnTo>
                    <a:pt x="456671" y="14063"/>
                  </a:lnTo>
                  <a:close/>
                </a:path>
                <a:path w="1603375" h="382270">
                  <a:moveTo>
                    <a:pt x="546640" y="47385"/>
                  </a:moveTo>
                  <a:lnTo>
                    <a:pt x="457184" y="47385"/>
                  </a:lnTo>
                  <a:lnTo>
                    <a:pt x="496744" y="55090"/>
                  </a:lnTo>
                  <a:lnTo>
                    <a:pt x="524881" y="76220"/>
                  </a:lnTo>
                  <a:lnTo>
                    <a:pt x="541692" y="107799"/>
                  </a:lnTo>
                  <a:lnTo>
                    <a:pt x="547274" y="146848"/>
                  </a:lnTo>
                  <a:lnTo>
                    <a:pt x="547274" y="247346"/>
                  </a:lnTo>
                  <a:lnTo>
                    <a:pt x="541546" y="288196"/>
                  </a:lnTo>
                  <a:lnTo>
                    <a:pt x="524493" y="320699"/>
                  </a:lnTo>
                  <a:lnTo>
                    <a:pt x="496307" y="342170"/>
                  </a:lnTo>
                  <a:lnTo>
                    <a:pt x="457184" y="349924"/>
                  </a:lnTo>
                  <a:lnTo>
                    <a:pt x="543240" y="349924"/>
                  </a:lnTo>
                  <a:lnTo>
                    <a:pt x="561010" y="331258"/>
                  </a:lnTo>
                  <a:lnTo>
                    <a:pt x="577495" y="294428"/>
                  </a:lnTo>
                  <a:lnTo>
                    <a:pt x="583207" y="249426"/>
                  </a:lnTo>
                  <a:lnTo>
                    <a:pt x="583207" y="145803"/>
                  </a:lnTo>
                  <a:lnTo>
                    <a:pt x="578395" y="102908"/>
                  </a:lnTo>
                  <a:lnTo>
                    <a:pt x="563710" y="66587"/>
                  </a:lnTo>
                  <a:lnTo>
                    <a:pt x="546640" y="47385"/>
                  </a:lnTo>
                  <a:close/>
                </a:path>
                <a:path w="1603375" h="382270">
                  <a:moveTo>
                    <a:pt x="709735" y="16665"/>
                  </a:moveTo>
                  <a:lnTo>
                    <a:pt x="674846" y="16665"/>
                  </a:lnTo>
                  <a:lnTo>
                    <a:pt x="674846" y="379086"/>
                  </a:lnTo>
                  <a:lnTo>
                    <a:pt x="709735" y="379086"/>
                  </a:lnTo>
                  <a:lnTo>
                    <a:pt x="709735" y="77592"/>
                  </a:lnTo>
                  <a:lnTo>
                    <a:pt x="710257" y="77592"/>
                  </a:lnTo>
                  <a:lnTo>
                    <a:pt x="710257" y="77070"/>
                  </a:lnTo>
                  <a:lnTo>
                    <a:pt x="749376" y="77070"/>
                  </a:lnTo>
                  <a:lnTo>
                    <a:pt x="709735" y="16665"/>
                  </a:lnTo>
                  <a:close/>
                </a:path>
                <a:path w="1603375" h="382270">
                  <a:moveTo>
                    <a:pt x="749376" y="77070"/>
                  </a:moveTo>
                  <a:lnTo>
                    <a:pt x="710771" y="77070"/>
                  </a:lnTo>
                  <a:lnTo>
                    <a:pt x="773264" y="174966"/>
                  </a:lnTo>
                  <a:lnTo>
                    <a:pt x="907607" y="379086"/>
                  </a:lnTo>
                  <a:lnTo>
                    <a:pt x="941974" y="379086"/>
                  </a:lnTo>
                  <a:lnTo>
                    <a:pt x="941974" y="320239"/>
                  </a:lnTo>
                  <a:lnTo>
                    <a:pt x="906563" y="320239"/>
                  </a:lnTo>
                  <a:lnTo>
                    <a:pt x="840953" y="216617"/>
                  </a:lnTo>
                  <a:lnTo>
                    <a:pt x="749376" y="77070"/>
                  </a:lnTo>
                  <a:close/>
                </a:path>
                <a:path w="1603375" h="382270">
                  <a:moveTo>
                    <a:pt x="941974" y="16665"/>
                  </a:moveTo>
                  <a:lnTo>
                    <a:pt x="907607" y="16665"/>
                  </a:lnTo>
                  <a:lnTo>
                    <a:pt x="907607" y="319204"/>
                  </a:lnTo>
                  <a:lnTo>
                    <a:pt x="906563" y="320239"/>
                  </a:lnTo>
                  <a:lnTo>
                    <a:pt x="941974" y="320239"/>
                  </a:lnTo>
                  <a:lnTo>
                    <a:pt x="941974" y="16665"/>
                  </a:lnTo>
                  <a:close/>
                </a:path>
                <a:path w="1603375" h="382270">
                  <a:moveTo>
                    <a:pt x="1085689" y="0"/>
                  </a:moveTo>
                  <a:lnTo>
                    <a:pt x="1064864" y="0"/>
                  </a:lnTo>
                  <a:lnTo>
                    <a:pt x="1058384" y="14051"/>
                  </a:lnTo>
                  <a:lnTo>
                    <a:pt x="1052103" y="28054"/>
                  </a:lnTo>
                  <a:lnTo>
                    <a:pt x="1045823" y="41960"/>
                  </a:lnTo>
                  <a:lnTo>
                    <a:pt x="1039348" y="55722"/>
                  </a:lnTo>
                  <a:lnTo>
                    <a:pt x="1039348" y="101542"/>
                  </a:lnTo>
                  <a:lnTo>
                    <a:pt x="1082043" y="101542"/>
                  </a:lnTo>
                  <a:lnTo>
                    <a:pt x="1082043" y="55722"/>
                  </a:lnTo>
                  <a:lnTo>
                    <a:pt x="1070590" y="55722"/>
                  </a:lnTo>
                  <a:lnTo>
                    <a:pt x="1085689" y="0"/>
                  </a:lnTo>
                  <a:close/>
                </a:path>
                <a:path w="1603375" h="382270">
                  <a:moveTo>
                    <a:pt x="1284597" y="47385"/>
                  </a:moveTo>
                  <a:lnTo>
                    <a:pt x="1249186" y="47385"/>
                  </a:lnTo>
                  <a:lnTo>
                    <a:pt x="1249186" y="379086"/>
                  </a:lnTo>
                  <a:lnTo>
                    <a:pt x="1284597" y="379086"/>
                  </a:lnTo>
                  <a:lnTo>
                    <a:pt x="1284597" y="47385"/>
                  </a:lnTo>
                  <a:close/>
                </a:path>
                <a:path w="1603375" h="382270">
                  <a:moveTo>
                    <a:pt x="1389786" y="16665"/>
                  </a:moveTo>
                  <a:lnTo>
                    <a:pt x="1142962" y="16665"/>
                  </a:lnTo>
                  <a:lnTo>
                    <a:pt x="1142962" y="47385"/>
                  </a:lnTo>
                  <a:lnTo>
                    <a:pt x="1389786" y="47385"/>
                  </a:lnTo>
                  <a:lnTo>
                    <a:pt x="1389786" y="16665"/>
                  </a:lnTo>
                  <a:close/>
                </a:path>
                <a:path w="1603375" h="382270">
                  <a:moveTo>
                    <a:pt x="1417382" y="322328"/>
                  </a:moveTo>
                  <a:lnTo>
                    <a:pt x="1420756" y="363318"/>
                  </a:lnTo>
                  <a:lnTo>
                    <a:pt x="1474178" y="380209"/>
                  </a:lnTo>
                  <a:lnTo>
                    <a:pt x="1502259" y="382211"/>
                  </a:lnTo>
                  <a:lnTo>
                    <a:pt x="1544102" y="376548"/>
                  </a:lnTo>
                  <a:lnTo>
                    <a:pt x="1575744" y="360730"/>
                  </a:lnTo>
                  <a:lnTo>
                    <a:pt x="1582097" y="353048"/>
                  </a:lnTo>
                  <a:lnTo>
                    <a:pt x="1504861" y="353048"/>
                  </a:lnTo>
                  <a:lnTo>
                    <a:pt x="1480135" y="351103"/>
                  </a:lnTo>
                  <a:lnTo>
                    <a:pt x="1457411" y="345302"/>
                  </a:lnTo>
                  <a:lnTo>
                    <a:pt x="1436542" y="335693"/>
                  </a:lnTo>
                  <a:lnTo>
                    <a:pt x="1417382" y="322328"/>
                  </a:lnTo>
                  <a:close/>
                </a:path>
                <a:path w="1603375" h="382270">
                  <a:moveTo>
                    <a:pt x="1506419" y="118207"/>
                  </a:moveTo>
                  <a:lnTo>
                    <a:pt x="1469588" y="123503"/>
                  </a:lnTo>
                  <a:lnTo>
                    <a:pt x="1439834" y="138708"/>
                  </a:lnTo>
                  <a:lnTo>
                    <a:pt x="1419941" y="162797"/>
                  </a:lnTo>
                  <a:lnTo>
                    <a:pt x="1412691" y="194747"/>
                  </a:lnTo>
                  <a:lnTo>
                    <a:pt x="1420926" y="227359"/>
                  </a:lnTo>
                  <a:lnTo>
                    <a:pt x="1442243" y="246692"/>
                  </a:lnTo>
                  <a:lnTo>
                    <a:pt x="1471566" y="256847"/>
                  </a:lnTo>
                  <a:lnTo>
                    <a:pt x="1503817" y="261923"/>
                  </a:lnTo>
                  <a:lnTo>
                    <a:pt x="1529007" y="266196"/>
                  </a:lnTo>
                  <a:lnTo>
                    <a:pt x="1549901" y="273836"/>
                  </a:lnTo>
                  <a:lnTo>
                    <a:pt x="1564154" y="286454"/>
                  </a:lnTo>
                  <a:lnTo>
                    <a:pt x="1569426" y="305662"/>
                  </a:lnTo>
                  <a:lnTo>
                    <a:pt x="1563731" y="327565"/>
                  </a:lnTo>
                  <a:lnTo>
                    <a:pt x="1548860" y="342243"/>
                  </a:lnTo>
                  <a:lnTo>
                    <a:pt x="1528130" y="350477"/>
                  </a:lnTo>
                  <a:lnTo>
                    <a:pt x="1504861" y="353048"/>
                  </a:lnTo>
                  <a:lnTo>
                    <a:pt x="1582097" y="353048"/>
                  </a:lnTo>
                  <a:lnTo>
                    <a:pt x="1595768" y="336516"/>
                  </a:lnTo>
                  <a:lnTo>
                    <a:pt x="1602757" y="305662"/>
                  </a:lnTo>
                  <a:lnTo>
                    <a:pt x="1594986" y="272907"/>
                  </a:lnTo>
                  <a:lnTo>
                    <a:pt x="1574962" y="251768"/>
                  </a:lnTo>
                  <a:lnTo>
                    <a:pt x="1547616" y="239612"/>
                  </a:lnTo>
                  <a:lnTo>
                    <a:pt x="1517880" y="233805"/>
                  </a:lnTo>
                  <a:lnTo>
                    <a:pt x="1488037" y="229290"/>
                  </a:lnTo>
                  <a:lnTo>
                    <a:pt x="1465027" y="222285"/>
                  </a:lnTo>
                  <a:lnTo>
                    <a:pt x="1450218" y="210886"/>
                  </a:lnTo>
                  <a:lnTo>
                    <a:pt x="1444978" y="193189"/>
                  </a:lnTo>
                  <a:lnTo>
                    <a:pt x="1449755" y="174329"/>
                  </a:lnTo>
                  <a:lnTo>
                    <a:pt x="1462488" y="160253"/>
                  </a:lnTo>
                  <a:lnTo>
                    <a:pt x="1481957" y="151449"/>
                  </a:lnTo>
                  <a:lnTo>
                    <a:pt x="1506941" y="148406"/>
                  </a:lnTo>
                  <a:lnTo>
                    <a:pt x="1592025" y="148406"/>
                  </a:lnTo>
                  <a:lnTo>
                    <a:pt x="1594942" y="144237"/>
                  </a:lnTo>
                  <a:lnTo>
                    <a:pt x="1576572" y="132922"/>
                  </a:lnTo>
                  <a:lnTo>
                    <a:pt x="1556150" y="124780"/>
                  </a:lnTo>
                  <a:lnTo>
                    <a:pt x="1532993" y="119859"/>
                  </a:lnTo>
                  <a:lnTo>
                    <a:pt x="1506419" y="118207"/>
                  </a:lnTo>
                  <a:close/>
                </a:path>
                <a:path w="1603375" h="382270">
                  <a:moveTo>
                    <a:pt x="1592025" y="148406"/>
                  </a:moveTo>
                  <a:lnTo>
                    <a:pt x="1506941" y="148406"/>
                  </a:lnTo>
                  <a:lnTo>
                    <a:pt x="1526630" y="149992"/>
                  </a:lnTo>
                  <a:lnTo>
                    <a:pt x="1544562" y="154458"/>
                  </a:lnTo>
                  <a:lnTo>
                    <a:pt x="1561128" y="161366"/>
                  </a:lnTo>
                  <a:lnTo>
                    <a:pt x="1576719" y="170275"/>
                  </a:lnTo>
                  <a:lnTo>
                    <a:pt x="1592025" y="1484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object 39"/>
            <p:cNvSpPr txBox="1"/>
            <p:nvPr userDrawn="1"/>
          </p:nvSpPr>
          <p:spPr>
            <a:xfrm>
              <a:off x="2248772" y="5234400"/>
              <a:ext cx="1368000" cy="570669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 marR="5080" algn="ctr" fontAlgn="auto">
                <a:lnSpc>
                  <a:spcPct val="10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spc="35" dirty="0">
                  <a:solidFill>
                    <a:srgbClr val="FFFFFF"/>
                  </a:solidFill>
                  <a:latin typeface="Hella DIN Universal Medium"/>
                  <a:cs typeface="Hella DIN Universal Medium"/>
                </a:rPr>
                <a:t>WORK </a:t>
              </a:r>
              <a:r>
                <a:rPr sz="900" spc="30" dirty="0">
                  <a:solidFill>
                    <a:srgbClr val="FFFFFF"/>
                  </a:solidFill>
                  <a:latin typeface="Hella DIN Universal Medium"/>
                  <a:cs typeface="Hella DIN Universal Medium"/>
                </a:rPr>
                <a:t>ON </a:t>
              </a:r>
              <a:r>
                <a:rPr sz="900" spc="25" dirty="0">
                  <a:solidFill>
                    <a:srgbClr val="FFFFFF"/>
                  </a:solidFill>
                  <a:latin typeface="Hella DIN Universal Medium"/>
                  <a:cs typeface="Hella DIN Universal Medium"/>
                </a:rPr>
                <a:t>TASKS </a:t>
              </a:r>
              <a:r>
                <a:rPr sz="900" spc="35" dirty="0">
                  <a:solidFill>
                    <a:srgbClr val="FFFFFF"/>
                  </a:solidFill>
                  <a:latin typeface="Hella DIN Universal Medium"/>
                  <a:cs typeface="Hella DIN Universal Medium"/>
                </a:rPr>
                <a:t>WHERE </a:t>
              </a:r>
              <a:r>
                <a:rPr sz="900" spc="25" dirty="0">
                  <a:solidFill>
                    <a:srgbClr val="FFFFFF"/>
                  </a:solidFill>
                  <a:latin typeface="Hella DIN Universal Medium"/>
                  <a:cs typeface="Hella DIN Universal Medium"/>
                </a:rPr>
                <a:t>YOU </a:t>
              </a:r>
              <a:r>
                <a:rPr sz="900" spc="30">
                  <a:solidFill>
                    <a:srgbClr val="FFFFFF"/>
                  </a:solidFill>
                  <a:latin typeface="Hella DIN Universal Medium"/>
                  <a:cs typeface="Hella DIN Universal Medium"/>
                </a:rPr>
                <a:t>DO </a:t>
              </a:r>
              <a:r>
                <a:rPr sz="900" spc="40">
                  <a:solidFill>
                    <a:srgbClr val="FFFFFF"/>
                  </a:solidFill>
                  <a:latin typeface="Hella DIN Universal Medium"/>
                  <a:cs typeface="Hella DIN Universal Medium"/>
                </a:rPr>
                <a:t>NOT</a:t>
              </a:r>
              <a:r>
                <a:rPr lang="de-DE" sz="900" spc="40">
                  <a:solidFill>
                    <a:srgbClr val="FFFFFF"/>
                  </a:solidFill>
                  <a:latin typeface="Hella DIN Universal Medium"/>
                  <a:cs typeface="Hella DIN Universal Medium"/>
                </a:rPr>
                <a:t> </a:t>
              </a:r>
              <a:r>
                <a:rPr sz="900" spc="35">
                  <a:solidFill>
                    <a:srgbClr val="FFFFFF"/>
                  </a:solidFill>
                  <a:latin typeface="Hella DIN Universal Medium"/>
                  <a:cs typeface="Hella DIN Universal Medium"/>
                </a:rPr>
                <a:t>UNDER</a:t>
              </a:r>
              <a:r>
                <a:rPr lang="de-DE" sz="900" spc="35">
                  <a:solidFill>
                    <a:srgbClr val="FFFFFF"/>
                  </a:solidFill>
                  <a:latin typeface="Hella DIN Universal Medium"/>
                  <a:cs typeface="Hella DIN Universal Medium"/>
                </a:rPr>
                <a:t>-</a:t>
              </a:r>
              <a:r>
                <a:rPr sz="900" spc="35">
                  <a:solidFill>
                    <a:srgbClr val="FFFFFF"/>
                  </a:solidFill>
                  <a:latin typeface="Hella DIN Universal Medium"/>
                  <a:cs typeface="Hella DIN Universal Medium"/>
                </a:rPr>
                <a:t>STAND </a:t>
              </a:r>
              <a:r>
                <a:rPr sz="900" spc="30">
                  <a:solidFill>
                    <a:srgbClr val="FFFFFF"/>
                  </a:solidFill>
                  <a:latin typeface="Hella DIN Universal Medium"/>
                  <a:cs typeface="Hella DIN Universal Medium"/>
                </a:rPr>
                <a:t>THE </a:t>
              </a:r>
              <a:r>
                <a:rPr sz="900" spc="30" dirty="0">
                  <a:solidFill>
                    <a:srgbClr val="FFFFFF"/>
                  </a:solidFill>
                  <a:latin typeface="Hella DIN Universal Medium"/>
                  <a:cs typeface="Hella DIN Universal Medium"/>
                </a:rPr>
                <a:t>VALUE FOR</a:t>
              </a:r>
              <a:r>
                <a:rPr sz="900" spc="25" dirty="0">
                  <a:solidFill>
                    <a:srgbClr val="FFFFFF"/>
                  </a:solidFill>
                  <a:latin typeface="Hella DIN Universal Medium"/>
                  <a:cs typeface="Hella DIN Universal Medium"/>
                </a:rPr>
                <a:t> </a:t>
              </a:r>
              <a:r>
                <a:rPr sz="900" spc="40" dirty="0">
                  <a:solidFill>
                    <a:srgbClr val="FFFFFF"/>
                  </a:solidFill>
                  <a:latin typeface="Hella DIN Universal Medium"/>
                  <a:cs typeface="Hella DIN Universal Medium"/>
                </a:rPr>
                <a:t>HELLA</a:t>
              </a:r>
              <a:endParaRPr sz="900">
                <a:solidFill>
                  <a:prstClr val="black"/>
                </a:solidFill>
                <a:latin typeface="Hella DIN Universal Medium"/>
                <a:cs typeface="Hella DIN Universal Medium"/>
              </a:endParaRPr>
            </a:p>
          </p:txBody>
        </p:sp>
        <p:grpSp>
          <p:nvGrpSpPr>
            <p:cNvPr id="7" name="Gruppieren 6"/>
            <p:cNvGrpSpPr/>
            <p:nvPr userDrawn="1"/>
          </p:nvGrpSpPr>
          <p:grpSpPr>
            <a:xfrm>
              <a:off x="2488172" y="4330800"/>
              <a:ext cx="889200" cy="824400"/>
              <a:chOff x="2478647" y="4330800"/>
              <a:chExt cx="889200" cy="824400"/>
            </a:xfrm>
          </p:grpSpPr>
          <p:sp>
            <p:nvSpPr>
              <p:cNvPr id="57" name="object 26"/>
              <p:cNvSpPr/>
              <p:nvPr/>
            </p:nvSpPr>
            <p:spPr>
              <a:xfrm>
                <a:off x="2483903" y="4340030"/>
                <a:ext cx="874456" cy="810730"/>
              </a:xfrm>
              <a:custGeom>
                <a:avLst/>
                <a:gdLst/>
                <a:ahLst/>
                <a:cxnLst/>
                <a:rect l="l" t="t" r="r" b="b"/>
                <a:pathLst>
                  <a:path w="1468754" h="1468754">
                    <a:moveTo>
                      <a:pt x="1296547" y="0"/>
                    </a:moveTo>
                    <a:lnTo>
                      <a:pt x="171759" y="0"/>
                    </a:lnTo>
                    <a:lnTo>
                      <a:pt x="72460" y="2683"/>
                    </a:lnTo>
                    <a:lnTo>
                      <a:pt x="21469" y="21469"/>
                    </a:lnTo>
                    <a:lnTo>
                      <a:pt x="2683" y="72460"/>
                    </a:lnTo>
                    <a:lnTo>
                      <a:pt x="0" y="171759"/>
                    </a:lnTo>
                    <a:lnTo>
                      <a:pt x="0" y="1296556"/>
                    </a:lnTo>
                    <a:lnTo>
                      <a:pt x="2683" y="1395854"/>
                    </a:lnTo>
                    <a:lnTo>
                      <a:pt x="21469" y="1446845"/>
                    </a:lnTo>
                    <a:lnTo>
                      <a:pt x="72460" y="1465631"/>
                    </a:lnTo>
                    <a:lnTo>
                      <a:pt x="171759" y="1468315"/>
                    </a:lnTo>
                    <a:lnTo>
                      <a:pt x="1296547" y="1468315"/>
                    </a:lnTo>
                    <a:lnTo>
                      <a:pt x="1395850" y="1465631"/>
                    </a:lnTo>
                    <a:lnTo>
                      <a:pt x="1446844" y="1446845"/>
                    </a:lnTo>
                    <a:lnTo>
                      <a:pt x="1465631" y="1395854"/>
                    </a:lnTo>
                    <a:lnTo>
                      <a:pt x="1468315" y="1296556"/>
                    </a:lnTo>
                    <a:lnTo>
                      <a:pt x="1468315" y="171759"/>
                    </a:lnTo>
                    <a:lnTo>
                      <a:pt x="1465631" y="72460"/>
                    </a:lnTo>
                    <a:lnTo>
                      <a:pt x="1446844" y="21469"/>
                    </a:lnTo>
                    <a:lnTo>
                      <a:pt x="1395850" y="2683"/>
                    </a:lnTo>
                    <a:lnTo>
                      <a:pt x="129654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object 27"/>
              <p:cNvSpPr/>
              <p:nvPr/>
            </p:nvSpPr>
            <p:spPr>
              <a:xfrm>
                <a:off x="2767987" y="4438285"/>
                <a:ext cx="514541" cy="599022"/>
              </a:xfrm>
              <a:custGeom>
                <a:avLst/>
                <a:gdLst/>
                <a:ahLst/>
                <a:cxnLst/>
                <a:rect l="l" t="t" r="r" b="b"/>
                <a:pathLst>
                  <a:path w="864234" h="1085214">
                    <a:moveTo>
                      <a:pt x="624069" y="701796"/>
                    </a:moveTo>
                    <a:lnTo>
                      <a:pt x="589803" y="701796"/>
                    </a:lnTo>
                    <a:lnTo>
                      <a:pt x="540420" y="1065684"/>
                    </a:lnTo>
                    <a:lnTo>
                      <a:pt x="565638" y="1084968"/>
                    </a:lnTo>
                    <a:lnTo>
                      <a:pt x="572931" y="1078786"/>
                    </a:lnTo>
                    <a:lnTo>
                      <a:pt x="624069" y="701796"/>
                    </a:lnTo>
                    <a:close/>
                  </a:path>
                  <a:path w="864234" h="1085214">
                    <a:moveTo>
                      <a:pt x="705144" y="0"/>
                    </a:moveTo>
                    <a:lnTo>
                      <a:pt x="147535" y="0"/>
                    </a:lnTo>
                    <a:lnTo>
                      <a:pt x="142000" y="5535"/>
                    </a:lnTo>
                    <a:lnTo>
                      <a:pt x="142049" y="12803"/>
                    </a:lnTo>
                    <a:lnTo>
                      <a:pt x="141726" y="13640"/>
                    </a:lnTo>
                    <a:lnTo>
                      <a:pt x="141461" y="14510"/>
                    </a:lnTo>
                    <a:lnTo>
                      <a:pt x="49416" y="697429"/>
                    </a:lnTo>
                    <a:lnTo>
                      <a:pt x="49036" y="697429"/>
                    </a:lnTo>
                    <a:lnTo>
                      <a:pt x="0" y="1058748"/>
                    </a:lnTo>
                    <a:lnTo>
                      <a:pt x="528" y="1074620"/>
                    </a:lnTo>
                    <a:lnTo>
                      <a:pt x="5535" y="1081170"/>
                    </a:lnTo>
                    <a:lnTo>
                      <a:pt x="11283" y="1082264"/>
                    </a:lnTo>
                    <a:lnTo>
                      <a:pt x="14030" y="1081769"/>
                    </a:lnTo>
                    <a:lnTo>
                      <a:pt x="28557" y="1067474"/>
                    </a:lnTo>
                    <a:lnTo>
                      <a:pt x="35083" y="1006756"/>
                    </a:lnTo>
                    <a:lnTo>
                      <a:pt x="53918" y="881506"/>
                    </a:lnTo>
                    <a:lnTo>
                      <a:pt x="73613" y="757857"/>
                    </a:lnTo>
                    <a:lnTo>
                      <a:pt x="82722" y="701945"/>
                    </a:lnTo>
                    <a:lnTo>
                      <a:pt x="81586" y="701796"/>
                    </a:lnTo>
                    <a:lnTo>
                      <a:pt x="624069" y="701796"/>
                    </a:lnTo>
                    <a:lnTo>
                      <a:pt x="624662" y="697429"/>
                    </a:lnTo>
                    <a:lnTo>
                      <a:pt x="49416" y="697429"/>
                    </a:lnTo>
                    <a:lnTo>
                      <a:pt x="49043" y="697379"/>
                    </a:lnTo>
                    <a:lnTo>
                      <a:pt x="624668" y="697379"/>
                    </a:lnTo>
                    <a:lnTo>
                      <a:pt x="627423" y="677075"/>
                    </a:lnTo>
                    <a:lnTo>
                      <a:pt x="75545" y="677075"/>
                    </a:lnTo>
                    <a:lnTo>
                      <a:pt x="163463" y="24720"/>
                    </a:lnTo>
                    <a:lnTo>
                      <a:pt x="727267" y="24720"/>
                    </a:lnTo>
                    <a:lnTo>
                      <a:pt x="724809" y="6613"/>
                    </a:lnTo>
                    <a:lnTo>
                      <a:pt x="718444" y="1674"/>
                    </a:lnTo>
                    <a:lnTo>
                      <a:pt x="709014" y="1674"/>
                    </a:lnTo>
                    <a:lnTo>
                      <a:pt x="707199" y="638"/>
                    </a:lnTo>
                    <a:lnTo>
                      <a:pt x="705144" y="0"/>
                    </a:lnTo>
                    <a:close/>
                  </a:path>
                  <a:path w="864234" h="1085214">
                    <a:moveTo>
                      <a:pt x="737182" y="97763"/>
                    </a:moveTo>
                    <a:lnTo>
                      <a:pt x="706006" y="97763"/>
                    </a:lnTo>
                    <a:lnTo>
                      <a:pt x="832998" y="1033348"/>
                    </a:lnTo>
                    <a:lnTo>
                      <a:pt x="839636" y="1038975"/>
                    </a:lnTo>
                    <a:lnTo>
                      <a:pt x="848636" y="1038925"/>
                    </a:lnTo>
                    <a:lnTo>
                      <a:pt x="857785" y="1037682"/>
                    </a:lnTo>
                    <a:lnTo>
                      <a:pt x="863710" y="1029900"/>
                    </a:lnTo>
                    <a:lnTo>
                      <a:pt x="737182" y="97763"/>
                    </a:lnTo>
                    <a:close/>
                  </a:path>
                  <a:path w="864234" h="1085214">
                    <a:moveTo>
                      <a:pt x="727267" y="24720"/>
                    </a:moveTo>
                    <a:lnTo>
                      <a:pt x="690948" y="24720"/>
                    </a:lnTo>
                    <a:lnTo>
                      <a:pt x="602789" y="677075"/>
                    </a:lnTo>
                    <a:lnTo>
                      <a:pt x="627423" y="677075"/>
                    </a:lnTo>
                    <a:lnTo>
                      <a:pt x="706006" y="97763"/>
                    </a:lnTo>
                    <a:lnTo>
                      <a:pt x="737182" y="97763"/>
                    </a:lnTo>
                    <a:lnTo>
                      <a:pt x="727267" y="24720"/>
                    </a:lnTo>
                    <a:close/>
                  </a:path>
                  <a:path w="864234" h="1085214">
                    <a:moveTo>
                      <a:pt x="717301" y="787"/>
                    </a:moveTo>
                    <a:lnTo>
                      <a:pt x="709014" y="1674"/>
                    </a:lnTo>
                    <a:lnTo>
                      <a:pt x="718444" y="1674"/>
                    </a:lnTo>
                    <a:lnTo>
                      <a:pt x="717301" y="787"/>
                    </a:lnTo>
                    <a:close/>
                  </a:path>
                </a:pathLst>
              </a:custGeom>
              <a:solidFill>
                <a:srgbClr val="003C6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28"/>
              <p:cNvSpPr/>
              <p:nvPr/>
            </p:nvSpPr>
            <p:spPr>
              <a:xfrm>
                <a:off x="2849239" y="4472302"/>
                <a:ext cx="289973" cy="310202"/>
              </a:xfrm>
              <a:custGeom>
                <a:avLst/>
                <a:gdLst/>
                <a:ahLst/>
                <a:cxnLst/>
                <a:rect l="l" t="t" r="r" b="b"/>
                <a:pathLst>
                  <a:path w="487045" h="561975">
                    <a:moveTo>
                      <a:pt x="322543" y="381722"/>
                    </a:moveTo>
                    <a:lnTo>
                      <a:pt x="305381" y="381722"/>
                    </a:lnTo>
                    <a:lnTo>
                      <a:pt x="281306" y="556671"/>
                    </a:lnTo>
                    <a:lnTo>
                      <a:pt x="284555" y="560956"/>
                    </a:lnTo>
                    <a:lnTo>
                      <a:pt x="289204" y="561602"/>
                    </a:lnTo>
                    <a:lnTo>
                      <a:pt x="294549" y="561677"/>
                    </a:lnTo>
                    <a:lnTo>
                      <a:pt x="298196" y="558594"/>
                    </a:lnTo>
                    <a:lnTo>
                      <a:pt x="322543" y="381722"/>
                    </a:lnTo>
                    <a:close/>
                  </a:path>
                  <a:path w="487045" h="561975">
                    <a:moveTo>
                      <a:pt x="151588" y="381722"/>
                    </a:moveTo>
                    <a:lnTo>
                      <a:pt x="134442" y="381722"/>
                    </a:lnTo>
                    <a:lnTo>
                      <a:pt x="110368" y="556638"/>
                    </a:lnTo>
                    <a:lnTo>
                      <a:pt x="113624" y="560923"/>
                    </a:lnTo>
                    <a:lnTo>
                      <a:pt x="118265" y="561561"/>
                    </a:lnTo>
                    <a:lnTo>
                      <a:pt x="119053" y="561644"/>
                    </a:lnTo>
                    <a:lnTo>
                      <a:pt x="123619" y="561644"/>
                    </a:lnTo>
                    <a:lnTo>
                      <a:pt x="127257" y="558561"/>
                    </a:lnTo>
                    <a:lnTo>
                      <a:pt x="151588" y="381722"/>
                    </a:lnTo>
                    <a:close/>
                  </a:path>
                  <a:path w="487045" h="561975">
                    <a:moveTo>
                      <a:pt x="460806" y="364725"/>
                    </a:moveTo>
                    <a:lnTo>
                      <a:pt x="3803" y="364725"/>
                    </a:lnTo>
                    <a:lnTo>
                      <a:pt x="0" y="368529"/>
                    </a:lnTo>
                    <a:lnTo>
                      <a:pt x="0" y="377910"/>
                    </a:lnTo>
                    <a:lnTo>
                      <a:pt x="3803" y="381722"/>
                    </a:lnTo>
                    <a:lnTo>
                      <a:pt x="460806" y="381722"/>
                    </a:lnTo>
                    <a:lnTo>
                      <a:pt x="464610" y="377910"/>
                    </a:lnTo>
                    <a:lnTo>
                      <a:pt x="464610" y="368529"/>
                    </a:lnTo>
                    <a:lnTo>
                      <a:pt x="460806" y="364725"/>
                    </a:lnTo>
                    <a:close/>
                  </a:path>
                  <a:path w="487045" h="561975">
                    <a:moveTo>
                      <a:pt x="176176" y="202985"/>
                    </a:moveTo>
                    <a:lnTo>
                      <a:pt x="159021" y="202985"/>
                    </a:lnTo>
                    <a:lnTo>
                      <a:pt x="136779" y="364725"/>
                    </a:lnTo>
                    <a:lnTo>
                      <a:pt x="153925" y="364725"/>
                    </a:lnTo>
                    <a:lnTo>
                      <a:pt x="176176" y="202985"/>
                    </a:lnTo>
                    <a:close/>
                  </a:path>
                  <a:path w="487045" h="561975">
                    <a:moveTo>
                      <a:pt x="347131" y="202985"/>
                    </a:moveTo>
                    <a:lnTo>
                      <a:pt x="329977" y="202985"/>
                    </a:lnTo>
                    <a:lnTo>
                      <a:pt x="307718" y="364725"/>
                    </a:lnTo>
                    <a:lnTo>
                      <a:pt x="324872" y="364725"/>
                    </a:lnTo>
                    <a:lnTo>
                      <a:pt x="347131" y="202985"/>
                    </a:lnTo>
                    <a:close/>
                  </a:path>
                  <a:path w="487045" h="561975">
                    <a:moveTo>
                      <a:pt x="483040" y="185996"/>
                    </a:moveTo>
                    <a:lnTo>
                      <a:pt x="26038" y="185996"/>
                    </a:lnTo>
                    <a:lnTo>
                      <a:pt x="22234" y="189800"/>
                    </a:lnTo>
                    <a:lnTo>
                      <a:pt x="22234" y="199181"/>
                    </a:lnTo>
                    <a:lnTo>
                      <a:pt x="26038" y="202985"/>
                    </a:lnTo>
                    <a:lnTo>
                      <a:pt x="483040" y="202985"/>
                    </a:lnTo>
                    <a:lnTo>
                      <a:pt x="486844" y="199181"/>
                    </a:lnTo>
                    <a:lnTo>
                      <a:pt x="486844" y="189800"/>
                    </a:lnTo>
                    <a:lnTo>
                      <a:pt x="483040" y="185996"/>
                    </a:lnTo>
                    <a:close/>
                  </a:path>
                  <a:path w="487045" h="561975">
                    <a:moveTo>
                      <a:pt x="190794" y="0"/>
                    </a:moveTo>
                    <a:lnTo>
                      <a:pt x="186510" y="3240"/>
                    </a:lnTo>
                    <a:lnTo>
                      <a:pt x="161367" y="185996"/>
                    </a:lnTo>
                    <a:lnTo>
                      <a:pt x="178521" y="185996"/>
                    </a:lnTo>
                    <a:lnTo>
                      <a:pt x="203349" y="5560"/>
                    </a:lnTo>
                    <a:lnTo>
                      <a:pt x="200092" y="1267"/>
                    </a:lnTo>
                    <a:lnTo>
                      <a:pt x="190794" y="0"/>
                    </a:lnTo>
                    <a:close/>
                  </a:path>
                  <a:path w="487045" h="561975">
                    <a:moveTo>
                      <a:pt x="361766" y="0"/>
                    </a:moveTo>
                    <a:lnTo>
                      <a:pt x="357457" y="3240"/>
                    </a:lnTo>
                    <a:lnTo>
                      <a:pt x="332314" y="185996"/>
                    </a:lnTo>
                    <a:lnTo>
                      <a:pt x="349460" y="185996"/>
                    </a:lnTo>
                    <a:lnTo>
                      <a:pt x="374296" y="5560"/>
                    </a:lnTo>
                    <a:lnTo>
                      <a:pt x="371048" y="1267"/>
                    </a:lnTo>
                    <a:lnTo>
                      <a:pt x="361766" y="0"/>
                    </a:lnTo>
                    <a:close/>
                  </a:path>
                </a:pathLst>
              </a:custGeom>
              <a:solidFill>
                <a:srgbClr val="003C6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29"/>
              <p:cNvSpPr/>
              <p:nvPr/>
            </p:nvSpPr>
            <p:spPr>
              <a:xfrm>
                <a:off x="2978656" y="4490229"/>
                <a:ext cx="58221" cy="67648"/>
              </a:xfrm>
              <a:custGeom>
                <a:avLst/>
                <a:gdLst/>
                <a:ahLst/>
                <a:cxnLst/>
                <a:rect l="l" t="t" r="r" b="b"/>
                <a:pathLst>
                  <a:path w="97790" h="122554">
                    <a:moveTo>
                      <a:pt x="53960" y="0"/>
                    </a:moveTo>
                    <a:lnTo>
                      <a:pt x="18197" y="17491"/>
                    </a:lnTo>
                    <a:lnTo>
                      <a:pt x="110" y="60371"/>
                    </a:lnTo>
                    <a:lnTo>
                      <a:pt x="0" y="74301"/>
                    </a:lnTo>
                    <a:lnTo>
                      <a:pt x="2372" y="87314"/>
                    </a:lnTo>
                    <a:lnTo>
                      <a:pt x="27642" y="118909"/>
                    </a:lnTo>
                    <a:lnTo>
                      <a:pt x="43650" y="122392"/>
                    </a:lnTo>
                    <a:lnTo>
                      <a:pt x="62940" y="117720"/>
                    </a:lnTo>
                    <a:lnTo>
                      <a:pt x="78767" y="105404"/>
                    </a:lnTo>
                    <a:lnTo>
                      <a:pt x="35562" y="105404"/>
                    </a:lnTo>
                    <a:lnTo>
                      <a:pt x="29952" y="101094"/>
                    </a:lnTo>
                    <a:lnTo>
                      <a:pt x="26670" y="97473"/>
                    </a:lnTo>
                    <a:lnTo>
                      <a:pt x="21840" y="90459"/>
                    </a:lnTo>
                    <a:lnTo>
                      <a:pt x="18550" y="81944"/>
                    </a:lnTo>
                    <a:lnTo>
                      <a:pt x="16908" y="72330"/>
                    </a:lnTo>
                    <a:lnTo>
                      <a:pt x="17024" y="62020"/>
                    </a:lnTo>
                    <a:lnTo>
                      <a:pt x="21323" y="44685"/>
                    </a:lnTo>
                    <a:lnTo>
                      <a:pt x="29777" y="30349"/>
                    </a:lnTo>
                    <a:lnTo>
                      <a:pt x="41088" y="20591"/>
                    </a:lnTo>
                    <a:lnTo>
                      <a:pt x="53960" y="16988"/>
                    </a:lnTo>
                    <a:lnTo>
                      <a:pt x="85980" y="16988"/>
                    </a:lnTo>
                    <a:lnTo>
                      <a:pt x="83528" y="13508"/>
                    </a:lnTo>
                    <a:lnTo>
                      <a:pt x="77147" y="7722"/>
                    </a:lnTo>
                    <a:lnTo>
                      <a:pt x="69971" y="3487"/>
                    </a:lnTo>
                    <a:lnTo>
                      <a:pt x="62182" y="885"/>
                    </a:lnTo>
                    <a:lnTo>
                      <a:pt x="53960" y="0"/>
                    </a:lnTo>
                    <a:close/>
                  </a:path>
                  <a:path w="97790" h="122554">
                    <a:moveTo>
                      <a:pt x="85980" y="16988"/>
                    </a:moveTo>
                    <a:lnTo>
                      <a:pt x="62056" y="16988"/>
                    </a:lnTo>
                    <a:lnTo>
                      <a:pt x="67667" y="21297"/>
                    </a:lnTo>
                    <a:lnTo>
                      <a:pt x="70940" y="24919"/>
                    </a:lnTo>
                    <a:lnTo>
                      <a:pt x="75766" y="31933"/>
                    </a:lnTo>
                    <a:lnTo>
                      <a:pt x="79056" y="40448"/>
                    </a:lnTo>
                    <a:lnTo>
                      <a:pt x="80698" y="50062"/>
                    </a:lnTo>
                    <a:lnTo>
                      <a:pt x="80578" y="60371"/>
                    </a:lnTo>
                    <a:lnTo>
                      <a:pt x="76281" y="77704"/>
                    </a:lnTo>
                    <a:lnTo>
                      <a:pt x="67832" y="92040"/>
                    </a:lnTo>
                    <a:lnTo>
                      <a:pt x="56525" y="101799"/>
                    </a:lnTo>
                    <a:lnTo>
                      <a:pt x="43650" y="105404"/>
                    </a:lnTo>
                    <a:lnTo>
                      <a:pt x="78767" y="105404"/>
                    </a:lnTo>
                    <a:lnTo>
                      <a:pt x="79413" y="104901"/>
                    </a:lnTo>
                    <a:lnTo>
                      <a:pt x="91465" y="85735"/>
                    </a:lnTo>
                    <a:lnTo>
                      <a:pt x="97492" y="62020"/>
                    </a:lnTo>
                    <a:lnTo>
                      <a:pt x="97604" y="48091"/>
                    </a:lnTo>
                    <a:lnTo>
                      <a:pt x="95234" y="35079"/>
                    </a:lnTo>
                    <a:lnTo>
                      <a:pt x="90502" y="23409"/>
                    </a:lnTo>
                    <a:lnTo>
                      <a:pt x="85980" y="16988"/>
                    </a:lnTo>
                    <a:close/>
                  </a:path>
                </a:pathLst>
              </a:custGeom>
              <a:solidFill>
                <a:srgbClr val="003C6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30"/>
              <p:cNvSpPr/>
              <p:nvPr/>
            </p:nvSpPr>
            <p:spPr>
              <a:xfrm>
                <a:off x="2947845" y="4696539"/>
                <a:ext cx="58221" cy="67648"/>
              </a:xfrm>
              <a:custGeom>
                <a:avLst/>
                <a:gdLst/>
                <a:ahLst/>
                <a:cxnLst/>
                <a:rect l="l" t="t" r="r" b="b"/>
                <a:pathLst>
                  <a:path w="97790" h="122554">
                    <a:moveTo>
                      <a:pt x="53950" y="0"/>
                    </a:moveTo>
                    <a:lnTo>
                      <a:pt x="18191" y="17490"/>
                    </a:lnTo>
                    <a:lnTo>
                      <a:pt x="109" y="60363"/>
                    </a:lnTo>
                    <a:lnTo>
                      <a:pt x="0" y="74297"/>
                    </a:lnTo>
                    <a:lnTo>
                      <a:pt x="2374" y="87313"/>
                    </a:lnTo>
                    <a:lnTo>
                      <a:pt x="27641" y="118905"/>
                    </a:lnTo>
                    <a:lnTo>
                      <a:pt x="43649" y="122392"/>
                    </a:lnTo>
                    <a:lnTo>
                      <a:pt x="62935" y="117720"/>
                    </a:lnTo>
                    <a:lnTo>
                      <a:pt x="78764" y="105404"/>
                    </a:lnTo>
                    <a:lnTo>
                      <a:pt x="35553" y="105404"/>
                    </a:lnTo>
                    <a:lnTo>
                      <a:pt x="29951" y="101094"/>
                    </a:lnTo>
                    <a:lnTo>
                      <a:pt x="26669" y="97481"/>
                    </a:lnTo>
                    <a:lnTo>
                      <a:pt x="21839" y="90463"/>
                    </a:lnTo>
                    <a:lnTo>
                      <a:pt x="18548" y="81945"/>
                    </a:lnTo>
                    <a:lnTo>
                      <a:pt x="16903" y="72330"/>
                    </a:lnTo>
                    <a:lnTo>
                      <a:pt x="17014" y="62020"/>
                    </a:lnTo>
                    <a:lnTo>
                      <a:pt x="21317" y="44685"/>
                    </a:lnTo>
                    <a:lnTo>
                      <a:pt x="29770" y="30349"/>
                    </a:lnTo>
                    <a:lnTo>
                      <a:pt x="41079" y="20591"/>
                    </a:lnTo>
                    <a:lnTo>
                      <a:pt x="53950" y="16988"/>
                    </a:lnTo>
                    <a:lnTo>
                      <a:pt x="85975" y="16988"/>
                    </a:lnTo>
                    <a:lnTo>
                      <a:pt x="83519" y="13499"/>
                    </a:lnTo>
                    <a:lnTo>
                      <a:pt x="77138" y="7719"/>
                    </a:lnTo>
                    <a:lnTo>
                      <a:pt x="69962" y="3486"/>
                    </a:lnTo>
                    <a:lnTo>
                      <a:pt x="62172" y="885"/>
                    </a:lnTo>
                    <a:lnTo>
                      <a:pt x="53950" y="0"/>
                    </a:lnTo>
                    <a:close/>
                  </a:path>
                  <a:path w="97790" h="122554">
                    <a:moveTo>
                      <a:pt x="85975" y="16988"/>
                    </a:moveTo>
                    <a:lnTo>
                      <a:pt x="62055" y="16988"/>
                    </a:lnTo>
                    <a:lnTo>
                      <a:pt x="67657" y="21306"/>
                    </a:lnTo>
                    <a:lnTo>
                      <a:pt x="70931" y="24919"/>
                    </a:lnTo>
                    <a:lnTo>
                      <a:pt x="75760" y="31932"/>
                    </a:lnTo>
                    <a:lnTo>
                      <a:pt x="79051" y="40447"/>
                    </a:lnTo>
                    <a:lnTo>
                      <a:pt x="80693" y="50058"/>
                    </a:lnTo>
                    <a:lnTo>
                      <a:pt x="80577" y="60363"/>
                    </a:lnTo>
                    <a:lnTo>
                      <a:pt x="76280" y="77704"/>
                    </a:lnTo>
                    <a:lnTo>
                      <a:pt x="67831" y="92042"/>
                    </a:lnTo>
                    <a:lnTo>
                      <a:pt x="56523" y="101800"/>
                    </a:lnTo>
                    <a:lnTo>
                      <a:pt x="43649" y="105404"/>
                    </a:lnTo>
                    <a:lnTo>
                      <a:pt x="78764" y="105404"/>
                    </a:lnTo>
                    <a:lnTo>
                      <a:pt x="79408" y="104902"/>
                    </a:lnTo>
                    <a:lnTo>
                      <a:pt x="91462" y="85739"/>
                    </a:lnTo>
                    <a:lnTo>
                      <a:pt x="97491" y="62029"/>
                    </a:lnTo>
                    <a:lnTo>
                      <a:pt x="97601" y="48095"/>
                    </a:lnTo>
                    <a:lnTo>
                      <a:pt x="95228" y="35079"/>
                    </a:lnTo>
                    <a:lnTo>
                      <a:pt x="90494" y="23406"/>
                    </a:lnTo>
                    <a:lnTo>
                      <a:pt x="85975" y="16988"/>
                    </a:lnTo>
                    <a:close/>
                  </a:path>
                </a:pathLst>
              </a:custGeom>
              <a:solidFill>
                <a:srgbClr val="003C6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object 31"/>
              <p:cNvSpPr/>
              <p:nvPr/>
            </p:nvSpPr>
            <p:spPr>
              <a:xfrm>
                <a:off x="3061313" y="4595333"/>
                <a:ext cx="58221" cy="67648"/>
              </a:xfrm>
              <a:custGeom>
                <a:avLst/>
                <a:gdLst/>
                <a:ahLst/>
                <a:cxnLst/>
                <a:rect l="l" t="t" r="r" b="b"/>
                <a:pathLst>
                  <a:path w="97790" h="122554">
                    <a:moveTo>
                      <a:pt x="53960" y="0"/>
                    </a:moveTo>
                    <a:lnTo>
                      <a:pt x="18193" y="17486"/>
                    </a:lnTo>
                    <a:lnTo>
                      <a:pt x="110" y="60363"/>
                    </a:lnTo>
                    <a:lnTo>
                      <a:pt x="0" y="74297"/>
                    </a:lnTo>
                    <a:lnTo>
                      <a:pt x="2372" y="87313"/>
                    </a:lnTo>
                    <a:lnTo>
                      <a:pt x="27639" y="118905"/>
                    </a:lnTo>
                    <a:lnTo>
                      <a:pt x="43650" y="122392"/>
                    </a:lnTo>
                    <a:lnTo>
                      <a:pt x="62935" y="117720"/>
                    </a:lnTo>
                    <a:lnTo>
                      <a:pt x="78761" y="105404"/>
                    </a:lnTo>
                    <a:lnTo>
                      <a:pt x="35554" y="105404"/>
                    </a:lnTo>
                    <a:lnTo>
                      <a:pt x="29952" y="101094"/>
                    </a:lnTo>
                    <a:lnTo>
                      <a:pt x="26670" y="97473"/>
                    </a:lnTo>
                    <a:lnTo>
                      <a:pt x="21840" y="90458"/>
                    </a:lnTo>
                    <a:lnTo>
                      <a:pt x="18549" y="81940"/>
                    </a:lnTo>
                    <a:lnTo>
                      <a:pt x="16904" y="72323"/>
                    </a:lnTo>
                    <a:lnTo>
                      <a:pt x="17016" y="62012"/>
                    </a:lnTo>
                    <a:lnTo>
                      <a:pt x="21317" y="44681"/>
                    </a:lnTo>
                    <a:lnTo>
                      <a:pt x="29769" y="30348"/>
                    </a:lnTo>
                    <a:lnTo>
                      <a:pt x="41081" y="20591"/>
                    </a:lnTo>
                    <a:lnTo>
                      <a:pt x="53960" y="16988"/>
                    </a:lnTo>
                    <a:lnTo>
                      <a:pt x="85984" y="16988"/>
                    </a:lnTo>
                    <a:lnTo>
                      <a:pt x="83528" y="13499"/>
                    </a:lnTo>
                    <a:lnTo>
                      <a:pt x="77143" y="7715"/>
                    </a:lnTo>
                    <a:lnTo>
                      <a:pt x="69965" y="3483"/>
                    </a:lnTo>
                    <a:lnTo>
                      <a:pt x="62177" y="884"/>
                    </a:lnTo>
                    <a:lnTo>
                      <a:pt x="53960" y="0"/>
                    </a:lnTo>
                    <a:close/>
                  </a:path>
                  <a:path w="97790" h="122554">
                    <a:moveTo>
                      <a:pt x="85984" y="16988"/>
                    </a:moveTo>
                    <a:lnTo>
                      <a:pt x="62056" y="16988"/>
                    </a:lnTo>
                    <a:lnTo>
                      <a:pt x="67650" y="21297"/>
                    </a:lnTo>
                    <a:lnTo>
                      <a:pt x="70932" y="24911"/>
                    </a:lnTo>
                    <a:lnTo>
                      <a:pt x="75761" y="31929"/>
                    </a:lnTo>
                    <a:lnTo>
                      <a:pt x="79052" y="40446"/>
                    </a:lnTo>
                    <a:lnTo>
                      <a:pt x="80694" y="50058"/>
                    </a:lnTo>
                    <a:lnTo>
                      <a:pt x="80578" y="60363"/>
                    </a:lnTo>
                    <a:lnTo>
                      <a:pt x="76281" y="77700"/>
                    </a:lnTo>
                    <a:lnTo>
                      <a:pt x="67832" y="92039"/>
                    </a:lnTo>
                    <a:lnTo>
                      <a:pt x="56525" y="101799"/>
                    </a:lnTo>
                    <a:lnTo>
                      <a:pt x="43650" y="105404"/>
                    </a:lnTo>
                    <a:lnTo>
                      <a:pt x="78761" y="105404"/>
                    </a:lnTo>
                    <a:lnTo>
                      <a:pt x="79406" y="104901"/>
                    </a:lnTo>
                    <a:lnTo>
                      <a:pt x="91460" y="85735"/>
                    </a:lnTo>
                    <a:lnTo>
                      <a:pt x="97492" y="62020"/>
                    </a:lnTo>
                    <a:lnTo>
                      <a:pt x="97602" y="48090"/>
                    </a:lnTo>
                    <a:lnTo>
                      <a:pt x="95231" y="35075"/>
                    </a:lnTo>
                    <a:lnTo>
                      <a:pt x="90499" y="23402"/>
                    </a:lnTo>
                    <a:lnTo>
                      <a:pt x="85984" y="16988"/>
                    </a:lnTo>
                    <a:close/>
                  </a:path>
                </a:pathLst>
              </a:custGeom>
              <a:solidFill>
                <a:srgbClr val="003C6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32"/>
              <p:cNvSpPr/>
              <p:nvPr/>
            </p:nvSpPr>
            <p:spPr>
              <a:xfrm>
                <a:off x="2882303" y="4490229"/>
                <a:ext cx="58221" cy="67648"/>
              </a:xfrm>
              <a:custGeom>
                <a:avLst/>
                <a:gdLst/>
                <a:ahLst/>
                <a:cxnLst/>
                <a:rect l="l" t="t" r="r" b="b"/>
                <a:pathLst>
                  <a:path w="97790" h="122554">
                    <a:moveTo>
                      <a:pt x="53955" y="0"/>
                    </a:moveTo>
                    <a:lnTo>
                      <a:pt x="18199" y="17491"/>
                    </a:lnTo>
                    <a:lnTo>
                      <a:pt x="113" y="60371"/>
                    </a:lnTo>
                    <a:lnTo>
                      <a:pt x="0" y="74301"/>
                    </a:lnTo>
                    <a:lnTo>
                      <a:pt x="2372" y="87314"/>
                    </a:lnTo>
                    <a:lnTo>
                      <a:pt x="27641" y="118909"/>
                    </a:lnTo>
                    <a:lnTo>
                      <a:pt x="43654" y="122392"/>
                    </a:lnTo>
                    <a:lnTo>
                      <a:pt x="62939" y="117720"/>
                    </a:lnTo>
                    <a:lnTo>
                      <a:pt x="78763" y="105404"/>
                    </a:lnTo>
                    <a:lnTo>
                      <a:pt x="35558" y="105404"/>
                    </a:lnTo>
                    <a:lnTo>
                      <a:pt x="29947" y="101094"/>
                    </a:lnTo>
                    <a:lnTo>
                      <a:pt x="26674" y="97473"/>
                    </a:lnTo>
                    <a:lnTo>
                      <a:pt x="21844" y="90459"/>
                    </a:lnTo>
                    <a:lnTo>
                      <a:pt x="18553" y="81944"/>
                    </a:lnTo>
                    <a:lnTo>
                      <a:pt x="16911" y="72330"/>
                    </a:lnTo>
                    <a:lnTo>
                      <a:pt x="17027" y="62020"/>
                    </a:lnTo>
                    <a:lnTo>
                      <a:pt x="21326" y="44685"/>
                    </a:lnTo>
                    <a:lnTo>
                      <a:pt x="29776" y="30349"/>
                    </a:lnTo>
                    <a:lnTo>
                      <a:pt x="41084" y="20591"/>
                    </a:lnTo>
                    <a:lnTo>
                      <a:pt x="53955" y="16988"/>
                    </a:lnTo>
                    <a:lnTo>
                      <a:pt x="85982" y="16988"/>
                    </a:lnTo>
                    <a:lnTo>
                      <a:pt x="83532" y="13508"/>
                    </a:lnTo>
                    <a:lnTo>
                      <a:pt x="77146" y="7722"/>
                    </a:lnTo>
                    <a:lnTo>
                      <a:pt x="69968" y="3487"/>
                    </a:lnTo>
                    <a:lnTo>
                      <a:pt x="62177" y="885"/>
                    </a:lnTo>
                    <a:lnTo>
                      <a:pt x="53955" y="0"/>
                    </a:lnTo>
                    <a:close/>
                  </a:path>
                  <a:path w="97790" h="122554">
                    <a:moveTo>
                      <a:pt x="85982" y="16988"/>
                    </a:moveTo>
                    <a:lnTo>
                      <a:pt x="62060" y="16988"/>
                    </a:lnTo>
                    <a:lnTo>
                      <a:pt x="67662" y="21297"/>
                    </a:lnTo>
                    <a:lnTo>
                      <a:pt x="70935" y="24919"/>
                    </a:lnTo>
                    <a:lnTo>
                      <a:pt x="75765" y="31933"/>
                    </a:lnTo>
                    <a:lnTo>
                      <a:pt x="79056" y="40448"/>
                    </a:lnTo>
                    <a:lnTo>
                      <a:pt x="80698" y="50062"/>
                    </a:lnTo>
                    <a:lnTo>
                      <a:pt x="80582" y="60371"/>
                    </a:lnTo>
                    <a:lnTo>
                      <a:pt x="76284" y="77704"/>
                    </a:lnTo>
                    <a:lnTo>
                      <a:pt x="67833" y="92040"/>
                    </a:lnTo>
                    <a:lnTo>
                      <a:pt x="56525" y="101799"/>
                    </a:lnTo>
                    <a:lnTo>
                      <a:pt x="43654" y="105404"/>
                    </a:lnTo>
                    <a:lnTo>
                      <a:pt x="78763" y="105404"/>
                    </a:lnTo>
                    <a:lnTo>
                      <a:pt x="79409" y="104901"/>
                    </a:lnTo>
                    <a:lnTo>
                      <a:pt x="91460" y="85735"/>
                    </a:lnTo>
                    <a:lnTo>
                      <a:pt x="97487" y="62020"/>
                    </a:lnTo>
                    <a:lnTo>
                      <a:pt x="97603" y="48091"/>
                    </a:lnTo>
                    <a:lnTo>
                      <a:pt x="95233" y="35079"/>
                    </a:lnTo>
                    <a:lnTo>
                      <a:pt x="90502" y="23409"/>
                    </a:lnTo>
                    <a:lnTo>
                      <a:pt x="85982" y="16988"/>
                    </a:lnTo>
                    <a:close/>
                  </a:path>
                </a:pathLst>
              </a:custGeom>
              <a:solidFill>
                <a:srgbClr val="003C6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33"/>
              <p:cNvSpPr/>
              <p:nvPr/>
            </p:nvSpPr>
            <p:spPr>
              <a:xfrm>
                <a:off x="3075132" y="4487868"/>
                <a:ext cx="60112" cy="70453"/>
              </a:xfrm>
              <a:custGeom>
                <a:avLst/>
                <a:gdLst/>
                <a:ahLst/>
                <a:cxnLst/>
                <a:rect l="l" t="t" r="r" b="b"/>
                <a:pathLst>
                  <a:path w="100965" h="127635">
                    <a:moveTo>
                      <a:pt x="24422" y="472"/>
                    </a:moveTo>
                    <a:lnTo>
                      <a:pt x="15264" y="5046"/>
                    </a:lnTo>
                    <a:lnTo>
                      <a:pt x="13408" y="10615"/>
                    </a:lnTo>
                    <a:lnTo>
                      <a:pt x="15695" y="15190"/>
                    </a:lnTo>
                    <a:lnTo>
                      <a:pt x="39869" y="62170"/>
                    </a:lnTo>
                    <a:lnTo>
                      <a:pt x="0" y="115597"/>
                    </a:lnTo>
                    <a:lnTo>
                      <a:pt x="845" y="121406"/>
                    </a:lnTo>
                    <a:lnTo>
                      <a:pt x="9057" y="127530"/>
                    </a:lnTo>
                    <a:lnTo>
                      <a:pt x="14858" y="126677"/>
                    </a:lnTo>
                    <a:lnTo>
                      <a:pt x="49142" y="80733"/>
                    </a:lnTo>
                    <a:lnTo>
                      <a:pt x="69855" y="80733"/>
                    </a:lnTo>
                    <a:lnTo>
                      <a:pt x="61548" y="64101"/>
                    </a:lnTo>
                    <a:lnTo>
                      <a:pt x="75400" y="45529"/>
                    </a:lnTo>
                    <a:lnTo>
                      <a:pt x="52275" y="45529"/>
                    </a:lnTo>
                    <a:lnTo>
                      <a:pt x="32278" y="6903"/>
                    </a:lnTo>
                    <a:lnTo>
                      <a:pt x="29991" y="2328"/>
                    </a:lnTo>
                    <a:lnTo>
                      <a:pt x="24422" y="472"/>
                    </a:lnTo>
                    <a:close/>
                  </a:path>
                  <a:path w="100965" h="127635">
                    <a:moveTo>
                      <a:pt x="69855" y="80733"/>
                    </a:moveTo>
                    <a:lnTo>
                      <a:pt x="49142" y="80733"/>
                    </a:lnTo>
                    <a:lnTo>
                      <a:pt x="70962" y="124431"/>
                    </a:lnTo>
                    <a:lnTo>
                      <a:pt x="74236" y="126312"/>
                    </a:lnTo>
                    <a:lnTo>
                      <a:pt x="79034" y="126312"/>
                    </a:lnTo>
                    <a:lnTo>
                      <a:pt x="80434" y="125997"/>
                    </a:lnTo>
                    <a:lnTo>
                      <a:pt x="86351" y="123039"/>
                    </a:lnTo>
                    <a:lnTo>
                      <a:pt x="88208" y="117478"/>
                    </a:lnTo>
                    <a:lnTo>
                      <a:pt x="69855" y="80733"/>
                    </a:lnTo>
                    <a:close/>
                  </a:path>
                  <a:path w="100965" h="127635">
                    <a:moveTo>
                      <a:pt x="91423" y="0"/>
                    </a:moveTo>
                    <a:lnTo>
                      <a:pt x="85614" y="837"/>
                    </a:lnTo>
                    <a:lnTo>
                      <a:pt x="52275" y="45529"/>
                    </a:lnTo>
                    <a:lnTo>
                      <a:pt x="75400" y="45529"/>
                    </a:lnTo>
                    <a:lnTo>
                      <a:pt x="100464" y="11925"/>
                    </a:lnTo>
                    <a:lnTo>
                      <a:pt x="99627" y="6115"/>
                    </a:lnTo>
                    <a:lnTo>
                      <a:pt x="91423" y="0"/>
                    </a:lnTo>
                    <a:close/>
                  </a:path>
                </a:pathLst>
              </a:custGeom>
              <a:solidFill>
                <a:srgbClr val="003C6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34"/>
              <p:cNvSpPr/>
              <p:nvPr/>
            </p:nvSpPr>
            <p:spPr>
              <a:xfrm>
                <a:off x="2959867" y="4593157"/>
                <a:ext cx="60112" cy="70453"/>
              </a:xfrm>
              <a:custGeom>
                <a:avLst/>
                <a:gdLst/>
                <a:ahLst/>
                <a:cxnLst/>
                <a:rect l="l" t="t" r="r" b="b"/>
                <a:pathLst>
                  <a:path w="100965" h="127635">
                    <a:moveTo>
                      <a:pt x="27505" y="5229"/>
                    </a:moveTo>
                    <a:lnTo>
                      <a:pt x="18347" y="9795"/>
                    </a:lnTo>
                    <a:lnTo>
                      <a:pt x="16491" y="15364"/>
                    </a:lnTo>
                    <a:lnTo>
                      <a:pt x="39869" y="62170"/>
                    </a:lnTo>
                    <a:lnTo>
                      <a:pt x="0" y="115605"/>
                    </a:lnTo>
                    <a:lnTo>
                      <a:pt x="845" y="121406"/>
                    </a:lnTo>
                    <a:lnTo>
                      <a:pt x="9066" y="127539"/>
                    </a:lnTo>
                    <a:lnTo>
                      <a:pt x="14858" y="126693"/>
                    </a:lnTo>
                    <a:lnTo>
                      <a:pt x="49151" y="80741"/>
                    </a:lnTo>
                    <a:lnTo>
                      <a:pt x="69856" y="80741"/>
                    </a:lnTo>
                    <a:lnTo>
                      <a:pt x="61548" y="64109"/>
                    </a:lnTo>
                    <a:lnTo>
                      <a:pt x="75403" y="45537"/>
                    </a:lnTo>
                    <a:lnTo>
                      <a:pt x="52275" y="45537"/>
                    </a:lnTo>
                    <a:lnTo>
                      <a:pt x="33073" y="7077"/>
                    </a:lnTo>
                    <a:lnTo>
                      <a:pt x="27505" y="5229"/>
                    </a:lnTo>
                    <a:close/>
                  </a:path>
                  <a:path w="100965" h="127635">
                    <a:moveTo>
                      <a:pt x="69856" y="80741"/>
                    </a:moveTo>
                    <a:lnTo>
                      <a:pt x="49151" y="80741"/>
                    </a:lnTo>
                    <a:lnTo>
                      <a:pt x="70962" y="124439"/>
                    </a:lnTo>
                    <a:lnTo>
                      <a:pt x="74236" y="126312"/>
                    </a:lnTo>
                    <a:lnTo>
                      <a:pt x="79034" y="126312"/>
                    </a:lnTo>
                    <a:lnTo>
                      <a:pt x="80443" y="125997"/>
                    </a:lnTo>
                    <a:lnTo>
                      <a:pt x="86351" y="123047"/>
                    </a:lnTo>
                    <a:lnTo>
                      <a:pt x="88208" y="117478"/>
                    </a:lnTo>
                    <a:lnTo>
                      <a:pt x="69856" y="80741"/>
                    </a:lnTo>
                    <a:close/>
                  </a:path>
                  <a:path w="100965" h="127635">
                    <a:moveTo>
                      <a:pt x="91423" y="0"/>
                    </a:moveTo>
                    <a:lnTo>
                      <a:pt x="85614" y="853"/>
                    </a:lnTo>
                    <a:lnTo>
                      <a:pt x="52275" y="45537"/>
                    </a:lnTo>
                    <a:lnTo>
                      <a:pt x="75403" y="45537"/>
                    </a:lnTo>
                    <a:lnTo>
                      <a:pt x="100473" y="11933"/>
                    </a:lnTo>
                    <a:lnTo>
                      <a:pt x="99627" y="6124"/>
                    </a:lnTo>
                    <a:lnTo>
                      <a:pt x="91423" y="0"/>
                    </a:lnTo>
                    <a:close/>
                  </a:path>
                </a:pathLst>
              </a:custGeom>
              <a:solidFill>
                <a:srgbClr val="003C6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6" name="object 35"/>
              <p:cNvSpPr/>
              <p:nvPr/>
            </p:nvSpPr>
            <p:spPr>
              <a:xfrm>
                <a:off x="3046804" y="4698935"/>
                <a:ext cx="60112" cy="70453"/>
              </a:xfrm>
              <a:custGeom>
                <a:avLst/>
                <a:gdLst/>
                <a:ahLst/>
                <a:cxnLst/>
                <a:rect l="l" t="t" r="r" b="b"/>
                <a:pathLst>
                  <a:path w="100965" h="127635">
                    <a:moveTo>
                      <a:pt x="26212" y="439"/>
                    </a:moveTo>
                    <a:lnTo>
                      <a:pt x="17063" y="5013"/>
                    </a:lnTo>
                    <a:lnTo>
                      <a:pt x="15198" y="10574"/>
                    </a:lnTo>
                    <a:lnTo>
                      <a:pt x="17485" y="15157"/>
                    </a:lnTo>
                    <a:lnTo>
                      <a:pt x="39861" y="62170"/>
                    </a:lnTo>
                    <a:lnTo>
                      <a:pt x="0" y="115605"/>
                    </a:lnTo>
                    <a:lnTo>
                      <a:pt x="845" y="121414"/>
                    </a:lnTo>
                    <a:lnTo>
                      <a:pt x="9057" y="127539"/>
                    </a:lnTo>
                    <a:lnTo>
                      <a:pt x="14850" y="126685"/>
                    </a:lnTo>
                    <a:lnTo>
                      <a:pt x="49134" y="80741"/>
                    </a:lnTo>
                    <a:lnTo>
                      <a:pt x="69847" y="80741"/>
                    </a:lnTo>
                    <a:lnTo>
                      <a:pt x="61540" y="64109"/>
                    </a:lnTo>
                    <a:lnTo>
                      <a:pt x="75398" y="45537"/>
                    </a:lnTo>
                    <a:lnTo>
                      <a:pt x="52275" y="45537"/>
                    </a:lnTo>
                    <a:lnTo>
                      <a:pt x="34068" y="6870"/>
                    </a:lnTo>
                    <a:lnTo>
                      <a:pt x="31781" y="2287"/>
                    </a:lnTo>
                    <a:lnTo>
                      <a:pt x="26212" y="439"/>
                    </a:lnTo>
                    <a:close/>
                  </a:path>
                  <a:path w="100965" h="127635">
                    <a:moveTo>
                      <a:pt x="69847" y="80741"/>
                    </a:moveTo>
                    <a:lnTo>
                      <a:pt x="49134" y="80741"/>
                    </a:lnTo>
                    <a:lnTo>
                      <a:pt x="70954" y="124431"/>
                    </a:lnTo>
                    <a:lnTo>
                      <a:pt x="74236" y="126312"/>
                    </a:lnTo>
                    <a:lnTo>
                      <a:pt x="79017" y="126312"/>
                    </a:lnTo>
                    <a:lnTo>
                      <a:pt x="80434" y="125997"/>
                    </a:lnTo>
                    <a:lnTo>
                      <a:pt x="86343" y="123047"/>
                    </a:lnTo>
                    <a:lnTo>
                      <a:pt x="88200" y="117486"/>
                    </a:lnTo>
                    <a:lnTo>
                      <a:pt x="69847" y="80741"/>
                    </a:lnTo>
                    <a:close/>
                  </a:path>
                  <a:path w="100965" h="127635">
                    <a:moveTo>
                      <a:pt x="91415" y="0"/>
                    </a:moveTo>
                    <a:lnTo>
                      <a:pt x="85606" y="845"/>
                    </a:lnTo>
                    <a:lnTo>
                      <a:pt x="52275" y="45537"/>
                    </a:lnTo>
                    <a:lnTo>
                      <a:pt x="75398" y="45537"/>
                    </a:lnTo>
                    <a:lnTo>
                      <a:pt x="100473" y="11933"/>
                    </a:lnTo>
                    <a:lnTo>
                      <a:pt x="99627" y="6124"/>
                    </a:lnTo>
                    <a:lnTo>
                      <a:pt x="91415" y="0"/>
                    </a:lnTo>
                    <a:close/>
                  </a:path>
                </a:pathLst>
              </a:custGeom>
              <a:solidFill>
                <a:srgbClr val="003C6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36"/>
              <p:cNvSpPr/>
              <p:nvPr/>
            </p:nvSpPr>
            <p:spPr>
              <a:xfrm>
                <a:off x="2697878" y="4477357"/>
                <a:ext cx="95271" cy="88329"/>
              </a:xfrm>
              <a:custGeom>
                <a:avLst/>
                <a:gdLst/>
                <a:ahLst/>
                <a:cxnLst/>
                <a:rect l="l" t="t" r="r" b="b"/>
                <a:pathLst>
                  <a:path w="160020" h="160020">
                    <a:moveTo>
                      <a:pt x="79738" y="0"/>
                    </a:moveTo>
                    <a:lnTo>
                      <a:pt x="48701" y="6267"/>
                    </a:lnTo>
                    <a:lnTo>
                      <a:pt x="23355" y="23359"/>
                    </a:lnTo>
                    <a:lnTo>
                      <a:pt x="6266" y="48708"/>
                    </a:lnTo>
                    <a:lnTo>
                      <a:pt x="0" y="79747"/>
                    </a:lnTo>
                    <a:lnTo>
                      <a:pt x="6266" y="110784"/>
                    </a:lnTo>
                    <a:lnTo>
                      <a:pt x="23355" y="136130"/>
                    </a:lnTo>
                    <a:lnTo>
                      <a:pt x="48701" y="153219"/>
                    </a:lnTo>
                    <a:lnTo>
                      <a:pt x="79738" y="159485"/>
                    </a:lnTo>
                    <a:lnTo>
                      <a:pt x="110776" y="153219"/>
                    </a:lnTo>
                    <a:lnTo>
                      <a:pt x="136122" y="136130"/>
                    </a:lnTo>
                    <a:lnTo>
                      <a:pt x="153211" y="110784"/>
                    </a:lnTo>
                    <a:lnTo>
                      <a:pt x="159477" y="79747"/>
                    </a:lnTo>
                    <a:lnTo>
                      <a:pt x="153211" y="48708"/>
                    </a:lnTo>
                    <a:lnTo>
                      <a:pt x="136122" y="23359"/>
                    </a:lnTo>
                    <a:lnTo>
                      <a:pt x="110776" y="6267"/>
                    </a:lnTo>
                    <a:lnTo>
                      <a:pt x="79738" y="0"/>
                    </a:lnTo>
                    <a:close/>
                  </a:path>
                </a:pathLst>
              </a:custGeom>
              <a:solidFill>
                <a:srgbClr val="003C6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8" name="object 37"/>
              <p:cNvSpPr/>
              <p:nvPr/>
            </p:nvSpPr>
            <p:spPr>
              <a:xfrm>
                <a:off x="2558249" y="4571331"/>
                <a:ext cx="344414" cy="478446"/>
              </a:xfrm>
              <a:custGeom>
                <a:avLst/>
                <a:gdLst/>
                <a:ahLst/>
                <a:cxnLst/>
                <a:rect l="l" t="t" r="r" b="b"/>
                <a:pathLst>
                  <a:path w="578484" h="866775">
                    <a:moveTo>
                      <a:pt x="210887" y="12070"/>
                    </a:moveTo>
                    <a:lnTo>
                      <a:pt x="161085" y="18102"/>
                    </a:lnTo>
                    <a:lnTo>
                      <a:pt x="129104" y="41178"/>
                    </a:lnTo>
                    <a:lnTo>
                      <a:pt x="9949" y="159726"/>
                    </a:lnTo>
                    <a:lnTo>
                      <a:pt x="0" y="183759"/>
                    </a:lnTo>
                    <a:lnTo>
                      <a:pt x="2486" y="196542"/>
                    </a:lnTo>
                    <a:lnTo>
                      <a:pt x="9949" y="207783"/>
                    </a:lnTo>
                    <a:lnTo>
                      <a:pt x="141442" y="339275"/>
                    </a:lnTo>
                    <a:lnTo>
                      <a:pt x="149712" y="342499"/>
                    </a:lnTo>
                    <a:lnTo>
                      <a:pt x="158066" y="342756"/>
                    </a:lnTo>
                    <a:lnTo>
                      <a:pt x="158066" y="395702"/>
                    </a:lnTo>
                    <a:lnTo>
                      <a:pt x="101042" y="816258"/>
                    </a:lnTo>
                    <a:lnTo>
                      <a:pt x="102174" y="833761"/>
                    </a:lnTo>
                    <a:lnTo>
                      <a:pt x="109668" y="848944"/>
                    </a:lnTo>
                    <a:lnTo>
                      <a:pt x="122306" y="860209"/>
                    </a:lnTo>
                    <a:lnTo>
                      <a:pt x="138872" y="865956"/>
                    </a:lnTo>
                    <a:lnTo>
                      <a:pt x="141102" y="866262"/>
                    </a:lnTo>
                    <a:lnTo>
                      <a:pt x="143314" y="866395"/>
                    </a:lnTo>
                    <a:lnTo>
                      <a:pt x="145502" y="866362"/>
                    </a:lnTo>
                    <a:lnTo>
                      <a:pt x="183611" y="843314"/>
                    </a:lnTo>
                    <a:lnTo>
                      <a:pt x="244691" y="414265"/>
                    </a:lnTo>
                    <a:lnTo>
                      <a:pt x="245014" y="412881"/>
                    </a:lnTo>
                    <a:lnTo>
                      <a:pt x="245114" y="412508"/>
                    </a:lnTo>
                    <a:lnTo>
                      <a:pt x="245188" y="412102"/>
                    </a:lnTo>
                    <a:lnTo>
                      <a:pt x="245313" y="411746"/>
                    </a:lnTo>
                    <a:lnTo>
                      <a:pt x="252630" y="403459"/>
                    </a:lnTo>
                    <a:lnTo>
                      <a:pt x="355465" y="403459"/>
                    </a:lnTo>
                    <a:lnTo>
                      <a:pt x="353717" y="390564"/>
                    </a:lnTo>
                    <a:lnTo>
                      <a:pt x="353717" y="259785"/>
                    </a:lnTo>
                    <a:lnTo>
                      <a:pt x="158066" y="259785"/>
                    </a:lnTo>
                    <a:lnTo>
                      <a:pt x="82043" y="183754"/>
                    </a:lnTo>
                    <a:lnTo>
                      <a:pt x="158066" y="107732"/>
                    </a:lnTo>
                    <a:lnTo>
                      <a:pt x="416557" y="107732"/>
                    </a:lnTo>
                    <a:lnTo>
                      <a:pt x="389103" y="59725"/>
                    </a:lnTo>
                    <a:lnTo>
                      <a:pt x="377542" y="41178"/>
                    </a:lnTo>
                    <a:lnTo>
                      <a:pt x="376713" y="39836"/>
                    </a:lnTo>
                    <a:lnTo>
                      <a:pt x="375752" y="38634"/>
                    </a:lnTo>
                    <a:lnTo>
                      <a:pt x="374824" y="37399"/>
                    </a:lnTo>
                    <a:lnTo>
                      <a:pt x="374650" y="37118"/>
                    </a:lnTo>
                    <a:lnTo>
                      <a:pt x="374585" y="36803"/>
                    </a:lnTo>
                    <a:lnTo>
                      <a:pt x="374385" y="36803"/>
                    </a:lnTo>
                    <a:lnTo>
                      <a:pt x="336570" y="14245"/>
                    </a:lnTo>
                    <a:lnTo>
                      <a:pt x="320585" y="12811"/>
                    </a:lnTo>
                    <a:lnTo>
                      <a:pt x="314311" y="12811"/>
                    </a:lnTo>
                    <a:lnTo>
                      <a:pt x="210887" y="12070"/>
                    </a:lnTo>
                    <a:close/>
                  </a:path>
                  <a:path w="578484" h="866775">
                    <a:moveTo>
                      <a:pt x="355465" y="403459"/>
                    </a:moveTo>
                    <a:lnTo>
                      <a:pt x="262135" y="403459"/>
                    </a:lnTo>
                    <a:lnTo>
                      <a:pt x="267041" y="407934"/>
                    </a:lnTo>
                    <a:lnTo>
                      <a:pt x="267771" y="414265"/>
                    </a:lnTo>
                    <a:lnTo>
                      <a:pt x="268052" y="416196"/>
                    </a:lnTo>
                    <a:lnTo>
                      <a:pt x="323908" y="828125"/>
                    </a:lnTo>
                    <a:lnTo>
                      <a:pt x="328867" y="843314"/>
                    </a:lnTo>
                    <a:lnTo>
                      <a:pt x="338497" y="855358"/>
                    </a:lnTo>
                    <a:lnTo>
                      <a:pt x="351602" y="863344"/>
                    </a:lnTo>
                    <a:lnTo>
                      <a:pt x="366984" y="866362"/>
                    </a:lnTo>
                    <a:lnTo>
                      <a:pt x="369172" y="866395"/>
                    </a:lnTo>
                    <a:lnTo>
                      <a:pt x="371376" y="866262"/>
                    </a:lnTo>
                    <a:lnTo>
                      <a:pt x="410306" y="833761"/>
                    </a:lnTo>
                    <a:lnTo>
                      <a:pt x="411436" y="816258"/>
                    </a:lnTo>
                    <a:lnTo>
                      <a:pt x="355465" y="403459"/>
                    </a:lnTo>
                    <a:close/>
                  </a:path>
                  <a:path w="578484" h="866775">
                    <a:moveTo>
                      <a:pt x="416557" y="107732"/>
                    </a:moveTo>
                    <a:lnTo>
                      <a:pt x="158066" y="107732"/>
                    </a:lnTo>
                    <a:lnTo>
                      <a:pt x="158066" y="259785"/>
                    </a:lnTo>
                    <a:lnTo>
                      <a:pt x="353717" y="259785"/>
                    </a:lnTo>
                    <a:lnTo>
                      <a:pt x="353717" y="135055"/>
                    </a:lnTo>
                    <a:lnTo>
                      <a:pt x="432182" y="135055"/>
                    </a:lnTo>
                    <a:lnTo>
                      <a:pt x="416557" y="107732"/>
                    </a:lnTo>
                    <a:close/>
                  </a:path>
                  <a:path w="578484" h="866775">
                    <a:moveTo>
                      <a:pt x="432182" y="135055"/>
                    </a:moveTo>
                    <a:lnTo>
                      <a:pt x="353717" y="135055"/>
                    </a:lnTo>
                    <a:lnTo>
                      <a:pt x="414254" y="240335"/>
                    </a:lnTo>
                    <a:lnTo>
                      <a:pt x="419764" y="247449"/>
                    </a:lnTo>
                    <a:lnTo>
                      <a:pt x="426883" y="252814"/>
                    </a:lnTo>
                    <a:lnTo>
                      <a:pt x="435144" y="256201"/>
                    </a:lnTo>
                    <a:lnTo>
                      <a:pt x="444080" y="257381"/>
                    </a:lnTo>
                    <a:lnTo>
                      <a:pt x="452963" y="256201"/>
                    </a:lnTo>
                    <a:lnTo>
                      <a:pt x="461100" y="252814"/>
                    </a:lnTo>
                    <a:lnTo>
                      <a:pt x="468092" y="247449"/>
                    </a:lnTo>
                    <a:lnTo>
                      <a:pt x="473540" y="240335"/>
                    </a:lnTo>
                    <a:lnTo>
                      <a:pt x="522447" y="155541"/>
                    </a:lnTo>
                    <a:lnTo>
                      <a:pt x="443897" y="155541"/>
                    </a:lnTo>
                    <a:lnTo>
                      <a:pt x="432182" y="135055"/>
                    </a:lnTo>
                    <a:close/>
                  </a:path>
                  <a:path w="578484" h="866775">
                    <a:moveTo>
                      <a:pt x="449864" y="0"/>
                    </a:moveTo>
                    <a:lnTo>
                      <a:pt x="443118" y="1143"/>
                    </a:lnTo>
                    <a:lnTo>
                      <a:pt x="436207" y="10872"/>
                    </a:lnTo>
                    <a:lnTo>
                      <a:pt x="437359" y="17626"/>
                    </a:lnTo>
                    <a:lnTo>
                      <a:pt x="470292" y="41178"/>
                    </a:lnTo>
                    <a:lnTo>
                      <a:pt x="498153" y="61125"/>
                    </a:lnTo>
                    <a:lnTo>
                      <a:pt x="443897" y="155541"/>
                    </a:lnTo>
                    <a:lnTo>
                      <a:pt x="522447" y="155541"/>
                    </a:lnTo>
                    <a:lnTo>
                      <a:pt x="553884" y="101036"/>
                    </a:lnTo>
                    <a:lnTo>
                      <a:pt x="575676" y="101036"/>
                    </a:lnTo>
                    <a:lnTo>
                      <a:pt x="578074" y="97655"/>
                    </a:lnTo>
                    <a:lnTo>
                      <a:pt x="576922" y="90909"/>
                    </a:lnTo>
                    <a:lnTo>
                      <a:pt x="563787" y="81528"/>
                    </a:lnTo>
                    <a:lnTo>
                      <a:pt x="564284" y="79216"/>
                    </a:lnTo>
                    <a:lnTo>
                      <a:pt x="564566" y="76821"/>
                    </a:lnTo>
                    <a:lnTo>
                      <a:pt x="564566" y="74352"/>
                    </a:lnTo>
                    <a:lnTo>
                      <a:pt x="561868" y="60987"/>
                    </a:lnTo>
                    <a:lnTo>
                      <a:pt x="554509" y="50070"/>
                    </a:lnTo>
                    <a:lnTo>
                      <a:pt x="546926" y="44957"/>
                    </a:lnTo>
                    <a:lnTo>
                      <a:pt x="512705" y="44957"/>
                    </a:lnTo>
                    <a:lnTo>
                      <a:pt x="466778" y="12070"/>
                    </a:lnTo>
                    <a:lnTo>
                      <a:pt x="449864" y="0"/>
                    </a:lnTo>
                    <a:close/>
                  </a:path>
                  <a:path w="578484" h="866775">
                    <a:moveTo>
                      <a:pt x="575676" y="101036"/>
                    </a:moveTo>
                    <a:lnTo>
                      <a:pt x="553884" y="101036"/>
                    </a:lnTo>
                    <a:lnTo>
                      <a:pt x="561450" y="106440"/>
                    </a:lnTo>
                    <a:lnTo>
                      <a:pt x="563630" y="107078"/>
                    </a:lnTo>
                    <a:lnTo>
                      <a:pt x="569182" y="107078"/>
                    </a:lnTo>
                    <a:lnTo>
                      <a:pt x="572514" y="105495"/>
                    </a:lnTo>
                    <a:lnTo>
                      <a:pt x="575676" y="101036"/>
                    </a:lnTo>
                    <a:close/>
                  </a:path>
                  <a:path w="578484" h="866775">
                    <a:moveTo>
                      <a:pt x="530224" y="40010"/>
                    </a:moveTo>
                    <a:lnTo>
                      <a:pt x="523802" y="40010"/>
                    </a:lnTo>
                    <a:lnTo>
                      <a:pt x="517852" y="41883"/>
                    </a:lnTo>
                    <a:lnTo>
                      <a:pt x="512705" y="44957"/>
                    </a:lnTo>
                    <a:lnTo>
                      <a:pt x="546926" y="44957"/>
                    </a:lnTo>
                    <a:lnTo>
                      <a:pt x="543593" y="42709"/>
                    </a:lnTo>
                    <a:lnTo>
                      <a:pt x="530224" y="40010"/>
                    </a:lnTo>
                    <a:close/>
                  </a:path>
                  <a:path w="578484" h="866775">
                    <a:moveTo>
                      <a:pt x="374575" y="36753"/>
                    </a:moveTo>
                    <a:lnTo>
                      <a:pt x="374385" y="36803"/>
                    </a:lnTo>
                    <a:lnTo>
                      <a:pt x="374585" y="36803"/>
                    </a:lnTo>
                    <a:close/>
                  </a:path>
                </a:pathLst>
              </a:custGeom>
              <a:solidFill>
                <a:srgbClr val="003C6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9" name="object 38"/>
              <p:cNvSpPr/>
              <p:nvPr/>
            </p:nvSpPr>
            <p:spPr>
              <a:xfrm>
                <a:off x="2478647" y="4330800"/>
                <a:ext cx="889200" cy="824400"/>
              </a:xfrm>
              <a:custGeom>
                <a:avLst/>
                <a:gdLst/>
                <a:ahLst/>
                <a:cxnLst/>
                <a:rect l="l" t="t" r="r" b="b"/>
                <a:pathLst>
                  <a:path w="1493520" h="1493520">
                    <a:moveTo>
                      <a:pt x="1353761" y="0"/>
                    </a:moveTo>
                    <a:lnTo>
                      <a:pt x="139219" y="0"/>
                    </a:lnTo>
                    <a:lnTo>
                      <a:pt x="96906" y="6843"/>
                    </a:lnTo>
                    <a:lnTo>
                      <a:pt x="57870" y="27058"/>
                    </a:lnTo>
                    <a:lnTo>
                      <a:pt x="27064" y="57864"/>
                    </a:lnTo>
                    <a:lnTo>
                      <a:pt x="6850" y="96899"/>
                    </a:lnTo>
                    <a:lnTo>
                      <a:pt x="0" y="139252"/>
                    </a:lnTo>
                    <a:lnTo>
                      <a:pt x="0" y="1353707"/>
                    </a:lnTo>
                    <a:lnTo>
                      <a:pt x="6850" y="1396059"/>
                    </a:lnTo>
                    <a:lnTo>
                      <a:pt x="27064" y="1435093"/>
                    </a:lnTo>
                    <a:lnTo>
                      <a:pt x="57870" y="1465896"/>
                    </a:lnTo>
                    <a:lnTo>
                      <a:pt x="96906" y="1486108"/>
                    </a:lnTo>
                    <a:lnTo>
                      <a:pt x="141811" y="1493370"/>
                    </a:lnTo>
                    <a:lnTo>
                      <a:pt x="1351169" y="1493370"/>
                    </a:lnTo>
                    <a:lnTo>
                      <a:pt x="1396074" y="1486108"/>
                    </a:lnTo>
                    <a:lnTo>
                      <a:pt x="1435110" y="1465896"/>
                    </a:lnTo>
                    <a:lnTo>
                      <a:pt x="1441978" y="1459028"/>
                    </a:lnTo>
                    <a:lnTo>
                      <a:pt x="141811" y="1459028"/>
                    </a:lnTo>
                    <a:lnTo>
                      <a:pt x="99859" y="1450538"/>
                    </a:lnTo>
                    <a:lnTo>
                      <a:pt x="65563" y="1427398"/>
                    </a:lnTo>
                    <a:lnTo>
                      <a:pt x="42420" y="1393105"/>
                    </a:lnTo>
                    <a:lnTo>
                      <a:pt x="33929" y="1351155"/>
                    </a:lnTo>
                    <a:lnTo>
                      <a:pt x="33929" y="141804"/>
                    </a:lnTo>
                    <a:lnTo>
                      <a:pt x="42420" y="99852"/>
                    </a:lnTo>
                    <a:lnTo>
                      <a:pt x="65563" y="65556"/>
                    </a:lnTo>
                    <a:lnTo>
                      <a:pt x="99859" y="42414"/>
                    </a:lnTo>
                    <a:lnTo>
                      <a:pt x="141811" y="33922"/>
                    </a:lnTo>
                    <a:lnTo>
                      <a:pt x="1441975" y="33922"/>
                    </a:lnTo>
                    <a:lnTo>
                      <a:pt x="1435110" y="27058"/>
                    </a:lnTo>
                    <a:lnTo>
                      <a:pt x="1396074" y="6843"/>
                    </a:lnTo>
                    <a:lnTo>
                      <a:pt x="1353761" y="0"/>
                    </a:lnTo>
                    <a:close/>
                  </a:path>
                  <a:path w="1493520" h="1493520">
                    <a:moveTo>
                      <a:pt x="1441975" y="33922"/>
                    </a:moveTo>
                    <a:lnTo>
                      <a:pt x="1351169" y="33922"/>
                    </a:lnTo>
                    <a:lnTo>
                      <a:pt x="1393121" y="42414"/>
                    </a:lnTo>
                    <a:lnTo>
                      <a:pt x="1427417" y="65556"/>
                    </a:lnTo>
                    <a:lnTo>
                      <a:pt x="1450560" y="99852"/>
                    </a:lnTo>
                    <a:lnTo>
                      <a:pt x="1459051" y="141804"/>
                    </a:lnTo>
                    <a:lnTo>
                      <a:pt x="1459051" y="1351155"/>
                    </a:lnTo>
                    <a:lnTo>
                      <a:pt x="1450560" y="1393105"/>
                    </a:lnTo>
                    <a:lnTo>
                      <a:pt x="1427417" y="1427398"/>
                    </a:lnTo>
                    <a:lnTo>
                      <a:pt x="1393121" y="1450538"/>
                    </a:lnTo>
                    <a:lnTo>
                      <a:pt x="1351169" y="1459028"/>
                    </a:lnTo>
                    <a:lnTo>
                      <a:pt x="1441978" y="1459028"/>
                    </a:lnTo>
                    <a:lnTo>
                      <a:pt x="1465916" y="1435093"/>
                    </a:lnTo>
                    <a:lnTo>
                      <a:pt x="1486130" y="1396059"/>
                    </a:lnTo>
                    <a:lnTo>
                      <a:pt x="1493393" y="1351155"/>
                    </a:lnTo>
                    <a:lnTo>
                      <a:pt x="1493393" y="141804"/>
                    </a:lnTo>
                    <a:lnTo>
                      <a:pt x="1486130" y="96899"/>
                    </a:lnTo>
                    <a:lnTo>
                      <a:pt x="1465916" y="57864"/>
                    </a:lnTo>
                    <a:lnTo>
                      <a:pt x="1441975" y="33922"/>
                    </a:lnTo>
                    <a:close/>
                  </a:path>
                </a:pathLst>
              </a:custGeom>
              <a:solidFill>
                <a:srgbClr val="003C6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049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il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497638"/>
            <a:ext cx="324008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Bil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497638"/>
            <a:ext cx="324008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 descr="Bild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497638"/>
            <a:ext cx="324008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f der gleichen Seite des Rechtecks liegende Ecken abrunden 4"/>
          <p:cNvSpPr/>
          <p:nvPr/>
        </p:nvSpPr>
        <p:spPr>
          <a:xfrm>
            <a:off x="538163" y="0"/>
            <a:ext cx="3240087" cy="179388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>
            <a:off x="541338" y="1244600"/>
            <a:ext cx="80629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4" descr="HELLA_Logo_2D_CO_RGB_p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25" y="6450013"/>
            <a:ext cx="460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noProof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66400" indent="-266400">
              <a:spcBef>
                <a:spcPts val="1400"/>
              </a:spcBef>
              <a:spcAft>
                <a:spcPts val="600"/>
              </a:spcAft>
              <a:buSzPct val="90000"/>
              <a:buFont typeface="Wingdings" pitchFamily="2" charset="2"/>
              <a:buChar char="§"/>
              <a:defRPr sz="1600"/>
            </a:lvl1pPr>
            <a:lvl2pPr marL="446400" indent="-176400">
              <a:spcBef>
                <a:spcPts val="800"/>
              </a:spcBef>
              <a:buFont typeface="Arial" pitchFamily="34" charset="0"/>
              <a:buChar char="•"/>
              <a:defRPr sz="1600"/>
            </a:lvl2pPr>
            <a:lvl3pPr marL="630000" indent="-187200">
              <a:spcBef>
                <a:spcPts val="800"/>
              </a:spcBef>
              <a:defRPr sz="1600"/>
            </a:lvl3pPr>
            <a:lvl4pPr marL="810000" indent="-180000">
              <a:spcBef>
                <a:spcPts val="800"/>
              </a:spcBef>
              <a:buFont typeface="Arial" pitchFamily="34" charset="0"/>
              <a:buChar char="•"/>
              <a:defRPr sz="1400"/>
            </a:lvl4pPr>
            <a:lvl5pPr marL="986400" indent="-176400">
              <a:spcBef>
                <a:spcPts val="800"/>
              </a:spcBef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TW_Footer_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700" b="1" dirty="0" smtClean="0">
                <a:solidFill>
                  <a:schemeClr val="tx2"/>
                </a:solidFill>
                <a:cs typeface="+mj-cs"/>
              </a:defRPr>
            </a:lvl1pPr>
          </a:lstStyle>
          <a:p>
            <a:pPr>
              <a:defRPr/>
            </a:pPr>
            <a:r>
              <a:rPr lang="de-DE"/>
              <a:t>Automotive Cyber Security | 2018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000" smtClean="0">
                <a:solidFill>
                  <a:schemeClr val="tx2"/>
                </a:solidFill>
                <a:cs typeface="+mj-cs"/>
              </a:defRPr>
            </a:lvl1pPr>
          </a:lstStyle>
          <a:p>
            <a:pPr>
              <a:defRPr/>
            </a:pPr>
            <a:fld id="{B0C8B804-5B70-4BCF-A908-221238572A2B}" type="slidenum">
              <a:rPr lang="de-DE" smtClean="0"/>
              <a:pPr>
                <a:defRPr/>
              </a:pPr>
              <a:t>‹#›</a:t>
            </a:fld>
            <a:r>
              <a:rPr lang="de-DE"/>
              <a:t> </a:t>
            </a:r>
            <a:r>
              <a:rPr lang="de-DE" sz="700"/>
              <a:t>Confidential ISO 16016</a:t>
            </a:r>
            <a:endParaRPr lang="de-DE" dirty="0"/>
          </a:p>
        </p:txBody>
      </p:sp>
      <p:sp>
        <p:nvSpPr>
          <p:cNvPr id="11" name="Auf der gleichen Seite des Rechtecks liegende Ecken abrunden 10"/>
          <p:cNvSpPr/>
          <p:nvPr/>
        </p:nvSpPr>
        <p:spPr>
          <a:xfrm>
            <a:off x="538163" y="0"/>
            <a:ext cx="3240087" cy="179388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541338" y="1244600"/>
            <a:ext cx="80629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4" descr="HELLA_Logo_2D_CO_RGB_p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25" y="6450013"/>
            <a:ext cx="460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f der gleichen Seite des Rechtecks liegende Ecken abrunden 14"/>
          <p:cNvSpPr/>
          <p:nvPr userDrawn="1"/>
        </p:nvSpPr>
        <p:spPr>
          <a:xfrm>
            <a:off x="538163" y="0"/>
            <a:ext cx="3240087" cy="179388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541338" y="1244600"/>
            <a:ext cx="80629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4" descr="HELLA_Logo_2D_CO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25" y="6450013"/>
            <a:ext cx="460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309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" descr="Bild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497638"/>
            <a:ext cx="324008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Bil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497638"/>
            <a:ext cx="324008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f der gleichen Seite des Rechtecks liegende Ecken abrunden 5"/>
          <p:cNvSpPr/>
          <p:nvPr/>
        </p:nvSpPr>
        <p:spPr>
          <a:xfrm>
            <a:off x="538163" y="0"/>
            <a:ext cx="3240087" cy="179388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cxnSp>
        <p:nvCxnSpPr>
          <p:cNvPr id="7" name="Gerade Verbindung 6"/>
          <p:cNvCxnSpPr/>
          <p:nvPr/>
        </p:nvCxnSpPr>
        <p:spPr>
          <a:xfrm>
            <a:off x="541338" y="1244600"/>
            <a:ext cx="80629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4" descr="HELLA_Logo_2D_CO_RGB_p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25" y="6450013"/>
            <a:ext cx="460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541338" y="6565900"/>
            <a:ext cx="1058862" cy="204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0" tIns="0" rIns="0" bIns="0"/>
          <a:lstStyle>
            <a:defPPr>
              <a:defRPr lang="de-DE"/>
            </a:defPPr>
            <a:lvl1pPr marL="0" algn="l" defTabSz="914400" rtl="0" eaLnBrk="0" latinLnBrk="0" hangingPunct="0">
              <a:defRPr sz="1000" kern="1200">
                <a:solidFill>
                  <a:schemeClr val="tx2"/>
                </a:solidFill>
                <a:latin typeface="Arial" pitchFamily="34" charset="0"/>
                <a:ea typeface="+mn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2BA90AC-66F7-4D1F-8AEE-5E14DC459CA6}" type="slidenum">
              <a:rPr lang="de-DE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de-DE" dirty="0"/>
              <a:t> </a:t>
            </a:r>
            <a:r>
              <a:rPr lang="de-DE" sz="700" dirty="0" err="1"/>
              <a:t>Confidential</a:t>
            </a:r>
            <a:endParaRPr lang="de-DE" sz="7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40000" y="1447200"/>
            <a:ext cx="3959992" cy="48708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447200"/>
            <a:ext cx="3959992" cy="48708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10" name="TW_Footer_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700" b="1" dirty="0" smtClean="0">
                <a:solidFill>
                  <a:schemeClr val="tx2"/>
                </a:solidFill>
                <a:cs typeface="+mj-cs"/>
              </a:defRPr>
            </a:lvl1pPr>
          </a:lstStyle>
          <a:p>
            <a:pPr>
              <a:defRPr/>
            </a:pPr>
            <a:r>
              <a:rPr lang="de-DE"/>
              <a:t>Automotive Cyber Security | 2018</a:t>
            </a:r>
          </a:p>
        </p:txBody>
      </p:sp>
      <p:pic>
        <p:nvPicPr>
          <p:cNvPr id="11" name="Picture 8" descr="Bil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497638"/>
            <a:ext cx="324008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f der gleichen Seite des Rechtecks liegende Ecken abrunden 11"/>
          <p:cNvSpPr/>
          <p:nvPr/>
        </p:nvSpPr>
        <p:spPr>
          <a:xfrm>
            <a:off x="538163" y="0"/>
            <a:ext cx="3240087" cy="179388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cxnSp>
        <p:nvCxnSpPr>
          <p:cNvPr id="13" name="Gerade Verbindung 12"/>
          <p:cNvCxnSpPr/>
          <p:nvPr/>
        </p:nvCxnSpPr>
        <p:spPr>
          <a:xfrm>
            <a:off x="541338" y="1244600"/>
            <a:ext cx="80629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4" descr="HELLA_Logo_2D_CO_RGB_p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25" y="6450013"/>
            <a:ext cx="460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6"/>
          <p:cNvSpPr txBox="1">
            <a:spLocks noChangeArrowheads="1"/>
          </p:cNvSpPr>
          <p:nvPr/>
        </p:nvSpPr>
        <p:spPr bwMode="auto">
          <a:xfrm>
            <a:off x="541338" y="6552000"/>
            <a:ext cx="1438374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0" tIns="0" rIns="0" bIns="0"/>
          <a:lstStyle>
            <a:defPPr>
              <a:defRPr lang="de-DE"/>
            </a:defPPr>
            <a:lvl1pPr marL="0" algn="l" defTabSz="914400" rtl="0" eaLnBrk="0" latinLnBrk="0" hangingPunct="0">
              <a:defRPr sz="1000" kern="1200">
                <a:solidFill>
                  <a:schemeClr val="tx2"/>
                </a:solidFill>
                <a:latin typeface="Arial" pitchFamily="34" charset="0"/>
                <a:ea typeface="+mn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2BA90AC-66F7-4D1F-8AEE-5E14DC459CA6}" type="slidenum">
              <a:rPr lang="de-DE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de-DE"/>
              <a:t> </a:t>
            </a:r>
            <a:r>
              <a:rPr lang="de-DE" sz="700"/>
              <a:t>Confidential ISO 16016</a:t>
            </a:r>
            <a:endParaRPr lang="de-DE" sz="700" dirty="0"/>
          </a:p>
        </p:txBody>
      </p:sp>
      <p:sp>
        <p:nvSpPr>
          <p:cNvPr id="17" name="Auf der gleichen Seite des Rechtecks liegende Ecken abrunden 16"/>
          <p:cNvSpPr/>
          <p:nvPr userDrawn="1"/>
        </p:nvSpPr>
        <p:spPr>
          <a:xfrm>
            <a:off x="538163" y="0"/>
            <a:ext cx="3240087" cy="179388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cxnSp>
        <p:nvCxnSpPr>
          <p:cNvPr id="18" name="Gerade Verbindung 17"/>
          <p:cNvCxnSpPr/>
          <p:nvPr userDrawn="1"/>
        </p:nvCxnSpPr>
        <p:spPr>
          <a:xfrm>
            <a:off x="541338" y="1244600"/>
            <a:ext cx="80629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4" descr="HELLA_Logo_2D_CO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25" y="6450013"/>
            <a:ext cx="460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50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Bil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497638"/>
            <a:ext cx="324008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 descr="Bild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497638"/>
            <a:ext cx="324008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Bil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497638"/>
            <a:ext cx="324008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f der gleichen Seite des Rechtecks liegende Ecken abrunden 7"/>
          <p:cNvSpPr/>
          <p:nvPr/>
        </p:nvSpPr>
        <p:spPr>
          <a:xfrm>
            <a:off x="538163" y="0"/>
            <a:ext cx="3240087" cy="179388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541338" y="1244600"/>
            <a:ext cx="80629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4" descr="HELLA_Logo_2D_CO_RGB_p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25" y="6450013"/>
            <a:ext cx="460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0000" y="1447200"/>
            <a:ext cx="3959992" cy="639762"/>
          </a:xfrm>
        </p:spPr>
        <p:txBody>
          <a:bodyPr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0000" y="2132856"/>
            <a:ext cx="3959992" cy="418514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447200"/>
            <a:ext cx="3959992" cy="639762"/>
          </a:xfrm>
        </p:spPr>
        <p:txBody>
          <a:bodyPr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4008" y="2132856"/>
            <a:ext cx="3959992" cy="4185144"/>
          </a:xfrm>
        </p:spPr>
        <p:txBody>
          <a:bodyPr/>
          <a:lstStyle>
            <a:lvl1pPr>
              <a:defRPr sz="1600"/>
            </a:lvl1pPr>
            <a:lvl2pPr>
              <a:defRPr sz="1600" baseline="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11" name="TW_Footer_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700" b="1" dirty="0" smtClean="0">
                <a:solidFill>
                  <a:schemeClr val="tx2"/>
                </a:solidFill>
                <a:cs typeface="+mj-cs"/>
              </a:defRPr>
            </a:lvl1pPr>
          </a:lstStyle>
          <a:p>
            <a:pPr>
              <a:defRPr/>
            </a:pPr>
            <a:r>
              <a:rPr lang="de-DE"/>
              <a:t>Automotive Cyber Security | 2018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000" smtClean="0">
                <a:solidFill>
                  <a:schemeClr val="tx2"/>
                </a:solidFill>
                <a:cs typeface="+mj-cs"/>
              </a:defRPr>
            </a:lvl1pPr>
          </a:lstStyle>
          <a:p>
            <a:pPr>
              <a:defRPr/>
            </a:pPr>
            <a:fld id="{1BD67188-AB6B-4109-85A1-F2A565D71044}" type="slidenum">
              <a:rPr lang="de-DE" smtClean="0"/>
              <a:pPr>
                <a:defRPr/>
              </a:pPr>
              <a:t>‹#›</a:t>
            </a:fld>
            <a:r>
              <a:rPr lang="de-DE"/>
              <a:t> </a:t>
            </a:r>
            <a:r>
              <a:rPr lang="de-DE" sz="700"/>
              <a:t>Confidential ISO 16016</a:t>
            </a:r>
            <a:r>
              <a:rPr lang="de-DE"/>
              <a:t> </a:t>
            </a:r>
            <a:endParaRPr lang="de-DE" dirty="0"/>
          </a:p>
        </p:txBody>
      </p:sp>
      <p:sp>
        <p:nvSpPr>
          <p:cNvPr id="14" name="Auf der gleichen Seite des Rechtecks liegende Ecken abrunden 13"/>
          <p:cNvSpPr/>
          <p:nvPr/>
        </p:nvSpPr>
        <p:spPr>
          <a:xfrm>
            <a:off x="538163" y="0"/>
            <a:ext cx="3240087" cy="179388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541338" y="1244600"/>
            <a:ext cx="80629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4" descr="HELLA_Logo_2D_CO_RGB_p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25" y="6450013"/>
            <a:ext cx="460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Auf der gleichen Seite des Rechtecks liegende Ecken abrunden 17"/>
          <p:cNvSpPr/>
          <p:nvPr userDrawn="1"/>
        </p:nvSpPr>
        <p:spPr>
          <a:xfrm>
            <a:off x="538163" y="0"/>
            <a:ext cx="3240087" cy="179388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cxnSp>
        <p:nvCxnSpPr>
          <p:cNvPr id="19" name="Gerade Verbindung 18"/>
          <p:cNvCxnSpPr/>
          <p:nvPr userDrawn="1"/>
        </p:nvCxnSpPr>
        <p:spPr>
          <a:xfrm>
            <a:off x="541338" y="1244600"/>
            <a:ext cx="80629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4" descr="HELLA_Logo_2D_CO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25" y="6450013"/>
            <a:ext cx="460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131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il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497638"/>
            <a:ext cx="324008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 descr="Bild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497638"/>
            <a:ext cx="324008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 descr="Bil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497638"/>
            <a:ext cx="324008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f der gleichen Seite des Rechtecks liegende Ecken abrunden 3"/>
          <p:cNvSpPr/>
          <p:nvPr/>
        </p:nvSpPr>
        <p:spPr>
          <a:xfrm>
            <a:off x="538163" y="0"/>
            <a:ext cx="3240087" cy="179388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541338" y="1244600"/>
            <a:ext cx="80629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4" descr="HELLA_Logo_2D_CO_RGB_p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25" y="6450013"/>
            <a:ext cx="460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7" name="TW_Footer_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700" b="1" dirty="0" smtClean="0">
                <a:solidFill>
                  <a:schemeClr val="tx2"/>
                </a:solidFill>
                <a:cs typeface="+mj-cs"/>
              </a:defRPr>
            </a:lvl1pPr>
          </a:lstStyle>
          <a:p>
            <a:pPr>
              <a:defRPr/>
            </a:pPr>
            <a:r>
              <a:rPr lang="de-DE"/>
              <a:t>Automotive Cyber Security | 2018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000" smtClean="0">
                <a:solidFill>
                  <a:schemeClr val="tx2"/>
                </a:solidFill>
                <a:cs typeface="+mj-cs"/>
              </a:defRPr>
            </a:lvl1pPr>
          </a:lstStyle>
          <a:p>
            <a:pPr>
              <a:defRPr/>
            </a:pPr>
            <a:fld id="{A8C8F5A6-AA2E-4E07-9607-16E909EC84F7}" type="slidenum">
              <a:rPr lang="de-DE" smtClean="0"/>
              <a:pPr>
                <a:defRPr/>
              </a:pPr>
              <a:t>‹#›</a:t>
            </a:fld>
            <a:r>
              <a:rPr lang="de-DE"/>
              <a:t> </a:t>
            </a:r>
            <a:r>
              <a:rPr lang="de-DE" sz="700"/>
              <a:t>Confidential ISO 16016</a:t>
            </a:r>
            <a:r>
              <a:rPr lang="de-DE"/>
              <a:t> </a:t>
            </a:r>
            <a:endParaRPr lang="de-DE" dirty="0"/>
          </a:p>
        </p:txBody>
      </p:sp>
      <p:sp>
        <p:nvSpPr>
          <p:cNvPr id="10" name="Auf der gleichen Seite des Rechtecks liegende Ecken abrunden 9"/>
          <p:cNvSpPr/>
          <p:nvPr/>
        </p:nvSpPr>
        <p:spPr>
          <a:xfrm>
            <a:off x="538163" y="0"/>
            <a:ext cx="3240087" cy="179388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541338" y="1244600"/>
            <a:ext cx="80629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4" descr="HELLA_Logo_2D_CO_RGB_p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25" y="6450013"/>
            <a:ext cx="460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f der gleichen Seite des Rechtecks liegende Ecken abrunden 13"/>
          <p:cNvSpPr/>
          <p:nvPr userDrawn="1"/>
        </p:nvSpPr>
        <p:spPr>
          <a:xfrm>
            <a:off x="538163" y="0"/>
            <a:ext cx="3240087" cy="179388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cxnSp>
        <p:nvCxnSpPr>
          <p:cNvPr id="15" name="Gerade Verbindung 14"/>
          <p:cNvCxnSpPr/>
          <p:nvPr userDrawn="1"/>
        </p:nvCxnSpPr>
        <p:spPr>
          <a:xfrm>
            <a:off x="541338" y="1244600"/>
            <a:ext cx="80629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4" descr="HELLA_Logo_2D_CO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25" y="6450013"/>
            <a:ext cx="460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22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Bil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497638"/>
            <a:ext cx="324008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 descr="Bild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497638"/>
            <a:ext cx="324008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8" descr="Bil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497638"/>
            <a:ext cx="324008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f der gleichen Seite des Rechtecks liegende Ecken abrunden 2"/>
          <p:cNvSpPr/>
          <p:nvPr/>
        </p:nvSpPr>
        <p:spPr>
          <a:xfrm>
            <a:off x="538163" y="0"/>
            <a:ext cx="3240087" cy="179388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cxnSp>
        <p:nvCxnSpPr>
          <p:cNvPr id="4" name="Gerade Verbindung 3"/>
          <p:cNvCxnSpPr/>
          <p:nvPr/>
        </p:nvCxnSpPr>
        <p:spPr>
          <a:xfrm>
            <a:off x="541338" y="1244600"/>
            <a:ext cx="80629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4" descr="HELLA_Logo_2D_CO_RGB_p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25" y="6450013"/>
            <a:ext cx="460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W_Footer_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700" b="1" dirty="0" smtClean="0">
                <a:solidFill>
                  <a:schemeClr val="tx2"/>
                </a:solidFill>
                <a:cs typeface="+mj-cs"/>
              </a:defRPr>
            </a:lvl1pPr>
          </a:lstStyle>
          <a:p>
            <a:pPr>
              <a:defRPr/>
            </a:pPr>
            <a:r>
              <a:rPr lang="de-DE"/>
              <a:t>Automotive Cyber Security | 2018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000" smtClean="0">
                <a:solidFill>
                  <a:schemeClr val="tx2"/>
                </a:solidFill>
                <a:cs typeface="+mj-cs"/>
              </a:defRPr>
            </a:lvl1pPr>
          </a:lstStyle>
          <a:p>
            <a:pPr>
              <a:defRPr/>
            </a:pPr>
            <a:fld id="{0A8FF9E9-0335-44D6-B980-FF227F0611F6}" type="slidenum">
              <a:rPr lang="de-DE" smtClean="0"/>
              <a:pPr>
                <a:defRPr/>
              </a:pPr>
              <a:t>‹#›</a:t>
            </a:fld>
            <a:r>
              <a:rPr lang="de-DE"/>
              <a:t> </a:t>
            </a:r>
            <a:r>
              <a:rPr lang="de-DE" sz="700"/>
              <a:t>Confidential ISO 16016</a:t>
            </a:r>
            <a:endParaRPr lang="de-DE" dirty="0"/>
          </a:p>
        </p:txBody>
      </p:sp>
      <p:sp>
        <p:nvSpPr>
          <p:cNvPr id="9" name="Auf der gleichen Seite des Rechtecks liegende Ecken abrunden 8"/>
          <p:cNvSpPr/>
          <p:nvPr/>
        </p:nvSpPr>
        <p:spPr>
          <a:xfrm>
            <a:off x="538163" y="0"/>
            <a:ext cx="3240087" cy="179388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541338" y="1244600"/>
            <a:ext cx="80629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4" descr="HELLA_Logo_2D_CO_RGB_p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25" y="6450013"/>
            <a:ext cx="460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f der gleichen Seite des Rechtecks liegende Ecken abrunden 12"/>
          <p:cNvSpPr/>
          <p:nvPr userDrawn="1"/>
        </p:nvSpPr>
        <p:spPr>
          <a:xfrm>
            <a:off x="538163" y="0"/>
            <a:ext cx="3240087" cy="179388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41338" y="1244600"/>
            <a:ext cx="80629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HELLA_Logo_2D_CO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25" y="6450013"/>
            <a:ext cx="460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31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539750" y="360363"/>
            <a:ext cx="80676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90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Title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39750" y="1447800"/>
            <a:ext cx="8064500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Text Level 1</a:t>
            </a:r>
          </a:p>
          <a:p>
            <a:pPr lvl="1"/>
            <a:r>
              <a:rPr lang="en-US" altLang="de-DE"/>
              <a:t>Level 2</a:t>
            </a:r>
          </a:p>
          <a:p>
            <a:pPr lvl="2"/>
            <a:r>
              <a:rPr lang="en-US" altLang="de-DE"/>
              <a:t>Level 3</a:t>
            </a:r>
          </a:p>
          <a:p>
            <a:pPr lvl="3"/>
            <a:r>
              <a:rPr lang="en-US" altLang="de-DE"/>
              <a:t>Level 4</a:t>
            </a:r>
          </a:p>
          <a:p>
            <a:pPr lvl="4"/>
            <a:r>
              <a:rPr lang="en-US" altLang="de-DE"/>
              <a:t>Level 5</a:t>
            </a:r>
          </a:p>
        </p:txBody>
      </p:sp>
      <p:sp>
        <p:nvSpPr>
          <p:cNvPr id="7" name="TW_Footer_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9838" y="6562725"/>
            <a:ext cx="4359275" cy="295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180000" bIns="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7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Automotive Cyber Security | 2018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1338" y="6551613"/>
            <a:ext cx="1510382" cy="1897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0" bIns="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2"/>
                </a:solidFill>
                <a:latin typeface="+mn-lt"/>
                <a:cs typeface="+mj-cs"/>
              </a:defRPr>
            </a:lvl1pPr>
          </a:lstStyle>
          <a:p>
            <a:pPr>
              <a:defRPr/>
            </a:pPr>
            <a:fld id="{F783E54B-EEE3-485D-8E61-93E084AB203B}" type="slidenum">
              <a:rPr lang="de-DE" smtClean="0"/>
              <a:pPr>
                <a:defRPr/>
              </a:pPr>
              <a:t>‹#›</a:t>
            </a:fld>
            <a:r>
              <a:rPr lang="de-DE"/>
              <a:t> </a:t>
            </a:r>
            <a:r>
              <a:rPr lang="de-DE" sz="700"/>
              <a:t>Confidential ISO 16016</a:t>
            </a:r>
            <a:endParaRPr lang="de-DE" sz="7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65113" indent="-265113" algn="l" rtl="0" eaLnBrk="1" fontAlgn="base" hangingPunct="1">
        <a:spcBef>
          <a:spcPts val="1400"/>
        </a:spcBef>
        <a:spcAft>
          <a:spcPts val="600"/>
        </a:spcAft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46088" indent="-176213" algn="l" rtl="0" eaLnBrk="1" fontAlgn="base" hangingPunct="1">
        <a:spcBef>
          <a:spcPts val="8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28650" indent="-185738" algn="l" rtl="0" eaLnBrk="1" fontAlgn="base" hangingPunct="1">
        <a:spcBef>
          <a:spcPts val="8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09625" indent="-179388" algn="l" rtl="0" eaLnBrk="1" fontAlgn="base" hangingPunct="1">
        <a:spcBef>
          <a:spcPts val="8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85838" indent="-176213" algn="l" rtl="0" eaLnBrk="1" fontAlgn="base" hangingPunct="1">
        <a:spcBef>
          <a:spcPts val="8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4"/>
          <p:cNvSpPr>
            <a:spLocks noGrp="1"/>
          </p:cNvSpPr>
          <p:nvPr>
            <p:ph type="ctrTitle"/>
          </p:nvPr>
        </p:nvSpPr>
        <p:spPr>
          <a:xfrm>
            <a:off x="3956400" y="2130425"/>
            <a:ext cx="4864072" cy="1108800"/>
          </a:xfrm>
        </p:spPr>
        <p:txBody>
          <a:bodyPr/>
          <a:lstStyle/>
          <a:p>
            <a:r>
              <a:rPr lang="de-DE" altLang="de-DE" dirty="0">
                <a:latin typeface="Arial" charset="0"/>
                <a:cs typeface="Arial" charset="0"/>
              </a:rPr>
              <a:t>Automotive Cyber Security</a:t>
            </a:r>
          </a:p>
        </p:txBody>
      </p:sp>
      <p:sp>
        <p:nvSpPr>
          <p:cNvPr id="8195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altLang="de-DE" dirty="0">
                <a:latin typeface="Arial" charset="0"/>
                <a:cs typeface="Arial" charset="0"/>
              </a:rPr>
              <a:t>Andi Otea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altLang="de-DE" dirty="0">
                <a:latin typeface="Arial" charset="0"/>
                <a:cs typeface="Arial" charset="0"/>
              </a:rPr>
              <a:t>May 2018</a:t>
            </a: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Arial" charset="0"/>
                <a:cs typeface="Arial" charset="0"/>
              </a:rPr>
              <a:t>Automotive Cyber Security</a:t>
            </a:r>
            <a:br>
              <a:rPr lang="de-DE" altLang="de-DE" dirty="0">
                <a:latin typeface="Arial" charset="0"/>
                <a:cs typeface="Arial" charset="0"/>
              </a:rPr>
            </a:br>
            <a:r>
              <a:rPr lang="de-DE" altLang="de-DE" b="0" dirty="0">
                <a:latin typeface="Arial" charset="0"/>
                <a:cs typeface="Arial" charset="0"/>
              </a:rPr>
              <a:t>Secure Download</a:t>
            </a:r>
            <a:endParaRPr lang="en-US" altLang="de-DE" b="0" dirty="0">
              <a:latin typeface="Arial" charset="0"/>
              <a:cs typeface="Arial" charset="0"/>
            </a:endParaRP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"/>
            </a:pPr>
            <a:r>
              <a:rPr lang="en-US" altLang="en-US" dirty="0"/>
              <a:t>Classic Software update – tester connected directly to the car</a:t>
            </a:r>
          </a:p>
          <a:p>
            <a:pPr>
              <a:buFont typeface="Wingdings" pitchFamily="2" charset="2"/>
              <a:buChar char=""/>
            </a:pPr>
            <a:r>
              <a:rPr lang="en-US" altLang="en-US" dirty="0">
                <a:solidFill>
                  <a:srgbClr val="000000"/>
                </a:solidFill>
              </a:rPr>
              <a:t>Over the Air (OTA) update – software update received wirelessly</a:t>
            </a:r>
          </a:p>
          <a:p>
            <a:pPr>
              <a:buFont typeface="Wingdings" pitchFamily="2" charset="2"/>
              <a:buChar char=""/>
            </a:pPr>
            <a:r>
              <a:rPr lang="en-US" dirty="0"/>
              <a:t>Secure Transfer: Send Software update Encrypted</a:t>
            </a:r>
          </a:p>
          <a:p>
            <a:pPr>
              <a:buFont typeface="Wingdings" pitchFamily="2" charset="2"/>
              <a:buChar char=""/>
            </a:pPr>
            <a:r>
              <a:rPr lang="en-US" dirty="0"/>
              <a:t>Authenticity check: recalculate the Hash on the received Software and compare it with  a “Reference Hash”</a:t>
            </a:r>
            <a:endParaRPr lang="de-DE" altLang="en-US" dirty="0">
              <a:solidFill>
                <a:srgbClr val="000000"/>
              </a:solidFill>
            </a:endParaRPr>
          </a:p>
          <a:p>
            <a:pPr algn="just">
              <a:buFont typeface="Wingdings" pitchFamily="2" charset="2"/>
              <a:buChar char=""/>
            </a:pPr>
            <a:endParaRPr lang="de-DE" altLang="en-US" sz="1500" i="1" dirty="0">
              <a:latin typeface="Arial" charset="0"/>
              <a:cs typeface="Arial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Automotive Cyber Security |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282309-8C89-469F-8B20-F9D346BBDE0A}" type="slidenum">
              <a:rPr lang="de-DE" smtClean="0"/>
              <a:pPr>
                <a:defRPr/>
              </a:pPr>
              <a:t>10</a:t>
            </a:fld>
            <a:endParaRPr lang="de-DE" sz="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052736" cy="10527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40" y="3573016"/>
            <a:ext cx="3487936" cy="26159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73016"/>
            <a:ext cx="3816226" cy="259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279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Arial" charset="0"/>
                <a:cs typeface="Arial" charset="0"/>
              </a:rPr>
              <a:t>Automotive Cyber Security</a:t>
            </a:r>
            <a:br>
              <a:rPr lang="de-DE" altLang="de-DE" dirty="0">
                <a:latin typeface="Arial" charset="0"/>
                <a:cs typeface="Arial" charset="0"/>
              </a:rPr>
            </a:br>
            <a:r>
              <a:rPr lang="de-DE" altLang="de-DE" b="0" dirty="0">
                <a:latin typeface="Arial" charset="0"/>
                <a:cs typeface="Arial" charset="0"/>
              </a:rPr>
              <a:t>Secure Boot</a:t>
            </a:r>
            <a:endParaRPr lang="en-US" altLang="de-DE" b="0" dirty="0">
              <a:latin typeface="Arial" charset="0"/>
              <a:cs typeface="Arial" charset="0"/>
            </a:endParaRP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"/>
            </a:pPr>
            <a:r>
              <a:rPr lang="en-US" b="1" dirty="0"/>
              <a:t>Security Goal:</a:t>
            </a:r>
            <a:r>
              <a:rPr lang="en-US" dirty="0"/>
              <a:t> </a:t>
            </a:r>
            <a:r>
              <a:rPr lang="en-US" i="1" dirty="0"/>
              <a:t>Authenticity</a:t>
            </a:r>
            <a:r>
              <a:rPr lang="en-US" dirty="0"/>
              <a:t> and </a:t>
            </a:r>
            <a:r>
              <a:rPr lang="en-US" i="1" dirty="0"/>
              <a:t>Integrity</a:t>
            </a:r>
            <a:r>
              <a:rPr lang="en-US" dirty="0"/>
              <a:t> of Software</a:t>
            </a:r>
          </a:p>
          <a:p>
            <a:pPr>
              <a:buFont typeface="Wingdings" pitchFamily="2" charset="2"/>
              <a:buChar char=""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dirty="0"/>
              <a:t>t shall be ensured that only SW with proven authenticity &amp; integrity is executed:</a:t>
            </a:r>
          </a:p>
          <a:p>
            <a:pPr lvl="1"/>
            <a:r>
              <a:rPr lang="en-US" dirty="0"/>
              <a:t>that has not been created/modified by an unauthorized party</a:t>
            </a:r>
          </a:p>
          <a:p>
            <a:pPr lvl="1"/>
            <a:r>
              <a:rPr lang="en-US" dirty="0"/>
              <a:t>that has been correctly flashed to the ECU without any errors</a:t>
            </a:r>
          </a:p>
          <a:p>
            <a:pPr algn="just">
              <a:buFont typeface="Wingdings" pitchFamily="2" charset="2"/>
              <a:buChar char=""/>
              <a:defRPr/>
            </a:pPr>
            <a:r>
              <a:rPr lang="en-US" dirty="0"/>
              <a:t>To provide Secure Boot functionality the ECU must be equipped with a </a:t>
            </a:r>
            <a:r>
              <a:rPr lang="en-US" b="1" dirty="0"/>
              <a:t>HSM</a:t>
            </a:r>
            <a:r>
              <a:rPr lang="en-US" dirty="0"/>
              <a:t> (hardware security module) that acts as a trust anchor</a:t>
            </a:r>
          </a:p>
          <a:p>
            <a:pPr algn="just">
              <a:buFont typeface="Wingdings" pitchFamily="2" charset="2"/>
              <a:buChar char=""/>
              <a:defRPr/>
            </a:pPr>
            <a:endParaRPr lang="de-DE" altLang="en-US" sz="1500" dirty="0">
              <a:solidFill>
                <a:srgbClr val="000000"/>
              </a:solidFill>
            </a:endParaRPr>
          </a:p>
          <a:p>
            <a:pPr algn="just">
              <a:buFont typeface="Wingdings" pitchFamily="2" charset="2"/>
              <a:buChar char=""/>
            </a:pPr>
            <a:endParaRPr lang="de-DE" altLang="en-US" sz="1500" i="1" dirty="0">
              <a:latin typeface="Arial" charset="0"/>
              <a:cs typeface="Arial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Automotive Cyber Security |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282309-8C89-469F-8B20-F9D346BBDE0A}" type="slidenum">
              <a:rPr lang="de-DE" smtClean="0"/>
              <a:pPr>
                <a:defRPr/>
              </a:pPr>
              <a:t>11</a:t>
            </a:fld>
            <a:endParaRPr lang="de-DE" sz="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052736" cy="10527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581128"/>
            <a:ext cx="2286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3076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Arial" charset="0"/>
                <a:cs typeface="Arial" charset="0"/>
              </a:rPr>
              <a:t>Automotive Cyber Security</a:t>
            </a:r>
            <a:br>
              <a:rPr lang="de-DE" altLang="de-DE" dirty="0">
                <a:latin typeface="Arial" charset="0"/>
                <a:cs typeface="Arial" charset="0"/>
              </a:rPr>
            </a:br>
            <a:r>
              <a:rPr lang="de-DE" altLang="de-DE" b="0" dirty="0">
                <a:latin typeface="Arial" charset="0"/>
                <a:cs typeface="Arial" charset="0"/>
              </a:rPr>
              <a:t>Secure Communication</a:t>
            </a:r>
            <a:endParaRPr lang="en-US" altLang="de-DE" b="0" dirty="0">
              <a:latin typeface="Arial" charset="0"/>
              <a:cs typeface="Arial" charset="0"/>
            </a:endParaRP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de-DE" altLang="en-US" sz="1500" dirty="0">
              <a:solidFill>
                <a:srgbClr val="000000"/>
              </a:solidFill>
            </a:endParaRPr>
          </a:p>
          <a:p>
            <a:pPr algn="just">
              <a:buFont typeface="Wingdings" pitchFamily="2" charset="2"/>
              <a:buChar char=""/>
            </a:pPr>
            <a:endParaRPr lang="de-DE" altLang="en-US" sz="1500" i="1" dirty="0">
              <a:latin typeface="Arial" charset="0"/>
              <a:cs typeface="Arial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Automotive Cyber Security |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282309-8C89-469F-8B20-F9D346BBDE0A}" type="slidenum">
              <a:rPr lang="de-DE" smtClean="0"/>
              <a:pPr>
                <a:defRPr/>
              </a:pPr>
              <a:t>12</a:t>
            </a:fld>
            <a:endParaRPr lang="de-DE" sz="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052736" cy="10527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313836"/>
            <a:ext cx="4752528" cy="513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908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Arial" charset="0"/>
                <a:cs typeface="Arial" charset="0"/>
              </a:rPr>
              <a:t>Automotive Cyber Security</a:t>
            </a:r>
            <a:br>
              <a:rPr lang="de-DE" altLang="de-DE" dirty="0">
                <a:latin typeface="Arial" charset="0"/>
                <a:cs typeface="Arial" charset="0"/>
              </a:rPr>
            </a:br>
            <a:r>
              <a:rPr lang="de-DE" altLang="de-DE" b="0" dirty="0">
                <a:latin typeface="Arial" charset="0"/>
                <a:cs typeface="Arial" charset="0"/>
              </a:rPr>
              <a:t>Secure Communication</a:t>
            </a:r>
            <a:endParaRPr lang="en-US" altLang="de-DE" b="0" dirty="0">
              <a:latin typeface="Arial" charset="0"/>
              <a:cs typeface="Arial" charset="0"/>
            </a:endParaRP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"/>
              <a:defRPr/>
            </a:pPr>
            <a:r>
              <a:rPr lang="en-US" altLang="en-US" b="1" dirty="0">
                <a:solidFill>
                  <a:srgbClr val="000000"/>
                </a:solidFill>
              </a:rPr>
              <a:t>Security Goal: </a:t>
            </a:r>
            <a:r>
              <a:rPr lang="en-US" altLang="en-US" i="1" dirty="0">
                <a:solidFill>
                  <a:srgbClr val="000000"/>
                </a:solidFill>
              </a:rPr>
              <a:t>Authenticity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i="1" dirty="0">
                <a:solidFill>
                  <a:srgbClr val="000000"/>
                </a:solidFill>
              </a:rPr>
              <a:t>Integrity</a:t>
            </a:r>
            <a:r>
              <a:rPr lang="en-US" altLang="en-US" dirty="0">
                <a:solidFill>
                  <a:srgbClr val="000000"/>
                </a:solidFill>
              </a:rPr>
              <a:t> of onboard-communication</a:t>
            </a:r>
          </a:p>
          <a:p>
            <a:pPr algn="just">
              <a:buFont typeface="Wingdings" pitchFamily="2" charset="2"/>
              <a:buChar char=""/>
              <a:defRPr/>
            </a:pPr>
            <a:r>
              <a:rPr lang="en-US" altLang="en-US" dirty="0">
                <a:solidFill>
                  <a:srgbClr val="000000"/>
                </a:solidFill>
              </a:rPr>
              <a:t>It shall be ensured that messages transferred over onboard communication busses:</a:t>
            </a:r>
          </a:p>
          <a:p>
            <a:pPr lvl="1" algn="just">
              <a:spcBef>
                <a:spcPts val="1400"/>
              </a:spcBef>
              <a:spcAft>
                <a:spcPts val="600"/>
              </a:spcAft>
              <a:buSzPct val="90000"/>
              <a:defRPr/>
            </a:pPr>
            <a:r>
              <a:rPr lang="en-US" altLang="en-US" dirty="0">
                <a:solidFill>
                  <a:srgbClr val="000000"/>
                </a:solidFill>
              </a:rPr>
              <a:t>cannot be manipulated during transmission</a:t>
            </a:r>
          </a:p>
          <a:p>
            <a:pPr lvl="1" algn="just">
              <a:spcBef>
                <a:spcPts val="1400"/>
              </a:spcBef>
              <a:spcAft>
                <a:spcPts val="600"/>
              </a:spcAft>
              <a:buSzPct val="90000"/>
              <a:defRPr/>
            </a:pPr>
            <a:r>
              <a:rPr lang="en-US" altLang="en-US" dirty="0">
                <a:solidFill>
                  <a:srgbClr val="000000"/>
                </a:solidFill>
              </a:rPr>
              <a:t>cannot be recorded and transmitted later again (replay attack)</a:t>
            </a:r>
          </a:p>
          <a:p>
            <a:pPr marL="0" indent="0" algn="just">
              <a:buNone/>
              <a:defRPr/>
            </a:pPr>
            <a:r>
              <a:rPr lang="en-US" altLang="en-US" dirty="0">
                <a:solidFill>
                  <a:srgbClr val="000000"/>
                </a:solidFill>
              </a:rPr>
              <a:t>e.g. by an attacker without detection by the receiver of </a:t>
            </a:r>
            <a:r>
              <a:rPr lang="en-US" altLang="en-US">
                <a:solidFill>
                  <a:srgbClr val="000000"/>
                </a:solidFill>
              </a:rPr>
              <a:t>the message</a:t>
            </a:r>
            <a:endParaRPr lang="en-US" altLang="en-US" dirty="0">
              <a:solidFill>
                <a:srgbClr val="000000"/>
              </a:solidFill>
            </a:endParaRPr>
          </a:p>
          <a:p>
            <a:pPr algn="just">
              <a:buFont typeface="Wingdings" pitchFamily="2" charset="2"/>
              <a:buChar char=""/>
            </a:pPr>
            <a:endParaRPr lang="de-DE" altLang="en-US" sz="1500" dirty="0">
              <a:solidFill>
                <a:srgbClr val="000000"/>
              </a:solidFill>
            </a:endParaRPr>
          </a:p>
          <a:p>
            <a:pPr algn="just">
              <a:buFont typeface="Wingdings" pitchFamily="2" charset="2"/>
              <a:buChar char=""/>
            </a:pPr>
            <a:endParaRPr lang="de-DE" altLang="en-US" sz="1500" i="1" dirty="0">
              <a:latin typeface="Arial" charset="0"/>
              <a:cs typeface="Arial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Automotive Cyber Security |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282309-8C89-469F-8B20-F9D346BBDE0A}" type="slidenum">
              <a:rPr lang="de-DE" smtClean="0"/>
              <a:pPr>
                <a:defRPr/>
              </a:pPr>
              <a:t>13</a:t>
            </a:fld>
            <a:endParaRPr lang="de-DE" sz="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052736" cy="1052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4509120"/>
            <a:ext cx="3798137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39702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Arial" charset="0"/>
                <a:cs typeface="Arial" charset="0"/>
              </a:rPr>
              <a:t>Automotive Cyber Security</a:t>
            </a:r>
            <a:br>
              <a:rPr lang="de-DE" altLang="de-DE" dirty="0">
                <a:latin typeface="Arial" charset="0"/>
                <a:cs typeface="Arial" charset="0"/>
              </a:rPr>
            </a:br>
            <a:r>
              <a:rPr lang="de-DE" altLang="de-DE" b="0" dirty="0">
                <a:latin typeface="Arial" charset="0"/>
                <a:cs typeface="Arial" charset="0"/>
              </a:rPr>
              <a:t>Criptographic Hash function</a:t>
            </a:r>
            <a:endParaRPr lang="en-US" altLang="de-DE" b="0" dirty="0">
              <a:latin typeface="Arial" charset="0"/>
              <a:cs typeface="Arial" charset="0"/>
            </a:endParaRP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"/>
              <a:defRPr/>
            </a:pPr>
            <a:r>
              <a:rPr lang="en-US" altLang="en-US" dirty="0">
                <a:solidFill>
                  <a:srgbClr val="000000"/>
                </a:solidFill>
              </a:rPr>
              <a:t>It is a mathematical algorithm that maps data of arbitrary size to a bit string of a fixed size</a:t>
            </a:r>
          </a:p>
          <a:p>
            <a:pPr algn="just">
              <a:buFont typeface="Wingdings" pitchFamily="2" charset="2"/>
              <a:buChar char=""/>
              <a:defRPr/>
            </a:pPr>
            <a:r>
              <a:rPr lang="en-US" altLang="en-US" dirty="0">
                <a:solidFill>
                  <a:srgbClr val="000000"/>
                </a:solidFill>
              </a:rPr>
              <a:t>Is designed to be a one-way function (a function infeasible to invert)</a:t>
            </a:r>
          </a:p>
          <a:p>
            <a:pPr algn="just">
              <a:buFont typeface="Wingdings" pitchFamily="2" charset="2"/>
              <a:buChar char=""/>
              <a:defRPr/>
            </a:pPr>
            <a:r>
              <a:rPr lang="fr-FR" altLang="en-US" dirty="0" err="1">
                <a:solidFill>
                  <a:srgbClr val="000000"/>
                </a:solidFill>
              </a:rPr>
              <a:t>Usecases</a:t>
            </a:r>
            <a:r>
              <a:rPr lang="fr-FR" altLang="en-US" dirty="0">
                <a:solidFill>
                  <a:srgbClr val="000000"/>
                </a:solidFill>
              </a:rPr>
              <a:t>: digital signatures and Message </a:t>
            </a:r>
            <a:r>
              <a:rPr lang="fr-FR" altLang="en-US" dirty="0" err="1">
                <a:solidFill>
                  <a:srgbClr val="000000"/>
                </a:solidFill>
              </a:rPr>
              <a:t>Authentication</a:t>
            </a:r>
            <a:r>
              <a:rPr lang="fr-FR" altLang="en-US" dirty="0">
                <a:solidFill>
                  <a:srgbClr val="000000"/>
                </a:solidFill>
              </a:rPr>
              <a:t> Codes (</a:t>
            </a:r>
            <a:r>
              <a:rPr lang="fr-FR" altLang="en-US" dirty="0" err="1">
                <a:solidFill>
                  <a:srgbClr val="000000"/>
                </a:solidFill>
              </a:rPr>
              <a:t>MACs</a:t>
            </a:r>
            <a:r>
              <a:rPr lang="fr-FR" altLang="en-US" dirty="0">
                <a:solidFill>
                  <a:srgbClr val="000000"/>
                </a:solidFill>
              </a:rPr>
              <a:t>)</a:t>
            </a:r>
          </a:p>
          <a:p>
            <a:pPr algn="just">
              <a:buFont typeface="Wingdings" pitchFamily="2" charset="2"/>
              <a:buChar char=""/>
              <a:defRPr/>
            </a:pPr>
            <a:r>
              <a:rPr lang="en-US" altLang="en-US" dirty="0">
                <a:solidFill>
                  <a:srgbClr val="000000"/>
                </a:solidFill>
              </a:rPr>
              <a:t>A key is a piece of information (a parameter) that determines the functional output of a cryptographic algorithm</a:t>
            </a:r>
          </a:p>
          <a:p>
            <a:pPr algn="just">
              <a:buFont typeface="Wingdings" pitchFamily="2" charset="2"/>
              <a:buChar char=""/>
              <a:defRPr/>
            </a:pPr>
            <a:endParaRPr lang="de-DE" altLang="en-US" sz="1500" dirty="0">
              <a:solidFill>
                <a:srgbClr val="000000"/>
              </a:solidFill>
            </a:endParaRPr>
          </a:p>
          <a:p>
            <a:pPr algn="just">
              <a:buFont typeface="Wingdings" pitchFamily="2" charset="2"/>
              <a:buChar char=""/>
            </a:pPr>
            <a:endParaRPr lang="de-DE" altLang="en-US" sz="1500" i="1" dirty="0">
              <a:latin typeface="Arial" charset="0"/>
              <a:cs typeface="Arial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Automotive Cyber Security |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282309-8C89-469F-8B20-F9D346BBDE0A}" type="slidenum">
              <a:rPr lang="de-DE"/>
              <a:pPr>
                <a:defRPr/>
              </a:pPr>
              <a:t>14</a:t>
            </a:fld>
            <a:r>
              <a:rPr lang="de-DE" dirty="0"/>
              <a:t> </a:t>
            </a:r>
            <a:endParaRPr lang="de-DE" sz="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052736" cy="10527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883025"/>
            <a:ext cx="2918713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01613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Arial" charset="0"/>
                <a:cs typeface="Arial" charset="0"/>
              </a:rPr>
              <a:t>Automotive Cyber Security</a:t>
            </a:r>
            <a:br>
              <a:rPr lang="de-DE" altLang="de-DE" dirty="0">
                <a:latin typeface="Arial" charset="0"/>
                <a:cs typeface="Arial" charset="0"/>
              </a:rPr>
            </a:br>
            <a:r>
              <a:rPr lang="de-DE" altLang="de-DE" b="0" dirty="0">
                <a:latin typeface="Arial" charset="0"/>
                <a:cs typeface="Arial" charset="0"/>
              </a:rPr>
              <a:t>Key-Hashed MAC</a:t>
            </a:r>
            <a:endParaRPr lang="en-US" altLang="de-DE" b="0" dirty="0">
              <a:latin typeface="Arial" charset="0"/>
              <a:cs typeface="Arial" charset="0"/>
            </a:endParaRP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endParaRPr lang="de-DE" altLang="en-US" sz="1500" dirty="0">
              <a:solidFill>
                <a:srgbClr val="000000"/>
              </a:solidFill>
            </a:endParaRPr>
          </a:p>
          <a:p>
            <a:pPr algn="just">
              <a:buFont typeface="Wingdings" pitchFamily="2" charset="2"/>
              <a:buChar char=""/>
            </a:pPr>
            <a:endParaRPr lang="de-DE" altLang="en-US" sz="1500" i="1" dirty="0">
              <a:latin typeface="Arial" charset="0"/>
              <a:cs typeface="Arial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Automotive Cyber Security |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282309-8C89-469F-8B20-F9D346BBDE0A}" type="slidenum">
              <a:rPr lang="de-DE" smtClean="0"/>
              <a:pPr>
                <a:defRPr/>
              </a:pPr>
              <a:t>15</a:t>
            </a:fld>
            <a:endParaRPr lang="de-DE" sz="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052736" cy="1052736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738" y="2658071"/>
            <a:ext cx="7201192" cy="354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58" y="1439805"/>
            <a:ext cx="3817951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36980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Arial" charset="0"/>
                <a:cs typeface="Arial" charset="0"/>
              </a:rPr>
              <a:t>Automotive Cyber Security</a:t>
            </a:r>
            <a:br>
              <a:rPr lang="de-DE" altLang="de-DE" dirty="0">
                <a:latin typeface="Arial" charset="0"/>
                <a:cs typeface="Arial" charset="0"/>
              </a:rPr>
            </a:br>
            <a:r>
              <a:rPr lang="de-DE" altLang="de-DE" b="0" dirty="0">
                <a:latin typeface="Arial" charset="0"/>
                <a:cs typeface="Arial" charset="0"/>
              </a:rPr>
              <a:t>Secure Diagnostics</a:t>
            </a:r>
            <a:endParaRPr lang="en-US" altLang="de-DE" b="0" dirty="0">
              <a:latin typeface="Arial" charset="0"/>
              <a:cs typeface="Arial" charset="0"/>
            </a:endParaRP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"/>
            </a:pPr>
            <a:r>
              <a:rPr lang="en-US" altLang="en-US" dirty="0"/>
              <a:t>Modern care has multiple ECUs with complex software</a:t>
            </a:r>
          </a:p>
          <a:p>
            <a:pPr>
              <a:buFont typeface="Wingdings" pitchFamily="2" charset="2"/>
              <a:buChar char=""/>
            </a:pPr>
            <a:r>
              <a:rPr lang="en-US" altLang="en-US" dirty="0">
                <a:latin typeface="Arial" charset="0"/>
                <a:cs typeface="Arial" charset="0"/>
              </a:rPr>
              <a:t>There is need for interacting with the car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Parameter changes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Check errors</a:t>
            </a:r>
          </a:p>
          <a:p>
            <a:pPr>
              <a:buFont typeface="Wingdings" pitchFamily="2" charset="2"/>
              <a:buChar char=""/>
            </a:pPr>
            <a:r>
              <a:rPr lang="en-US" altLang="en-US" dirty="0"/>
              <a:t>This should be done only by authorized persons, in a secure way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Automotive Cyber Security |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282309-8C89-469F-8B20-F9D346BBDE0A}" type="slidenum">
              <a:rPr lang="de-DE" smtClean="0"/>
              <a:pPr>
                <a:defRPr/>
              </a:pPr>
              <a:t>16</a:t>
            </a:fld>
            <a:endParaRPr lang="de-DE" sz="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052736" cy="1052736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73016"/>
            <a:ext cx="3878263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105166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Arial" charset="0"/>
                <a:cs typeface="Arial" charset="0"/>
              </a:rPr>
              <a:t>Automotive Cyber Security</a:t>
            </a:r>
            <a:br>
              <a:rPr lang="de-DE" altLang="de-DE" dirty="0">
                <a:latin typeface="Arial" charset="0"/>
                <a:cs typeface="Arial" charset="0"/>
              </a:rPr>
            </a:br>
            <a:r>
              <a:rPr lang="de-DE" altLang="de-DE" b="0" dirty="0">
                <a:latin typeface="Arial" charset="0"/>
                <a:cs typeface="Arial" charset="0"/>
              </a:rPr>
              <a:t>Secure Diagnostics</a:t>
            </a:r>
            <a:endParaRPr lang="en-US" altLang="de-DE" b="0" dirty="0">
              <a:latin typeface="Arial" charset="0"/>
              <a:cs typeface="Arial" charset="0"/>
            </a:endParaRP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"/>
              <a:defRPr/>
            </a:pPr>
            <a:r>
              <a:rPr lang="en-US" altLang="en-US" dirty="0">
                <a:solidFill>
                  <a:srgbClr val="000000"/>
                </a:solidFill>
              </a:rPr>
              <a:t>Usage of standard Security Access Service($27)</a:t>
            </a:r>
          </a:p>
          <a:p>
            <a:pPr lvl="1" algn="just">
              <a:spcBef>
                <a:spcPts val="1400"/>
              </a:spcBef>
              <a:spcAft>
                <a:spcPts val="600"/>
              </a:spcAft>
              <a:buSzPct val="90000"/>
              <a:defRPr/>
            </a:pPr>
            <a:r>
              <a:rPr lang="en-US" altLang="en-US" dirty="0">
                <a:solidFill>
                  <a:srgbClr val="000000"/>
                </a:solidFill>
              </a:rPr>
              <a:t>Tester (Client) request access and receives from ECU (Server) a “Seed”</a:t>
            </a:r>
          </a:p>
          <a:p>
            <a:pPr lvl="1" algn="just">
              <a:spcBef>
                <a:spcPts val="1400"/>
              </a:spcBef>
              <a:spcAft>
                <a:spcPts val="600"/>
              </a:spcAft>
              <a:buSzPct val="90000"/>
              <a:defRPr/>
            </a:pPr>
            <a:r>
              <a:rPr lang="en-US" altLang="en-US" dirty="0">
                <a:solidFill>
                  <a:srgbClr val="000000"/>
                </a:solidFill>
              </a:rPr>
              <a:t>Tester calculates a password (based on “Seed” and a diagnosis secret Key)</a:t>
            </a:r>
          </a:p>
          <a:p>
            <a:pPr lvl="1" algn="just">
              <a:spcBef>
                <a:spcPts val="1400"/>
              </a:spcBef>
              <a:spcAft>
                <a:spcPts val="600"/>
              </a:spcAft>
              <a:buSzPct val="90000"/>
              <a:defRPr/>
            </a:pPr>
            <a:r>
              <a:rPr lang="en-US" altLang="en-US" dirty="0">
                <a:solidFill>
                  <a:srgbClr val="000000"/>
                </a:solidFill>
              </a:rPr>
              <a:t>The ECU calculate its own password (in the same way)</a:t>
            </a:r>
          </a:p>
          <a:p>
            <a:pPr lvl="1" algn="just">
              <a:spcBef>
                <a:spcPts val="1400"/>
              </a:spcBef>
              <a:spcAft>
                <a:spcPts val="600"/>
              </a:spcAft>
              <a:buSzPct val="90000"/>
              <a:defRPr/>
            </a:pPr>
            <a:r>
              <a:rPr lang="en-US" altLang="en-US" dirty="0">
                <a:solidFill>
                  <a:srgbClr val="000000"/>
                </a:solidFill>
              </a:rPr>
              <a:t>Tester sends the password to ECU, and if passwords match access is granted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Automotive Cyber Security |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282309-8C89-469F-8B20-F9D346BBDE0A}" type="slidenum">
              <a:rPr lang="de-DE" smtClean="0"/>
              <a:pPr>
                <a:defRPr/>
              </a:pPr>
              <a:t>17</a:t>
            </a:fld>
            <a:endParaRPr lang="de-DE" sz="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052736" cy="10527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221088"/>
            <a:ext cx="2465850" cy="18493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149080"/>
            <a:ext cx="2153598" cy="201375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545822" y="4669973"/>
            <a:ext cx="1944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88689" y="4423752"/>
            <a:ext cx="15842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Access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Req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6755" y="5032846"/>
            <a:ext cx="160134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Send Seed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89263" y="5640509"/>
            <a:ext cx="145733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Send Password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45822" y="5279067"/>
            <a:ext cx="1927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45822" y="5891639"/>
            <a:ext cx="1944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541396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Arial" charset="0"/>
                <a:cs typeface="Arial" charset="0"/>
              </a:rPr>
              <a:t>Automotive Cyber Security</a:t>
            </a:r>
            <a:br>
              <a:rPr lang="de-DE" altLang="de-DE" dirty="0">
                <a:latin typeface="Arial" charset="0"/>
                <a:cs typeface="Arial" charset="0"/>
              </a:rPr>
            </a:br>
            <a:r>
              <a:rPr lang="de-DE" altLang="de-DE" b="0" dirty="0">
                <a:latin typeface="Arial" charset="0"/>
                <a:cs typeface="Arial" charset="0"/>
              </a:rPr>
              <a:t>Thank You!</a:t>
            </a:r>
            <a:endParaRPr lang="en-US" altLang="de-DE" b="0" dirty="0">
              <a:latin typeface="Arial" charset="0"/>
              <a:cs typeface="Arial" charset="0"/>
            </a:endParaRP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"/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"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Automotive Cyber Security |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282309-8C89-469F-8B20-F9D346BBDE0A}" type="slidenum">
              <a:rPr lang="de-DE" smtClean="0"/>
              <a:pPr>
                <a:defRPr/>
              </a:pPr>
              <a:t>18</a:t>
            </a:fld>
            <a:endParaRPr lang="de-DE" sz="7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968" y="2132856"/>
            <a:ext cx="3048264" cy="31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4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Arial" charset="0"/>
                <a:cs typeface="Arial" charset="0"/>
              </a:rPr>
              <a:t>Automotive Cyber Security</a:t>
            </a:r>
            <a:br>
              <a:rPr lang="de-DE" altLang="de-DE" dirty="0">
                <a:latin typeface="Arial" charset="0"/>
                <a:cs typeface="Arial" charset="0"/>
              </a:rPr>
            </a:br>
            <a:r>
              <a:rPr lang="de-DE" altLang="de-DE" b="0" dirty="0">
                <a:latin typeface="Arial" charset="0"/>
                <a:cs typeface="Arial" charset="0"/>
              </a:rPr>
              <a:t>Content</a:t>
            </a:r>
            <a:endParaRPr lang="en-US" altLang="de-DE" b="0" dirty="0">
              <a:latin typeface="Arial" charset="0"/>
              <a:cs typeface="Arial" charset="0"/>
            </a:endParaRP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"/>
            </a:pPr>
            <a:r>
              <a:rPr lang="en-US" dirty="0"/>
              <a:t>Modern Car </a:t>
            </a:r>
          </a:p>
          <a:p>
            <a:pPr algn="just">
              <a:buFont typeface="Wingdings" pitchFamily="2" charset="2"/>
              <a:buChar char=""/>
            </a:pPr>
            <a:r>
              <a:rPr lang="en-US" dirty="0"/>
              <a:t>Automotive Cyber-Security overview</a:t>
            </a:r>
          </a:p>
          <a:p>
            <a:pPr algn="just">
              <a:buFont typeface="Wingdings" pitchFamily="2" charset="2"/>
              <a:buChar char=""/>
            </a:pPr>
            <a:r>
              <a:rPr lang="en-US" dirty="0"/>
              <a:t>Aims of Security</a:t>
            </a:r>
          </a:p>
          <a:p>
            <a:pPr algn="just">
              <a:buFont typeface="Wingdings" pitchFamily="2" charset="2"/>
              <a:buChar char=""/>
            </a:pPr>
            <a:r>
              <a:rPr lang="en-US" dirty="0"/>
              <a:t>Layered Security Concept</a:t>
            </a:r>
          </a:p>
          <a:p>
            <a:pPr algn="just">
              <a:buFont typeface="Wingdings" pitchFamily="2" charset="2"/>
              <a:buChar char=""/>
            </a:pPr>
            <a:r>
              <a:rPr lang="en-US" dirty="0"/>
              <a:t>Secure Download</a:t>
            </a:r>
          </a:p>
          <a:p>
            <a:pPr algn="just">
              <a:buFont typeface="Wingdings" pitchFamily="2" charset="2"/>
              <a:buChar char=""/>
            </a:pPr>
            <a:r>
              <a:rPr lang="en-US" dirty="0"/>
              <a:t>Secure Boot</a:t>
            </a:r>
          </a:p>
          <a:p>
            <a:pPr algn="just">
              <a:buFont typeface="Wingdings" pitchFamily="2" charset="2"/>
              <a:buChar char=""/>
            </a:pPr>
            <a:r>
              <a:rPr lang="en-US" dirty="0"/>
              <a:t>Secure Communication</a:t>
            </a:r>
          </a:p>
          <a:p>
            <a:pPr algn="just">
              <a:buFont typeface="Wingdings" pitchFamily="2" charset="2"/>
              <a:buChar char=""/>
            </a:pPr>
            <a:r>
              <a:rPr lang="en-US" dirty="0"/>
              <a:t>Secure Diagnostics</a:t>
            </a:r>
          </a:p>
          <a:p>
            <a:pPr algn="just">
              <a:buFont typeface="Wingdings" pitchFamily="2" charset="2"/>
              <a:buChar char=""/>
            </a:pPr>
            <a:endParaRPr lang="en-US" dirty="0"/>
          </a:p>
          <a:p>
            <a:pPr algn="just">
              <a:buFont typeface="Wingdings" pitchFamily="2" charset="2"/>
              <a:buChar char=""/>
            </a:pPr>
            <a:endParaRPr lang="en-US" dirty="0"/>
          </a:p>
          <a:p>
            <a:pPr algn="just">
              <a:buFont typeface="Wingdings" pitchFamily="2" charset="2"/>
              <a:buChar char=""/>
            </a:pPr>
            <a:endParaRPr lang="de-DE" altLang="en-US" sz="1500" dirty="0">
              <a:solidFill>
                <a:srgbClr val="000000"/>
              </a:solidFill>
            </a:endParaRPr>
          </a:p>
          <a:p>
            <a:pPr algn="just">
              <a:buFont typeface="Wingdings" pitchFamily="2" charset="2"/>
              <a:buChar char=""/>
            </a:pPr>
            <a:endParaRPr lang="de-DE" altLang="en-US" sz="1500" i="1" dirty="0">
              <a:latin typeface="Arial" charset="0"/>
              <a:cs typeface="Arial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Automotive Cyber Security |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282309-8C89-469F-8B20-F9D346BBDE0A}" type="slidenum">
              <a:rPr lang="de-DE" smtClean="0"/>
              <a:pPr>
                <a:defRPr/>
              </a:pPr>
              <a:t>2</a:t>
            </a:fld>
            <a:endParaRPr lang="de-DE" sz="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052736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2541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Arial" charset="0"/>
                <a:cs typeface="Arial" charset="0"/>
              </a:rPr>
              <a:t>Automotive Cyber Security</a:t>
            </a:r>
            <a:br>
              <a:rPr lang="de-DE" altLang="de-DE" dirty="0">
                <a:latin typeface="Arial" charset="0"/>
                <a:cs typeface="Arial" charset="0"/>
              </a:rPr>
            </a:br>
            <a:r>
              <a:rPr lang="de-DE" altLang="de-DE" b="0" dirty="0">
                <a:latin typeface="Arial" charset="0"/>
                <a:cs typeface="Arial" charset="0"/>
              </a:rPr>
              <a:t>Modern cars are complex</a:t>
            </a:r>
            <a:endParaRPr lang="en-US" altLang="de-DE" b="0" dirty="0">
              <a:latin typeface="Arial" charset="0"/>
              <a:cs typeface="Arial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Automotive Cyber Security |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282309-8C89-469F-8B20-F9D346BBDE0A}" type="slidenum">
              <a:rPr lang="de-DE" smtClean="0"/>
              <a:pPr>
                <a:defRPr/>
              </a:pPr>
              <a:t>3</a:t>
            </a:fld>
            <a:endParaRPr lang="de-DE" sz="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052736" cy="10527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9625"/>
            <a:ext cx="9144000" cy="458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0795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Arial" charset="0"/>
                <a:cs typeface="Arial" charset="0"/>
              </a:rPr>
              <a:t>Automotive Cyber Security</a:t>
            </a:r>
            <a:br>
              <a:rPr lang="de-DE" altLang="de-DE" dirty="0">
                <a:latin typeface="Arial" charset="0"/>
                <a:cs typeface="Arial" charset="0"/>
              </a:rPr>
            </a:br>
            <a:r>
              <a:rPr lang="de-DE" altLang="de-DE" b="0" dirty="0">
                <a:latin typeface="Arial" charset="0"/>
                <a:cs typeface="Arial" charset="0"/>
              </a:rPr>
              <a:t>Automotive Cyber Security overview</a:t>
            </a:r>
            <a:endParaRPr lang="en-US" altLang="de-DE" b="0" dirty="0">
              <a:latin typeface="Arial" charset="0"/>
              <a:cs typeface="Arial" charset="0"/>
            </a:endParaRP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"/>
            </a:pPr>
            <a:r>
              <a:rPr lang="en-US" altLang="en-US" b="1" dirty="0">
                <a:solidFill>
                  <a:srgbClr val="000000"/>
                </a:solidFill>
              </a:rPr>
              <a:t>“Remember to lock your car” </a:t>
            </a:r>
            <a:r>
              <a:rPr lang="en-US" altLang="en-US" dirty="0">
                <a:solidFill>
                  <a:srgbClr val="000000"/>
                </a:solidFill>
              </a:rPr>
              <a:t>is no longer sufficient advice to protect your vehicle</a:t>
            </a:r>
          </a:p>
          <a:p>
            <a:pPr algn="just">
              <a:buFont typeface="Wingdings" panose="05000000000000000000" pitchFamily="2" charset="2"/>
              <a:buChar char=""/>
            </a:pPr>
            <a:r>
              <a:rPr lang="en-US" altLang="en-US" dirty="0">
                <a:solidFill>
                  <a:srgbClr val="000000"/>
                </a:solidFill>
              </a:rPr>
              <a:t>Computer attacks are now a clear and present danger for car users, dealers, manufacturers, and suppliers</a:t>
            </a:r>
          </a:p>
          <a:p>
            <a:pPr marL="0" indent="0" algn="just">
              <a:buNone/>
            </a:pPr>
            <a:endParaRPr lang="de-DE" altLang="en-US" sz="1500" dirty="0">
              <a:solidFill>
                <a:srgbClr val="000000"/>
              </a:solidFill>
            </a:endParaRPr>
          </a:p>
          <a:p>
            <a:pPr algn="just">
              <a:buFont typeface="Wingdings" panose="05000000000000000000" pitchFamily="2" charset="2"/>
              <a:buChar char=""/>
            </a:pPr>
            <a:endParaRPr lang="de-DE" altLang="en-US" sz="1500" i="1" dirty="0">
              <a:latin typeface="Arial" charset="0"/>
              <a:cs typeface="Arial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Automotive Cyber Security |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282309-8C89-469F-8B20-F9D346BBDE0A}" type="slidenum">
              <a:rPr lang="de-DE" smtClean="0"/>
              <a:pPr>
                <a:defRPr/>
              </a:pPr>
              <a:t>4</a:t>
            </a:fld>
            <a:endParaRPr lang="de-DE" sz="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052736" cy="10527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40" y="3626766"/>
            <a:ext cx="3751628" cy="28137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076548"/>
            <a:ext cx="4860032" cy="336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764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Arial" charset="0"/>
                <a:cs typeface="Arial" charset="0"/>
              </a:rPr>
              <a:t>Automotive Cyber Security</a:t>
            </a:r>
            <a:br>
              <a:rPr lang="de-DE" altLang="de-DE" dirty="0">
                <a:latin typeface="Arial" charset="0"/>
                <a:cs typeface="Arial" charset="0"/>
              </a:rPr>
            </a:br>
            <a:r>
              <a:rPr lang="de-DE" altLang="de-DE" b="0" dirty="0">
                <a:latin typeface="Arial" charset="0"/>
                <a:cs typeface="Arial" charset="0"/>
              </a:rPr>
              <a:t>Automotive Security &amp; Safety</a:t>
            </a:r>
            <a:endParaRPr lang="en-US" altLang="de-DE" b="0" dirty="0">
              <a:latin typeface="Arial" charset="0"/>
              <a:cs typeface="Arial" charset="0"/>
            </a:endParaRP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"/>
            </a:pPr>
            <a:r>
              <a:rPr lang="en-US" altLang="en-US" dirty="0">
                <a:solidFill>
                  <a:srgbClr val="000000"/>
                </a:solidFill>
              </a:rPr>
              <a:t>Computer security joins reliability and safety as a cornerstone for consumer confidence and continued success in the automotive industry</a:t>
            </a:r>
          </a:p>
          <a:p>
            <a:pPr algn="just">
              <a:buFont typeface="Wingdings" panose="05000000000000000000" pitchFamily="2" charset="2"/>
              <a:buChar char=""/>
            </a:pPr>
            <a:endParaRPr lang="de-DE" altLang="en-US" sz="1500" dirty="0">
              <a:solidFill>
                <a:srgbClr val="000000"/>
              </a:solidFill>
            </a:endParaRPr>
          </a:p>
          <a:p>
            <a:pPr algn="just">
              <a:buFont typeface="Wingdings" panose="05000000000000000000" pitchFamily="2" charset="2"/>
              <a:buChar char=""/>
            </a:pPr>
            <a:endParaRPr lang="de-DE" altLang="en-US" sz="1500" i="1" dirty="0">
              <a:latin typeface="Arial" charset="0"/>
              <a:cs typeface="Arial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Automotive Cyber Security |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282309-8C89-469F-8B20-F9D346BBDE0A}" type="slidenum">
              <a:rPr lang="de-DE" smtClean="0"/>
              <a:pPr>
                <a:defRPr/>
              </a:pPr>
              <a:t>5</a:t>
            </a:fld>
            <a:endParaRPr lang="de-DE" sz="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052736" cy="1052736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26" y="2204864"/>
            <a:ext cx="7067148" cy="370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05713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Arial" charset="0"/>
                <a:cs typeface="Arial" charset="0"/>
              </a:rPr>
              <a:t>Automotive Cyber Security</a:t>
            </a:r>
            <a:br>
              <a:rPr lang="de-DE" altLang="de-DE" dirty="0">
                <a:latin typeface="Arial" charset="0"/>
                <a:cs typeface="Arial" charset="0"/>
              </a:rPr>
            </a:br>
            <a:r>
              <a:rPr lang="de-DE" altLang="de-DE" b="0" dirty="0">
                <a:latin typeface="Arial" charset="0"/>
                <a:cs typeface="Arial" charset="0"/>
              </a:rPr>
              <a:t>Evolution of Security Challenges</a:t>
            </a:r>
            <a:endParaRPr lang="en-US" altLang="de-DE" b="0" dirty="0">
              <a:latin typeface="Arial" charset="0"/>
              <a:cs typeface="Arial" charset="0"/>
            </a:endParaRP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"/>
            </a:pPr>
            <a:endParaRPr lang="de-DE" altLang="en-US" sz="1500" dirty="0">
              <a:solidFill>
                <a:srgbClr val="000000"/>
              </a:solidFill>
            </a:endParaRPr>
          </a:p>
          <a:p>
            <a:pPr algn="just">
              <a:buFont typeface="Wingdings" panose="05000000000000000000" pitchFamily="2" charset="2"/>
              <a:buChar char=""/>
            </a:pPr>
            <a:endParaRPr lang="de-DE" altLang="en-US" sz="1500" i="1" dirty="0">
              <a:latin typeface="Arial" charset="0"/>
              <a:cs typeface="Arial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Automotive Cyber Security |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282309-8C89-469F-8B20-F9D346BBDE0A}" type="slidenum">
              <a:rPr lang="de-DE" smtClean="0"/>
              <a:pPr>
                <a:defRPr/>
              </a:pPr>
              <a:t>6</a:t>
            </a:fld>
            <a:endParaRPr lang="de-DE" sz="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052736" cy="1052736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" t="8195"/>
          <a:stretch>
            <a:fillRect/>
          </a:stretch>
        </p:blipFill>
        <p:spPr bwMode="auto">
          <a:xfrm>
            <a:off x="539750" y="1371600"/>
            <a:ext cx="8062913" cy="491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92829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Arial" charset="0"/>
                <a:cs typeface="Arial" charset="0"/>
              </a:rPr>
              <a:t>Automotive Cyber Security</a:t>
            </a:r>
            <a:br>
              <a:rPr lang="de-DE" altLang="de-DE" dirty="0">
                <a:latin typeface="Arial" charset="0"/>
                <a:cs typeface="Arial" charset="0"/>
              </a:rPr>
            </a:br>
            <a:r>
              <a:rPr lang="de-DE" altLang="de-DE" b="0" dirty="0">
                <a:latin typeface="Arial" charset="0"/>
                <a:cs typeface="Arial" charset="0"/>
              </a:rPr>
              <a:t>Aims of Security</a:t>
            </a:r>
            <a:endParaRPr lang="en-US" altLang="de-DE" b="0" dirty="0">
              <a:latin typeface="Arial" charset="0"/>
              <a:cs typeface="Arial" charset="0"/>
            </a:endParaRP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"/>
            </a:pPr>
            <a:endParaRPr lang="de-DE" altLang="en-US" sz="1500" dirty="0">
              <a:solidFill>
                <a:srgbClr val="000000"/>
              </a:solidFill>
            </a:endParaRPr>
          </a:p>
          <a:p>
            <a:pPr algn="just">
              <a:buFont typeface="Wingdings" panose="05000000000000000000" pitchFamily="2" charset="2"/>
              <a:buChar char=""/>
            </a:pPr>
            <a:endParaRPr lang="de-DE" altLang="en-US" sz="1500" i="1" dirty="0">
              <a:latin typeface="Arial" charset="0"/>
              <a:cs typeface="Arial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Automotive Cyber Security |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282309-8C89-469F-8B20-F9D346BBDE0A}" type="slidenum">
              <a:rPr lang="de-DE" smtClean="0"/>
              <a:pPr>
                <a:defRPr/>
              </a:pPr>
              <a:t>7</a:t>
            </a:fld>
            <a:endParaRPr lang="de-DE" sz="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052736" cy="10527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02" y="1556792"/>
            <a:ext cx="4572396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0981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Arial" charset="0"/>
                <a:cs typeface="Arial" charset="0"/>
              </a:rPr>
              <a:t>Automotive Cyber Security</a:t>
            </a:r>
            <a:br>
              <a:rPr lang="de-DE" altLang="de-DE" dirty="0">
                <a:latin typeface="Arial" charset="0"/>
                <a:cs typeface="Arial" charset="0"/>
              </a:rPr>
            </a:br>
            <a:r>
              <a:rPr lang="de-DE" altLang="de-DE" b="0" dirty="0">
                <a:latin typeface="Arial" charset="0"/>
                <a:cs typeface="Arial" charset="0"/>
              </a:rPr>
              <a:t>Layered Security Concept</a:t>
            </a:r>
            <a:endParaRPr lang="en-US" altLang="de-DE" b="0" dirty="0">
              <a:latin typeface="Arial" charset="0"/>
              <a:cs typeface="Arial" charset="0"/>
            </a:endParaRP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"/>
            </a:pPr>
            <a:endParaRPr lang="de-DE" altLang="en-US" sz="1500" dirty="0">
              <a:solidFill>
                <a:srgbClr val="000000"/>
              </a:solidFill>
            </a:endParaRPr>
          </a:p>
          <a:p>
            <a:pPr algn="just">
              <a:buFont typeface="Wingdings" panose="05000000000000000000" pitchFamily="2" charset="2"/>
              <a:buChar char=""/>
            </a:pPr>
            <a:endParaRPr lang="de-DE" altLang="en-US" sz="1500" i="1" dirty="0">
              <a:latin typeface="Arial" charset="0"/>
              <a:cs typeface="Arial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Automotive Cyber Security |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282309-8C89-469F-8B20-F9D346BBDE0A}" type="slidenum">
              <a:rPr lang="de-DE" smtClean="0"/>
              <a:pPr>
                <a:defRPr/>
              </a:pPr>
              <a:t>8</a:t>
            </a:fld>
            <a:endParaRPr lang="de-DE" sz="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052736" cy="1052736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33500"/>
            <a:ext cx="7616825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26941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Arial" charset="0"/>
                <a:cs typeface="Arial" charset="0"/>
              </a:rPr>
              <a:t>Automotive Cyber Security</a:t>
            </a:r>
            <a:br>
              <a:rPr lang="de-DE" altLang="de-DE" dirty="0">
                <a:latin typeface="Arial" charset="0"/>
                <a:cs typeface="Arial" charset="0"/>
              </a:rPr>
            </a:br>
            <a:r>
              <a:rPr lang="de-DE" altLang="de-DE" b="0" dirty="0">
                <a:latin typeface="Arial" charset="0"/>
                <a:cs typeface="Arial" charset="0"/>
              </a:rPr>
              <a:t>Secure Download</a:t>
            </a:r>
            <a:endParaRPr lang="en-US" altLang="de-DE" b="0" dirty="0">
              <a:latin typeface="Arial" charset="0"/>
              <a:cs typeface="Arial" charset="0"/>
            </a:endParaRP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"/>
            </a:pPr>
            <a:r>
              <a:rPr lang="en-US" b="1" dirty="0"/>
              <a:t>Security Goal:</a:t>
            </a:r>
            <a:r>
              <a:rPr lang="en-US" dirty="0"/>
              <a:t>  </a:t>
            </a:r>
            <a:r>
              <a:rPr lang="en-US" i="1" dirty="0"/>
              <a:t>Confidentiality, Authenticity </a:t>
            </a:r>
            <a:r>
              <a:rPr lang="en-US" dirty="0"/>
              <a:t>and </a:t>
            </a:r>
            <a:r>
              <a:rPr lang="en-US" i="1" dirty="0"/>
              <a:t>Integrity</a:t>
            </a:r>
            <a:r>
              <a:rPr lang="en-US" dirty="0"/>
              <a:t> of Software and System Data</a:t>
            </a:r>
          </a:p>
          <a:p>
            <a:pPr>
              <a:buFont typeface="Wingdings" pitchFamily="2" charset="2"/>
              <a:buChar char=""/>
            </a:pPr>
            <a:r>
              <a:rPr lang="en-US" dirty="0"/>
              <a:t>It shall be ensured that SW is downloaded to the ECU in a secured way, i.e.:</a:t>
            </a:r>
          </a:p>
          <a:p>
            <a:pPr lvl="1"/>
            <a:r>
              <a:rPr lang="en-US" dirty="0"/>
              <a:t>the download image cannot be investigated while transmitted to the ECU</a:t>
            </a:r>
          </a:p>
          <a:p>
            <a:pPr lvl="1"/>
            <a:r>
              <a:rPr lang="en-US" dirty="0"/>
              <a:t>the download image has not been created/modified by an unauthorized party</a:t>
            </a:r>
          </a:p>
          <a:p>
            <a:pPr lvl="1"/>
            <a:r>
              <a:rPr lang="en-US" dirty="0"/>
              <a:t>the download image has been correctly flashed to the ECU without any errors</a:t>
            </a:r>
          </a:p>
          <a:p>
            <a:pPr algn="just">
              <a:buFont typeface="Wingdings" pitchFamily="2" charset="2"/>
              <a:buChar char=""/>
              <a:defRPr/>
            </a:pPr>
            <a:endParaRPr lang="de-DE" altLang="en-US" sz="1500" dirty="0">
              <a:solidFill>
                <a:srgbClr val="000000"/>
              </a:solidFill>
            </a:endParaRPr>
          </a:p>
          <a:p>
            <a:pPr algn="just">
              <a:buFont typeface="Wingdings" pitchFamily="2" charset="2"/>
              <a:buChar char=""/>
            </a:pPr>
            <a:endParaRPr lang="de-DE" altLang="en-US" sz="1500" i="1" dirty="0">
              <a:latin typeface="Arial" charset="0"/>
              <a:cs typeface="Arial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Automotive Cyber Security |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282309-8C89-469F-8B20-F9D346BBDE0A}" type="slidenum">
              <a:rPr lang="de-DE" smtClean="0"/>
              <a:pPr>
                <a:defRPr/>
              </a:pPr>
              <a:t>9</a:t>
            </a:fld>
            <a:endParaRPr lang="de-DE" sz="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052736" cy="1052736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365104"/>
            <a:ext cx="3886634" cy="168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68183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_HF-7761DE_C_2007-2010">
  <a:themeElements>
    <a:clrScheme name="© Hella">
      <a:dk1>
        <a:srgbClr val="000000"/>
      </a:dk1>
      <a:lt1>
        <a:sysClr val="window" lastClr="FFFFFF"/>
      </a:lt1>
      <a:dk2>
        <a:srgbClr val="0F2364"/>
      </a:dk2>
      <a:lt2>
        <a:srgbClr val="6A7A86"/>
      </a:lt2>
      <a:accent1>
        <a:srgbClr val="D17A0D"/>
      </a:accent1>
      <a:accent2>
        <a:srgbClr val="DEE4E7"/>
      </a:accent2>
      <a:accent3>
        <a:srgbClr val="FFFFFF"/>
      </a:accent3>
      <a:accent4>
        <a:srgbClr val="000000"/>
      </a:accent4>
      <a:accent5>
        <a:srgbClr val="F1D7B7"/>
      </a:accent5>
      <a:accent6>
        <a:srgbClr val="BDC9CF"/>
      </a:accent6>
      <a:hlink>
        <a:srgbClr val="DFA256"/>
      </a:hlink>
      <a:folHlink>
        <a:srgbClr val="FFC8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Hella Yellow">
      <a:srgbClr val="FFC800"/>
    </a:custClr>
    <a:custClr name="Brass 2">
      <a:srgbClr val="DFA256"/>
    </a:custClr>
    <a:custClr name="Hella Blue 2">
      <a:srgbClr val="8791B9"/>
    </a:custClr>
    <a:custClr name="Hella Blue 3">
      <a:srgbClr val="CDD2E1"/>
    </a:custClr>
    <a:custClr name="Teaser Green 1">
      <a:srgbClr val="50A532"/>
    </a:custClr>
    <a:custClr name="Teaser Green 2">
      <a:srgbClr val="84C070"/>
    </a:custClr>
    <a:custClr name="Teaser Red 2">
      <a:srgbClr val="FF5B4D"/>
    </a:custClr>
    <a:custClr name="Teaser Red 3">
      <a:srgbClr val="FFB9B3"/>
    </a:custClr>
  </a:custClr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_HF-7761DE_C_2007-2010</Template>
  <TotalTime>10722</TotalTime>
  <Words>643</Words>
  <Application>Microsoft Office PowerPoint</Application>
  <PresentationFormat>On-screen Show (4:3)</PresentationFormat>
  <Paragraphs>104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Hella DIN Universal Medium</vt:lpstr>
      <vt:lpstr>Hella DIN Universal XBlack</vt:lpstr>
      <vt:lpstr>Wingdings</vt:lpstr>
      <vt:lpstr>_HF-7761DE_C_2007-2010</vt:lpstr>
      <vt:lpstr>Automotive Cyber Security</vt:lpstr>
      <vt:lpstr>Automotive Cyber Security Content</vt:lpstr>
      <vt:lpstr>Automotive Cyber Security Modern cars are complex</vt:lpstr>
      <vt:lpstr>Automotive Cyber Security Automotive Cyber Security overview</vt:lpstr>
      <vt:lpstr>Automotive Cyber Security Automotive Security &amp; Safety</vt:lpstr>
      <vt:lpstr>Automotive Cyber Security Evolution of Security Challenges</vt:lpstr>
      <vt:lpstr>Automotive Cyber Security Aims of Security</vt:lpstr>
      <vt:lpstr>Automotive Cyber Security Layered Security Concept</vt:lpstr>
      <vt:lpstr>Automotive Cyber Security Secure Download</vt:lpstr>
      <vt:lpstr>Automotive Cyber Security Secure Download</vt:lpstr>
      <vt:lpstr>Automotive Cyber Security Secure Boot</vt:lpstr>
      <vt:lpstr>Automotive Cyber Security Secure Communication</vt:lpstr>
      <vt:lpstr>Automotive Cyber Security Secure Communication</vt:lpstr>
      <vt:lpstr>Automotive Cyber Security Criptographic Hash function</vt:lpstr>
      <vt:lpstr>Automotive Cyber Security Key-Hashed MAC</vt:lpstr>
      <vt:lpstr>Automotive Cyber Security Secure Diagnostics</vt:lpstr>
      <vt:lpstr>Automotive Cyber Security Secure Diagnostics</vt:lpstr>
      <vt:lpstr>Automotive Cyber Security Thank You!</vt:lpstr>
    </vt:vector>
  </TitlesOfParts>
  <Company>Hella KGaA Hueck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Mertens, Barbara</dc:creator>
  <cp:lastModifiedBy>Otea, Claudiu Andi</cp:lastModifiedBy>
  <cp:revision>158</cp:revision>
  <cp:lastPrinted>2016-12-01T08:36:16Z</cp:lastPrinted>
  <dcterms:created xsi:type="dcterms:W3CDTF">2016-11-24T10:00:47Z</dcterms:created>
  <dcterms:modified xsi:type="dcterms:W3CDTF">2018-05-17T05:37:26Z</dcterms:modified>
</cp:coreProperties>
</file>