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4" r:id="rId3"/>
    <p:sldId id="259" r:id="rId4"/>
    <p:sldId id="283" r:id="rId5"/>
    <p:sldId id="286" r:id="rId6"/>
    <p:sldId id="287"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5" d="100"/>
          <a:sy n="85" d="100"/>
        </p:scale>
        <p:origin x="7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6E2B6-05EA-409B-BFB1-EC6341280589}" type="datetimeFigureOut">
              <a:rPr lang="en-IN" smtClean="0"/>
              <a:t>07-05-2024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F4DCA-26EB-4AF1-BC93-4599DE85BEF9}" type="slidenum">
              <a:rPr lang="en-IN" smtClean="0"/>
              <a:t>‹#›</a:t>
            </a:fld>
            <a:endParaRPr lang="en-IN"/>
          </a:p>
        </p:txBody>
      </p:sp>
    </p:spTree>
    <p:extLst>
      <p:ext uri="{BB962C8B-B14F-4D97-AF65-F5344CB8AC3E}">
        <p14:creationId xmlns:p14="http://schemas.microsoft.com/office/powerpoint/2010/main" val="350117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0EE9-7A2E-4D02-A277-3A4C893D31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ADE806-5CF7-4A01-8310-AFABFC58B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A11038-40F8-40D1-AF97-48CFAE0FE689}"/>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5" name="Footer Placeholder 4">
            <a:extLst>
              <a:ext uri="{FF2B5EF4-FFF2-40B4-BE49-F238E27FC236}">
                <a16:creationId xmlns:a16="http://schemas.microsoft.com/office/drawing/2014/main" id="{89321E11-3C0C-413D-B934-0D23BDECD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C18D3-1B4E-43A2-9D34-AC96E14C03B1}"/>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340820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29FB-CD93-43BA-8E17-681714DC21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2C15DF-7D24-48D2-8C21-305E410B22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D2E81-7AFD-49CE-A373-7BF7AF1AB02D}"/>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5" name="Footer Placeholder 4">
            <a:extLst>
              <a:ext uri="{FF2B5EF4-FFF2-40B4-BE49-F238E27FC236}">
                <a16:creationId xmlns:a16="http://schemas.microsoft.com/office/drawing/2014/main" id="{B884D152-3F00-4E90-90F0-AB31F30CD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72897A-A272-404F-9BBA-9555A392EFFE}"/>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185338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B39257-6C00-4988-A7D8-5E8812760F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2D8568-1CA2-490D-9FB2-E37CAFDA28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EAB64-E7A5-4A80-B253-B4C6E88394A0}"/>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5" name="Footer Placeholder 4">
            <a:extLst>
              <a:ext uri="{FF2B5EF4-FFF2-40B4-BE49-F238E27FC236}">
                <a16:creationId xmlns:a16="http://schemas.microsoft.com/office/drawing/2014/main" id="{FBF45E62-DE04-4343-A850-1C09E2D75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A8B81-9280-4E0F-9E48-2ABF79DBD498}"/>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97174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B399-7D05-4F34-9A24-45B0B588E5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984554-3E3C-4B40-AA11-DA601513A2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1C61E-CDD2-4B59-89F0-939FF3059D43}"/>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5" name="Footer Placeholder 4">
            <a:extLst>
              <a:ext uri="{FF2B5EF4-FFF2-40B4-BE49-F238E27FC236}">
                <a16:creationId xmlns:a16="http://schemas.microsoft.com/office/drawing/2014/main" id="{2823234B-AD9F-4B9A-84AA-E1D5B2152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24953-1087-494E-9AAF-14068F9EEE34}"/>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329251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4D47-E635-4AE4-8812-4E0053BDB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8A1939-0812-40E2-BC97-F0B27E630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E9D96E-B66C-4469-B896-77BC0E6A038B}"/>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5" name="Footer Placeholder 4">
            <a:extLst>
              <a:ext uri="{FF2B5EF4-FFF2-40B4-BE49-F238E27FC236}">
                <a16:creationId xmlns:a16="http://schemas.microsoft.com/office/drawing/2014/main" id="{E6204B2F-D190-44B0-B8C6-C3186AB20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74697-C871-4DEB-9220-6ECCEA0F830C}"/>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371323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3BC9-5017-4487-BE78-F14A0EBE60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C6AB6C-72AC-4234-9B6B-905EBE1976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DC7921-E65D-495D-AEA8-A6D8B6735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764CA1-AFF6-4A3A-815C-657D7A66EAED}"/>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6" name="Footer Placeholder 5">
            <a:extLst>
              <a:ext uri="{FF2B5EF4-FFF2-40B4-BE49-F238E27FC236}">
                <a16:creationId xmlns:a16="http://schemas.microsoft.com/office/drawing/2014/main" id="{2A7CBB32-7824-4CFE-A7BC-D84F5356CD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10D9FF-250E-48FF-BE50-7AB807FC1B7A}"/>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48805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B2B6-C0A7-4FEA-8A68-6E1E1989A1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4097B4-56DB-4227-BAFA-A7571072D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5DD4C8-D4F8-4304-B204-F6C41B0512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92197B-E5D7-4BEA-9237-2EF86F7C2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559896-450F-4F08-AE7C-EAFC50FBBB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37C42A-44A8-4265-975A-E63A05C7B6E0}"/>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8" name="Footer Placeholder 7">
            <a:extLst>
              <a:ext uri="{FF2B5EF4-FFF2-40B4-BE49-F238E27FC236}">
                <a16:creationId xmlns:a16="http://schemas.microsoft.com/office/drawing/2014/main" id="{604DFAB7-F6F2-42B2-87F4-F9C8351242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0401C2-A4EC-4B42-B572-6C98EC78816E}"/>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238155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07D4-76A2-481B-961B-D42B9CCD39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115C56-BF39-409B-BA41-2EFC0D5A8CFE}"/>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4" name="Footer Placeholder 3">
            <a:extLst>
              <a:ext uri="{FF2B5EF4-FFF2-40B4-BE49-F238E27FC236}">
                <a16:creationId xmlns:a16="http://schemas.microsoft.com/office/drawing/2014/main" id="{01293E0B-FA66-4A26-8EBC-16149994AC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8A0F4D-9B60-4F3F-B766-F2752B3AA386}"/>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123770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79AF6-8155-434F-BDBB-2F9C2CC78C02}"/>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3" name="Footer Placeholder 2">
            <a:extLst>
              <a:ext uri="{FF2B5EF4-FFF2-40B4-BE49-F238E27FC236}">
                <a16:creationId xmlns:a16="http://schemas.microsoft.com/office/drawing/2014/main" id="{588F5807-10C1-4C6D-9CAF-B99D53BCD3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50EC4C-5523-40C1-96E5-6D82764FBBAB}"/>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111689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F12B-0C44-43DA-849A-A125B48DD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144999-3980-4C3C-9D2E-BAA18018B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6772A5-5424-4BD5-AC2C-F66424055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2543B5-520E-448B-AFFB-ED1225705BDE}"/>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6" name="Footer Placeholder 5">
            <a:extLst>
              <a:ext uri="{FF2B5EF4-FFF2-40B4-BE49-F238E27FC236}">
                <a16:creationId xmlns:a16="http://schemas.microsoft.com/office/drawing/2014/main" id="{5114EA4B-14B4-45AB-A329-0A8D266CD4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BBB5D5-F35F-41C3-A67C-C07F165A436B}"/>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180518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632B-0857-41C3-86FA-A3B2B2F47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4D34FD-7B61-4594-B71D-34A522A28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9154EC-269A-4DBB-928C-B6BF0E1CD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325E4C-273F-4EEE-8251-7E05C2084146}"/>
              </a:ext>
            </a:extLst>
          </p:cNvPr>
          <p:cNvSpPr>
            <a:spLocks noGrp="1"/>
          </p:cNvSpPr>
          <p:nvPr>
            <p:ph type="dt" sz="half" idx="10"/>
          </p:nvPr>
        </p:nvSpPr>
        <p:spPr/>
        <p:txBody>
          <a:bodyPr/>
          <a:lstStyle/>
          <a:p>
            <a:fld id="{3D53B609-EF39-4E51-BCD0-753B271F41E9}" type="datetimeFigureOut">
              <a:rPr lang="en-IN" smtClean="0"/>
              <a:t>07-05-2024</a:t>
            </a:fld>
            <a:endParaRPr lang="en-IN"/>
          </a:p>
        </p:txBody>
      </p:sp>
      <p:sp>
        <p:nvSpPr>
          <p:cNvPr id="6" name="Footer Placeholder 5">
            <a:extLst>
              <a:ext uri="{FF2B5EF4-FFF2-40B4-BE49-F238E27FC236}">
                <a16:creationId xmlns:a16="http://schemas.microsoft.com/office/drawing/2014/main" id="{7C126B4E-AA7C-406F-89F2-42905E2AF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D89D0-0B96-4781-8E71-71915C91F1CD}"/>
              </a:ext>
            </a:extLst>
          </p:cNvPr>
          <p:cNvSpPr>
            <a:spLocks noGrp="1"/>
          </p:cNvSpPr>
          <p:nvPr>
            <p:ph type="sldNum" sz="quarter" idx="12"/>
          </p:nvPr>
        </p:nvSpPr>
        <p:spPr/>
        <p:txBody>
          <a:bodyPr/>
          <a:lstStyle/>
          <a:p>
            <a:fld id="{9BCE6D43-43ED-4E99-AD48-BFFEBC639D14}" type="slidenum">
              <a:rPr lang="en-IN" smtClean="0"/>
              <a:t>‹#›</a:t>
            </a:fld>
            <a:endParaRPr lang="en-IN"/>
          </a:p>
        </p:txBody>
      </p:sp>
    </p:spTree>
    <p:extLst>
      <p:ext uri="{BB962C8B-B14F-4D97-AF65-F5344CB8AC3E}">
        <p14:creationId xmlns:p14="http://schemas.microsoft.com/office/powerpoint/2010/main" val="350848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26F25-BC7D-468F-897E-6C1C4FD2E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1FA186-16F5-49CF-A489-4141B82B8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888E3-9C7D-420E-8868-A8F8FBD0B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3B609-EF39-4E51-BCD0-753B271F41E9}" type="datetimeFigureOut">
              <a:rPr lang="en-IN" smtClean="0"/>
              <a:t>07-05-2024</a:t>
            </a:fld>
            <a:endParaRPr lang="en-IN"/>
          </a:p>
        </p:txBody>
      </p:sp>
      <p:sp>
        <p:nvSpPr>
          <p:cNvPr id="5" name="Footer Placeholder 4">
            <a:extLst>
              <a:ext uri="{FF2B5EF4-FFF2-40B4-BE49-F238E27FC236}">
                <a16:creationId xmlns:a16="http://schemas.microsoft.com/office/drawing/2014/main" id="{1FD8145F-AED6-4602-8732-A77F946E3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D07D8E-AB07-4233-8B6E-85FB6C590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E6D43-43ED-4E99-AD48-BFFEBC639D14}" type="slidenum">
              <a:rPr lang="en-IN" smtClean="0"/>
              <a:t>‹#›</a:t>
            </a:fld>
            <a:endParaRPr lang="en-IN"/>
          </a:p>
        </p:txBody>
      </p:sp>
    </p:spTree>
    <p:extLst>
      <p:ext uri="{BB962C8B-B14F-4D97-AF65-F5344CB8AC3E}">
        <p14:creationId xmlns:p14="http://schemas.microsoft.com/office/powerpoint/2010/main" val="344548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B58891-AA5D-40C1-A319-57CBD963BC09}"/>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8C46901-ABB2-4FFD-BB18-703ACA545925}"/>
              </a:ext>
            </a:extLst>
          </p:cNvPr>
          <p:cNvSpPr>
            <a:spLocks noGrp="1"/>
          </p:cNvSpPr>
          <p:nvPr>
            <p:ph type="ctrTitle"/>
          </p:nvPr>
        </p:nvSpPr>
        <p:spPr>
          <a:xfrm>
            <a:off x="1435440" y="1373917"/>
            <a:ext cx="9144000" cy="2387600"/>
          </a:xfrm>
        </p:spPr>
        <p:txBody>
          <a:bodyPr>
            <a:normAutofit fontScale="90000"/>
          </a:bodyPr>
          <a:lstStyle/>
          <a:p>
            <a:r>
              <a:rPr lang="en-IN" b="1" dirty="0">
                <a:solidFill>
                  <a:schemeClr val="bg1"/>
                </a:solidFill>
                <a:latin typeface="Bell MT" panose="02020503060305020303" pitchFamily="18" charset="0"/>
                <a:cs typeface="Segoe UI" panose="020B0502040204020203" pitchFamily="34" charset="0"/>
              </a:rPr>
              <a:t>HR DATA - EXPLORATORY DATA ANALYSIS USING PYTHON</a:t>
            </a:r>
          </a:p>
        </p:txBody>
      </p:sp>
    </p:spTree>
    <p:extLst>
      <p:ext uri="{BB962C8B-B14F-4D97-AF65-F5344CB8AC3E}">
        <p14:creationId xmlns:p14="http://schemas.microsoft.com/office/powerpoint/2010/main" val="282351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B58891-AA5D-40C1-A319-57CBD963BC09}"/>
              </a:ext>
            </a:extLst>
          </p:cNvPr>
          <p:cNvSpPr/>
          <p:nvPr/>
        </p:nvSpPr>
        <p:spPr>
          <a:xfrm>
            <a:off x="0" y="699247"/>
            <a:ext cx="12192000" cy="61587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8C46901-ABB2-4FFD-BB18-703ACA545925}"/>
              </a:ext>
            </a:extLst>
          </p:cNvPr>
          <p:cNvSpPr>
            <a:spLocks noGrp="1"/>
          </p:cNvSpPr>
          <p:nvPr>
            <p:ph type="ctrTitle"/>
          </p:nvPr>
        </p:nvSpPr>
        <p:spPr>
          <a:xfrm>
            <a:off x="-197223" y="106793"/>
            <a:ext cx="3110752" cy="574524"/>
          </a:xfrm>
        </p:spPr>
        <p:txBody>
          <a:bodyPr>
            <a:noAutofit/>
          </a:bodyPr>
          <a:lstStyle/>
          <a:p>
            <a:r>
              <a:rPr lang="en-IN" sz="4400" b="1" dirty="0">
                <a:latin typeface="Bell MT" panose="02020503060305020303" pitchFamily="18" charset="0"/>
                <a:cs typeface="Segoe UI" panose="020B0502040204020203" pitchFamily="34" charset="0"/>
              </a:rPr>
              <a:t>About HR</a:t>
            </a:r>
          </a:p>
        </p:txBody>
      </p:sp>
      <p:sp>
        <p:nvSpPr>
          <p:cNvPr id="4" name="Rectangle 3">
            <a:extLst>
              <a:ext uri="{FF2B5EF4-FFF2-40B4-BE49-F238E27FC236}">
                <a16:creationId xmlns:a16="http://schemas.microsoft.com/office/drawing/2014/main" id="{EA2DD72C-E0E9-4210-8653-4A3D477A5EE0}"/>
              </a:ext>
            </a:extLst>
          </p:cNvPr>
          <p:cNvSpPr/>
          <p:nvPr/>
        </p:nvSpPr>
        <p:spPr>
          <a:xfrm>
            <a:off x="233083" y="823968"/>
            <a:ext cx="11591364" cy="369332"/>
          </a:xfrm>
          <a:prstGeom prst="rect">
            <a:avLst/>
          </a:prstGeom>
        </p:spPr>
        <p:txBody>
          <a:bodyPr wrap="square">
            <a:spAutoFit/>
          </a:bodyPr>
          <a:lstStyle/>
          <a:p>
            <a:pPr marL="285750" indent="-285750" algn="just">
              <a:buFont typeface="Arial" panose="020B0604020202020204" pitchFamily="34" charset="0"/>
              <a:buChar char="•"/>
            </a:pPr>
            <a:endParaRPr lang="en-IN" dirty="0">
              <a:solidFill>
                <a:schemeClr val="bg1"/>
              </a:solidFill>
              <a:latin typeface="Bell MT" panose="02020503060305020303" pitchFamily="18" charset="0"/>
            </a:endParaRPr>
          </a:p>
        </p:txBody>
      </p:sp>
      <p:sp>
        <p:nvSpPr>
          <p:cNvPr id="5" name="TextBox 4">
            <a:extLst>
              <a:ext uri="{FF2B5EF4-FFF2-40B4-BE49-F238E27FC236}">
                <a16:creationId xmlns:a16="http://schemas.microsoft.com/office/drawing/2014/main" id="{659EB0AE-7447-45E8-A552-810851A3152E}"/>
              </a:ext>
            </a:extLst>
          </p:cNvPr>
          <p:cNvSpPr txBox="1"/>
          <p:nvPr/>
        </p:nvSpPr>
        <p:spPr>
          <a:xfrm>
            <a:off x="268940" y="1008634"/>
            <a:ext cx="11689977" cy="5601533"/>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dirty="0">
                <a:solidFill>
                  <a:schemeClr val="bg1"/>
                </a:solidFill>
                <a:latin typeface="Bell MT" panose="02020503060305020303" pitchFamily="18" charset="0"/>
              </a:rPr>
              <a:t>HR analytics provides data-backed insights to make objective and informed choices regarding recruitment, training, compensation, and workforce management.</a:t>
            </a:r>
          </a:p>
          <a:p>
            <a:pPr marL="285750" indent="-285750" algn="just">
              <a:buFont typeface="Wingdings" panose="05000000000000000000" pitchFamily="2" charset="2"/>
              <a:buChar char="Ø"/>
            </a:pPr>
            <a:endParaRPr lang="en-GB" sz="2000" dirty="0">
              <a:solidFill>
                <a:schemeClr val="bg1"/>
              </a:solidFill>
              <a:latin typeface="Bell MT" panose="02020503060305020303" pitchFamily="18" charset="0"/>
            </a:endParaRPr>
          </a:p>
          <a:p>
            <a:pPr marL="285750" indent="-285750" algn="just">
              <a:buFont typeface="Wingdings" panose="05000000000000000000" pitchFamily="2" charset="2"/>
              <a:buChar char="Ø"/>
            </a:pPr>
            <a:r>
              <a:rPr lang="en-GB" sz="2000" dirty="0">
                <a:solidFill>
                  <a:schemeClr val="bg1"/>
                </a:solidFill>
                <a:latin typeface="Bell MT" panose="02020503060305020303" pitchFamily="18" charset="0"/>
              </a:rPr>
              <a:t>HR analytics can track employee performance metrics (e.g., sales targets, project completion rates) and identify areas for improvement. This allows for targeted training, coaching, and performance management programs.</a:t>
            </a:r>
          </a:p>
          <a:p>
            <a:pPr marL="285750" indent="-285750" algn="just">
              <a:buFont typeface="Wingdings" panose="05000000000000000000" pitchFamily="2" charset="2"/>
              <a:buChar char="Ø"/>
            </a:pPr>
            <a:endParaRPr lang="en-GB" sz="2000" dirty="0">
              <a:solidFill>
                <a:schemeClr val="bg1"/>
              </a:solidFill>
              <a:latin typeface="Bell MT" panose="02020503060305020303" pitchFamily="18" charset="0"/>
            </a:endParaRPr>
          </a:p>
          <a:p>
            <a:pPr marL="285750" indent="-285750" algn="just">
              <a:buFont typeface="Wingdings" panose="05000000000000000000" pitchFamily="2" charset="2"/>
              <a:buChar char="Ø"/>
            </a:pPr>
            <a:r>
              <a:rPr lang="en-GB" sz="2000" dirty="0" err="1">
                <a:solidFill>
                  <a:schemeClr val="bg1"/>
                </a:solidFill>
                <a:latin typeface="Bell MT" panose="02020503060305020303" pitchFamily="18" charset="0"/>
              </a:rPr>
              <a:t>Analyzing</a:t>
            </a:r>
            <a:r>
              <a:rPr lang="en-GB" sz="2000" dirty="0">
                <a:solidFill>
                  <a:schemeClr val="bg1"/>
                </a:solidFill>
                <a:latin typeface="Bell MT" panose="02020503060305020303" pitchFamily="18" charset="0"/>
              </a:rPr>
              <a:t> trends in skills, demographics, and employee turnover helps HR anticipate future workforce needs. This enables proactive talent acquisition strategies and development programs to address potential skill gaps.</a:t>
            </a:r>
          </a:p>
          <a:p>
            <a:pPr marL="285750" indent="-285750" algn="just">
              <a:buFont typeface="Wingdings" panose="05000000000000000000" pitchFamily="2" charset="2"/>
              <a:buChar char="Ø"/>
            </a:pPr>
            <a:endParaRPr lang="en-GB" sz="2000" dirty="0">
              <a:solidFill>
                <a:schemeClr val="bg1"/>
              </a:solidFill>
              <a:latin typeface="Bell MT" panose="02020503060305020303" pitchFamily="18" charset="0"/>
            </a:endParaRPr>
          </a:p>
          <a:p>
            <a:pPr marL="285750" indent="-285750" algn="just">
              <a:buFont typeface="Wingdings" panose="05000000000000000000" pitchFamily="2" charset="2"/>
              <a:buChar char="Ø"/>
            </a:pPr>
            <a:r>
              <a:rPr lang="en-GB" sz="2000" dirty="0">
                <a:solidFill>
                  <a:schemeClr val="bg1"/>
                </a:solidFill>
                <a:latin typeface="Bell MT" panose="02020503060305020303" pitchFamily="18" charset="0"/>
              </a:rPr>
              <a:t>By </a:t>
            </a:r>
            <a:r>
              <a:rPr lang="en-GB" sz="2000" dirty="0" err="1">
                <a:solidFill>
                  <a:schemeClr val="bg1"/>
                </a:solidFill>
                <a:latin typeface="Bell MT" panose="02020503060305020303" pitchFamily="18" charset="0"/>
              </a:rPr>
              <a:t>analyzing</a:t>
            </a:r>
            <a:r>
              <a:rPr lang="en-GB" sz="2000" dirty="0">
                <a:solidFill>
                  <a:schemeClr val="bg1"/>
                </a:solidFill>
                <a:latin typeface="Bell MT" panose="02020503060305020303" pitchFamily="18" charset="0"/>
              </a:rPr>
              <a:t> employee survey data and feedback, HR can identify factors influencing employee morale and satisfaction. This allows for initiatives to improve workplace culture, address concerns, and enhance employee engagement, leading to increased productivity.</a:t>
            </a:r>
          </a:p>
          <a:p>
            <a:pPr marL="285750" indent="-285750" algn="just">
              <a:buFont typeface="Wingdings" panose="05000000000000000000" pitchFamily="2" charset="2"/>
              <a:buChar char="Ø"/>
            </a:pPr>
            <a:endParaRPr lang="en-GB" sz="2000" dirty="0">
              <a:solidFill>
                <a:schemeClr val="bg1"/>
              </a:solidFill>
              <a:latin typeface="Bell MT" panose="02020503060305020303" pitchFamily="18" charset="0"/>
            </a:endParaRPr>
          </a:p>
          <a:p>
            <a:pPr marL="285750" indent="-285750" algn="just">
              <a:buFont typeface="Wingdings" panose="05000000000000000000" pitchFamily="2" charset="2"/>
              <a:buChar char="Ø"/>
            </a:pPr>
            <a:r>
              <a:rPr lang="en-GB" sz="2000" dirty="0">
                <a:solidFill>
                  <a:schemeClr val="bg1"/>
                </a:solidFill>
                <a:latin typeface="Bell MT" panose="02020503060305020303" pitchFamily="18" charset="0"/>
              </a:rPr>
              <a:t>This analysis will help organizations develop strategies to reduce turnover, leading to better employee retention, increased productivity, and overall business success.</a:t>
            </a:r>
          </a:p>
          <a:p>
            <a:pPr marL="285750" indent="-285750" algn="just">
              <a:buFont typeface="Arial" panose="020B0604020202020204" pitchFamily="34" charset="0"/>
              <a:buChar char="•"/>
            </a:pPr>
            <a:endParaRPr lang="en-GB" dirty="0">
              <a:solidFill>
                <a:schemeClr val="bg1"/>
              </a:solidFill>
              <a:latin typeface="Bell MT" panose="02020503060305020303" pitchFamily="18" charset="0"/>
            </a:endParaRPr>
          </a:p>
        </p:txBody>
      </p:sp>
    </p:spTree>
    <p:extLst>
      <p:ext uri="{BB962C8B-B14F-4D97-AF65-F5344CB8AC3E}">
        <p14:creationId xmlns:p14="http://schemas.microsoft.com/office/powerpoint/2010/main" val="170283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901-ABB2-4FFD-BB18-703ACA545925}"/>
              </a:ext>
            </a:extLst>
          </p:cNvPr>
          <p:cNvSpPr>
            <a:spLocks noGrp="1"/>
          </p:cNvSpPr>
          <p:nvPr>
            <p:ph type="ctrTitle"/>
          </p:nvPr>
        </p:nvSpPr>
        <p:spPr>
          <a:xfrm>
            <a:off x="0" y="123457"/>
            <a:ext cx="3864348" cy="619405"/>
          </a:xfrm>
        </p:spPr>
        <p:txBody>
          <a:bodyPr>
            <a:noAutofit/>
          </a:bodyPr>
          <a:lstStyle/>
          <a:p>
            <a:r>
              <a:rPr lang="en-IN" sz="4400" b="1" dirty="0">
                <a:latin typeface="Bell MT" panose="02020503060305020303" pitchFamily="18" charset="0"/>
                <a:cs typeface="Times New Roman" panose="02020603050405020304" pitchFamily="18" charset="0"/>
              </a:rPr>
              <a:t>Given dataset</a:t>
            </a:r>
          </a:p>
        </p:txBody>
      </p:sp>
      <p:pic>
        <p:nvPicPr>
          <p:cNvPr id="8" name="Picture 7">
            <a:extLst>
              <a:ext uri="{FF2B5EF4-FFF2-40B4-BE49-F238E27FC236}">
                <a16:creationId xmlns:a16="http://schemas.microsoft.com/office/drawing/2014/main" id="{A43A2C6C-9592-47E2-B7DB-3CD32800834A}"/>
              </a:ext>
            </a:extLst>
          </p:cNvPr>
          <p:cNvPicPr>
            <a:picLocks noChangeAspect="1"/>
          </p:cNvPicPr>
          <p:nvPr/>
        </p:nvPicPr>
        <p:blipFill rotWithShape="1">
          <a:blip r:embed="rId2">
            <a:extLst>
              <a:ext uri="{28A0092B-C50C-407E-A947-70E740481C1C}">
                <a14:useLocalDpi xmlns:a14="http://schemas.microsoft.com/office/drawing/2010/main" val="0"/>
              </a:ext>
            </a:extLst>
          </a:blip>
          <a:srcRect b="7488"/>
          <a:stretch/>
        </p:blipFill>
        <p:spPr>
          <a:xfrm>
            <a:off x="0" y="742862"/>
            <a:ext cx="12192000" cy="6204785"/>
          </a:xfrm>
          <a:prstGeom prst="rect">
            <a:avLst/>
          </a:prstGeom>
        </p:spPr>
      </p:pic>
    </p:spTree>
    <p:extLst>
      <p:ext uri="{BB962C8B-B14F-4D97-AF65-F5344CB8AC3E}">
        <p14:creationId xmlns:p14="http://schemas.microsoft.com/office/powerpoint/2010/main" val="417400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901-ABB2-4FFD-BB18-703ACA545925}"/>
              </a:ext>
            </a:extLst>
          </p:cNvPr>
          <p:cNvSpPr>
            <a:spLocks noGrp="1"/>
          </p:cNvSpPr>
          <p:nvPr>
            <p:ph type="ctrTitle"/>
          </p:nvPr>
        </p:nvSpPr>
        <p:spPr>
          <a:xfrm>
            <a:off x="-1359104" y="18771"/>
            <a:ext cx="6347554" cy="619405"/>
          </a:xfrm>
        </p:spPr>
        <p:txBody>
          <a:bodyPr>
            <a:noAutofit/>
          </a:bodyPr>
          <a:lstStyle/>
          <a:p>
            <a:r>
              <a:rPr lang="en-IN" sz="4400" b="1" dirty="0">
                <a:latin typeface="Bell MT" panose="02020503060305020303" pitchFamily="18" charset="0"/>
                <a:cs typeface="Times New Roman" panose="02020603050405020304" pitchFamily="18" charset="0"/>
              </a:rPr>
              <a:t>Observations</a:t>
            </a:r>
          </a:p>
        </p:txBody>
      </p:sp>
      <p:sp>
        <p:nvSpPr>
          <p:cNvPr id="6" name="Rectangle 5">
            <a:extLst>
              <a:ext uri="{FF2B5EF4-FFF2-40B4-BE49-F238E27FC236}">
                <a16:creationId xmlns:a16="http://schemas.microsoft.com/office/drawing/2014/main" id="{B2C21D16-3F67-417F-BE43-0E96CAD36B1A}"/>
              </a:ext>
            </a:extLst>
          </p:cNvPr>
          <p:cNvSpPr/>
          <p:nvPr/>
        </p:nvSpPr>
        <p:spPr>
          <a:xfrm>
            <a:off x="0" y="619405"/>
            <a:ext cx="12192000" cy="6219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a:p>
        </p:txBody>
      </p:sp>
      <p:sp>
        <p:nvSpPr>
          <p:cNvPr id="3" name="TextBox 2">
            <a:extLst>
              <a:ext uri="{FF2B5EF4-FFF2-40B4-BE49-F238E27FC236}">
                <a16:creationId xmlns:a16="http://schemas.microsoft.com/office/drawing/2014/main" id="{F438AF53-FEAF-43F3-9FD2-CEF765887051}"/>
              </a:ext>
            </a:extLst>
          </p:cNvPr>
          <p:cNvSpPr txBox="1"/>
          <p:nvPr/>
        </p:nvSpPr>
        <p:spPr>
          <a:xfrm>
            <a:off x="0" y="-1055710"/>
            <a:ext cx="11770659"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GB" b="1" dirty="0">
              <a:solidFill>
                <a:schemeClr val="bg1"/>
              </a:solidFill>
              <a:latin typeface="Bell MT" panose="02020503060305020303" pitchFamily="18" charset="0"/>
            </a:endParaRPr>
          </a:p>
          <a:p>
            <a:pPr marL="285750" indent="-285750" algn="just">
              <a:buFont typeface="Arial" panose="020B0604020202020204" pitchFamily="34" charset="0"/>
              <a:buChar char="•"/>
            </a:pPr>
            <a:endParaRPr lang="en-GB" b="1" dirty="0">
              <a:solidFill>
                <a:schemeClr val="bg1"/>
              </a:solidFill>
              <a:latin typeface="Bell MT" panose="02020503060305020303" pitchFamily="18" charset="0"/>
            </a:endParaRPr>
          </a:p>
          <a:p>
            <a:pPr algn="just"/>
            <a:endParaRPr lang="en-GB" b="1" dirty="0">
              <a:solidFill>
                <a:schemeClr val="bg1"/>
              </a:solidFill>
              <a:latin typeface="Bell MT" panose="02020503060305020303" pitchFamily="18" charset="0"/>
            </a:endParaRPr>
          </a:p>
          <a:p>
            <a:pPr algn="just"/>
            <a:endParaRPr lang="en-GB" b="1" dirty="0">
              <a:solidFill>
                <a:schemeClr val="bg1"/>
              </a:solidFill>
              <a:latin typeface="Bell MT" panose="02020503060305020303" pitchFamily="18" charset="0"/>
            </a:endParaRPr>
          </a:p>
        </p:txBody>
      </p:sp>
      <p:sp>
        <p:nvSpPr>
          <p:cNvPr id="5" name="TextBox 4">
            <a:extLst>
              <a:ext uri="{FF2B5EF4-FFF2-40B4-BE49-F238E27FC236}">
                <a16:creationId xmlns:a16="http://schemas.microsoft.com/office/drawing/2014/main" id="{224EF787-1B29-415C-891D-64CCBF9D60BB}"/>
              </a:ext>
            </a:extLst>
          </p:cNvPr>
          <p:cNvSpPr txBox="1"/>
          <p:nvPr/>
        </p:nvSpPr>
        <p:spPr>
          <a:xfrm>
            <a:off x="295835" y="3729317"/>
            <a:ext cx="11770658" cy="369332"/>
          </a:xfrm>
          <a:prstGeom prst="rect">
            <a:avLst/>
          </a:prstGeom>
          <a:noFill/>
        </p:spPr>
        <p:txBody>
          <a:bodyPr wrap="square" rtlCol="0">
            <a:spAutoFit/>
          </a:bodyPr>
          <a:lstStyle/>
          <a:p>
            <a:endParaRPr lang="en-GB" dirty="0">
              <a:solidFill>
                <a:schemeClr val="bg1"/>
              </a:solidFill>
              <a:latin typeface="Bell MT" panose="02020503060305020303" pitchFamily="18" charset="0"/>
            </a:endParaRPr>
          </a:p>
        </p:txBody>
      </p:sp>
      <p:sp>
        <p:nvSpPr>
          <p:cNvPr id="4" name="TextBox 3">
            <a:extLst>
              <a:ext uri="{FF2B5EF4-FFF2-40B4-BE49-F238E27FC236}">
                <a16:creationId xmlns:a16="http://schemas.microsoft.com/office/drawing/2014/main" id="{83A0EA4D-6FF4-4F4B-9B92-31DFE23F6D3D}"/>
              </a:ext>
            </a:extLst>
          </p:cNvPr>
          <p:cNvSpPr txBox="1"/>
          <p:nvPr/>
        </p:nvSpPr>
        <p:spPr>
          <a:xfrm>
            <a:off x="179292" y="759273"/>
            <a:ext cx="11500238" cy="6678751"/>
          </a:xfrm>
          <a:prstGeom prst="rect">
            <a:avLst/>
          </a:prstGeom>
          <a:noFill/>
        </p:spPr>
        <p:txBody>
          <a:bodyPr wrap="square" rtlCol="0">
            <a:spAutoFit/>
          </a:bodyPr>
          <a:lstStyle/>
          <a:p>
            <a:pPr marL="342900" indent="-342900">
              <a:buAutoNum type="arabicPeriod"/>
            </a:pPr>
            <a:r>
              <a:rPr lang="en-GB" sz="2000" b="1" dirty="0">
                <a:solidFill>
                  <a:schemeClr val="bg1"/>
                </a:solidFill>
                <a:latin typeface="Bell MT" panose="02020503060305020303" pitchFamily="18" charset="0"/>
              </a:rPr>
              <a:t>Educational Background and Gender Distribution:</a:t>
            </a:r>
          </a:p>
          <a:p>
            <a:endParaRPr lang="en-GB" sz="2000" dirty="0">
              <a:solidFill>
                <a:schemeClr val="bg1"/>
              </a:solidFill>
              <a:latin typeface="Bell MT" panose="02020503060305020303" pitchFamily="18" charset="0"/>
            </a:endParaRPr>
          </a:p>
          <a:p>
            <a:pPr marL="742950" lvl="1" indent="-285750">
              <a:lnSpc>
                <a:spcPct val="150000"/>
              </a:lnSpc>
              <a:buFont typeface="Wingdings" panose="05000000000000000000" pitchFamily="2" charset="2"/>
              <a:buChar char="Ø"/>
            </a:pPr>
            <a:r>
              <a:rPr lang="en-GB" sz="2000" b="1" dirty="0">
                <a:solidFill>
                  <a:schemeClr val="bg1"/>
                </a:solidFill>
                <a:latin typeface="Bell MT" panose="02020503060305020303" pitchFamily="18" charset="0"/>
              </a:rPr>
              <a:t>Focus on Diplomas and High School Diplomas:</a:t>
            </a:r>
            <a:r>
              <a:rPr lang="en-GB" sz="2000" dirty="0">
                <a:solidFill>
                  <a:schemeClr val="bg1"/>
                </a:solidFill>
                <a:latin typeface="Bell MT" panose="02020503060305020303" pitchFamily="18" charset="0"/>
              </a:rPr>
              <a:t> Attract more female candidates with targeted campaigns for roles like Packaging Associate.</a:t>
            </a:r>
          </a:p>
          <a:p>
            <a:pPr marL="742950" lvl="1" indent="-285750">
              <a:lnSpc>
                <a:spcPct val="150000"/>
              </a:lnSpc>
              <a:buFont typeface="Wingdings" panose="05000000000000000000" pitchFamily="2" charset="2"/>
              <a:buChar char="Ø"/>
            </a:pPr>
            <a:r>
              <a:rPr lang="en-GB" sz="2000" b="1" dirty="0">
                <a:solidFill>
                  <a:schemeClr val="bg1"/>
                </a:solidFill>
                <a:latin typeface="Bell MT" panose="02020503060305020303" pitchFamily="18" charset="0"/>
              </a:rPr>
              <a:t>Tailored Strategies for Bachelor's and Master's Degrees:</a:t>
            </a:r>
            <a:r>
              <a:rPr lang="en-GB" sz="2000" dirty="0">
                <a:solidFill>
                  <a:schemeClr val="bg1"/>
                </a:solidFill>
                <a:latin typeface="Bell MT" panose="02020503060305020303" pitchFamily="18" charset="0"/>
              </a:rPr>
              <a:t> Develop separate recruitment strategies for Bachelor's degrees (suitable for most roles) and Master's degrees (often preferred for managerial positions).</a:t>
            </a:r>
          </a:p>
          <a:p>
            <a:pPr lvl="1">
              <a:lnSpc>
                <a:spcPct val="150000"/>
              </a:lnSpc>
            </a:pPr>
            <a:endParaRPr lang="en-GB" sz="2000" dirty="0">
              <a:solidFill>
                <a:schemeClr val="bg1"/>
              </a:solidFill>
              <a:latin typeface="Bell MT" panose="02020503060305020303" pitchFamily="18" charset="0"/>
            </a:endParaRPr>
          </a:p>
          <a:p>
            <a:pPr algn="just"/>
            <a:r>
              <a:rPr lang="en-GB" sz="2000" b="1" dirty="0">
                <a:solidFill>
                  <a:schemeClr val="bg1"/>
                </a:solidFill>
                <a:latin typeface="Bell MT" panose="02020503060305020303" pitchFamily="18" charset="0"/>
              </a:rPr>
              <a:t>2. Skills and Role Preferences:</a:t>
            </a:r>
          </a:p>
          <a:p>
            <a:pPr algn="just"/>
            <a:endParaRPr lang="en-GB" sz="2000" dirty="0">
              <a:solidFill>
                <a:schemeClr val="bg1"/>
              </a:solidFill>
              <a:latin typeface="Bell MT" panose="02020503060305020303" pitchFamily="18" charset="0"/>
            </a:endParaRPr>
          </a:p>
          <a:p>
            <a:pPr marL="742950" lvl="1" indent="-285750" algn="just">
              <a:lnSpc>
                <a:spcPct val="150000"/>
              </a:lnSpc>
              <a:buFont typeface="Wingdings" panose="05000000000000000000" pitchFamily="2" charset="2"/>
              <a:buChar char="Ø"/>
            </a:pPr>
            <a:r>
              <a:rPr lang="en-GB" sz="2000" b="1" dirty="0">
                <a:solidFill>
                  <a:schemeClr val="bg1"/>
                </a:solidFill>
                <a:latin typeface="Bell MT" panose="02020503060305020303" pitchFamily="18" charset="0"/>
              </a:rPr>
              <a:t>Closing the Gender Gap in Marketing:</a:t>
            </a:r>
            <a:r>
              <a:rPr lang="en-GB" sz="2000" dirty="0">
                <a:solidFill>
                  <a:schemeClr val="bg1"/>
                </a:solidFill>
                <a:latin typeface="Bell MT" panose="02020503060305020303" pitchFamily="18" charset="0"/>
              </a:rPr>
              <a:t> Investigate reasons behind lower female representation in Marketing roles and develop initiatives to attract and retain female talent in Marketing Specialist positions.</a:t>
            </a:r>
          </a:p>
          <a:p>
            <a:pPr marL="742950" lvl="1" indent="-285750" algn="just">
              <a:lnSpc>
                <a:spcPct val="150000"/>
              </a:lnSpc>
              <a:buFont typeface="Wingdings" panose="05000000000000000000" pitchFamily="2" charset="2"/>
              <a:buChar char="Ø"/>
            </a:pPr>
            <a:r>
              <a:rPr lang="en-GB" sz="2000" b="1" dirty="0">
                <a:solidFill>
                  <a:schemeClr val="bg1"/>
                </a:solidFill>
                <a:latin typeface="Bell MT" panose="02020503060305020303" pitchFamily="18" charset="0"/>
              </a:rPr>
              <a:t>Identifying High-Demand Roles:</a:t>
            </a:r>
            <a:r>
              <a:rPr lang="en-GB" sz="2000" dirty="0">
                <a:solidFill>
                  <a:schemeClr val="bg1"/>
                </a:solidFill>
                <a:latin typeface="Bell MT" panose="02020503060305020303" pitchFamily="18" charset="0"/>
              </a:rPr>
              <a:t> Focus recruitment efforts on roles with high female preference, like Packaging Associate and Research Scientist.</a:t>
            </a:r>
          </a:p>
          <a:p>
            <a:endParaRPr lang="en-IN" dirty="0"/>
          </a:p>
        </p:txBody>
      </p:sp>
    </p:spTree>
    <p:extLst>
      <p:ext uri="{BB962C8B-B14F-4D97-AF65-F5344CB8AC3E}">
        <p14:creationId xmlns:p14="http://schemas.microsoft.com/office/powerpoint/2010/main" val="426678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901-ABB2-4FFD-BB18-703ACA545925}"/>
              </a:ext>
            </a:extLst>
          </p:cNvPr>
          <p:cNvSpPr>
            <a:spLocks noGrp="1"/>
          </p:cNvSpPr>
          <p:nvPr>
            <p:ph type="ctrTitle"/>
          </p:nvPr>
        </p:nvSpPr>
        <p:spPr>
          <a:xfrm>
            <a:off x="-1359104" y="18771"/>
            <a:ext cx="6347554" cy="619405"/>
          </a:xfrm>
        </p:spPr>
        <p:txBody>
          <a:bodyPr>
            <a:noAutofit/>
          </a:bodyPr>
          <a:lstStyle/>
          <a:p>
            <a:r>
              <a:rPr lang="en-IN" sz="4400" b="1" dirty="0">
                <a:latin typeface="Bell MT" panose="02020503060305020303" pitchFamily="18" charset="0"/>
                <a:cs typeface="Times New Roman" panose="02020603050405020304" pitchFamily="18" charset="0"/>
              </a:rPr>
              <a:t>Observations</a:t>
            </a:r>
          </a:p>
        </p:txBody>
      </p:sp>
      <p:sp>
        <p:nvSpPr>
          <p:cNvPr id="6" name="Rectangle 5">
            <a:extLst>
              <a:ext uri="{FF2B5EF4-FFF2-40B4-BE49-F238E27FC236}">
                <a16:creationId xmlns:a16="http://schemas.microsoft.com/office/drawing/2014/main" id="{B2C21D16-3F67-417F-BE43-0E96CAD36B1A}"/>
              </a:ext>
            </a:extLst>
          </p:cNvPr>
          <p:cNvSpPr/>
          <p:nvPr/>
        </p:nvSpPr>
        <p:spPr>
          <a:xfrm>
            <a:off x="0" y="619405"/>
            <a:ext cx="12192000" cy="6219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a:p>
        </p:txBody>
      </p:sp>
      <p:sp>
        <p:nvSpPr>
          <p:cNvPr id="3" name="TextBox 2">
            <a:extLst>
              <a:ext uri="{FF2B5EF4-FFF2-40B4-BE49-F238E27FC236}">
                <a16:creationId xmlns:a16="http://schemas.microsoft.com/office/drawing/2014/main" id="{F438AF53-FEAF-43F3-9FD2-CEF765887051}"/>
              </a:ext>
            </a:extLst>
          </p:cNvPr>
          <p:cNvSpPr txBox="1"/>
          <p:nvPr/>
        </p:nvSpPr>
        <p:spPr>
          <a:xfrm>
            <a:off x="0" y="-1055710"/>
            <a:ext cx="11770659"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GB" b="1" dirty="0">
              <a:solidFill>
                <a:schemeClr val="bg1"/>
              </a:solidFill>
              <a:latin typeface="Bell MT" panose="02020503060305020303" pitchFamily="18" charset="0"/>
            </a:endParaRPr>
          </a:p>
          <a:p>
            <a:pPr marL="285750" indent="-285750" algn="just">
              <a:buFont typeface="Arial" panose="020B0604020202020204" pitchFamily="34" charset="0"/>
              <a:buChar char="•"/>
            </a:pPr>
            <a:endParaRPr lang="en-GB" b="1" dirty="0">
              <a:solidFill>
                <a:schemeClr val="bg1"/>
              </a:solidFill>
              <a:latin typeface="Bell MT" panose="02020503060305020303" pitchFamily="18" charset="0"/>
            </a:endParaRPr>
          </a:p>
          <a:p>
            <a:pPr algn="just"/>
            <a:endParaRPr lang="en-GB" b="1" dirty="0">
              <a:solidFill>
                <a:schemeClr val="bg1"/>
              </a:solidFill>
              <a:latin typeface="Bell MT" panose="02020503060305020303" pitchFamily="18" charset="0"/>
            </a:endParaRPr>
          </a:p>
          <a:p>
            <a:pPr algn="just"/>
            <a:endParaRPr lang="en-GB" b="1" dirty="0">
              <a:solidFill>
                <a:schemeClr val="bg1"/>
              </a:solidFill>
              <a:latin typeface="Bell MT" panose="02020503060305020303" pitchFamily="18" charset="0"/>
            </a:endParaRPr>
          </a:p>
        </p:txBody>
      </p:sp>
      <p:sp>
        <p:nvSpPr>
          <p:cNvPr id="5" name="TextBox 4">
            <a:extLst>
              <a:ext uri="{FF2B5EF4-FFF2-40B4-BE49-F238E27FC236}">
                <a16:creationId xmlns:a16="http://schemas.microsoft.com/office/drawing/2014/main" id="{224EF787-1B29-415C-891D-64CCBF9D60BB}"/>
              </a:ext>
            </a:extLst>
          </p:cNvPr>
          <p:cNvSpPr txBox="1"/>
          <p:nvPr/>
        </p:nvSpPr>
        <p:spPr>
          <a:xfrm>
            <a:off x="295835" y="3729317"/>
            <a:ext cx="11770658" cy="369332"/>
          </a:xfrm>
          <a:prstGeom prst="rect">
            <a:avLst/>
          </a:prstGeom>
          <a:noFill/>
        </p:spPr>
        <p:txBody>
          <a:bodyPr wrap="square" rtlCol="0">
            <a:spAutoFit/>
          </a:bodyPr>
          <a:lstStyle/>
          <a:p>
            <a:endParaRPr lang="en-GB" dirty="0">
              <a:solidFill>
                <a:schemeClr val="bg1"/>
              </a:solidFill>
              <a:latin typeface="Bell MT" panose="02020503060305020303" pitchFamily="18" charset="0"/>
            </a:endParaRPr>
          </a:p>
        </p:txBody>
      </p:sp>
      <p:sp>
        <p:nvSpPr>
          <p:cNvPr id="7" name="TextBox 6">
            <a:extLst>
              <a:ext uri="{FF2B5EF4-FFF2-40B4-BE49-F238E27FC236}">
                <a16:creationId xmlns:a16="http://schemas.microsoft.com/office/drawing/2014/main" id="{6B8309F1-7F17-4415-9B54-C176C29ECB84}"/>
              </a:ext>
            </a:extLst>
          </p:cNvPr>
          <p:cNvSpPr txBox="1"/>
          <p:nvPr/>
        </p:nvSpPr>
        <p:spPr>
          <a:xfrm>
            <a:off x="170328" y="818755"/>
            <a:ext cx="11647462" cy="5591146"/>
          </a:xfrm>
          <a:prstGeom prst="rect">
            <a:avLst/>
          </a:prstGeom>
          <a:noFill/>
        </p:spPr>
        <p:txBody>
          <a:bodyPr wrap="square" rtlCol="0">
            <a:spAutoFit/>
          </a:bodyPr>
          <a:lstStyle/>
          <a:p>
            <a:pPr algn="just">
              <a:lnSpc>
                <a:spcPct val="150000"/>
              </a:lnSpc>
            </a:pPr>
            <a:r>
              <a:rPr lang="en-GB" b="1" dirty="0">
                <a:solidFill>
                  <a:schemeClr val="bg1"/>
                </a:solidFill>
                <a:latin typeface="Bell MT" panose="02020503060305020303" pitchFamily="18" charset="0"/>
              </a:rPr>
              <a:t>3</a:t>
            </a:r>
            <a:r>
              <a:rPr lang="en-GB" sz="2000" b="1" dirty="0">
                <a:solidFill>
                  <a:schemeClr val="bg1"/>
                </a:solidFill>
                <a:latin typeface="Bell MT" panose="02020503060305020303" pitchFamily="18" charset="0"/>
              </a:rPr>
              <a:t>. Educational Background and Job Requirements:</a:t>
            </a:r>
          </a:p>
          <a:p>
            <a:pPr algn="just">
              <a:lnSpc>
                <a:spcPct val="150000"/>
              </a:lnSpc>
            </a:pPr>
            <a:endParaRPr lang="en-GB" sz="2000" dirty="0">
              <a:solidFill>
                <a:schemeClr val="bg1"/>
              </a:solidFill>
              <a:latin typeface="Bell MT" panose="02020503060305020303" pitchFamily="18" charset="0"/>
            </a:endParaRPr>
          </a:p>
          <a:p>
            <a:pPr marL="742950" lvl="1" indent="-285750" algn="just">
              <a:lnSpc>
                <a:spcPct val="150000"/>
              </a:lnSpc>
              <a:buFont typeface="Wingdings" panose="05000000000000000000" pitchFamily="2" charset="2"/>
              <a:buChar char="Ø"/>
            </a:pPr>
            <a:r>
              <a:rPr lang="en-GB" sz="2000" b="1" dirty="0">
                <a:solidFill>
                  <a:schemeClr val="bg1"/>
                </a:solidFill>
                <a:latin typeface="Bell MT" panose="02020503060305020303" pitchFamily="18" charset="0"/>
              </a:rPr>
              <a:t>Upskilling for Diploma Holders:</a:t>
            </a:r>
            <a:r>
              <a:rPr lang="en-GB" sz="2000" dirty="0">
                <a:solidFill>
                  <a:schemeClr val="bg1"/>
                </a:solidFill>
                <a:latin typeface="Bell MT" panose="02020503060305020303" pitchFamily="18" charset="0"/>
              </a:rPr>
              <a:t> Offer training programs to bridge skill gaps for Diploma holders who are excluded from certain roles (e.g., Chocolatier, Marketing Specialist).</a:t>
            </a:r>
          </a:p>
          <a:p>
            <a:pPr marL="742950" lvl="1" indent="-285750" algn="just">
              <a:lnSpc>
                <a:spcPct val="150000"/>
              </a:lnSpc>
              <a:buFont typeface="Wingdings" panose="05000000000000000000" pitchFamily="2" charset="2"/>
              <a:buChar char="Ø"/>
            </a:pPr>
            <a:r>
              <a:rPr lang="en-GB" sz="2000" b="1" dirty="0">
                <a:solidFill>
                  <a:schemeClr val="bg1"/>
                </a:solidFill>
                <a:latin typeface="Bell MT" panose="02020503060305020303" pitchFamily="18" charset="0"/>
              </a:rPr>
              <a:t>Managerial Roles and Education:</a:t>
            </a:r>
            <a:r>
              <a:rPr lang="en-GB" sz="2000" dirty="0">
                <a:solidFill>
                  <a:schemeClr val="bg1"/>
                </a:solidFill>
                <a:latin typeface="Bell MT" panose="02020503060305020303" pitchFamily="18" charset="0"/>
              </a:rPr>
              <a:t> Ensure educational requirements for managerial positions are clearly defined and consider experience alongside academic qualifications.</a:t>
            </a:r>
          </a:p>
          <a:p>
            <a:pPr marL="742950" lvl="1" indent="-285750" algn="just">
              <a:lnSpc>
                <a:spcPct val="150000"/>
              </a:lnSpc>
              <a:buFont typeface="Wingdings" panose="05000000000000000000" pitchFamily="2" charset="2"/>
              <a:buChar char="Ø"/>
            </a:pPr>
            <a:endParaRPr lang="en-GB" sz="2000" dirty="0">
              <a:solidFill>
                <a:schemeClr val="bg1"/>
              </a:solidFill>
              <a:latin typeface="Bell MT" panose="02020503060305020303" pitchFamily="18" charset="0"/>
            </a:endParaRPr>
          </a:p>
          <a:p>
            <a:pPr algn="just">
              <a:lnSpc>
                <a:spcPct val="150000"/>
              </a:lnSpc>
            </a:pPr>
            <a:r>
              <a:rPr lang="en-GB" sz="2000" b="1" dirty="0">
                <a:solidFill>
                  <a:schemeClr val="bg1"/>
                </a:solidFill>
                <a:latin typeface="Bell MT" panose="02020503060305020303" pitchFamily="18" charset="0"/>
              </a:rPr>
              <a:t>4. Education, Salary, and Job Level:</a:t>
            </a:r>
          </a:p>
          <a:p>
            <a:pPr algn="just">
              <a:lnSpc>
                <a:spcPct val="150000"/>
              </a:lnSpc>
            </a:pPr>
            <a:endParaRPr lang="en-GB" sz="2000" dirty="0">
              <a:solidFill>
                <a:schemeClr val="bg1"/>
              </a:solidFill>
              <a:latin typeface="Bell MT" panose="02020503060305020303" pitchFamily="18" charset="0"/>
            </a:endParaRPr>
          </a:p>
          <a:p>
            <a:pPr marL="742950" lvl="1" indent="-285750" algn="just">
              <a:lnSpc>
                <a:spcPct val="150000"/>
              </a:lnSpc>
              <a:buFont typeface="Wingdings" panose="05000000000000000000" pitchFamily="2" charset="2"/>
              <a:buChar char="Ø"/>
            </a:pPr>
            <a:r>
              <a:rPr lang="en-GB" sz="2000" b="1" dirty="0">
                <a:solidFill>
                  <a:schemeClr val="bg1"/>
                </a:solidFill>
                <a:latin typeface="Bell MT" panose="02020503060305020303" pitchFamily="18" charset="0"/>
              </a:rPr>
              <a:t>Revise Compensation Structure:</a:t>
            </a:r>
            <a:r>
              <a:rPr lang="en-GB" sz="2000" dirty="0">
                <a:solidFill>
                  <a:schemeClr val="bg1"/>
                </a:solidFill>
                <a:latin typeface="Bell MT" panose="02020503060305020303" pitchFamily="18" charset="0"/>
              </a:rPr>
              <a:t> Investigate the pay gap between Bachelor's and Master's degrees and consider adjusting compensation based on experience and performance rather than solely on highest academic qualification.</a:t>
            </a:r>
            <a:endParaRPr lang="en-IN" sz="20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99780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901-ABB2-4FFD-BB18-703ACA545925}"/>
              </a:ext>
            </a:extLst>
          </p:cNvPr>
          <p:cNvSpPr>
            <a:spLocks noGrp="1"/>
          </p:cNvSpPr>
          <p:nvPr>
            <p:ph type="ctrTitle"/>
          </p:nvPr>
        </p:nvSpPr>
        <p:spPr>
          <a:xfrm>
            <a:off x="-1359104" y="18771"/>
            <a:ext cx="6347554" cy="619405"/>
          </a:xfrm>
        </p:spPr>
        <p:txBody>
          <a:bodyPr>
            <a:noAutofit/>
          </a:bodyPr>
          <a:lstStyle/>
          <a:p>
            <a:r>
              <a:rPr lang="en-IN" sz="4400" b="1" dirty="0">
                <a:latin typeface="Bell MT" panose="02020503060305020303" pitchFamily="18" charset="0"/>
                <a:cs typeface="Times New Roman" panose="02020603050405020304" pitchFamily="18" charset="0"/>
              </a:rPr>
              <a:t>Observations</a:t>
            </a:r>
          </a:p>
        </p:txBody>
      </p:sp>
      <p:sp>
        <p:nvSpPr>
          <p:cNvPr id="6" name="Rectangle 5">
            <a:extLst>
              <a:ext uri="{FF2B5EF4-FFF2-40B4-BE49-F238E27FC236}">
                <a16:creationId xmlns:a16="http://schemas.microsoft.com/office/drawing/2014/main" id="{B2C21D16-3F67-417F-BE43-0E96CAD36B1A}"/>
              </a:ext>
            </a:extLst>
          </p:cNvPr>
          <p:cNvSpPr/>
          <p:nvPr/>
        </p:nvSpPr>
        <p:spPr>
          <a:xfrm>
            <a:off x="0" y="619405"/>
            <a:ext cx="12192000" cy="6219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GB" dirty="0"/>
          </a:p>
        </p:txBody>
      </p:sp>
      <p:sp>
        <p:nvSpPr>
          <p:cNvPr id="3" name="TextBox 2">
            <a:extLst>
              <a:ext uri="{FF2B5EF4-FFF2-40B4-BE49-F238E27FC236}">
                <a16:creationId xmlns:a16="http://schemas.microsoft.com/office/drawing/2014/main" id="{F438AF53-FEAF-43F3-9FD2-CEF765887051}"/>
              </a:ext>
            </a:extLst>
          </p:cNvPr>
          <p:cNvSpPr txBox="1"/>
          <p:nvPr/>
        </p:nvSpPr>
        <p:spPr>
          <a:xfrm>
            <a:off x="0" y="-1055710"/>
            <a:ext cx="11770659" cy="1200329"/>
          </a:xfrm>
          <a:prstGeom prst="rect">
            <a:avLst/>
          </a:prstGeom>
          <a:noFill/>
        </p:spPr>
        <p:txBody>
          <a:bodyPr wrap="square" rtlCol="0">
            <a:spAutoFit/>
          </a:bodyPr>
          <a:lstStyle/>
          <a:p>
            <a:pPr marL="285750" indent="-285750" algn="just">
              <a:buFont typeface="Arial" panose="020B0604020202020204" pitchFamily="34" charset="0"/>
              <a:buChar char="•"/>
            </a:pPr>
            <a:endParaRPr lang="en-GB" b="1" dirty="0">
              <a:solidFill>
                <a:schemeClr val="bg1"/>
              </a:solidFill>
              <a:latin typeface="Bell MT" panose="02020503060305020303" pitchFamily="18" charset="0"/>
            </a:endParaRPr>
          </a:p>
          <a:p>
            <a:pPr marL="285750" indent="-285750" algn="just">
              <a:buFont typeface="Arial" panose="020B0604020202020204" pitchFamily="34" charset="0"/>
              <a:buChar char="•"/>
            </a:pPr>
            <a:endParaRPr lang="en-GB" b="1" dirty="0">
              <a:solidFill>
                <a:schemeClr val="bg1"/>
              </a:solidFill>
              <a:latin typeface="Bell MT" panose="02020503060305020303" pitchFamily="18" charset="0"/>
            </a:endParaRPr>
          </a:p>
          <a:p>
            <a:pPr algn="just"/>
            <a:endParaRPr lang="en-GB" b="1" dirty="0">
              <a:solidFill>
                <a:schemeClr val="bg1"/>
              </a:solidFill>
              <a:latin typeface="Bell MT" panose="02020503060305020303" pitchFamily="18" charset="0"/>
            </a:endParaRPr>
          </a:p>
          <a:p>
            <a:pPr algn="just"/>
            <a:endParaRPr lang="en-GB" b="1" dirty="0">
              <a:solidFill>
                <a:schemeClr val="bg1"/>
              </a:solidFill>
              <a:latin typeface="Bell MT" panose="02020503060305020303" pitchFamily="18" charset="0"/>
            </a:endParaRPr>
          </a:p>
        </p:txBody>
      </p:sp>
      <p:sp>
        <p:nvSpPr>
          <p:cNvPr id="5" name="TextBox 4">
            <a:extLst>
              <a:ext uri="{FF2B5EF4-FFF2-40B4-BE49-F238E27FC236}">
                <a16:creationId xmlns:a16="http://schemas.microsoft.com/office/drawing/2014/main" id="{224EF787-1B29-415C-891D-64CCBF9D60BB}"/>
              </a:ext>
            </a:extLst>
          </p:cNvPr>
          <p:cNvSpPr txBox="1"/>
          <p:nvPr/>
        </p:nvSpPr>
        <p:spPr>
          <a:xfrm>
            <a:off x="295835" y="3729317"/>
            <a:ext cx="11770658" cy="369332"/>
          </a:xfrm>
          <a:prstGeom prst="rect">
            <a:avLst/>
          </a:prstGeom>
          <a:noFill/>
        </p:spPr>
        <p:txBody>
          <a:bodyPr wrap="square" rtlCol="0">
            <a:spAutoFit/>
          </a:bodyPr>
          <a:lstStyle/>
          <a:p>
            <a:endParaRPr lang="en-GB" dirty="0">
              <a:solidFill>
                <a:schemeClr val="bg1"/>
              </a:solidFill>
              <a:latin typeface="Bell MT" panose="02020503060305020303" pitchFamily="18" charset="0"/>
            </a:endParaRPr>
          </a:p>
        </p:txBody>
      </p:sp>
      <p:sp>
        <p:nvSpPr>
          <p:cNvPr id="4" name="TextBox 3">
            <a:extLst>
              <a:ext uri="{FF2B5EF4-FFF2-40B4-BE49-F238E27FC236}">
                <a16:creationId xmlns:a16="http://schemas.microsoft.com/office/drawing/2014/main" id="{C91368E5-30D4-4CC9-AD2A-1D2FDC8B662D}"/>
              </a:ext>
            </a:extLst>
          </p:cNvPr>
          <p:cNvSpPr txBox="1"/>
          <p:nvPr/>
        </p:nvSpPr>
        <p:spPr>
          <a:xfrm>
            <a:off x="125507" y="256193"/>
            <a:ext cx="11770658" cy="6601807"/>
          </a:xfrm>
          <a:prstGeom prst="rect">
            <a:avLst/>
          </a:prstGeom>
          <a:noFill/>
        </p:spPr>
        <p:txBody>
          <a:bodyPr wrap="square" rtlCol="0">
            <a:spAutoFit/>
          </a:bodyPr>
          <a:lstStyle/>
          <a:p>
            <a:pPr>
              <a:lnSpc>
                <a:spcPct val="150000"/>
              </a:lnSpc>
            </a:pPr>
            <a:endParaRPr lang="en-GB" dirty="0">
              <a:solidFill>
                <a:schemeClr val="bg1"/>
              </a:solidFill>
              <a:latin typeface="Bell MT" panose="02020503060305020303" pitchFamily="18" charset="0"/>
            </a:endParaRPr>
          </a:p>
          <a:p>
            <a:pPr>
              <a:lnSpc>
                <a:spcPct val="150000"/>
              </a:lnSpc>
            </a:pPr>
            <a:r>
              <a:rPr lang="en-GB" b="1" dirty="0">
                <a:solidFill>
                  <a:schemeClr val="bg1"/>
                </a:solidFill>
                <a:latin typeface="Bell MT" panose="02020503060305020303" pitchFamily="18" charset="0"/>
              </a:rPr>
              <a:t>5. Age Distribution and Leave Balance:</a:t>
            </a:r>
            <a:endParaRPr lang="en-GB" dirty="0">
              <a:solidFill>
                <a:schemeClr val="bg1"/>
              </a:solidFill>
              <a:latin typeface="Bell MT" panose="02020503060305020303" pitchFamily="18" charset="0"/>
            </a:endParaRPr>
          </a:p>
          <a:p>
            <a:pPr marL="742950" lvl="1" indent="-285750">
              <a:lnSpc>
                <a:spcPct val="150000"/>
              </a:lnSpc>
              <a:buFont typeface="Wingdings" panose="05000000000000000000" pitchFamily="2" charset="2"/>
              <a:buChar char="Ø"/>
            </a:pPr>
            <a:r>
              <a:rPr lang="en-GB" b="1" dirty="0">
                <a:solidFill>
                  <a:schemeClr val="bg1"/>
                </a:solidFill>
                <a:latin typeface="Bell MT" panose="02020503060305020303" pitchFamily="18" charset="0"/>
              </a:rPr>
              <a:t>Focus on Employee Retention:</a:t>
            </a:r>
            <a:r>
              <a:rPr lang="en-GB" dirty="0">
                <a:solidFill>
                  <a:schemeClr val="bg1"/>
                </a:solidFill>
                <a:latin typeface="Bell MT" panose="02020503060305020303" pitchFamily="18" charset="0"/>
              </a:rPr>
              <a:t> Target employee engagement initiatives towards the 30-35 age group, which has the highest population, to improve retention rates.</a:t>
            </a:r>
          </a:p>
          <a:p>
            <a:pPr lvl="1">
              <a:lnSpc>
                <a:spcPct val="150000"/>
              </a:lnSpc>
            </a:pPr>
            <a:endParaRPr lang="en-GB" dirty="0">
              <a:solidFill>
                <a:schemeClr val="bg1"/>
              </a:solidFill>
              <a:latin typeface="Bell MT" panose="02020503060305020303" pitchFamily="18" charset="0"/>
            </a:endParaRPr>
          </a:p>
          <a:p>
            <a:pPr>
              <a:lnSpc>
                <a:spcPct val="150000"/>
              </a:lnSpc>
            </a:pPr>
            <a:r>
              <a:rPr lang="en-GB" b="1" dirty="0">
                <a:solidFill>
                  <a:schemeClr val="bg1"/>
                </a:solidFill>
                <a:latin typeface="Bell MT" panose="02020503060305020303" pitchFamily="18" charset="0"/>
              </a:rPr>
              <a:t>6. Demand Fluctuations by Role and Year:</a:t>
            </a:r>
            <a:endParaRPr lang="en-GB" dirty="0">
              <a:solidFill>
                <a:schemeClr val="bg1"/>
              </a:solidFill>
              <a:latin typeface="Bell MT" panose="02020503060305020303" pitchFamily="18" charset="0"/>
            </a:endParaRPr>
          </a:p>
          <a:p>
            <a:pPr marL="742950" lvl="1" indent="-285750">
              <a:lnSpc>
                <a:spcPct val="150000"/>
              </a:lnSpc>
              <a:buFont typeface="Wingdings" panose="05000000000000000000" pitchFamily="2" charset="2"/>
              <a:buChar char="Ø"/>
            </a:pPr>
            <a:r>
              <a:rPr lang="en-GB" b="1" dirty="0">
                <a:solidFill>
                  <a:schemeClr val="bg1"/>
                </a:solidFill>
                <a:latin typeface="Bell MT" panose="02020503060305020303" pitchFamily="18" charset="0"/>
              </a:rPr>
              <a:t>Strategic Workforce Planning:</a:t>
            </a:r>
            <a:r>
              <a:rPr lang="en-GB" dirty="0">
                <a:solidFill>
                  <a:schemeClr val="bg1"/>
                </a:solidFill>
                <a:latin typeface="Bell MT" panose="02020503060305020303" pitchFamily="18" charset="0"/>
              </a:rPr>
              <a:t> </a:t>
            </a:r>
            <a:r>
              <a:rPr lang="en-GB" dirty="0" err="1">
                <a:solidFill>
                  <a:schemeClr val="bg1"/>
                </a:solidFill>
                <a:latin typeface="Bell MT" panose="02020503060305020303" pitchFamily="18" charset="0"/>
              </a:rPr>
              <a:t>Analyze</a:t>
            </a:r>
            <a:r>
              <a:rPr lang="en-GB" dirty="0">
                <a:solidFill>
                  <a:schemeClr val="bg1"/>
                </a:solidFill>
                <a:latin typeface="Bell MT" panose="02020503060305020303" pitchFamily="18" charset="0"/>
              </a:rPr>
              <a:t> trends in role demand (e.g., decline in recruitment since 2020) and adjust workforce planning accordingly.</a:t>
            </a:r>
          </a:p>
          <a:p>
            <a:pPr marL="742950" lvl="1" indent="-285750">
              <a:lnSpc>
                <a:spcPct val="150000"/>
              </a:lnSpc>
              <a:buFont typeface="Wingdings" panose="05000000000000000000" pitchFamily="2" charset="2"/>
              <a:buChar char="Ø"/>
            </a:pPr>
            <a:r>
              <a:rPr lang="en-GB" b="1" dirty="0">
                <a:solidFill>
                  <a:schemeClr val="bg1"/>
                </a:solidFill>
                <a:latin typeface="Bell MT" panose="02020503060305020303" pitchFamily="18" charset="0"/>
              </a:rPr>
              <a:t>Targeted Recruitment Efforts:</a:t>
            </a:r>
            <a:r>
              <a:rPr lang="en-GB" dirty="0">
                <a:solidFill>
                  <a:schemeClr val="bg1"/>
                </a:solidFill>
                <a:latin typeface="Bell MT" panose="02020503060305020303" pitchFamily="18" charset="0"/>
              </a:rPr>
              <a:t> Identify roles with consistent demand (e.g., Packaging Associate) and focus recruitment efforts to maintain staffing levels.</a:t>
            </a:r>
          </a:p>
          <a:p>
            <a:pPr lvl="1">
              <a:lnSpc>
                <a:spcPct val="150000"/>
              </a:lnSpc>
            </a:pPr>
            <a:endParaRPr lang="en-GB" dirty="0">
              <a:solidFill>
                <a:schemeClr val="bg1"/>
              </a:solidFill>
              <a:latin typeface="Bell MT" panose="02020503060305020303" pitchFamily="18" charset="0"/>
            </a:endParaRPr>
          </a:p>
          <a:p>
            <a:pPr>
              <a:lnSpc>
                <a:spcPct val="150000"/>
              </a:lnSpc>
            </a:pPr>
            <a:r>
              <a:rPr lang="en-GB" b="1" dirty="0">
                <a:solidFill>
                  <a:schemeClr val="bg1"/>
                </a:solidFill>
                <a:latin typeface="Bell MT" panose="02020503060305020303" pitchFamily="18" charset="0"/>
              </a:rPr>
              <a:t>7. Experience and Job Requirements:</a:t>
            </a:r>
            <a:endParaRPr lang="en-GB" dirty="0">
              <a:solidFill>
                <a:schemeClr val="bg1"/>
              </a:solidFill>
              <a:latin typeface="Bell MT" panose="02020503060305020303" pitchFamily="18" charset="0"/>
            </a:endParaRPr>
          </a:p>
          <a:p>
            <a:pPr marL="742950" lvl="1" indent="-285750">
              <a:lnSpc>
                <a:spcPct val="150000"/>
              </a:lnSpc>
              <a:buFont typeface="Wingdings" panose="05000000000000000000" pitchFamily="2" charset="2"/>
              <a:buChar char="Ø"/>
            </a:pPr>
            <a:r>
              <a:rPr lang="en-GB" b="1" dirty="0">
                <a:solidFill>
                  <a:schemeClr val="bg1"/>
                </a:solidFill>
                <a:latin typeface="Bell MT" panose="02020503060305020303" pitchFamily="18" charset="0"/>
              </a:rPr>
              <a:t>Optimizing Hiring Criteria:</a:t>
            </a:r>
            <a:r>
              <a:rPr lang="en-GB" dirty="0">
                <a:solidFill>
                  <a:schemeClr val="bg1"/>
                </a:solidFill>
                <a:latin typeface="Bell MT" panose="02020503060305020303" pitchFamily="18" charset="0"/>
              </a:rPr>
              <a:t> Consider revising experience requirements for roles like Packaging Associate (which can accept less experienced candidates) while maintaining high standards for positions like Product Manager (which require more experience).</a:t>
            </a:r>
          </a:p>
          <a:p>
            <a:endParaRPr lang="en-IN" dirty="0"/>
          </a:p>
        </p:txBody>
      </p:sp>
    </p:spTree>
    <p:extLst>
      <p:ext uri="{BB962C8B-B14F-4D97-AF65-F5344CB8AC3E}">
        <p14:creationId xmlns:p14="http://schemas.microsoft.com/office/powerpoint/2010/main" val="37881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0D5B6A-00A6-4197-9D08-BB7AED0AD81A}"/>
              </a:ext>
            </a:extLst>
          </p:cNvPr>
          <p:cNvSpPr/>
          <p:nvPr/>
        </p:nvSpPr>
        <p:spPr>
          <a:xfrm>
            <a:off x="1" y="744070"/>
            <a:ext cx="12192000" cy="61139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B79FA84-F087-4700-892B-1D090880B759}"/>
              </a:ext>
            </a:extLst>
          </p:cNvPr>
          <p:cNvSpPr txBox="1"/>
          <p:nvPr/>
        </p:nvSpPr>
        <p:spPr>
          <a:xfrm>
            <a:off x="0" y="2606841"/>
            <a:ext cx="12105654" cy="1323439"/>
          </a:xfrm>
          <a:prstGeom prst="rect">
            <a:avLst/>
          </a:prstGeom>
          <a:noFill/>
        </p:spPr>
        <p:txBody>
          <a:bodyPr wrap="square" rtlCol="0">
            <a:spAutoFit/>
          </a:bodyPr>
          <a:lstStyle/>
          <a:p>
            <a:pPr algn="ctr"/>
            <a:r>
              <a:rPr lang="en-IN" sz="8000" b="1" dirty="0">
                <a:solidFill>
                  <a:schemeClr val="bg1"/>
                </a:solidFill>
                <a:latin typeface="Bodoni MT" panose="02070603080606020203" pitchFamily="18" charset="0"/>
              </a:rPr>
              <a:t>Thank you..!!</a:t>
            </a:r>
          </a:p>
        </p:txBody>
      </p:sp>
    </p:spTree>
    <p:extLst>
      <p:ext uri="{BB962C8B-B14F-4D97-AF65-F5344CB8AC3E}">
        <p14:creationId xmlns:p14="http://schemas.microsoft.com/office/powerpoint/2010/main" val="2600243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529</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Bell MT</vt:lpstr>
      <vt:lpstr>Bodoni MT</vt:lpstr>
      <vt:lpstr>Calibri</vt:lpstr>
      <vt:lpstr>Calibri Light</vt:lpstr>
      <vt:lpstr>Wingdings</vt:lpstr>
      <vt:lpstr>Office Theme</vt:lpstr>
      <vt:lpstr>HR DATA - EXPLORATORY DATA ANALYSIS USING PYTHON</vt:lpstr>
      <vt:lpstr>About HR</vt:lpstr>
      <vt:lpstr>Given dataset</vt:lpstr>
      <vt:lpstr>Observations</vt:lpstr>
      <vt:lpstr>Observations</vt:lpstr>
      <vt:lpstr>Observations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DATA ANALYSIS</dc:title>
  <dc:creator>Gobiga K</dc:creator>
  <cp:lastModifiedBy>Gobiga K</cp:lastModifiedBy>
  <cp:revision>57</cp:revision>
  <dcterms:created xsi:type="dcterms:W3CDTF">2024-04-22T07:38:36Z</dcterms:created>
  <dcterms:modified xsi:type="dcterms:W3CDTF">2024-05-07T13:34:12Z</dcterms:modified>
</cp:coreProperties>
</file>