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59" r:id="rId4"/>
    <p:sldId id="283" r:id="rId5"/>
    <p:sldId id="285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E2B6-05EA-409B-BFB1-EC634128058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F4DCA-26EB-4AF1-BC93-4599DE85B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7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0EE9-7A2E-4D02-A277-3A4C893D3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DE806-5CF7-4A01-8310-AFABFC58B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1038-40F8-40D1-AF97-48CFAE0F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1E11-3C0C-413D-B934-0D23BDEC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18D3-1B4E-43A2-9D34-AC96E14C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29FB-CD93-43BA-8E17-681714DC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C15DF-7D24-48D2-8C21-305E410B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2E81-7AFD-49CE-A373-7BF7AF1A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D152-3F00-4E90-90F0-AB31F30C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897A-A272-404F-9BBA-9555A392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39257-6C00-4988-A7D8-5E8812760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D8568-1CA2-490D-9FB2-E37CAFDA2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AB64-E7A5-4A80-B253-B4C6E883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45E62-DE04-4343-A850-1C09E2D7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A8B81-9280-4E0F-9E48-2ABF79DB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B399-7D05-4F34-9A24-45B0B588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4554-3E3C-4B40-AA11-DA601513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C61E-CDD2-4B59-89F0-939FF30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234B-AD9F-4B9A-84AA-E1D5B21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4953-1087-494E-9AAF-14068F9E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4D47-E635-4AE4-8812-4E0053BD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1939-0812-40E2-BC97-F0B27E63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D96E-B66C-4469-B896-77BC0E6A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4B2F-D190-44B0-B8C6-C3186AB2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4697-C871-4DEB-9220-6ECCEA0F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3BC9-5017-4487-BE78-F14A0EBE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AB6C-72AC-4234-9B6B-905EBE19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C7921-E65D-495D-AEA8-A6D8B6735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4CA1-AFF6-4A3A-815C-657D7A66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BB32-7824-4CFE-A7BC-D84F5356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0D9FF-250E-48FF-BE50-7AB807FC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5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B2B6-C0A7-4FEA-8A68-6E1E1989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097B4-56DB-4227-BAFA-A7571072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DD4C8-D4F8-4304-B204-F6C41B05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2197B-E5D7-4BEA-9237-2EF86F7C2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59896-450F-4F08-AE7C-EAFC50FBB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7C42A-44A8-4265-975A-E63A05C7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DFAB7-F6F2-42B2-87F4-F9C83512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401C2-A4EC-4B42-B572-6C98EC7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07D4-76A2-481B-961B-D42B9CCD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15C56-BF39-409B-BA41-2EFC0D5A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93E0B-FA66-4A26-8EBC-16149994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A0F4D-9B60-4F3F-B766-F2752B3A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0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79AF6-8155-434F-BDBB-2F9C2CC7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F5807-10C1-4C6D-9CAF-B99D53B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EC4C-5523-40C1-96E5-6D82764F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F12B-0C44-43DA-849A-A125B48D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4999-3980-4C3C-9D2E-BAA18018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72A5-5424-4BD5-AC2C-F66424055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543B5-520E-448B-AFFB-ED122570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EA4B-14B4-45AB-A329-0A8D266C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B5D5-F35F-41C3-A67C-C07F165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8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632B-0857-41C3-86FA-A3B2B2F4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D34FD-7B61-4594-B71D-34A522A28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154EC-269A-4DBB-928C-B6BF0E1C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5E4C-273F-4EEE-8251-7E05C208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26B4E-AA7C-406F-89F2-42905E2A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D89D0-0B96-4781-8E71-71915C91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8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26F25-BC7D-468F-897E-6C1C4FD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FA186-16F5-49CF-A489-4141B82B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88E3-9C7D-420E-8868-A8F8FBD0B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B609-EF39-4E51-BCD0-753B271F41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145F-AED6-4602-8732-A77F946E3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7D8E-AB07-4233-8B6E-85FB6C59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6D43-43ED-4E99-AD48-BFFEBC63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8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B58891-AA5D-40C1-A319-57CBD963BC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6901-ABB2-4FFD-BB18-703ACA54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8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Bell MT" panose="02020503060305020303" pitchFamily="18" charset="0"/>
                <a:cs typeface="Segoe UI" panose="020B0502040204020203" pitchFamily="34" charset="0"/>
              </a:rPr>
              <a:t>ZOMATO - EXPLORATORY DATA ANALYSIS USING PYTHON</a:t>
            </a:r>
          </a:p>
        </p:txBody>
      </p:sp>
    </p:spTree>
    <p:extLst>
      <p:ext uri="{BB962C8B-B14F-4D97-AF65-F5344CB8AC3E}">
        <p14:creationId xmlns:p14="http://schemas.microsoft.com/office/powerpoint/2010/main" val="282351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B58891-AA5D-40C1-A319-57CBD963BC09}"/>
              </a:ext>
            </a:extLst>
          </p:cNvPr>
          <p:cNvSpPr/>
          <p:nvPr/>
        </p:nvSpPr>
        <p:spPr>
          <a:xfrm>
            <a:off x="0" y="699247"/>
            <a:ext cx="12192000" cy="6158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6901-ABB2-4FFD-BB18-703ACA54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2753"/>
            <a:ext cx="3836894" cy="762000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Bell MT" panose="02020503060305020303" pitchFamily="18" charset="0"/>
                <a:cs typeface="Segoe UI" panose="020B0502040204020203" pitchFamily="34" charset="0"/>
              </a:rPr>
              <a:t>About Zomato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DD72C-E0E9-4210-8653-4A3D477A5EE0}"/>
              </a:ext>
            </a:extLst>
          </p:cNvPr>
          <p:cNvSpPr/>
          <p:nvPr/>
        </p:nvSpPr>
        <p:spPr>
          <a:xfrm>
            <a:off x="233083" y="823968"/>
            <a:ext cx="115913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Bell MT" panose="02020503060305020303" pitchFamily="18" charset="0"/>
              </a:rPr>
              <a:t>Launched in </a:t>
            </a:r>
            <a:r>
              <a:rPr lang="en-GB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2008,</a:t>
            </a:r>
            <a:r>
              <a:rPr lang="en-GB" sz="2400" dirty="0">
                <a:solidFill>
                  <a:schemeClr val="bg1"/>
                </a:solidFill>
                <a:latin typeface="Bell MT" panose="02020503060305020303" pitchFamily="18" charset="0"/>
              </a:rPr>
              <a:t> Zomato, a </a:t>
            </a:r>
            <a:r>
              <a:rPr lang="en-GB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leading food delivery platform</a:t>
            </a:r>
            <a:r>
              <a:rPr lang="en-GB" sz="2400" dirty="0">
                <a:solidFill>
                  <a:schemeClr val="bg1"/>
                </a:solidFill>
                <a:latin typeface="Bell MT" panose="02020503060305020303" pitchFamily="18" charset="0"/>
              </a:rPr>
              <a:t>, boasts a valuation of ₹1 trillion.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Bell MT" panose="02020503060305020303" pitchFamily="18" charset="0"/>
              </a:rPr>
              <a:t>Originally known as </a:t>
            </a:r>
            <a:r>
              <a:rPr lang="en-GB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Foodiebay</a:t>
            </a:r>
            <a:r>
              <a:rPr lang="en-GB" sz="2400" dirty="0">
                <a:solidFill>
                  <a:schemeClr val="bg1"/>
                </a:solidFill>
                <a:latin typeface="Bell MT" panose="02020503060305020303" pitchFamily="18" charset="0"/>
              </a:rPr>
              <a:t>, it began as a restaurant recommendation service, reaching a peak of 35,000 menus and ₹60 lakh in monthly revenue.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Bell MT" panose="02020503060305020303" pitchFamily="18" charset="0"/>
              </a:rPr>
              <a:t>Beyond its core online food delivery service, Zomato operates a range of supplementary ventures - app listings for restaurants, table reservation capabilities, advertising solutions and point-of-sale systems.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Bell MT" panose="02020503060305020303" pitchFamily="18" charset="0"/>
              </a:rPr>
              <a:t>While online delivery is the primary revenue driver, it also incurs the most significant operational costs. The given dataset provides a glimpse into Zomato's restaurant data, offering valuable insights into potential areas of exploration.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3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6901-ABB2-4FFD-BB18-703ACA54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457"/>
            <a:ext cx="3864348" cy="619405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Bell MT" panose="02020503060305020303" pitchFamily="18" charset="0"/>
                <a:cs typeface="Times New Roman" panose="02020603050405020304" pitchFamily="18" charset="0"/>
              </a:rPr>
              <a:t>Given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6D13E-1F08-422E-B32A-C3471F040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" r="809"/>
          <a:stretch/>
        </p:blipFill>
        <p:spPr>
          <a:xfrm>
            <a:off x="0" y="878541"/>
            <a:ext cx="9027459" cy="597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47FA8-FD41-4563-B1D1-FA89DB59A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1" b="4867"/>
          <a:stretch/>
        </p:blipFill>
        <p:spPr>
          <a:xfrm>
            <a:off x="9027459" y="878541"/>
            <a:ext cx="3164541" cy="59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6901-ABB2-4FFD-BB18-703ACA54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9104" y="18771"/>
            <a:ext cx="6347554" cy="619405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Bell MT" panose="02020503060305020303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21D16-3F67-417F-BE43-0E96CAD36B1A}"/>
              </a:ext>
            </a:extLst>
          </p:cNvPr>
          <p:cNvSpPr/>
          <p:nvPr/>
        </p:nvSpPr>
        <p:spPr>
          <a:xfrm>
            <a:off x="0" y="619405"/>
            <a:ext cx="12192000" cy="6219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8AF53-FEAF-43F3-9FD2-CEF765887051}"/>
              </a:ext>
            </a:extLst>
          </p:cNvPr>
          <p:cNvSpPr txBox="1"/>
          <p:nvPr/>
        </p:nvSpPr>
        <p:spPr>
          <a:xfrm>
            <a:off x="295835" y="896471"/>
            <a:ext cx="11770659" cy="268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en-GB" b="1" dirty="0">
                <a:solidFill>
                  <a:schemeClr val="bg1"/>
                </a:solidFill>
                <a:latin typeface="Bell MT" panose="02020503060305020303" pitchFamily="18" charset="0"/>
              </a:rPr>
              <a:t>Online Delivery and Table Booking:</a:t>
            </a:r>
          </a:p>
          <a:p>
            <a:pPr algn="just"/>
            <a:endParaRPr lang="en-GB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While online delivery is a popular option on Zomato, with many restaurants offering it, the same cannot be said for table booking.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Currently, a significant portion of restaurants lack </a:t>
            </a:r>
            <a:r>
              <a:rPr lang="en-GB" b="1" dirty="0">
                <a:solidFill>
                  <a:schemeClr val="bg1"/>
                </a:solidFill>
                <a:latin typeface="Bell MT" panose="02020503060305020303" pitchFamily="18" charset="0"/>
              </a:rPr>
              <a:t>both</a:t>
            </a: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 online delivery </a:t>
            </a:r>
            <a:r>
              <a:rPr lang="en-GB" b="1" dirty="0">
                <a:solidFill>
                  <a:schemeClr val="bg1"/>
                </a:solidFill>
                <a:latin typeface="Bell MT" panose="02020503060305020303" pitchFamily="18" charset="0"/>
              </a:rPr>
              <a:t>and</a:t>
            </a: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 table booking functionalities.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Only a small number offer </a:t>
            </a:r>
            <a:r>
              <a:rPr lang="en-GB" b="1" dirty="0">
                <a:solidFill>
                  <a:schemeClr val="bg1"/>
                </a:solidFill>
                <a:latin typeface="Bell MT" panose="02020503060305020303" pitchFamily="18" charset="0"/>
              </a:rPr>
              <a:t>both</a:t>
            </a: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 features.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This suggests that table booking on Zomato has room for significant growth.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EF787-1B29-415C-891D-64CCBF9D60BB}"/>
              </a:ext>
            </a:extLst>
          </p:cNvPr>
          <p:cNvSpPr txBox="1"/>
          <p:nvPr/>
        </p:nvSpPr>
        <p:spPr>
          <a:xfrm>
            <a:off x="295835" y="3729317"/>
            <a:ext cx="11770658" cy="268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Bell MT" panose="02020503060305020303" pitchFamily="18" charset="0"/>
              </a:rPr>
              <a:t>2) Top Countries and Cities:</a:t>
            </a:r>
          </a:p>
          <a:p>
            <a:endParaRPr lang="en-GB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Most of the revenue generated by Zomato is in India with more than 8000 restaurants in India having Zomato as their delivery partner.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New Delhi is the highest contributor within India.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Gurgaon and Noida being almost similar in terms of food ordered occupy 2nd and 3rd position respectively.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ll MT" panose="02020503060305020303" pitchFamily="18" charset="0"/>
              </a:rPr>
              <a:t>These cities can also be termed as top 4 cities in India contributing to orders on Zomato. </a:t>
            </a:r>
          </a:p>
        </p:txBody>
      </p:sp>
    </p:spTree>
    <p:extLst>
      <p:ext uri="{BB962C8B-B14F-4D97-AF65-F5344CB8AC3E}">
        <p14:creationId xmlns:p14="http://schemas.microsoft.com/office/powerpoint/2010/main" val="426678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6901-ABB2-4FFD-BB18-703ACA54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9104" y="18771"/>
            <a:ext cx="6347554" cy="619405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Bell MT" panose="02020503060305020303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21D16-3F67-417F-BE43-0E96CAD36B1A}"/>
              </a:ext>
            </a:extLst>
          </p:cNvPr>
          <p:cNvSpPr/>
          <p:nvPr/>
        </p:nvSpPr>
        <p:spPr>
          <a:xfrm>
            <a:off x="0" y="619405"/>
            <a:ext cx="12192000" cy="6219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8AF53-FEAF-43F3-9FD2-CEF765887051}"/>
              </a:ext>
            </a:extLst>
          </p:cNvPr>
          <p:cNvSpPr txBox="1"/>
          <p:nvPr/>
        </p:nvSpPr>
        <p:spPr>
          <a:xfrm>
            <a:off x="295835" y="896471"/>
            <a:ext cx="1177065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chemeClr val="bg1"/>
                </a:solidFill>
                <a:latin typeface="Bell MT" panose="02020503060305020303" pitchFamily="18" charset="0"/>
              </a:rPr>
              <a:t>3) Customer preferences:</a:t>
            </a:r>
          </a:p>
          <a:p>
            <a:pPr algn="just"/>
            <a:endParaRPr lang="en-GB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ell MT" panose="02020503060305020303" pitchFamily="18" charset="0"/>
              </a:rPr>
              <a:t>North Indian cuisine is the most popular choice among Zomato users, followed by a variety of regional and international flavors.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ell MT" panose="02020503060305020303" pitchFamily="18" charset="0"/>
              </a:rPr>
              <a:t>Barbeque Nation consistently top the charts, indicating their widespread popularity. </a:t>
            </a:r>
          </a:p>
          <a:p>
            <a:pPr algn="just"/>
            <a:endParaRPr lang="en-GB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just"/>
            <a:endParaRPr lang="en-GB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EF787-1B29-415C-891D-64CCBF9D60BB}"/>
              </a:ext>
            </a:extLst>
          </p:cNvPr>
          <p:cNvSpPr txBox="1"/>
          <p:nvPr/>
        </p:nvSpPr>
        <p:spPr>
          <a:xfrm>
            <a:off x="210671" y="2990407"/>
            <a:ext cx="117706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Bell MT" panose="02020503060305020303" pitchFamily="18" charset="0"/>
              </a:rPr>
              <a:t>4) Price range</a:t>
            </a:r>
          </a:p>
          <a:p>
            <a:endParaRPr lang="en-GB" altLang="en-US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ell MT" panose="02020503060305020303" pitchFamily="18" charset="0"/>
              </a:rPr>
              <a:t>Most restaurants fall within average rating category, with fewer options catering to budget-conscious or premium diners. 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ell MT" panose="02020503060305020303" pitchFamily="18" charset="0"/>
              </a:rPr>
              <a:t>Super-luxury options exceeding $200,000 cater to a niche market and are relatively uncommon. 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FDA55-D64E-4655-A1D5-F5A8D9CA6A26}"/>
              </a:ext>
            </a:extLst>
          </p:cNvPr>
          <p:cNvSpPr txBox="1"/>
          <p:nvPr/>
        </p:nvSpPr>
        <p:spPr>
          <a:xfrm>
            <a:off x="125506" y="4606234"/>
            <a:ext cx="117706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schemeClr val="bg1"/>
                </a:solidFill>
                <a:latin typeface="Bell MT" panose="02020503060305020303" pitchFamily="18" charset="0"/>
              </a:rPr>
              <a:t>5)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Rating distribution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ell MT" panose="02020503060305020303" pitchFamily="18" charset="0"/>
              </a:rPr>
              <a:t>Ratings on Zomato are a mixed bag, ranging from low to high with a significant portion falling in the average category. 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ell MT" panose="02020503060305020303" pitchFamily="18" charset="0"/>
              </a:rPr>
              <a:t>The distribution of ratings actually varies across different countries. This suggests cultural preferences and dining expectations might influence how people rate restaurants. </a:t>
            </a:r>
          </a:p>
          <a:p>
            <a:endParaRPr lang="en-GB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6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D5B6A-00A6-4197-9D08-BB7AED0AD81A}"/>
              </a:ext>
            </a:extLst>
          </p:cNvPr>
          <p:cNvSpPr/>
          <p:nvPr/>
        </p:nvSpPr>
        <p:spPr>
          <a:xfrm>
            <a:off x="1" y="744070"/>
            <a:ext cx="12192000" cy="61139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9FA84-F087-4700-892B-1D090880B759}"/>
              </a:ext>
            </a:extLst>
          </p:cNvPr>
          <p:cNvSpPr txBox="1"/>
          <p:nvPr/>
        </p:nvSpPr>
        <p:spPr>
          <a:xfrm>
            <a:off x="0" y="2606841"/>
            <a:ext cx="12105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  <a:latin typeface="Bodoni MT" panose="02070603080606020203" pitchFamily="18" charset="0"/>
              </a:rPr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260024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403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Bodoni MT</vt:lpstr>
      <vt:lpstr>Calibri</vt:lpstr>
      <vt:lpstr>Calibri Light</vt:lpstr>
      <vt:lpstr>Office Theme</vt:lpstr>
      <vt:lpstr>ZOMATO - EXPLORATORY DATA ANALYSIS USING PYTHON</vt:lpstr>
      <vt:lpstr>About Zomato</vt:lpstr>
      <vt:lpstr>Given dataset</vt:lpstr>
      <vt:lpstr>Observations</vt:lpstr>
      <vt:lpstr>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DATA ANALYSIS</dc:title>
  <dc:creator>Gobiga K</dc:creator>
  <cp:lastModifiedBy>Gobiga K</cp:lastModifiedBy>
  <cp:revision>47</cp:revision>
  <dcterms:created xsi:type="dcterms:W3CDTF">2024-04-22T07:38:36Z</dcterms:created>
  <dcterms:modified xsi:type="dcterms:W3CDTF">2024-05-07T12:56:09Z</dcterms:modified>
</cp:coreProperties>
</file>