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embeddedFontLst>
    <p:embeddedFont>
      <p:font typeface="Bell MT" panose="02020503060305020303" pitchFamily="18" charset="0"/>
      <p:regular r:id="rId18"/>
      <p:bold r:id="rId19"/>
      <p:italic r:id="rId20"/>
      <p:boldItalic r:id="rId21"/>
    </p:embeddedFont>
    <p:embeddedFont>
      <p:font typeface="Bodoni"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gUAfWTudi5hyzZ1U3+b38/sBd2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b="1"/>
              <a:t>Total revenue by day and time of day</a:t>
            </a:r>
            <a:endParaRPr/>
          </a:p>
          <a:p>
            <a:pPr marL="0" lvl="0" indent="0" algn="l" rtl="0">
              <a:spcBef>
                <a:spcPts val="0"/>
              </a:spcBef>
              <a:spcAft>
                <a:spcPts val="0"/>
              </a:spcAft>
              <a:buNone/>
            </a:pPr>
            <a:r>
              <a:rPr lang="en-IN" b="0"/>
              <a:t>No alt text provided</a:t>
            </a:r>
            <a:endParaRPr/>
          </a:p>
          <a:p>
            <a:pPr marL="0" lvl="0" indent="0" algn="l" rtl="0">
              <a:spcBef>
                <a:spcPts val="0"/>
              </a:spcBef>
              <a:spcAft>
                <a:spcPts val="0"/>
              </a:spcAft>
              <a:buNone/>
            </a:pPr>
            <a:endParaRPr/>
          </a:p>
          <a:p>
            <a:pPr marL="0" lvl="0" indent="0" algn="l" rtl="0">
              <a:spcBef>
                <a:spcPts val="0"/>
              </a:spcBef>
              <a:spcAft>
                <a:spcPts val="0"/>
              </a:spcAft>
              <a:buNone/>
            </a:pPr>
            <a:r>
              <a:rPr lang="en-IN" b="1"/>
              <a:t>Count of gender by product line</a:t>
            </a:r>
            <a:endParaRPr/>
          </a:p>
          <a:p>
            <a:pPr marL="0" lvl="0" indent="0" algn="l" rtl="0">
              <a:spcBef>
                <a:spcPts val="0"/>
              </a:spcBef>
              <a:spcAft>
                <a:spcPts val="0"/>
              </a:spcAft>
              <a:buNone/>
            </a:pPr>
            <a:r>
              <a:rPr lang="en-IN" b="0"/>
              <a:t>No alt text provided</a:t>
            </a:r>
            <a:endParaRPr/>
          </a:p>
          <a:p>
            <a:pPr marL="0" lvl="0" indent="0" algn="l" rtl="0">
              <a:spcBef>
                <a:spcPts val="0"/>
              </a:spcBef>
              <a:spcAft>
                <a:spcPts val="0"/>
              </a:spcAft>
              <a:buNone/>
            </a:pPr>
            <a:endParaRPr/>
          </a:p>
          <a:p>
            <a:pPr marL="0" lvl="0" indent="0" algn="l" rtl="0">
              <a:spcBef>
                <a:spcPts val="0"/>
              </a:spcBef>
              <a:spcAft>
                <a:spcPts val="0"/>
              </a:spcAft>
              <a:buNone/>
            </a:pPr>
            <a:r>
              <a:rPr lang="en-IN" b="1"/>
              <a:t>Top selling product lines</a:t>
            </a:r>
            <a:endParaRPr/>
          </a:p>
          <a:p>
            <a:pPr marL="0" lvl="0" indent="0" algn="l" rtl="0">
              <a:spcBef>
                <a:spcPts val="0"/>
              </a:spcBef>
              <a:spcAft>
                <a:spcPts val="0"/>
              </a:spcAft>
              <a:buNone/>
            </a:pPr>
            <a:r>
              <a:rPr lang="en-IN" b="0"/>
              <a:t>No alt text provided</a:t>
            </a:r>
            <a:endParaRPr/>
          </a:p>
          <a:p>
            <a:pPr marL="0" lvl="0" indent="0" algn="l" rtl="0">
              <a:spcBef>
                <a:spcPts val="0"/>
              </a:spcBef>
              <a:spcAft>
                <a:spcPts val="0"/>
              </a:spcAft>
              <a:buNone/>
            </a:pPr>
            <a:endParaRPr/>
          </a:p>
          <a:p>
            <a:pPr marL="0" lvl="0" indent="0" algn="l" rtl="0">
              <a:spcBef>
                <a:spcPts val="0"/>
              </a:spcBef>
              <a:spcAft>
                <a:spcPts val="0"/>
              </a:spcAft>
              <a:buNone/>
            </a:pPr>
            <a:r>
              <a:rPr lang="en-IN" b="1"/>
              <a:t>barChart</a:t>
            </a:r>
            <a:endParaRPr/>
          </a:p>
          <a:p>
            <a:pPr marL="0" lvl="0" indent="0" algn="l" rtl="0">
              <a:spcBef>
                <a:spcPts val="0"/>
              </a:spcBef>
              <a:spcAft>
                <a:spcPts val="0"/>
              </a:spcAft>
              <a:buNone/>
            </a:pPr>
            <a:r>
              <a:rPr lang="en-IN" b="0"/>
              <a:t>No alt text provided</a:t>
            </a:r>
            <a:endParaRPr/>
          </a:p>
          <a:p>
            <a:pPr marL="0" lvl="0" indent="0" algn="l" rtl="0">
              <a:spcBef>
                <a:spcPts val="0"/>
              </a:spcBef>
              <a:spcAft>
                <a:spcPts val="0"/>
              </a:spcAft>
              <a:buNone/>
            </a:pPr>
            <a:endParaRPr/>
          </a:p>
          <a:p>
            <a:pPr marL="0" lvl="0" indent="0" algn="l" rtl="0">
              <a:spcBef>
                <a:spcPts val="0"/>
              </a:spcBef>
              <a:spcAft>
                <a:spcPts val="0"/>
              </a:spcAft>
              <a:buNone/>
            </a:pPr>
            <a:r>
              <a:rPr lang="en-IN" b="1"/>
              <a:t>Average of rating by time of day</a:t>
            </a:r>
            <a:endParaRPr/>
          </a:p>
          <a:p>
            <a:pPr marL="0" lvl="0" indent="0" algn="l" rtl="0">
              <a:spcBef>
                <a:spcPts val="0"/>
              </a:spcBef>
              <a:spcAft>
                <a:spcPts val="0"/>
              </a:spcAft>
              <a:buNone/>
            </a:pPr>
            <a:r>
              <a:rPr lang="en-IN" b="0"/>
              <a:t>No alt text provided</a:t>
            </a:r>
            <a:endParaRPr/>
          </a:p>
          <a:p>
            <a:pPr marL="0" lvl="0" indent="0" algn="l" rtl="0">
              <a:spcBef>
                <a:spcPts val="0"/>
              </a:spcBef>
              <a:spcAft>
                <a:spcPts val="0"/>
              </a:spcAft>
              <a:buNone/>
            </a:pPr>
            <a:endParaRPr/>
          </a:p>
          <a:p>
            <a:pPr marL="0" lvl="0" indent="0" algn="l" rtl="0">
              <a:spcBef>
                <a:spcPts val="0"/>
              </a:spcBef>
              <a:spcAft>
                <a:spcPts val="0"/>
              </a:spcAft>
              <a:buNone/>
            </a:pPr>
            <a:r>
              <a:rPr lang="en-IN" b="1"/>
              <a:t>textbox</a:t>
            </a:r>
            <a:endParaRPr/>
          </a:p>
          <a:p>
            <a:pPr marL="0" lvl="0" indent="0" algn="l" rtl="0">
              <a:spcBef>
                <a:spcPts val="0"/>
              </a:spcBef>
              <a:spcAft>
                <a:spcPts val="0"/>
              </a:spcAft>
              <a:buNone/>
            </a:pPr>
            <a:r>
              <a:rPr lang="en-IN" b="0"/>
              <a:t>No alt text provided</a:t>
            </a:r>
            <a:endParaRPr/>
          </a:p>
          <a:p>
            <a:pPr marL="0" lvl="0" indent="0" algn="l" rtl="0">
              <a:spcBef>
                <a:spcPts val="0"/>
              </a:spcBef>
              <a:spcAft>
                <a:spcPts val="0"/>
              </a:spcAft>
              <a:buNone/>
            </a:pPr>
            <a:endParaRPr/>
          </a:p>
          <a:p>
            <a:pPr marL="0" lvl="0" indent="0" algn="l" rtl="0">
              <a:spcBef>
                <a:spcPts val="0"/>
              </a:spcBef>
              <a:spcAft>
                <a:spcPts val="0"/>
              </a:spcAft>
              <a:buNone/>
            </a:pPr>
            <a:r>
              <a:rPr lang="en-IN" b="1"/>
              <a:t>slicer</a:t>
            </a:r>
            <a:endParaRPr/>
          </a:p>
          <a:p>
            <a:pPr marL="0" lvl="0" indent="0" algn="l" rtl="0">
              <a:spcBef>
                <a:spcPts val="0"/>
              </a:spcBef>
              <a:spcAft>
                <a:spcPts val="0"/>
              </a:spcAft>
              <a:buNone/>
            </a:pPr>
            <a:r>
              <a:rPr lang="en-IN" b="0"/>
              <a:t>No alt text provided</a:t>
            </a:r>
            <a:endParaRPr/>
          </a:p>
          <a:p>
            <a:pPr marL="0" lvl="0" indent="0" algn="l" rtl="0">
              <a:spcBef>
                <a:spcPts val="0"/>
              </a:spcBef>
              <a:spcAft>
                <a:spcPts val="0"/>
              </a:spcAft>
              <a:buNone/>
            </a:pPr>
            <a:endParaRPr/>
          </a:p>
          <a:p>
            <a:pPr marL="0" lvl="0" indent="0" algn="l" rtl="0">
              <a:spcBef>
                <a:spcPts val="0"/>
              </a:spcBef>
              <a:spcAft>
                <a:spcPts val="0"/>
              </a:spcAft>
              <a:buNone/>
            </a:pPr>
            <a:r>
              <a:rPr lang="en-IN" b="1"/>
              <a:t>slicer</a:t>
            </a:r>
            <a:endParaRPr/>
          </a:p>
          <a:p>
            <a:pPr marL="0" lvl="0" indent="0" algn="l" rtl="0">
              <a:spcBef>
                <a:spcPts val="0"/>
              </a:spcBef>
              <a:spcAft>
                <a:spcPts val="0"/>
              </a:spcAft>
              <a:buNone/>
            </a:pPr>
            <a:r>
              <a:rPr lang="en-IN" b="0"/>
              <a:t>No alt text provided</a:t>
            </a:r>
            <a:endParaRPr/>
          </a:p>
          <a:p>
            <a:pPr marL="0" lvl="0" indent="0" algn="l" rtl="0">
              <a:spcBef>
                <a:spcPts val="0"/>
              </a:spcBef>
              <a:spcAft>
                <a:spcPts val="0"/>
              </a:spcAft>
              <a:buNone/>
            </a:pPr>
            <a:endParaRPr/>
          </a:p>
          <a:p>
            <a:pPr marL="0" lvl="0" indent="0" algn="l" rtl="0">
              <a:spcBef>
                <a:spcPts val="0"/>
              </a:spcBef>
              <a:spcAft>
                <a:spcPts val="0"/>
              </a:spcAft>
              <a:buNone/>
            </a:pPr>
            <a:r>
              <a:rPr lang="en-IN" b="1"/>
              <a:t>slicer</a:t>
            </a:r>
            <a:endParaRPr/>
          </a:p>
          <a:p>
            <a:pPr marL="0" lvl="0" indent="0" algn="l" rtl="0">
              <a:spcBef>
                <a:spcPts val="0"/>
              </a:spcBef>
              <a:spcAft>
                <a:spcPts val="0"/>
              </a:spcAft>
              <a:buNone/>
            </a:pPr>
            <a:r>
              <a:rPr lang="en-IN" b="0"/>
              <a:t>No alt text provided</a:t>
            </a:r>
            <a:endParaRPr/>
          </a:p>
          <a:p>
            <a:pPr marL="0" lvl="0" indent="0" algn="l" rtl="0">
              <a:spcBef>
                <a:spcPts val="0"/>
              </a:spcBef>
              <a:spcAft>
                <a:spcPts val="0"/>
              </a:spcAft>
              <a:buNone/>
            </a:pPr>
            <a:endParaRPr/>
          </a:p>
          <a:p>
            <a:pPr marL="0" lvl="0" indent="0" algn="l" rtl="0">
              <a:spcBef>
                <a:spcPts val="0"/>
              </a:spcBef>
              <a:spcAft>
                <a:spcPts val="0"/>
              </a:spcAft>
              <a:buNone/>
            </a:pPr>
            <a:r>
              <a:rPr lang="en-IN" b="1"/>
              <a:t>slicer</a:t>
            </a:r>
            <a:endParaRPr/>
          </a:p>
          <a:p>
            <a:pPr marL="0" lvl="0" indent="0" algn="l" rtl="0">
              <a:spcBef>
                <a:spcPts val="0"/>
              </a:spcBef>
              <a:spcAft>
                <a:spcPts val="0"/>
              </a:spcAft>
              <a:buNone/>
            </a:pPr>
            <a:r>
              <a:rPr lang="en-IN" b="0"/>
              <a:t>No alt text provided</a:t>
            </a:r>
            <a:endParaRPr/>
          </a:p>
          <a:p>
            <a:pPr marL="0" lvl="0" indent="0" algn="l" rtl="0">
              <a:spcBef>
                <a:spcPts val="0"/>
              </a:spcBef>
              <a:spcAft>
                <a:spcPts val="0"/>
              </a:spcAft>
              <a:buNone/>
            </a:pPr>
            <a:endParaRPr/>
          </a:p>
          <a:p>
            <a:pPr marL="0" lvl="0" indent="0" algn="l" rtl="0">
              <a:spcBef>
                <a:spcPts val="0"/>
              </a:spcBef>
              <a:spcAft>
                <a:spcPts val="0"/>
              </a:spcAft>
              <a:buNone/>
            </a:pPr>
            <a:r>
              <a:rPr lang="en-IN" b="1"/>
              <a:t>slicer</a:t>
            </a:r>
            <a:endParaRPr/>
          </a:p>
          <a:p>
            <a:pPr marL="0" lvl="0" indent="0" algn="l" rtl="0">
              <a:spcBef>
                <a:spcPts val="0"/>
              </a:spcBef>
              <a:spcAft>
                <a:spcPts val="0"/>
              </a:spcAft>
              <a:buNone/>
            </a:pPr>
            <a:r>
              <a:rPr lang="en-IN" b="0"/>
              <a:t>No alt text provided</a:t>
            </a:r>
            <a:endParaRPr/>
          </a:p>
          <a:p>
            <a:pPr marL="0" lvl="0" indent="0" algn="l" rtl="0">
              <a:spcBef>
                <a:spcPts val="0"/>
              </a:spcBef>
              <a:spcAft>
                <a:spcPts val="0"/>
              </a:spcAft>
              <a:buNone/>
            </a:pPr>
            <a:endParaRPr/>
          </a:p>
          <a:p>
            <a:pPr marL="0" lvl="0" indent="0" algn="l" rtl="0">
              <a:spcBef>
                <a:spcPts val="0"/>
              </a:spcBef>
              <a:spcAft>
                <a:spcPts val="0"/>
              </a:spcAft>
              <a:buNone/>
            </a:pPr>
            <a:r>
              <a:rPr lang="en-IN" b="1"/>
              <a:t>card</a:t>
            </a:r>
            <a:endParaRPr/>
          </a:p>
          <a:p>
            <a:pPr marL="0" lvl="0" indent="0" algn="l" rtl="0">
              <a:spcBef>
                <a:spcPts val="0"/>
              </a:spcBef>
              <a:spcAft>
                <a:spcPts val="0"/>
              </a:spcAft>
              <a:buNone/>
            </a:pPr>
            <a:r>
              <a:rPr lang="en-IN" b="0"/>
              <a:t>No alt text provided</a:t>
            </a:r>
            <a:endParaRPr/>
          </a:p>
          <a:p>
            <a:pPr marL="0" lvl="0" indent="0" algn="l" rtl="0">
              <a:spcBef>
                <a:spcPts val="0"/>
              </a:spcBef>
              <a:spcAft>
                <a:spcPts val="0"/>
              </a:spcAft>
              <a:buNone/>
            </a:pPr>
            <a:endParaRPr/>
          </a:p>
          <a:p>
            <a:pPr marL="0" lvl="0" indent="0" algn="l" rtl="0">
              <a:spcBef>
                <a:spcPts val="0"/>
              </a:spcBef>
              <a:spcAft>
                <a:spcPts val="0"/>
              </a:spcAft>
              <a:buNone/>
            </a:pPr>
            <a:r>
              <a:rPr lang="en-IN" b="1"/>
              <a:t>card</a:t>
            </a:r>
            <a:endParaRPr/>
          </a:p>
          <a:p>
            <a:pPr marL="0" lvl="0" indent="0" algn="l" rtl="0">
              <a:spcBef>
                <a:spcPts val="0"/>
              </a:spcBef>
              <a:spcAft>
                <a:spcPts val="0"/>
              </a:spcAft>
              <a:buNone/>
            </a:pPr>
            <a:r>
              <a:rPr lang="en-IN" b="0"/>
              <a:t>No alt text provided</a:t>
            </a:r>
            <a:endParaRPr/>
          </a:p>
          <a:p>
            <a:pPr marL="0" lvl="0" indent="0" algn="l" rtl="0">
              <a:spcBef>
                <a:spcPts val="0"/>
              </a:spcBef>
              <a:spcAft>
                <a:spcPts val="0"/>
              </a:spcAft>
              <a:buNone/>
            </a:pPr>
            <a:endParaRPr/>
          </a:p>
          <a:p>
            <a:pPr marL="0" lvl="0" indent="0" algn="l" rtl="0">
              <a:spcBef>
                <a:spcPts val="0"/>
              </a:spcBef>
              <a:spcAft>
                <a:spcPts val="0"/>
              </a:spcAft>
              <a:buNone/>
            </a:pPr>
            <a:r>
              <a:rPr lang="en-IN" b="1"/>
              <a:t>Total Profit % and Target Profit %</a:t>
            </a:r>
            <a:endParaRPr/>
          </a:p>
          <a:p>
            <a:pPr marL="0" lvl="0" indent="0" algn="l" rtl="0">
              <a:spcBef>
                <a:spcPts val="0"/>
              </a:spcBef>
              <a:spcAft>
                <a:spcPts val="0"/>
              </a:spcAft>
              <a:buNone/>
            </a:pPr>
            <a:r>
              <a:rPr lang="en-IN" b="0"/>
              <a:t>No alt text provided</a:t>
            </a:r>
            <a:endParaRPr/>
          </a:p>
          <a:p>
            <a:pPr marL="0" lvl="0" indent="0" algn="l" rtl="0">
              <a:spcBef>
                <a:spcPts val="0"/>
              </a:spcBef>
              <a:spcAft>
                <a:spcPts val="0"/>
              </a:spcAft>
              <a:buNone/>
            </a:pPr>
            <a:endParaRPr/>
          </a:p>
          <a:p>
            <a:pPr marL="0" lvl="0" indent="0" algn="l" rtl="0">
              <a:spcBef>
                <a:spcPts val="0"/>
              </a:spcBef>
              <a:spcAft>
                <a:spcPts val="0"/>
              </a:spcAft>
              <a:buNone/>
            </a:pPr>
            <a:r>
              <a:rPr lang="en-IN" b="1"/>
              <a:t>Top selling cities</a:t>
            </a:r>
            <a:endParaRPr/>
          </a:p>
          <a:p>
            <a:pPr marL="0" lvl="0" indent="0" algn="l" rtl="0">
              <a:spcBef>
                <a:spcPts val="0"/>
              </a:spcBef>
              <a:spcAft>
                <a:spcPts val="0"/>
              </a:spcAft>
              <a:buNone/>
            </a:pPr>
            <a:r>
              <a:rPr lang="en-IN" b="0"/>
              <a:t>No alt text provided</a:t>
            </a:r>
            <a:endParaRPr/>
          </a:p>
          <a:p>
            <a:pPr marL="0" lvl="0" indent="0" algn="l" rtl="0">
              <a:spcBef>
                <a:spcPts val="0"/>
              </a:spcBef>
              <a:spcAft>
                <a:spcPts val="0"/>
              </a:spcAft>
              <a:buNone/>
            </a:pPr>
            <a:endParaRPr/>
          </a:p>
        </p:txBody>
      </p:sp>
      <p:sp>
        <p:nvSpPr>
          <p:cNvPr id="121" name="Google Shape;12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
        <p:cNvGrpSpPr/>
        <p:nvPr/>
      </p:nvGrpSpPr>
      <p:grpSpPr>
        <a:xfrm>
          <a:off x="0" y="0"/>
          <a:ext cx="0" cy="0"/>
          <a:chOff x="0" y="0"/>
          <a:chExt cx="0" cy="0"/>
        </a:xfrm>
      </p:grpSpPr>
      <p:sp>
        <p:nvSpPr>
          <p:cNvPr id="22" name="Google Shape;22;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4" name="Google Shape;24;p1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5" name="Google Shape;2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2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2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2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2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2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2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5"/>
          <p:cNvSpPr>
            <a:spLocks noGrp="1"/>
          </p:cNvSpPr>
          <p:nvPr>
            <p:ph type="pic" idx="2"/>
          </p:nvPr>
        </p:nvSpPr>
        <p:spPr>
          <a:xfrm>
            <a:off x="5183188" y="987425"/>
            <a:ext cx="6172200" cy="4873625"/>
          </a:xfrm>
          <a:prstGeom prst="rect">
            <a:avLst/>
          </a:prstGeom>
          <a:noFill/>
          <a:ln>
            <a:noFill/>
          </a:ln>
        </p:spPr>
      </p:sp>
      <p:sp>
        <p:nvSpPr>
          <p:cNvPr id="68" name="Google Shape;68;p2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0849bcb1-db50-474a-9dcf-74015c7dae45/?pbi_source=PowerPoin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p:nvPr/>
        </p:nvSpPr>
        <p:spPr>
          <a:xfrm>
            <a:off x="0" y="0"/>
            <a:ext cx="12192000" cy="68580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
          <p:cNvSpPr txBox="1">
            <a:spLocks noGrp="1"/>
          </p:cNvSpPr>
          <p:nvPr>
            <p:ph type="ctrTitle"/>
          </p:nvPr>
        </p:nvSpPr>
        <p:spPr>
          <a:xfrm>
            <a:off x="1435440" y="1373917"/>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6000"/>
              <a:buFont typeface="Bell MT"/>
              <a:buNone/>
            </a:pPr>
            <a:r>
              <a:rPr lang="en-IN" b="1">
                <a:solidFill>
                  <a:schemeClr val="lt1"/>
                </a:solidFill>
                <a:latin typeface="Bell MT"/>
                <a:ea typeface="Bell MT"/>
                <a:cs typeface="Bell MT"/>
                <a:sym typeface="Bell MT"/>
              </a:rPr>
              <a:t>WALMART SALES DATA ANALYSIS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0"/>
          <p:cNvSpPr txBox="1">
            <a:spLocks noGrp="1"/>
          </p:cNvSpPr>
          <p:nvPr>
            <p:ph type="ctrTitle"/>
          </p:nvPr>
        </p:nvSpPr>
        <p:spPr>
          <a:xfrm>
            <a:off x="-962025" y="114020"/>
            <a:ext cx="7153275" cy="619405"/>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400"/>
              <a:buFont typeface="Bell MT"/>
              <a:buNone/>
            </a:pPr>
            <a:r>
              <a:rPr lang="en-IN" sz="4400" b="1">
                <a:latin typeface="Bell MT"/>
                <a:ea typeface="Bell MT"/>
                <a:cs typeface="Bell MT"/>
                <a:sym typeface="Bell MT"/>
              </a:rPr>
              <a:t>Business Inquiries</a:t>
            </a:r>
            <a:endParaRPr/>
          </a:p>
        </p:txBody>
      </p:sp>
      <p:sp>
        <p:nvSpPr>
          <p:cNvPr id="161" name="Google Shape;161;p10"/>
          <p:cNvSpPr/>
          <p:nvPr/>
        </p:nvSpPr>
        <p:spPr>
          <a:xfrm>
            <a:off x="0" y="733425"/>
            <a:ext cx="12192000" cy="6219824"/>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2" name="Google Shape;162;p10"/>
          <p:cNvSpPr txBox="1"/>
          <p:nvPr/>
        </p:nvSpPr>
        <p:spPr>
          <a:xfrm>
            <a:off x="161925" y="934385"/>
            <a:ext cx="370522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a:solidFill>
                  <a:schemeClr val="lt1"/>
                </a:solidFill>
                <a:latin typeface="Bell MT"/>
                <a:ea typeface="Bell MT"/>
                <a:cs typeface="Bell MT"/>
                <a:sym typeface="Bell MT"/>
              </a:rPr>
              <a:t>Based on the Product</a:t>
            </a:r>
            <a:endParaRPr/>
          </a:p>
        </p:txBody>
      </p:sp>
      <p:pic>
        <p:nvPicPr>
          <p:cNvPr id="163" name="Google Shape;163;p10"/>
          <p:cNvPicPr preferRelativeResize="0"/>
          <p:nvPr/>
        </p:nvPicPr>
        <p:blipFill rotWithShape="1">
          <a:blip r:embed="rId3">
            <a:alphaModFix/>
          </a:blip>
          <a:srcRect/>
          <a:stretch/>
        </p:blipFill>
        <p:spPr>
          <a:xfrm>
            <a:off x="5127422" y="3916750"/>
            <a:ext cx="1784366" cy="2268693"/>
          </a:xfrm>
          <a:prstGeom prst="rect">
            <a:avLst/>
          </a:prstGeom>
          <a:noFill/>
          <a:ln>
            <a:noFill/>
          </a:ln>
        </p:spPr>
      </p:pic>
      <p:sp>
        <p:nvSpPr>
          <p:cNvPr id="164" name="Google Shape;164;p10"/>
          <p:cNvSpPr txBox="1"/>
          <p:nvPr/>
        </p:nvSpPr>
        <p:spPr>
          <a:xfrm>
            <a:off x="367554" y="1535437"/>
            <a:ext cx="10784541" cy="2259016"/>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lt1"/>
              </a:buClr>
              <a:buSzPts val="2400"/>
              <a:buFont typeface="Arial"/>
              <a:buChar char="•"/>
            </a:pPr>
            <a:r>
              <a:rPr lang="en-IN" sz="2400">
                <a:solidFill>
                  <a:schemeClr val="lt1"/>
                </a:solidFill>
                <a:latin typeface="Bell MT"/>
                <a:ea typeface="Bell MT"/>
                <a:cs typeface="Bell MT"/>
                <a:sym typeface="Bell MT"/>
              </a:rPr>
              <a:t>In which time of the day, the rating will be more?</a:t>
            </a:r>
            <a:endParaRPr/>
          </a:p>
          <a:p>
            <a:pPr marL="342900" marR="0" lvl="0" indent="-342900" algn="l" rtl="0">
              <a:lnSpc>
                <a:spcPct val="150000"/>
              </a:lnSpc>
              <a:spcBef>
                <a:spcPts val="0"/>
              </a:spcBef>
              <a:spcAft>
                <a:spcPts val="0"/>
              </a:spcAft>
              <a:buClr>
                <a:schemeClr val="lt1"/>
              </a:buClr>
              <a:buSzPts val="2400"/>
              <a:buFont typeface="Arial"/>
              <a:buChar char="•"/>
            </a:pPr>
            <a:r>
              <a:rPr lang="en-IN" sz="2400">
                <a:solidFill>
                  <a:schemeClr val="lt1"/>
                </a:solidFill>
                <a:latin typeface="Bell MT"/>
                <a:ea typeface="Bell MT"/>
                <a:cs typeface="Bell MT"/>
                <a:sym typeface="Bell MT"/>
              </a:rPr>
              <a:t>Which day of the week has the best avg ratings?</a:t>
            </a:r>
            <a:endParaRPr/>
          </a:p>
          <a:p>
            <a:pPr marL="342900" marR="0" lvl="0" indent="-342900" algn="l" rtl="0">
              <a:lnSpc>
                <a:spcPct val="150000"/>
              </a:lnSpc>
              <a:spcBef>
                <a:spcPts val="0"/>
              </a:spcBef>
              <a:spcAft>
                <a:spcPts val="0"/>
              </a:spcAft>
              <a:buClr>
                <a:schemeClr val="lt1"/>
              </a:buClr>
              <a:buSzPts val="2400"/>
              <a:buFont typeface="Arial"/>
              <a:buChar char="•"/>
            </a:pPr>
            <a:r>
              <a:rPr lang="en-IN" sz="2400">
                <a:solidFill>
                  <a:schemeClr val="lt1"/>
                </a:solidFill>
                <a:latin typeface="Bell MT"/>
                <a:ea typeface="Bell MT"/>
                <a:cs typeface="Bell MT"/>
                <a:sym typeface="Bell MT"/>
              </a:rPr>
              <a:t>Which month has the best avg ratings?</a:t>
            </a:r>
            <a:endParaRPr/>
          </a:p>
          <a:p>
            <a:pPr marL="0" marR="0" lvl="0" indent="0" algn="l" rtl="0">
              <a:lnSpc>
                <a:spcPct val="150000"/>
              </a:lnSpc>
              <a:spcBef>
                <a:spcPts val="0"/>
              </a:spcBef>
              <a:spcAft>
                <a:spcPts val="0"/>
              </a:spcAft>
              <a:buNone/>
            </a:pPr>
            <a:endParaRPr sz="2400">
              <a:solidFill>
                <a:schemeClr val="lt1"/>
              </a:solidFill>
              <a:latin typeface="Bell MT"/>
              <a:ea typeface="Bell MT"/>
              <a:cs typeface="Bell MT"/>
              <a:sym typeface="Bell MT"/>
            </a:endParaRPr>
          </a:p>
        </p:txBody>
      </p:sp>
      <p:pic>
        <p:nvPicPr>
          <p:cNvPr id="165" name="Google Shape;165;p10"/>
          <p:cNvPicPr preferRelativeResize="0"/>
          <p:nvPr/>
        </p:nvPicPr>
        <p:blipFill rotWithShape="1">
          <a:blip r:embed="rId4">
            <a:alphaModFix/>
          </a:blip>
          <a:srcRect t="7039" b="3242"/>
          <a:stretch/>
        </p:blipFill>
        <p:spPr>
          <a:xfrm>
            <a:off x="7800416" y="3515461"/>
            <a:ext cx="3502955" cy="3225997"/>
          </a:xfrm>
          <a:prstGeom prst="rect">
            <a:avLst/>
          </a:prstGeom>
          <a:noFill/>
          <a:ln>
            <a:noFill/>
          </a:ln>
        </p:spPr>
      </p:pic>
      <p:pic>
        <p:nvPicPr>
          <p:cNvPr id="166" name="Google Shape;166;p10"/>
          <p:cNvPicPr preferRelativeResize="0"/>
          <p:nvPr/>
        </p:nvPicPr>
        <p:blipFill rotWithShape="1">
          <a:blip r:embed="rId5">
            <a:alphaModFix/>
          </a:blip>
          <a:srcRect/>
          <a:stretch/>
        </p:blipFill>
        <p:spPr>
          <a:xfrm>
            <a:off x="2951220" y="3900347"/>
            <a:ext cx="1547531" cy="222422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1"/>
          <p:cNvSpPr txBox="1">
            <a:spLocks noGrp="1"/>
          </p:cNvSpPr>
          <p:nvPr>
            <p:ph type="ctrTitle"/>
          </p:nvPr>
        </p:nvSpPr>
        <p:spPr>
          <a:xfrm>
            <a:off x="-962025" y="114020"/>
            <a:ext cx="7153275" cy="619405"/>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400"/>
              <a:buFont typeface="Bell MT"/>
              <a:buNone/>
            </a:pPr>
            <a:r>
              <a:rPr lang="en-IN" sz="4400" b="1">
                <a:latin typeface="Bell MT"/>
                <a:ea typeface="Bell MT"/>
                <a:cs typeface="Bell MT"/>
                <a:sym typeface="Bell MT"/>
              </a:rPr>
              <a:t>Business Inquiries</a:t>
            </a:r>
            <a:endParaRPr/>
          </a:p>
        </p:txBody>
      </p:sp>
      <p:sp>
        <p:nvSpPr>
          <p:cNvPr id="172" name="Google Shape;172;p11"/>
          <p:cNvSpPr/>
          <p:nvPr/>
        </p:nvSpPr>
        <p:spPr>
          <a:xfrm>
            <a:off x="0" y="733425"/>
            <a:ext cx="12192000" cy="6219824"/>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3" name="Google Shape;173;p11"/>
          <p:cNvSpPr txBox="1"/>
          <p:nvPr/>
        </p:nvSpPr>
        <p:spPr>
          <a:xfrm>
            <a:off x="161925" y="934385"/>
            <a:ext cx="370522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a:solidFill>
                  <a:schemeClr val="lt1"/>
                </a:solidFill>
                <a:latin typeface="Bell MT"/>
                <a:ea typeface="Bell MT"/>
                <a:cs typeface="Bell MT"/>
                <a:sym typeface="Bell MT"/>
              </a:rPr>
              <a:t>Based on the Product</a:t>
            </a:r>
            <a:endParaRPr/>
          </a:p>
        </p:txBody>
      </p:sp>
      <p:pic>
        <p:nvPicPr>
          <p:cNvPr id="174" name="Google Shape;174;p11"/>
          <p:cNvPicPr preferRelativeResize="0"/>
          <p:nvPr/>
        </p:nvPicPr>
        <p:blipFill rotWithShape="1">
          <a:blip r:embed="rId3">
            <a:alphaModFix/>
          </a:blip>
          <a:srcRect/>
          <a:stretch/>
        </p:blipFill>
        <p:spPr>
          <a:xfrm>
            <a:off x="2926599" y="4313911"/>
            <a:ext cx="1881104" cy="2391688"/>
          </a:xfrm>
          <a:prstGeom prst="rect">
            <a:avLst/>
          </a:prstGeom>
          <a:noFill/>
          <a:ln>
            <a:noFill/>
          </a:ln>
        </p:spPr>
      </p:pic>
      <p:sp>
        <p:nvSpPr>
          <p:cNvPr id="175" name="Google Shape;175;p11"/>
          <p:cNvSpPr txBox="1"/>
          <p:nvPr/>
        </p:nvSpPr>
        <p:spPr>
          <a:xfrm>
            <a:off x="510988" y="1564554"/>
            <a:ext cx="10784541" cy="597023"/>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lt1"/>
              </a:buClr>
              <a:buSzPts val="2400"/>
              <a:buFont typeface="Arial"/>
              <a:buChar char="•"/>
            </a:pPr>
            <a:r>
              <a:rPr lang="en-IN" sz="2400">
                <a:solidFill>
                  <a:schemeClr val="lt1"/>
                </a:solidFill>
                <a:latin typeface="Bell MT"/>
                <a:ea typeface="Bell MT"/>
                <a:cs typeface="Bell MT"/>
                <a:sym typeface="Bell MT"/>
              </a:rPr>
              <a:t>Which product line is more attracted towards female/male?</a:t>
            </a:r>
            <a:endParaRPr/>
          </a:p>
        </p:txBody>
      </p:sp>
      <p:pic>
        <p:nvPicPr>
          <p:cNvPr id="176" name="Google Shape;176;p11"/>
          <p:cNvPicPr preferRelativeResize="0"/>
          <p:nvPr/>
        </p:nvPicPr>
        <p:blipFill rotWithShape="1">
          <a:blip r:embed="rId4">
            <a:alphaModFix/>
          </a:blip>
          <a:srcRect/>
          <a:stretch/>
        </p:blipFill>
        <p:spPr>
          <a:xfrm>
            <a:off x="5423648" y="3170227"/>
            <a:ext cx="4051571" cy="357375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2"/>
          <p:cNvSpPr txBox="1">
            <a:spLocks noGrp="1"/>
          </p:cNvSpPr>
          <p:nvPr>
            <p:ph type="ctrTitle"/>
          </p:nvPr>
        </p:nvSpPr>
        <p:spPr>
          <a:xfrm>
            <a:off x="-962025" y="114020"/>
            <a:ext cx="7153275" cy="619405"/>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400"/>
              <a:buFont typeface="Bell MT"/>
              <a:buNone/>
            </a:pPr>
            <a:r>
              <a:rPr lang="en-IN" sz="4400" b="1">
                <a:latin typeface="Bell MT"/>
                <a:ea typeface="Bell MT"/>
                <a:cs typeface="Bell MT"/>
                <a:sym typeface="Bell MT"/>
              </a:rPr>
              <a:t>Business Inquiries</a:t>
            </a:r>
            <a:endParaRPr/>
          </a:p>
        </p:txBody>
      </p:sp>
      <p:sp>
        <p:nvSpPr>
          <p:cNvPr id="182" name="Google Shape;182;p12"/>
          <p:cNvSpPr/>
          <p:nvPr/>
        </p:nvSpPr>
        <p:spPr>
          <a:xfrm>
            <a:off x="0" y="733425"/>
            <a:ext cx="12192000" cy="6219824"/>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3" name="Google Shape;183;p12"/>
          <p:cNvSpPr txBox="1"/>
          <p:nvPr/>
        </p:nvSpPr>
        <p:spPr>
          <a:xfrm>
            <a:off x="161925" y="934385"/>
            <a:ext cx="518104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a:solidFill>
                  <a:schemeClr val="lt1"/>
                </a:solidFill>
                <a:latin typeface="Bell MT"/>
                <a:ea typeface="Bell MT"/>
                <a:cs typeface="Bell MT"/>
                <a:sym typeface="Bell MT"/>
              </a:rPr>
              <a:t>Based on the city and branch</a:t>
            </a:r>
            <a:endParaRPr/>
          </a:p>
        </p:txBody>
      </p:sp>
      <p:pic>
        <p:nvPicPr>
          <p:cNvPr id="184" name="Google Shape;184;p12"/>
          <p:cNvPicPr preferRelativeResize="0"/>
          <p:nvPr/>
        </p:nvPicPr>
        <p:blipFill rotWithShape="1">
          <a:blip r:embed="rId3">
            <a:alphaModFix/>
          </a:blip>
          <a:srcRect/>
          <a:stretch/>
        </p:blipFill>
        <p:spPr>
          <a:xfrm>
            <a:off x="2751786" y="3907295"/>
            <a:ext cx="1743929" cy="2217280"/>
          </a:xfrm>
          <a:prstGeom prst="rect">
            <a:avLst/>
          </a:prstGeom>
          <a:noFill/>
          <a:ln>
            <a:noFill/>
          </a:ln>
        </p:spPr>
      </p:pic>
      <p:pic>
        <p:nvPicPr>
          <p:cNvPr id="185" name="Google Shape;185;p12"/>
          <p:cNvPicPr preferRelativeResize="0"/>
          <p:nvPr/>
        </p:nvPicPr>
        <p:blipFill rotWithShape="1">
          <a:blip r:embed="rId4">
            <a:alphaModFix/>
          </a:blip>
          <a:srcRect/>
          <a:stretch/>
        </p:blipFill>
        <p:spPr>
          <a:xfrm>
            <a:off x="5013611" y="3626186"/>
            <a:ext cx="6548974" cy="2953907"/>
          </a:xfrm>
          <a:prstGeom prst="rect">
            <a:avLst/>
          </a:prstGeom>
          <a:noFill/>
          <a:ln>
            <a:noFill/>
          </a:ln>
        </p:spPr>
      </p:pic>
      <p:sp>
        <p:nvSpPr>
          <p:cNvPr id="186" name="Google Shape;186;p12"/>
          <p:cNvSpPr txBox="1"/>
          <p:nvPr/>
        </p:nvSpPr>
        <p:spPr>
          <a:xfrm>
            <a:off x="516957" y="1550150"/>
            <a:ext cx="10784541" cy="1151021"/>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lt1"/>
              </a:buClr>
              <a:buSzPts val="2400"/>
              <a:buFont typeface="Arial"/>
              <a:buChar char="•"/>
            </a:pPr>
            <a:r>
              <a:rPr lang="en-IN" sz="2400">
                <a:solidFill>
                  <a:schemeClr val="lt1"/>
                </a:solidFill>
                <a:latin typeface="Bell MT"/>
                <a:ea typeface="Bell MT"/>
                <a:cs typeface="Bell MT"/>
                <a:sym typeface="Bell MT"/>
              </a:rPr>
              <a:t>What are the top selling cities based on the total sales, total revenue, gross margin % and average of rating?</a:t>
            </a:r>
            <a:endParaRPr/>
          </a:p>
        </p:txBody>
      </p:sp>
      <p:pic>
        <p:nvPicPr>
          <p:cNvPr id="187" name="Google Shape;187;p12"/>
          <p:cNvPicPr preferRelativeResize="0"/>
          <p:nvPr/>
        </p:nvPicPr>
        <p:blipFill rotWithShape="1">
          <a:blip r:embed="rId5">
            <a:alphaModFix/>
          </a:blip>
          <a:srcRect/>
          <a:stretch/>
        </p:blipFill>
        <p:spPr>
          <a:xfrm>
            <a:off x="799690" y="3900347"/>
            <a:ext cx="1547531" cy="222422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3"/>
          <p:cNvSpPr txBox="1">
            <a:spLocks noGrp="1"/>
          </p:cNvSpPr>
          <p:nvPr>
            <p:ph type="ctrTitle"/>
          </p:nvPr>
        </p:nvSpPr>
        <p:spPr>
          <a:xfrm>
            <a:off x="-962025" y="114020"/>
            <a:ext cx="7153275" cy="619405"/>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400"/>
              <a:buFont typeface="Bell MT"/>
              <a:buNone/>
            </a:pPr>
            <a:r>
              <a:rPr lang="en-IN" sz="4400" b="1">
                <a:latin typeface="Bell MT"/>
                <a:ea typeface="Bell MT"/>
                <a:cs typeface="Bell MT"/>
                <a:sym typeface="Bell MT"/>
              </a:rPr>
              <a:t>Business Inquiries</a:t>
            </a:r>
            <a:endParaRPr/>
          </a:p>
        </p:txBody>
      </p:sp>
      <p:sp>
        <p:nvSpPr>
          <p:cNvPr id="193" name="Google Shape;193;p13"/>
          <p:cNvSpPr/>
          <p:nvPr/>
        </p:nvSpPr>
        <p:spPr>
          <a:xfrm>
            <a:off x="0" y="733425"/>
            <a:ext cx="12192000" cy="6219824"/>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4" name="Google Shape;194;p13"/>
          <p:cNvSpPr txBox="1"/>
          <p:nvPr/>
        </p:nvSpPr>
        <p:spPr>
          <a:xfrm>
            <a:off x="161925" y="934385"/>
            <a:ext cx="370522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a:solidFill>
                  <a:schemeClr val="lt1"/>
                </a:solidFill>
                <a:latin typeface="Bell MT"/>
                <a:ea typeface="Bell MT"/>
                <a:cs typeface="Bell MT"/>
                <a:sym typeface="Bell MT"/>
              </a:rPr>
              <a:t>Based on the Product</a:t>
            </a:r>
            <a:endParaRPr/>
          </a:p>
        </p:txBody>
      </p:sp>
      <p:pic>
        <p:nvPicPr>
          <p:cNvPr id="195" name="Google Shape;195;p13"/>
          <p:cNvPicPr preferRelativeResize="0"/>
          <p:nvPr/>
        </p:nvPicPr>
        <p:blipFill rotWithShape="1">
          <a:blip r:embed="rId3">
            <a:alphaModFix/>
          </a:blip>
          <a:srcRect l="7698"/>
          <a:stretch/>
        </p:blipFill>
        <p:spPr>
          <a:xfrm>
            <a:off x="3277482" y="3261097"/>
            <a:ext cx="4915058" cy="2662518"/>
          </a:xfrm>
          <a:prstGeom prst="rect">
            <a:avLst/>
          </a:prstGeom>
          <a:noFill/>
          <a:ln>
            <a:noFill/>
          </a:ln>
        </p:spPr>
      </p:pic>
      <p:sp>
        <p:nvSpPr>
          <p:cNvPr id="196" name="Google Shape;196;p13"/>
          <p:cNvSpPr txBox="1"/>
          <p:nvPr/>
        </p:nvSpPr>
        <p:spPr>
          <a:xfrm>
            <a:off x="703729" y="1658565"/>
            <a:ext cx="10784541" cy="597023"/>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lt1"/>
              </a:buClr>
              <a:buSzPts val="2400"/>
              <a:buFont typeface="Arial"/>
              <a:buChar char="•"/>
            </a:pPr>
            <a:r>
              <a:rPr lang="en-IN" sz="2400">
                <a:solidFill>
                  <a:schemeClr val="lt1"/>
                </a:solidFill>
                <a:latin typeface="Bell MT"/>
                <a:ea typeface="Bell MT"/>
                <a:cs typeface="Bell MT"/>
                <a:sym typeface="Bell MT"/>
              </a:rPr>
              <a:t>Whether target profit % is achieved?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4"/>
          <p:cNvSpPr txBox="1">
            <a:spLocks noGrp="1"/>
          </p:cNvSpPr>
          <p:nvPr>
            <p:ph type="ctrTitle"/>
          </p:nvPr>
        </p:nvSpPr>
        <p:spPr>
          <a:xfrm>
            <a:off x="-107576" y="114020"/>
            <a:ext cx="7153275" cy="619405"/>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400"/>
              <a:buFont typeface="Bell MT"/>
              <a:buNone/>
            </a:pPr>
            <a:r>
              <a:rPr lang="en-IN" sz="4400" b="1">
                <a:latin typeface="Bell MT"/>
                <a:ea typeface="Bell MT"/>
                <a:cs typeface="Bell MT"/>
                <a:sym typeface="Bell MT"/>
              </a:rPr>
              <a:t>Factors affecting the sales</a:t>
            </a:r>
            <a:endParaRPr/>
          </a:p>
        </p:txBody>
      </p:sp>
      <p:sp>
        <p:nvSpPr>
          <p:cNvPr id="202" name="Google Shape;202;p14"/>
          <p:cNvSpPr/>
          <p:nvPr/>
        </p:nvSpPr>
        <p:spPr>
          <a:xfrm>
            <a:off x="0" y="733425"/>
            <a:ext cx="12192000" cy="6219824"/>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3" name="Google Shape;203;p14"/>
          <p:cNvSpPr txBox="1"/>
          <p:nvPr/>
        </p:nvSpPr>
        <p:spPr>
          <a:xfrm>
            <a:off x="945776" y="1352830"/>
            <a:ext cx="10784541" cy="3719801"/>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lt1"/>
              </a:buClr>
              <a:buSzPts val="3200"/>
              <a:buFont typeface="Arial"/>
              <a:buChar char="•"/>
            </a:pPr>
            <a:r>
              <a:rPr lang="en-IN" sz="3200">
                <a:solidFill>
                  <a:schemeClr val="lt1"/>
                </a:solidFill>
                <a:latin typeface="Bell MT"/>
                <a:ea typeface="Bell MT"/>
                <a:cs typeface="Bell MT"/>
                <a:sym typeface="Bell MT"/>
              </a:rPr>
              <a:t>Weekdays/Weekends</a:t>
            </a:r>
            <a:endParaRPr/>
          </a:p>
          <a:p>
            <a:pPr marL="342900" marR="0" lvl="0" indent="-342900" algn="l" rtl="0">
              <a:lnSpc>
                <a:spcPct val="150000"/>
              </a:lnSpc>
              <a:spcBef>
                <a:spcPts val="0"/>
              </a:spcBef>
              <a:spcAft>
                <a:spcPts val="0"/>
              </a:spcAft>
              <a:buClr>
                <a:schemeClr val="lt1"/>
              </a:buClr>
              <a:buSzPts val="3200"/>
              <a:buFont typeface="Arial"/>
              <a:buChar char="•"/>
            </a:pPr>
            <a:r>
              <a:rPr lang="en-IN" sz="3200">
                <a:solidFill>
                  <a:schemeClr val="lt1"/>
                </a:solidFill>
                <a:latin typeface="Bell MT"/>
                <a:ea typeface="Bell MT"/>
                <a:cs typeface="Bell MT"/>
                <a:sym typeface="Bell MT"/>
              </a:rPr>
              <a:t>Seasonal changes</a:t>
            </a:r>
            <a:endParaRPr/>
          </a:p>
          <a:p>
            <a:pPr marL="342900" marR="0" lvl="0" indent="-342900" algn="l" rtl="0">
              <a:lnSpc>
                <a:spcPct val="150000"/>
              </a:lnSpc>
              <a:spcBef>
                <a:spcPts val="0"/>
              </a:spcBef>
              <a:spcAft>
                <a:spcPts val="0"/>
              </a:spcAft>
              <a:buClr>
                <a:schemeClr val="lt1"/>
              </a:buClr>
              <a:buSzPts val="3200"/>
              <a:buFont typeface="Arial"/>
              <a:buChar char="•"/>
            </a:pPr>
            <a:r>
              <a:rPr lang="en-IN" sz="3200">
                <a:solidFill>
                  <a:schemeClr val="lt1"/>
                </a:solidFill>
                <a:latin typeface="Bell MT"/>
                <a:ea typeface="Bell MT"/>
                <a:cs typeface="Bell MT"/>
                <a:sym typeface="Bell MT"/>
              </a:rPr>
              <a:t>Holidays, Festivals</a:t>
            </a:r>
            <a:endParaRPr/>
          </a:p>
          <a:p>
            <a:pPr marL="342900" marR="0" lvl="0" indent="-342900" algn="l" rtl="0">
              <a:lnSpc>
                <a:spcPct val="150000"/>
              </a:lnSpc>
              <a:spcBef>
                <a:spcPts val="0"/>
              </a:spcBef>
              <a:spcAft>
                <a:spcPts val="0"/>
              </a:spcAft>
              <a:buClr>
                <a:schemeClr val="lt1"/>
              </a:buClr>
              <a:buSzPts val="3200"/>
              <a:buFont typeface="Arial"/>
              <a:buChar char="•"/>
            </a:pPr>
            <a:r>
              <a:rPr lang="en-IN" sz="3200">
                <a:solidFill>
                  <a:schemeClr val="lt1"/>
                </a:solidFill>
                <a:latin typeface="Bell MT"/>
                <a:ea typeface="Bell MT"/>
                <a:cs typeface="Bell MT"/>
                <a:sym typeface="Bell MT"/>
              </a:rPr>
              <a:t>Economical conditions</a:t>
            </a:r>
            <a:endParaRPr/>
          </a:p>
          <a:p>
            <a:pPr marL="342900" marR="0" lvl="0" indent="-342900" algn="l" rtl="0">
              <a:lnSpc>
                <a:spcPct val="150000"/>
              </a:lnSpc>
              <a:spcBef>
                <a:spcPts val="0"/>
              </a:spcBef>
              <a:spcAft>
                <a:spcPts val="0"/>
              </a:spcAft>
              <a:buClr>
                <a:schemeClr val="lt1"/>
              </a:buClr>
              <a:buSzPts val="3200"/>
              <a:buFont typeface="Arial"/>
              <a:buChar char="•"/>
            </a:pPr>
            <a:r>
              <a:rPr lang="en-IN" sz="3200">
                <a:solidFill>
                  <a:schemeClr val="lt1"/>
                </a:solidFill>
                <a:latin typeface="Bell MT"/>
                <a:ea typeface="Bell MT"/>
                <a:cs typeface="Bell MT"/>
                <a:sym typeface="Bell MT"/>
              </a:rPr>
              <a:t>Technological changes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5"/>
          <p:cNvSpPr/>
          <p:nvPr/>
        </p:nvSpPr>
        <p:spPr>
          <a:xfrm>
            <a:off x="1" y="744070"/>
            <a:ext cx="12192000" cy="6113929"/>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9" name="Google Shape;209;p15"/>
          <p:cNvSpPr txBox="1"/>
          <p:nvPr/>
        </p:nvSpPr>
        <p:spPr>
          <a:xfrm>
            <a:off x="0" y="2606841"/>
            <a:ext cx="12105654" cy="132343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8000" b="1">
                <a:solidFill>
                  <a:schemeClr val="lt1"/>
                </a:solidFill>
                <a:latin typeface="Bodoni"/>
                <a:ea typeface="Bodoni"/>
                <a:cs typeface="Bodoni"/>
                <a:sym typeface="Bodoni"/>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93"/>
        <p:cNvGrpSpPr/>
        <p:nvPr/>
      </p:nvGrpSpPr>
      <p:grpSpPr>
        <a:xfrm>
          <a:off x="0" y="0"/>
          <a:ext cx="0" cy="0"/>
          <a:chOff x="0" y="0"/>
          <a:chExt cx="0" cy="0"/>
        </a:xfrm>
      </p:grpSpPr>
      <p:sp>
        <p:nvSpPr>
          <p:cNvPr id="94" name="Google Shape;94;p2"/>
          <p:cNvSpPr txBox="1">
            <a:spLocks noGrp="1"/>
          </p:cNvSpPr>
          <p:nvPr>
            <p:ph type="ctrTitle"/>
          </p:nvPr>
        </p:nvSpPr>
        <p:spPr>
          <a:xfrm>
            <a:off x="-981075" y="67324"/>
            <a:ext cx="7153275" cy="619405"/>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400"/>
              <a:buFont typeface="Bell MT"/>
              <a:buNone/>
            </a:pPr>
            <a:r>
              <a:rPr lang="en-IN" sz="4400" b="1">
                <a:latin typeface="Bell MT"/>
                <a:ea typeface="Bell MT"/>
                <a:cs typeface="Bell MT"/>
                <a:sym typeface="Bell MT"/>
              </a:rPr>
              <a:t>Aim of the project</a:t>
            </a:r>
            <a:endParaRPr/>
          </a:p>
        </p:txBody>
      </p:sp>
      <p:sp>
        <p:nvSpPr>
          <p:cNvPr id="95" name="Google Shape;95;p2"/>
          <p:cNvSpPr/>
          <p:nvPr/>
        </p:nvSpPr>
        <p:spPr>
          <a:xfrm>
            <a:off x="0" y="733425"/>
            <a:ext cx="12192000" cy="6219824"/>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2"/>
          <p:cNvSpPr txBox="1"/>
          <p:nvPr/>
        </p:nvSpPr>
        <p:spPr>
          <a:xfrm>
            <a:off x="180976" y="878542"/>
            <a:ext cx="11401424" cy="5573192"/>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chemeClr val="lt1"/>
              </a:buClr>
              <a:buSzPts val="3200"/>
              <a:buFont typeface="Arial"/>
              <a:buChar char="•"/>
            </a:pPr>
            <a:r>
              <a:rPr lang="en-IN" sz="3200" b="0" i="0" u="none" strike="noStrike" cap="none">
                <a:solidFill>
                  <a:schemeClr val="lt1"/>
                </a:solidFill>
                <a:latin typeface="Bell MT"/>
                <a:ea typeface="Bell MT"/>
                <a:cs typeface="Bell MT"/>
                <a:sym typeface="Bell MT"/>
              </a:rPr>
              <a:t>To understand top performing branches and products.</a:t>
            </a:r>
            <a:endParaRPr/>
          </a:p>
          <a:p>
            <a:pPr marL="342900" marR="0" lvl="0" indent="-342900" algn="just" rtl="0">
              <a:lnSpc>
                <a:spcPct val="150000"/>
              </a:lnSpc>
              <a:spcBef>
                <a:spcPts val="0"/>
              </a:spcBef>
              <a:spcAft>
                <a:spcPts val="0"/>
              </a:spcAft>
              <a:buClr>
                <a:schemeClr val="lt1"/>
              </a:buClr>
              <a:buSzPts val="3200"/>
              <a:buFont typeface="Arial"/>
              <a:buChar char="•"/>
            </a:pPr>
            <a:r>
              <a:rPr lang="en-IN" sz="3200" b="0" i="0" u="none" strike="noStrike" cap="none">
                <a:solidFill>
                  <a:schemeClr val="lt1"/>
                </a:solidFill>
                <a:latin typeface="Bell MT"/>
                <a:ea typeface="Bell MT"/>
                <a:cs typeface="Bell MT"/>
                <a:sym typeface="Bell MT"/>
              </a:rPr>
              <a:t>To analyse the sales trend of different products and customer behaviour.  </a:t>
            </a:r>
            <a:endParaRPr/>
          </a:p>
          <a:p>
            <a:pPr marL="342900" marR="0" lvl="0" indent="-342900" algn="just" rtl="0">
              <a:lnSpc>
                <a:spcPct val="150000"/>
              </a:lnSpc>
              <a:spcBef>
                <a:spcPts val="0"/>
              </a:spcBef>
              <a:spcAft>
                <a:spcPts val="0"/>
              </a:spcAft>
              <a:buClr>
                <a:schemeClr val="lt1"/>
              </a:buClr>
              <a:buSzPts val="3200"/>
              <a:buFont typeface="Arial"/>
              <a:buChar char="•"/>
            </a:pPr>
            <a:r>
              <a:rPr lang="en-IN" sz="3200" b="0" i="0" u="none" strike="noStrike" cap="none">
                <a:solidFill>
                  <a:schemeClr val="lt1"/>
                </a:solidFill>
                <a:latin typeface="Bell MT"/>
                <a:ea typeface="Bell MT"/>
                <a:cs typeface="Bell MT"/>
                <a:sym typeface="Bell MT"/>
              </a:rPr>
              <a:t>To examine ways to improve and for streamline sales strategies for optimization.</a:t>
            </a:r>
            <a:endParaRPr/>
          </a:p>
          <a:p>
            <a:pPr marL="342900" marR="0" lvl="0" indent="-342900" algn="just" rtl="0">
              <a:lnSpc>
                <a:spcPct val="150000"/>
              </a:lnSpc>
              <a:spcBef>
                <a:spcPts val="0"/>
              </a:spcBef>
              <a:spcAft>
                <a:spcPts val="0"/>
              </a:spcAft>
              <a:buClr>
                <a:schemeClr val="lt1"/>
              </a:buClr>
              <a:buSzPts val="3200"/>
              <a:buFont typeface="Arial"/>
              <a:buChar char="•"/>
            </a:pPr>
            <a:r>
              <a:rPr lang="en-IN" sz="3200" b="0" i="0" u="none" strike="noStrike" cap="none">
                <a:solidFill>
                  <a:schemeClr val="lt1"/>
                </a:solidFill>
                <a:latin typeface="Bell MT"/>
                <a:ea typeface="Bell MT"/>
                <a:cs typeface="Bell MT"/>
                <a:sym typeface="Bell MT"/>
              </a:rPr>
              <a:t>To identify the various factors affecting the sales performance across its different branches and over time.</a:t>
            </a:r>
            <a:endParaRPr sz="3200" b="0" i="0" u="none" strike="noStrike" cap="none">
              <a:solidFill>
                <a:schemeClr val="lt1"/>
              </a:solidFill>
              <a:latin typeface="Bell MT"/>
              <a:ea typeface="Bell MT"/>
              <a:cs typeface="Bell MT"/>
              <a:sym typeface="Bell MT"/>
            </a:endParaRPr>
          </a:p>
          <a:p>
            <a:pPr marL="342900" marR="0" lvl="0" indent="-228600" algn="just" rtl="0">
              <a:lnSpc>
                <a:spcPct val="120000"/>
              </a:lnSpc>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ctrTitle"/>
          </p:nvPr>
        </p:nvSpPr>
        <p:spPr>
          <a:xfrm>
            <a:off x="-1285875" y="77395"/>
            <a:ext cx="8763000" cy="619405"/>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400"/>
              <a:buFont typeface="Bell MT"/>
              <a:buNone/>
            </a:pPr>
            <a:r>
              <a:rPr lang="en-IN" sz="4400" b="1">
                <a:latin typeface="Bell MT"/>
                <a:ea typeface="Bell MT"/>
                <a:cs typeface="Bell MT"/>
                <a:sym typeface="Bell MT"/>
              </a:rPr>
              <a:t>About the given dataset</a:t>
            </a:r>
            <a:endParaRPr/>
          </a:p>
        </p:txBody>
      </p:sp>
      <p:pic>
        <p:nvPicPr>
          <p:cNvPr id="102" name="Google Shape;102;p3"/>
          <p:cNvPicPr preferRelativeResize="0"/>
          <p:nvPr/>
        </p:nvPicPr>
        <p:blipFill rotWithShape="1">
          <a:blip r:embed="rId3">
            <a:alphaModFix/>
          </a:blip>
          <a:srcRect b="8235"/>
          <a:stretch/>
        </p:blipFill>
        <p:spPr>
          <a:xfrm>
            <a:off x="0" y="715968"/>
            <a:ext cx="12192000" cy="6142032"/>
          </a:xfrm>
          <a:prstGeom prst="rect">
            <a:avLst/>
          </a:prstGeom>
          <a:noFill/>
          <a:ln>
            <a:noFill/>
          </a:ln>
        </p:spPr>
      </p:pic>
      <p:sp>
        <p:nvSpPr>
          <p:cNvPr id="103" name="Google Shape;103;p3"/>
          <p:cNvSpPr/>
          <p:nvPr/>
        </p:nvSpPr>
        <p:spPr>
          <a:xfrm>
            <a:off x="7929561" y="3914775"/>
            <a:ext cx="4262438" cy="2846662"/>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4" name="Google Shape;104;p3"/>
          <p:cNvSpPr txBox="1"/>
          <p:nvPr/>
        </p:nvSpPr>
        <p:spPr>
          <a:xfrm>
            <a:off x="7929560" y="3856193"/>
            <a:ext cx="4262438" cy="2963825"/>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chemeClr val="lt1"/>
              </a:buClr>
              <a:buSzPts val="1800"/>
              <a:buFont typeface="Arial"/>
              <a:buChar char="•"/>
            </a:pPr>
            <a:r>
              <a:rPr lang="en-IN" sz="1800" b="0" i="0" u="none" strike="noStrike" cap="none">
                <a:solidFill>
                  <a:schemeClr val="lt1"/>
                </a:solidFill>
                <a:latin typeface="Bell MT"/>
                <a:ea typeface="Bell MT"/>
                <a:cs typeface="Bell MT"/>
                <a:sym typeface="Bell MT"/>
              </a:rPr>
              <a:t>The dataset comprises sales transactions from three distinct Walmart branches situated in Mandalay, Yangon and Naypyitaw respectively. </a:t>
            </a:r>
            <a:endParaRPr/>
          </a:p>
          <a:p>
            <a:pPr marL="285750" marR="0" lvl="0" indent="-285750" algn="just" rtl="0">
              <a:lnSpc>
                <a:spcPct val="150000"/>
              </a:lnSpc>
              <a:spcBef>
                <a:spcPts val="0"/>
              </a:spcBef>
              <a:spcAft>
                <a:spcPts val="0"/>
              </a:spcAft>
              <a:buClr>
                <a:schemeClr val="lt1"/>
              </a:buClr>
              <a:buSzPts val="1800"/>
              <a:buFont typeface="Arial"/>
              <a:buChar char="•"/>
            </a:pPr>
            <a:r>
              <a:rPr lang="en-IN" sz="1800" b="0" i="0" u="none" strike="noStrike" cap="none">
                <a:solidFill>
                  <a:schemeClr val="lt1"/>
                </a:solidFill>
                <a:latin typeface="Bell MT"/>
                <a:ea typeface="Bell MT"/>
                <a:cs typeface="Bell MT"/>
                <a:sym typeface="Bell MT"/>
              </a:rPr>
              <a:t>It consists of 17 columns and 1000 rows of data.</a:t>
            </a:r>
            <a:endParaRPr/>
          </a:p>
          <a:p>
            <a:pPr marL="285750" marR="0" lvl="0" indent="-285750" algn="just" rtl="0">
              <a:lnSpc>
                <a:spcPct val="150000"/>
              </a:lnSpc>
              <a:spcBef>
                <a:spcPts val="0"/>
              </a:spcBef>
              <a:spcAft>
                <a:spcPts val="0"/>
              </a:spcAft>
              <a:buClr>
                <a:schemeClr val="lt1"/>
              </a:buClr>
              <a:buSzPts val="1800"/>
              <a:buFont typeface="Arial"/>
              <a:buChar char="•"/>
            </a:pPr>
            <a:r>
              <a:rPr lang="en-IN" sz="1800" b="0" i="0" u="none" strike="noStrike" cap="none">
                <a:solidFill>
                  <a:schemeClr val="lt1"/>
                </a:solidFill>
                <a:latin typeface="Bell MT"/>
                <a:ea typeface="Bell MT"/>
                <a:cs typeface="Bell MT"/>
                <a:sym typeface="Bell MT"/>
              </a:rPr>
              <a:t>Stored in csv format.</a:t>
            </a:r>
            <a:endParaRPr sz="1800" b="0" i="0" u="none" strike="noStrike" cap="none">
              <a:solidFill>
                <a:schemeClr val="lt1"/>
              </a:solidFill>
              <a:latin typeface="Bell MT"/>
              <a:ea typeface="Bell MT"/>
              <a:cs typeface="Bell MT"/>
              <a:sym typeface="Bell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4"/>
          <p:cNvSpPr txBox="1">
            <a:spLocks noGrp="1"/>
          </p:cNvSpPr>
          <p:nvPr>
            <p:ph type="ctrTitle"/>
          </p:nvPr>
        </p:nvSpPr>
        <p:spPr>
          <a:xfrm>
            <a:off x="-371475" y="91188"/>
            <a:ext cx="7153275" cy="619405"/>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400"/>
              <a:buFont typeface="Bell MT"/>
              <a:buNone/>
            </a:pPr>
            <a:r>
              <a:rPr lang="en-IN" sz="4400" b="1">
                <a:latin typeface="Bell MT"/>
                <a:ea typeface="Bell MT"/>
                <a:cs typeface="Bell MT"/>
                <a:sym typeface="Bell MT"/>
              </a:rPr>
              <a:t>Process of data analysis</a:t>
            </a:r>
            <a:endParaRPr/>
          </a:p>
        </p:txBody>
      </p:sp>
      <p:sp>
        <p:nvSpPr>
          <p:cNvPr id="110" name="Google Shape;110;p4"/>
          <p:cNvSpPr/>
          <p:nvPr/>
        </p:nvSpPr>
        <p:spPr>
          <a:xfrm>
            <a:off x="0" y="638176"/>
            <a:ext cx="12192000" cy="6219824"/>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1" name="Google Shape;111;p4"/>
          <p:cNvSpPr txBox="1"/>
          <p:nvPr/>
        </p:nvSpPr>
        <p:spPr>
          <a:xfrm>
            <a:off x="238125" y="840442"/>
            <a:ext cx="11811000" cy="5024100"/>
          </a:xfrm>
          <a:prstGeom prst="rect">
            <a:avLst/>
          </a:prstGeom>
          <a:noFill/>
          <a:ln>
            <a:noFill/>
          </a:ln>
        </p:spPr>
        <p:txBody>
          <a:bodyPr spcFirstLastPara="1" wrap="square" lIns="91425" tIns="45700" rIns="91425" bIns="45700" anchor="t" anchorCtr="0">
            <a:spAutoFit/>
          </a:bodyPr>
          <a:lstStyle/>
          <a:p>
            <a:pPr marL="514350" marR="0" lvl="0" indent="-514350" algn="just" rtl="0">
              <a:lnSpc>
                <a:spcPct val="120000"/>
              </a:lnSpc>
              <a:spcBef>
                <a:spcPts val="0"/>
              </a:spcBef>
              <a:spcAft>
                <a:spcPts val="0"/>
              </a:spcAft>
              <a:buClr>
                <a:schemeClr val="lt1"/>
              </a:buClr>
              <a:buSzPts val="2800"/>
              <a:buFont typeface="Bell MT"/>
              <a:buAutoNum type="arabicParenR"/>
            </a:pPr>
            <a:r>
              <a:rPr lang="en-IN" sz="2800" b="0" i="0" u="none" strike="noStrike" cap="none">
                <a:solidFill>
                  <a:schemeClr val="lt1"/>
                </a:solidFill>
                <a:latin typeface="Bell MT"/>
                <a:ea typeface="Bell MT"/>
                <a:cs typeface="Bell MT"/>
                <a:sym typeface="Bell MT"/>
              </a:rPr>
              <a:t>Importing data from csv format into MYSQL database</a:t>
            </a:r>
            <a:endParaRPr/>
          </a:p>
          <a:p>
            <a:pPr marL="514350" marR="0" lvl="0" indent="-336550" algn="just" rtl="0">
              <a:lnSpc>
                <a:spcPct val="120000"/>
              </a:lnSpc>
              <a:spcBef>
                <a:spcPts val="0"/>
              </a:spcBef>
              <a:spcAft>
                <a:spcPts val="0"/>
              </a:spcAft>
              <a:buClr>
                <a:schemeClr val="dk1"/>
              </a:buClr>
              <a:buSzPts val="2800"/>
              <a:buFont typeface="Calibri"/>
              <a:buNone/>
            </a:pPr>
            <a:endParaRPr sz="2800" b="0" i="0" u="none" strike="noStrike" cap="none">
              <a:solidFill>
                <a:schemeClr val="lt1"/>
              </a:solidFill>
              <a:latin typeface="Bell MT"/>
              <a:ea typeface="Bell MT"/>
              <a:cs typeface="Bell MT"/>
              <a:sym typeface="Bell MT"/>
            </a:endParaRPr>
          </a:p>
          <a:p>
            <a:pPr marL="514350" marR="0" lvl="0" indent="-336550" algn="just" rtl="0">
              <a:lnSpc>
                <a:spcPct val="120000"/>
              </a:lnSpc>
              <a:spcBef>
                <a:spcPts val="0"/>
              </a:spcBef>
              <a:spcAft>
                <a:spcPts val="0"/>
              </a:spcAft>
              <a:buClr>
                <a:schemeClr val="dk1"/>
              </a:buClr>
              <a:buSzPts val="2800"/>
              <a:buFont typeface="Calibri"/>
              <a:buNone/>
            </a:pPr>
            <a:endParaRPr sz="2800" b="0" i="0" u="none" strike="noStrike" cap="none">
              <a:solidFill>
                <a:schemeClr val="lt1"/>
              </a:solidFill>
              <a:latin typeface="Bell MT"/>
              <a:ea typeface="Bell MT"/>
              <a:cs typeface="Bell MT"/>
              <a:sym typeface="Bell MT"/>
            </a:endParaRPr>
          </a:p>
          <a:p>
            <a:pPr marL="514350" marR="0" lvl="0" indent="-514350" algn="just" rtl="0">
              <a:lnSpc>
                <a:spcPct val="120000"/>
              </a:lnSpc>
              <a:spcBef>
                <a:spcPts val="0"/>
              </a:spcBef>
              <a:spcAft>
                <a:spcPts val="0"/>
              </a:spcAft>
              <a:buClr>
                <a:schemeClr val="lt1"/>
              </a:buClr>
              <a:buSzPts val="2800"/>
              <a:buFont typeface="Bell MT"/>
              <a:buAutoNum type="arabicParenR"/>
            </a:pPr>
            <a:r>
              <a:rPr lang="en-IN" sz="2800" b="0" i="0" u="none" strike="noStrike" cap="none">
                <a:solidFill>
                  <a:schemeClr val="lt1"/>
                </a:solidFill>
                <a:latin typeface="Bell MT"/>
                <a:ea typeface="Bell MT"/>
                <a:cs typeface="Bell MT"/>
                <a:sym typeface="Bell MT"/>
              </a:rPr>
              <a:t>Data cleaning (MYSQL)</a:t>
            </a:r>
            <a:endParaRPr/>
          </a:p>
          <a:p>
            <a:pPr marL="514350" marR="0" lvl="0" indent="-336550" algn="just" rtl="0">
              <a:lnSpc>
                <a:spcPct val="120000"/>
              </a:lnSpc>
              <a:spcBef>
                <a:spcPts val="0"/>
              </a:spcBef>
              <a:spcAft>
                <a:spcPts val="0"/>
              </a:spcAft>
              <a:buClr>
                <a:schemeClr val="dk1"/>
              </a:buClr>
              <a:buSzPts val="2800"/>
              <a:buFont typeface="Calibri"/>
              <a:buNone/>
            </a:pPr>
            <a:endParaRPr sz="2800" b="0" i="0" u="none" strike="noStrike" cap="none">
              <a:solidFill>
                <a:schemeClr val="lt1"/>
              </a:solidFill>
              <a:latin typeface="Bell MT"/>
              <a:ea typeface="Bell MT"/>
              <a:cs typeface="Bell MT"/>
              <a:sym typeface="Bell MT"/>
            </a:endParaRPr>
          </a:p>
          <a:p>
            <a:pPr marL="514350" marR="0" lvl="0" indent="-336550" algn="just" rtl="0">
              <a:lnSpc>
                <a:spcPct val="120000"/>
              </a:lnSpc>
              <a:spcBef>
                <a:spcPts val="0"/>
              </a:spcBef>
              <a:spcAft>
                <a:spcPts val="0"/>
              </a:spcAft>
              <a:buClr>
                <a:schemeClr val="dk1"/>
              </a:buClr>
              <a:buSzPts val="2800"/>
              <a:buFont typeface="Calibri"/>
              <a:buNone/>
            </a:pPr>
            <a:endParaRPr sz="2800" b="0" i="0" u="none" strike="noStrike" cap="none">
              <a:solidFill>
                <a:schemeClr val="lt1"/>
              </a:solidFill>
              <a:latin typeface="Bell MT"/>
              <a:ea typeface="Bell MT"/>
              <a:cs typeface="Bell MT"/>
              <a:sym typeface="Bell MT"/>
            </a:endParaRPr>
          </a:p>
          <a:p>
            <a:pPr marL="514350" marR="0" lvl="0" indent="-336550" algn="just" rtl="0">
              <a:lnSpc>
                <a:spcPct val="120000"/>
              </a:lnSpc>
              <a:spcBef>
                <a:spcPts val="0"/>
              </a:spcBef>
              <a:spcAft>
                <a:spcPts val="0"/>
              </a:spcAft>
              <a:buClr>
                <a:schemeClr val="dk1"/>
              </a:buClr>
              <a:buSzPts val="2800"/>
              <a:buFont typeface="Calibri"/>
              <a:buNone/>
            </a:pPr>
            <a:endParaRPr sz="2800" b="0" i="0" u="none" strike="noStrike" cap="none">
              <a:solidFill>
                <a:schemeClr val="lt1"/>
              </a:solidFill>
              <a:latin typeface="Bell MT"/>
              <a:ea typeface="Bell MT"/>
              <a:cs typeface="Bell MT"/>
              <a:sym typeface="Bell MT"/>
            </a:endParaRPr>
          </a:p>
          <a:p>
            <a:pPr marL="514350" marR="0" lvl="0" indent="-514350" algn="just" rtl="0">
              <a:lnSpc>
                <a:spcPct val="120000"/>
              </a:lnSpc>
              <a:spcBef>
                <a:spcPts val="0"/>
              </a:spcBef>
              <a:spcAft>
                <a:spcPts val="0"/>
              </a:spcAft>
              <a:buClr>
                <a:schemeClr val="lt1"/>
              </a:buClr>
              <a:buSzPts val="2800"/>
              <a:buFont typeface="Bell MT"/>
              <a:buAutoNum type="arabicParenR"/>
            </a:pPr>
            <a:r>
              <a:rPr lang="en-IN" sz="2800" b="0" i="0" u="none" strike="noStrike" cap="none">
                <a:solidFill>
                  <a:schemeClr val="lt1"/>
                </a:solidFill>
                <a:latin typeface="Bell MT"/>
                <a:ea typeface="Bell MT"/>
                <a:cs typeface="Bell MT"/>
                <a:sym typeface="Bell MT"/>
              </a:rPr>
              <a:t>Connecting MYSQL database with Power B</a:t>
            </a:r>
            <a:r>
              <a:rPr lang="en-IN" sz="2800">
                <a:solidFill>
                  <a:schemeClr val="lt1"/>
                </a:solidFill>
                <a:latin typeface="Bell MT"/>
                <a:ea typeface="Bell MT"/>
                <a:cs typeface="Bell MT"/>
                <a:sym typeface="Bell MT"/>
              </a:rPr>
              <a:t>I</a:t>
            </a:r>
            <a:r>
              <a:rPr lang="en-IN" sz="2800" b="0" i="0" u="none" strike="noStrike" cap="none">
                <a:solidFill>
                  <a:schemeClr val="lt1"/>
                </a:solidFill>
                <a:latin typeface="Bell MT"/>
                <a:ea typeface="Bell MT"/>
                <a:cs typeface="Bell MT"/>
                <a:sym typeface="Bell MT"/>
              </a:rPr>
              <a:t>.</a:t>
            </a:r>
            <a:endParaRPr/>
          </a:p>
          <a:p>
            <a:pPr marL="514350" marR="0" lvl="0" indent="-514350" algn="just" rtl="0">
              <a:lnSpc>
                <a:spcPct val="120000"/>
              </a:lnSpc>
              <a:spcBef>
                <a:spcPts val="0"/>
              </a:spcBef>
              <a:spcAft>
                <a:spcPts val="0"/>
              </a:spcAft>
              <a:buClr>
                <a:schemeClr val="lt1"/>
              </a:buClr>
              <a:buSzPts val="2800"/>
              <a:buFont typeface="Bell MT"/>
              <a:buAutoNum type="arabicParenR"/>
            </a:pPr>
            <a:r>
              <a:rPr lang="en-IN" sz="2800" b="0" i="0" u="none" strike="noStrike" cap="none">
                <a:solidFill>
                  <a:schemeClr val="lt1"/>
                </a:solidFill>
                <a:latin typeface="Bell MT"/>
                <a:ea typeface="Bell MT"/>
                <a:cs typeface="Bell MT"/>
                <a:sym typeface="Bell MT"/>
              </a:rPr>
              <a:t>Creating interactive dashboard.</a:t>
            </a:r>
            <a:endParaRPr/>
          </a:p>
          <a:p>
            <a:pPr marL="0" marR="0" lvl="0" indent="0" algn="just" rtl="0">
              <a:lnSpc>
                <a:spcPct val="120000"/>
              </a:lnSpc>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2" name="Google Shape;112;p4"/>
          <p:cNvSpPr txBox="1"/>
          <p:nvPr/>
        </p:nvSpPr>
        <p:spPr>
          <a:xfrm>
            <a:off x="1562100" y="1438203"/>
            <a:ext cx="10182226" cy="956609"/>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20000"/>
              </a:lnSpc>
              <a:spcBef>
                <a:spcPts val="0"/>
              </a:spcBef>
              <a:spcAft>
                <a:spcPts val="0"/>
              </a:spcAft>
              <a:buClr>
                <a:schemeClr val="lt1"/>
              </a:buClr>
              <a:buSzPts val="2400"/>
              <a:buFont typeface="Arial"/>
              <a:buChar char="•"/>
            </a:pPr>
            <a:r>
              <a:rPr lang="en-IN" sz="2400" b="0" i="0" u="none" strike="noStrike" cap="none">
                <a:solidFill>
                  <a:schemeClr val="lt1"/>
                </a:solidFill>
                <a:latin typeface="Bell MT"/>
                <a:ea typeface="Bell MT"/>
                <a:cs typeface="Bell MT"/>
                <a:sym typeface="Bell MT"/>
              </a:rPr>
              <a:t>Create a database named </a:t>
            </a:r>
            <a:r>
              <a:rPr lang="en-IN" sz="2400" b="1" i="0" u="none" strike="noStrike" cap="none">
                <a:solidFill>
                  <a:schemeClr val="lt1"/>
                </a:solidFill>
                <a:latin typeface="Bell MT"/>
                <a:ea typeface="Bell MT"/>
                <a:cs typeface="Bell MT"/>
                <a:sym typeface="Bell MT"/>
              </a:rPr>
              <a:t>salesdatawalmart.</a:t>
            </a:r>
            <a:endParaRPr/>
          </a:p>
          <a:p>
            <a:pPr marL="285750" marR="0" lvl="0" indent="-285750" algn="just" rtl="0">
              <a:lnSpc>
                <a:spcPct val="120000"/>
              </a:lnSpc>
              <a:spcBef>
                <a:spcPts val="0"/>
              </a:spcBef>
              <a:spcAft>
                <a:spcPts val="0"/>
              </a:spcAft>
              <a:buClr>
                <a:schemeClr val="lt1"/>
              </a:buClr>
              <a:buSzPts val="2400"/>
              <a:buFont typeface="Arial"/>
              <a:buChar char="•"/>
            </a:pPr>
            <a:r>
              <a:rPr lang="en-IN" sz="2400" b="0" i="0" u="none" strike="noStrike" cap="none">
                <a:solidFill>
                  <a:schemeClr val="lt1"/>
                </a:solidFill>
                <a:latin typeface="Bell MT"/>
                <a:ea typeface="Bell MT"/>
                <a:cs typeface="Bell MT"/>
                <a:sym typeface="Bell MT"/>
              </a:rPr>
              <a:t>Import a data and store the data  in the form of table named </a:t>
            </a:r>
            <a:r>
              <a:rPr lang="en-IN" sz="2400" b="1" i="0" u="none" strike="noStrike" cap="none">
                <a:solidFill>
                  <a:schemeClr val="lt1"/>
                </a:solidFill>
                <a:latin typeface="Bell MT"/>
                <a:ea typeface="Bell MT"/>
                <a:cs typeface="Bell MT"/>
                <a:sym typeface="Bell MT"/>
              </a:rPr>
              <a:t>sales.</a:t>
            </a:r>
            <a:endParaRPr/>
          </a:p>
        </p:txBody>
      </p:sp>
      <p:sp>
        <p:nvSpPr>
          <p:cNvPr id="113" name="Google Shape;113;p4"/>
          <p:cNvSpPr txBox="1"/>
          <p:nvPr/>
        </p:nvSpPr>
        <p:spPr>
          <a:xfrm>
            <a:off x="1562100" y="3053297"/>
            <a:ext cx="9667875" cy="1398268"/>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20000"/>
              </a:lnSpc>
              <a:spcBef>
                <a:spcPts val="0"/>
              </a:spcBef>
              <a:spcAft>
                <a:spcPts val="0"/>
              </a:spcAft>
              <a:buClr>
                <a:schemeClr val="lt1"/>
              </a:buClr>
              <a:buSzPts val="2400"/>
              <a:buFont typeface="Arial"/>
              <a:buChar char="•"/>
            </a:pPr>
            <a:r>
              <a:rPr lang="en-IN" sz="2400" b="0" i="0" u="none" strike="noStrike" cap="none">
                <a:solidFill>
                  <a:schemeClr val="lt1"/>
                </a:solidFill>
                <a:latin typeface="Bell MT"/>
                <a:ea typeface="Bell MT"/>
                <a:cs typeface="Bell MT"/>
                <a:sym typeface="Bell MT"/>
              </a:rPr>
              <a:t>Identify the </a:t>
            </a:r>
            <a:r>
              <a:rPr lang="en-IN" sz="2400" b="1" i="0" u="none" strike="noStrike" cap="none">
                <a:solidFill>
                  <a:schemeClr val="lt1"/>
                </a:solidFill>
                <a:latin typeface="Bell MT"/>
                <a:ea typeface="Bell MT"/>
                <a:cs typeface="Bell MT"/>
                <a:sym typeface="Bell MT"/>
              </a:rPr>
              <a:t>null </a:t>
            </a:r>
            <a:r>
              <a:rPr lang="en-IN" sz="2400" b="0" i="0" u="none" strike="noStrike" cap="none">
                <a:solidFill>
                  <a:schemeClr val="lt1"/>
                </a:solidFill>
                <a:latin typeface="Bell MT"/>
                <a:ea typeface="Bell MT"/>
                <a:cs typeface="Bell MT"/>
                <a:sym typeface="Bell MT"/>
              </a:rPr>
              <a:t>values and </a:t>
            </a:r>
            <a:r>
              <a:rPr lang="en-IN" sz="2400" b="1" i="0" u="none" strike="noStrike" cap="none">
                <a:solidFill>
                  <a:schemeClr val="lt1"/>
                </a:solidFill>
                <a:latin typeface="Bell MT"/>
                <a:ea typeface="Bell MT"/>
                <a:cs typeface="Bell MT"/>
                <a:sym typeface="Bell MT"/>
              </a:rPr>
              <a:t>missing</a:t>
            </a:r>
            <a:r>
              <a:rPr lang="en-IN" sz="2400" b="0" i="0" u="none" strike="noStrike" cap="none">
                <a:solidFill>
                  <a:schemeClr val="lt1"/>
                </a:solidFill>
                <a:latin typeface="Bell MT"/>
                <a:ea typeface="Bell MT"/>
                <a:cs typeface="Bell MT"/>
                <a:sym typeface="Bell MT"/>
              </a:rPr>
              <a:t> values and replace them. </a:t>
            </a:r>
            <a:endParaRPr/>
          </a:p>
          <a:p>
            <a:pPr marL="285750" marR="0" lvl="0" indent="-285750" algn="just" rtl="0">
              <a:lnSpc>
                <a:spcPct val="120000"/>
              </a:lnSpc>
              <a:spcBef>
                <a:spcPts val="0"/>
              </a:spcBef>
              <a:spcAft>
                <a:spcPts val="0"/>
              </a:spcAft>
              <a:buClr>
                <a:schemeClr val="lt1"/>
              </a:buClr>
              <a:buSzPts val="2400"/>
              <a:buFont typeface="Arial"/>
              <a:buChar char="•"/>
            </a:pPr>
            <a:r>
              <a:rPr lang="en-IN" sz="2400" b="0" i="0" u="none" strike="noStrike" cap="none">
                <a:solidFill>
                  <a:schemeClr val="lt1"/>
                </a:solidFill>
                <a:latin typeface="Bell MT"/>
                <a:ea typeface="Bell MT"/>
                <a:cs typeface="Bell MT"/>
                <a:sym typeface="Bell MT"/>
              </a:rPr>
              <a:t>Insert a </a:t>
            </a:r>
            <a:r>
              <a:rPr lang="en-IN" sz="2400" b="1" i="0" u="none" strike="noStrike" cap="none">
                <a:solidFill>
                  <a:schemeClr val="lt1"/>
                </a:solidFill>
                <a:latin typeface="Bell MT"/>
                <a:ea typeface="Bell MT"/>
                <a:cs typeface="Bell MT"/>
                <a:sym typeface="Bell MT"/>
              </a:rPr>
              <a:t>3 new columns </a:t>
            </a:r>
            <a:r>
              <a:rPr lang="en-IN" sz="2400" b="0" i="0" u="none" strike="noStrike" cap="none">
                <a:solidFill>
                  <a:schemeClr val="lt1"/>
                </a:solidFill>
                <a:latin typeface="Bell MT"/>
                <a:ea typeface="Bell MT"/>
                <a:cs typeface="Bell MT"/>
                <a:sym typeface="Bell MT"/>
              </a:rPr>
              <a:t>into the sales table named </a:t>
            </a:r>
            <a:r>
              <a:rPr lang="en-IN" sz="2400" b="1" i="0" u="none" strike="noStrike" cap="none">
                <a:solidFill>
                  <a:schemeClr val="lt1"/>
                </a:solidFill>
                <a:latin typeface="Bell MT"/>
                <a:ea typeface="Bell MT"/>
                <a:cs typeface="Bell MT"/>
                <a:sym typeface="Bell MT"/>
              </a:rPr>
              <a:t>time_of_day, day_name and month_name.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5"/>
          <p:cNvPicPr preferRelativeResize="0"/>
          <p:nvPr/>
        </p:nvPicPr>
        <p:blipFill rotWithShape="1">
          <a:blip r:embed="rId3">
            <a:alphaModFix/>
          </a:blip>
          <a:srcRect/>
          <a:stretch/>
        </p:blipFill>
        <p:spPr>
          <a:xfrm>
            <a:off x="0" y="1389"/>
            <a:ext cx="12192000" cy="685522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6" title="This slide contains the following visuals: Total revenue by day and time of day ,Count of gender by product line ,Top selling product lines ,barChart ,Average of rating by time of day ,textbox ,slicer ,slicer ,slicer ,slicer ,slicer ,card ,card ,Total Profit % and Target Profit % ,Top selling cities. Please refer to the notes on this slide for details">
            <a:hlinkClick r:id="rId3"/>
          </p:cNvPr>
          <p:cNvPicPr preferRelativeResize="0"/>
          <p:nvPr/>
        </p:nvPicPr>
        <p:blipFill rotWithShape="1">
          <a:blip r:embed="rId4">
            <a:alphaModFix/>
          </a:blip>
          <a:srcRect/>
          <a:stretch/>
        </p:blipFill>
        <p:spPr>
          <a:xfrm>
            <a:off x="76200" y="0"/>
            <a:ext cx="12020550" cy="6858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7"/>
          <p:cNvSpPr txBox="1">
            <a:spLocks noGrp="1"/>
          </p:cNvSpPr>
          <p:nvPr>
            <p:ph type="ctrTitle"/>
          </p:nvPr>
        </p:nvSpPr>
        <p:spPr>
          <a:xfrm>
            <a:off x="-962025" y="114020"/>
            <a:ext cx="7153275" cy="619405"/>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400"/>
              <a:buFont typeface="Bell MT"/>
              <a:buNone/>
            </a:pPr>
            <a:r>
              <a:rPr lang="en-IN" sz="4400" b="1">
                <a:latin typeface="Bell MT"/>
                <a:ea typeface="Bell MT"/>
                <a:cs typeface="Bell MT"/>
                <a:sym typeface="Bell MT"/>
              </a:rPr>
              <a:t>Business Inquiries</a:t>
            </a:r>
            <a:endParaRPr/>
          </a:p>
        </p:txBody>
      </p:sp>
      <p:sp>
        <p:nvSpPr>
          <p:cNvPr id="129" name="Google Shape;129;p7"/>
          <p:cNvSpPr/>
          <p:nvPr/>
        </p:nvSpPr>
        <p:spPr>
          <a:xfrm>
            <a:off x="0" y="638176"/>
            <a:ext cx="12192000" cy="6219824"/>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0" name="Google Shape;130;p7"/>
          <p:cNvSpPr txBox="1"/>
          <p:nvPr/>
        </p:nvSpPr>
        <p:spPr>
          <a:xfrm>
            <a:off x="161925" y="934385"/>
            <a:ext cx="370522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i="0" u="none" strike="noStrike" cap="none">
                <a:solidFill>
                  <a:schemeClr val="lt1"/>
                </a:solidFill>
                <a:latin typeface="Bell MT"/>
                <a:ea typeface="Bell MT"/>
                <a:cs typeface="Bell MT"/>
                <a:sym typeface="Bell MT"/>
              </a:rPr>
              <a:t>Based on the Product</a:t>
            </a:r>
            <a:endParaRPr/>
          </a:p>
        </p:txBody>
      </p:sp>
      <p:sp>
        <p:nvSpPr>
          <p:cNvPr id="131" name="Google Shape;131;p7"/>
          <p:cNvSpPr txBox="1"/>
          <p:nvPr/>
        </p:nvSpPr>
        <p:spPr>
          <a:xfrm>
            <a:off x="313765" y="1457605"/>
            <a:ext cx="10784541" cy="1705019"/>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lt1"/>
              </a:buClr>
              <a:buSzPts val="2400"/>
              <a:buFont typeface="Arial"/>
              <a:buChar char="•"/>
            </a:pPr>
            <a:r>
              <a:rPr lang="en-IN" sz="2400">
                <a:solidFill>
                  <a:schemeClr val="lt1"/>
                </a:solidFill>
                <a:latin typeface="Bell MT"/>
                <a:ea typeface="Bell MT"/>
                <a:cs typeface="Bell MT"/>
                <a:sym typeface="Bell MT"/>
              </a:rPr>
              <a:t>What are the top selling product lines based on the total sales, total revenue, gross margin % and average of rating?</a:t>
            </a:r>
            <a:endParaRPr/>
          </a:p>
          <a:p>
            <a:pPr marL="342900" marR="0" lvl="0" indent="-342900" algn="l" rtl="0">
              <a:lnSpc>
                <a:spcPct val="150000"/>
              </a:lnSpc>
              <a:spcBef>
                <a:spcPts val="0"/>
              </a:spcBef>
              <a:spcAft>
                <a:spcPts val="0"/>
              </a:spcAft>
              <a:buClr>
                <a:schemeClr val="lt1"/>
              </a:buClr>
              <a:buSzPts val="2400"/>
              <a:buFont typeface="Arial"/>
              <a:buChar char="•"/>
            </a:pPr>
            <a:r>
              <a:rPr lang="en-IN" sz="2400">
                <a:solidFill>
                  <a:schemeClr val="lt1"/>
                </a:solidFill>
                <a:latin typeface="Bell MT"/>
                <a:ea typeface="Bell MT"/>
                <a:cs typeface="Bell MT"/>
                <a:sym typeface="Bell MT"/>
              </a:rPr>
              <a:t>Whether the actual sales are greater than the average sales? (Good/Bad)  </a:t>
            </a:r>
            <a:endParaRPr/>
          </a:p>
        </p:txBody>
      </p:sp>
      <p:pic>
        <p:nvPicPr>
          <p:cNvPr id="132" name="Google Shape;132;p7"/>
          <p:cNvPicPr preferRelativeResize="0"/>
          <p:nvPr/>
        </p:nvPicPr>
        <p:blipFill rotWithShape="1">
          <a:blip r:embed="rId3">
            <a:alphaModFix/>
          </a:blip>
          <a:srcRect t="4996" r="1123" b="19440"/>
          <a:stretch/>
        </p:blipFill>
        <p:spPr>
          <a:xfrm>
            <a:off x="3758218" y="3557265"/>
            <a:ext cx="8209664" cy="318671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ctrTitle"/>
          </p:nvPr>
        </p:nvSpPr>
        <p:spPr>
          <a:xfrm>
            <a:off x="-962025" y="114020"/>
            <a:ext cx="7153275" cy="619405"/>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400"/>
              <a:buFont typeface="Bell MT"/>
              <a:buNone/>
            </a:pPr>
            <a:r>
              <a:rPr lang="en-IN" sz="4400" b="1">
                <a:latin typeface="Bell MT"/>
                <a:ea typeface="Bell MT"/>
                <a:cs typeface="Bell MT"/>
                <a:sym typeface="Bell MT"/>
              </a:rPr>
              <a:t>Business Inquiries</a:t>
            </a:r>
            <a:endParaRPr/>
          </a:p>
        </p:txBody>
      </p:sp>
      <p:sp>
        <p:nvSpPr>
          <p:cNvPr id="138" name="Google Shape;138;p8"/>
          <p:cNvSpPr/>
          <p:nvPr/>
        </p:nvSpPr>
        <p:spPr>
          <a:xfrm>
            <a:off x="0" y="733425"/>
            <a:ext cx="12192000" cy="6219824"/>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9" name="Google Shape;139;p8"/>
          <p:cNvSpPr txBox="1"/>
          <p:nvPr/>
        </p:nvSpPr>
        <p:spPr>
          <a:xfrm>
            <a:off x="161925" y="934385"/>
            <a:ext cx="370522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a:solidFill>
                  <a:schemeClr val="lt1"/>
                </a:solidFill>
                <a:latin typeface="Bell MT"/>
                <a:ea typeface="Bell MT"/>
                <a:cs typeface="Bell MT"/>
                <a:sym typeface="Bell MT"/>
              </a:rPr>
              <a:t>Based on the Product</a:t>
            </a:r>
            <a:endParaRPr/>
          </a:p>
        </p:txBody>
      </p:sp>
      <p:pic>
        <p:nvPicPr>
          <p:cNvPr id="140" name="Google Shape;140;p8"/>
          <p:cNvPicPr preferRelativeResize="0"/>
          <p:nvPr/>
        </p:nvPicPr>
        <p:blipFill rotWithShape="1">
          <a:blip r:embed="rId3">
            <a:alphaModFix/>
          </a:blip>
          <a:srcRect t="5151" r="1560"/>
          <a:stretch/>
        </p:blipFill>
        <p:spPr>
          <a:xfrm>
            <a:off x="4330287" y="3756212"/>
            <a:ext cx="7768958" cy="3108231"/>
          </a:xfrm>
          <a:prstGeom prst="rect">
            <a:avLst/>
          </a:prstGeom>
          <a:noFill/>
          <a:ln>
            <a:noFill/>
          </a:ln>
        </p:spPr>
      </p:pic>
      <p:pic>
        <p:nvPicPr>
          <p:cNvPr id="141" name="Google Shape;141;p8"/>
          <p:cNvPicPr preferRelativeResize="0"/>
          <p:nvPr/>
        </p:nvPicPr>
        <p:blipFill rotWithShape="1">
          <a:blip r:embed="rId4">
            <a:alphaModFix/>
          </a:blip>
          <a:srcRect/>
          <a:stretch/>
        </p:blipFill>
        <p:spPr>
          <a:xfrm>
            <a:off x="1893038" y="3979349"/>
            <a:ext cx="1881104" cy="2391688"/>
          </a:xfrm>
          <a:prstGeom prst="rect">
            <a:avLst/>
          </a:prstGeom>
          <a:noFill/>
          <a:ln>
            <a:noFill/>
          </a:ln>
        </p:spPr>
      </p:pic>
      <p:sp>
        <p:nvSpPr>
          <p:cNvPr id="142" name="Google Shape;142;p8"/>
          <p:cNvSpPr txBox="1"/>
          <p:nvPr/>
        </p:nvSpPr>
        <p:spPr>
          <a:xfrm>
            <a:off x="403411" y="1457605"/>
            <a:ext cx="10784541" cy="1705019"/>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lt1"/>
              </a:buClr>
              <a:buSzPts val="2400"/>
              <a:buFont typeface="Arial"/>
              <a:buChar char="•"/>
            </a:pPr>
            <a:r>
              <a:rPr lang="en-IN" sz="2400">
                <a:solidFill>
                  <a:schemeClr val="lt1"/>
                </a:solidFill>
                <a:latin typeface="Bell MT"/>
                <a:ea typeface="Bell MT"/>
                <a:cs typeface="Bell MT"/>
                <a:sym typeface="Bell MT"/>
              </a:rPr>
              <a:t>How the revenue generated varying by month?</a:t>
            </a:r>
            <a:endParaRPr/>
          </a:p>
          <a:p>
            <a:pPr marL="342900" marR="0" lvl="0" indent="-342900" algn="l" rtl="0">
              <a:lnSpc>
                <a:spcPct val="150000"/>
              </a:lnSpc>
              <a:spcBef>
                <a:spcPts val="0"/>
              </a:spcBef>
              <a:spcAft>
                <a:spcPts val="0"/>
              </a:spcAft>
              <a:buClr>
                <a:schemeClr val="lt1"/>
              </a:buClr>
              <a:buSzPts val="2400"/>
              <a:buFont typeface="Arial"/>
              <a:buChar char="•"/>
            </a:pPr>
            <a:r>
              <a:rPr lang="en-IN" sz="2400">
                <a:solidFill>
                  <a:schemeClr val="lt1"/>
                </a:solidFill>
                <a:latin typeface="Bell MT"/>
                <a:ea typeface="Bell MT"/>
                <a:cs typeface="Bell MT"/>
                <a:sym typeface="Bell MT"/>
              </a:rPr>
              <a:t>In which month, day and time of the day, the revenue gets affected?</a:t>
            </a:r>
            <a:endParaRPr/>
          </a:p>
          <a:p>
            <a:pPr marL="342900" marR="0" lvl="0" indent="-190500" algn="l" rtl="0">
              <a:lnSpc>
                <a:spcPct val="150000"/>
              </a:lnSpc>
              <a:spcBef>
                <a:spcPts val="0"/>
              </a:spcBef>
              <a:spcAft>
                <a:spcPts val="0"/>
              </a:spcAft>
              <a:buClr>
                <a:schemeClr val="dk1"/>
              </a:buClr>
              <a:buSzPts val="2400"/>
              <a:buFont typeface="Arial"/>
              <a:buNone/>
            </a:pPr>
            <a:endParaRPr sz="2400">
              <a:solidFill>
                <a:schemeClr val="lt1"/>
              </a:solidFill>
              <a:latin typeface="Bell MT"/>
              <a:ea typeface="Bell MT"/>
              <a:cs typeface="Bell MT"/>
              <a:sym typeface="Bell M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9"/>
          <p:cNvSpPr txBox="1">
            <a:spLocks noGrp="1"/>
          </p:cNvSpPr>
          <p:nvPr>
            <p:ph type="ctrTitle"/>
          </p:nvPr>
        </p:nvSpPr>
        <p:spPr>
          <a:xfrm>
            <a:off x="-962025" y="114020"/>
            <a:ext cx="7153275" cy="619405"/>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400"/>
              <a:buFont typeface="Bell MT"/>
              <a:buNone/>
            </a:pPr>
            <a:r>
              <a:rPr lang="en-IN" sz="4400" b="1">
                <a:latin typeface="Bell MT"/>
                <a:ea typeface="Bell MT"/>
                <a:cs typeface="Bell MT"/>
                <a:sym typeface="Bell MT"/>
              </a:rPr>
              <a:t>Business Inquiries</a:t>
            </a:r>
            <a:endParaRPr/>
          </a:p>
        </p:txBody>
      </p:sp>
      <p:sp>
        <p:nvSpPr>
          <p:cNvPr id="148" name="Google Shape;148;p9"/>
          <p:cNvSpPr/>
          <p:nvPr/>
        </p:nvSpPr>
        <p:spPr>
          <a:xfrm>
            <a:off x="0" y="733425"/>
            <a:ext cx="12192000" cy="6219824"/>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9" name="Google Shape;149;p9"/>
          <p:cNvSpPr txBox="1"/>
          <p:nvPr/>
        </p:nvSpPr>
        <p:spPr>
          <a:xfrm>
            <a:off x="161924" y="751889"/>
            <a:ext cx="701936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a:solidFill>
                  <a:schemeClr val="lt1"/>
                </a:solidFill>
                <a:latin typeface="Bell MT"/>
                <a:ea typeface="Bell MT"/>
                <a:cs typeface="Bell MT"/>
                <a:sym typeface="Bell MT"/>
              </a:rPr>
              <a:t>Based on the customer type and gender</a:t>
            </a:r>
            <a:endParaRPr/>
          </a:p>
        </p:txBody>
      </p:sp>
      <p:pic>
        <p:nvPicPr>
          <p:cNvPr id="150" name="Google Shape;150;p9"/>
          <p:cNvPicPr preferRelativeResize="0"/>
          <p:nvPr/>
        </p:nvPicPr>
        <p:blipFill rotWithShape="1">
          <a:blip r:embed="rId3">
            <a:alphaModFix/>
          </a:blip>
          <a:srcRect/>
          <a:stretch/>
        </p:blipFill>
        <p:spPr>
          <a:xfrm>
            <a:off x="161925" y="5098342"/>
            <a:ext cx="1031230" cy="1734626"/>
          </a:xfrm>
          <a:prstGeom prst="rect">
            <a:avLst/>
          </a:prstGeom>
          <a:noFill/>
          <a:ln>
            <a:noFill/>
          </a:ln>
        </p:spPr>
      </p:pic>
      <p:sp>
        <p:nvSpPr>
          <p:cNvPr id="151" name="Google Shape;151;p9"/>
          <p:cNvSpPr txBox="1"/>
          <p:nvPr/>
        </p:nvSpPr>
        <p:spPr>
          <a:xfrm>
            <a:off x="647564" y="1293573"/>
            <a:ext cx="10784541" cy="3367012"/>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chemeClr val="lt1"/>
              </a:buClr>
              <a:buSzPts val="2400"/>
              <a:buFont typeface="Arial"/>
              <a:buChar char="•"/>
            </a:pPr>
            <a:r>
              <a:rPr lang="en-IN" sz="2400">
                <a:solidFill>
                  <a:schemeClr val="lt1"/>
                </a:solidFill>
                <a:latin typeface="Bell MT"/>
                <a:ea typeface="Bell MT"/>
                <a:cs typeface="Bell MT"/>
                <a:sym typeface="Bell MT"/>
              </a:rPr>
              <a:t>Which type of customer is contributing more to sales?</a:t>
            </a:r>
            <a:endParaRPr/>
          </a:p>
          <a:p>
            <a:pPr marL="342900" marR="0" lvl="0" indent="-342900" algn="just" rtl="0">
              <a:lnSpc>
                <a:spcPct val="150000"/>
              </a:lnSpc>
              <a:spcBef>
                <a:spcPts val="0"/>
              </a:spcBef>
              <a:spcAft>
                <a:spcPts val="0"/>
              </a:spcAft>
              <a:buClr>
                <a:schemeClr val="lt1"/>
              </a:buClr>
              <a:buSzPts val="2400"/>
              <a:buFont typeface="Arial"/>
              <a:buChar char="•"/>
            </a:pPr>
            <a:r>
              <a:rPr lang="en-IN" sz="2400">
                <a:solidFill>
                  <a:schemeClr val="lt1"/>
                </a:solidFill>
                <a:latin typeface="Bell MT"/>
                <a:ea typeface="Bell MT"/>
                <a:cs typeface="Bell MT"/>
                <a:sym typeface="Bell MT"/>
              </a:rPr>
              <a:t>Which gender is contributing more to sales?</a:t>
            </a:r>
            <a:endParaRPr/>
          </a:p>
          <a:p>
            <a:pPr marL="342900" marR="0" lvl="0" indent="-342900" algn="just" rtl="0">
              <a:lnSpc>
                <a:spcPct val="150000"/>
              </a:lnSpc>
              <a:spcBef>
                <a:spcPts val="0"/>
              </a:spcBef>
              <a:spcAft>
                <a:spcPts val="0"/>
              </a:spcAft>
              <a:buClr>
                <a:schemeClr val="lt1"/>
              </a:buClr>
              <a:buSzPts val="2400"/>
              <a:buFont typeface="Arial"/>
              <a:buChar char="•"/>
            </a:pPr>
            <a:r>
              <a:rPr lang="en-IN" sz="2400">
                <a:solidFill>
                  <a:schemeClr val="lt1"/>
                </a:solidFill>
                <a:latin typeface="Bell MT"/>
                <a:ea typeface="Bell MT"/>
                <a:cs typeface="Bell MT"/>
                <a:sym typeface="Bell MT"/>
              </a:rPr>
              <a:t>What is the gender of most of the customers?</a:t>
            </a:r>
            <a:endParaRPr/>
          </a:p>
          <a:p>
            <a:pPr marL="342900" marR="0" lvl="0" indent="-342900" algn="just" rtl="0">
              <a:lnSpc>
                <a:spcPct val="150000"/>
              </a:lnSpc>
              <a:spcBef>
                <a:spcPts val="0"/>
              </a:spcBef>
              <a:spcAft>
                <a:spcPts val="0"/>
              </a:spcAft>
              <a:buClr>
                <a:schemeClr val="lt1"/>
              </a:buClr>
              <a:buSzPts val="2400"/>
              <a:buFont typeface="Arial"/>
              <a:buChar char="•"/>
            </a:pPr>
            <a:r>
              <a:rPr lang="en-IN" sz="2400">
                <a:solidFill>
                  <a:schemeClr val="lt1"/>
                </a:solidFill>
                <a:latin typeface="Bell MT"/>
                <a:ea typeface="Bell MT"/>
                <a:cs typeface="Bell MT"/>
                <a:sym typeface="Bell MT"/>
              </a:rPr>
              <a:t>What is the gender distribution per branch?</a:t>
            </a:r>
            <a:endParaRPr/>
          </a:p>
          <a:p>
            <a:pPr marL="342900" marR="0" lvl="0" indent="-342900" algn="just" rtl="0">
              <a:lnSpc>
                <a:spcPct val="150000"/>
              </a:lnSpc>
              <a:spcBef>
                <a:spcPts val="0"/>
              </a:spcBef>
              <a:spcAft>
                <a:spcPts val="0"/>
              </a:spcAft>
              <a:buClr>
                <a:schemeClr val="lt1"/>
              </a:buClr>
              <a:buSzPts val="2400"/>
              <a:buFont typeface="Arial"/>
              <a:buChar char="•"/>
            </a:pPr>
            <a:r>
              <a:rPr lang="en-IN" sz="2400">
                <a:solidFill>
                  <a:schemeClr val="lt1"/>
                </a:solidFill>
                <a:latin typeface="Bell MT"/>
                <a:ea typeface="Bell MT"/>
                <a:cs typeface="Bell MT"/>
                <a:sym typeface="Bell MT"/>
              </a:rPr>
              <a:t>What is the most common product line by gender?</a:t>
            </a:r>
            <a:endParaRPr/>
          </a:p>
          <a:p>
            <a:pPr marL="342900" marR="0" lvl="0" indent="-190500" algn="l" rtl="0">
              <a:lnSpc>
                <a:spcPct val="150000"/>
              </a:lnSpc>
              <a:spcBef>
                <a:spcPts val="0"/>
              </a:spcBef>
              <a:spcAft>
                <a:spcPts val="0"/>
              </a:spcAft>
              <a:buClr>
                <a:schemeClr val="dk1"/>
              </a:buClr>
              <a:buSzPts val="2400"/>
              <a:buFont typeface="Arial"/>
              <a:buNone/>
            </a:pPr>
            <a:endParaRPr sz="2400">
              <a:solidFill>
                <a:schemeClr val="lt1"/>
              </a:solidFill>
              <a:latin typeface="Bell MT"/>
              <a:ea typeface="Bell MT"/>
              <a:cs typeface="Bell MT"/>
              <a:sym typeface="Bell MT"/>
            </a:endParaRPr>
          </a:p>
        </p:txBody>
      </p:sp>
      <p:pic>
        <p:nvPicPr>
          <p:cNvPr id="152" name="Google Shape;152;p9"/>
          <p:cNvPicPr preferRelativeResize="0"/>
          <p:nvPr/>
        </p:nvPicPr>
        <p:blipFill rotWithShape="1">
          <a:blip r:embed="rId4">
            <a:alphaModFix/>
          </a:blip>
          <a:srcRect/>
          <a:stretch/>
        </p:blipFill>
        <p:spPr>
          <a:xfrm>
            <a:off x="5255788" y="4239056"/>
            <a:ext cx="6687671" cy="2858595"/>
          </a:xfrm>
          <a:prstGeom prst="rect">
            <a:avLst/>
          </a:prstGeom>
          <a:noFill/>
          <a:ln>
            <a:noFill/>
          </a:ln>
        </p:spPr>
      </p:pic>
      <p:pic>
        <p:nvPicPr>
          <p:cNvPr id="153" name="Google Shape;153;p9"/>
          <p:cNvPicPr preferRelativeResize="0"/>
          <p:nvPr/>
        </p:nvPicPr>
        <p:blipFill rotWithShape="1">
          <a:blip r:embed="rId5">
            <a:alphaModFix/>
          </a:blip>
          <a:srcRect/>
          <a:stretch/>
        </p:blipFill>
        <p:spPr>
          <a:xfrm>
            <a:off x="3867151" y="5109086"/>
            <a:ext cx="1140097" cy="1734626"/>
          </a:xfrm>
          <a:prstGeom prst="rect">
            <a:avLst/>
          </a:prstGeom>
          <a:noFill/>
          <a:ln>
            <a:noFill/>
          </a:ln>
        </p:spPr>
      </p:pic>
      <p:pic>
        <p:nvPicPr>
          <p:cNvPr id="154" name="Google Shape;154;p9"/>
          <p:cNvPicPr preferRelativeResize="0"/>
          <p:nvPr/>
        </p:nvPicPr>
        <p:blipFill rotWithShape="1">
          <a:blip r:embed="rId6">
            <a:alphaModFix/>
          </a:blip>
          <a:srcRect/>
          <a:stretch/>
        </p:blipFill>
        <p:spPr>
          <a:xfrm>
            <a:off x="2530418" y="5098342"/>
            <a:ext cx="1188412" cy="1734626"/>
          </a:xfrm>
          <a:prstGeom prst="rect">
            <a:avLst/>
          </a:prstGeom>
          <a:noFill/>
          <a:ln>
            <a:noFill/>
          </a:ln>
        </p:spPr>
      </p:pic>
      <p:pic>
        <p:nvPicPr>
          <p:cNvPr id="155" name="Google Shape;155;p9"/>
          <p:cNvPicPr preferRelativeResize="0"/>
          <p:nvPr/>
        </p:nvPicPr>
        <p:blipFill rotWithShape="1">
          <a:blip r:embed="rId7">
            <a:alphaModFix/>
          </a:blip>
          <a:srcRect/>
          <a:stretch/>
        </p:blipFill>
        <p:spPr>
          <a:xfrm>
            <a:off x="1285202" y="5098343"/>
            <a:ext cx="1200123" cy="1734626"/>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534</Words>
  <Application>Microsoft Office PowerPoint</Application>
  <PresentationFormat>Widescreen</PresentationFormat>
  <Paragraphs>104</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Bell MT</vt:lpstr>
      <vt:lpstr>Bodoni</vt:lpstr>
      <vt:lpstr>Arial</vt:lpstr>
      <vt:lpstr>Office Theme</vt:lpstr>
      <vt:lpstr>WALMART SALES DATA ANALYSIS</vt:lpstr>
      <vt:lpstr>Aim of the project</vt:lpstr>
      <vt:lpstr>About the given dataset</vt:lpstr>
      <vt:lpstr>Process of data analysis</vt:lpstr>
      <vt:lpstr>PowerPoint Presentation</vt:lpstr>
      <vt:lpstr>PowerPoint Presentation</vt:lpstr>
      <vt:lpstr>Business Inquiries</vt:lpstr>
      <vt:lpstr>Business Inquiries</vt:lpstr>
      <vt:lpstr>Business Inquiries</vt:lpstr>
      <vt:lpstr>Business Inquiries</vt:lpstr>
      <vt:lpstr>Business Inquiries</vt:lpstr>
      <vt:lpstr>Business Inquiries</vt:lpstr>
      <vt:lpstr>Business Inquiries</vt:lpstr>
      <vt:lpstr>Factors affecting the sales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Gobiga K</dc:creator>
  <cp:lastModifiedBy>Gobiga K</cp:lastModifiedBy>
  <cp:revision>1</cp:revision>
  <dcterms:created xsi:type="dcterms:W3CDTF">2024-04-22T07:38:36Z</dcterms:created>
  <dcterms:modified xsi:type="dcterms:W3CDTF">2024-11-12T10:17:46Z</dcterms:modified>
</cp:coreProperties>
</file>