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18-08-2025</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92"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3" name="Holder 3"/>
          <p:cNvSpPr>
            <a:spLocks noGrp="1"/>
          </p:cNvSpPr>
          <p:nvPr>
            <p:ph type="body" idx="1"/>
          </p:nvPr>
        </p:nvSpPr>
        <p:spPr/>
        <p:txBody>
          <a:bodyPr bIns="0" lIns="0" rIns="0" tIns="0"/>
          <a:p/>
        </p:txBody>
      </p:sp>
      <p:sp>
        <p:nvSpPr>
          <p:cNvPr id="1048694"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96"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7"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8"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9"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0"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1"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2"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703"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705"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1550087" y="3314150"/>
            <a:ext cx="9615055" cy="2580640"/>
          </a:xfrm>
          <a:prstGeom prst="rect"/>
          <a:noFill/>
        </p:spPr>
        <p:txBody>
          <a:bodyPr anchor="t" bIns="45720" lIns="91440" rIns="91440" rtlCol="0" tIns="45720" wrap="square">
            <a:spAutoFit/>
          </a:bodyPr>
          <a:p>
            <a:r>
              <a:rPr dirty="0" sz="2400" lang="en-US"/>
              <a:t>STUDENT NAME: </a:t>
            </a:r>
            <a:r>
              <a:rPr dirty="0" sz="2400" lang="en-US"/>
              <a:t>s</a:t>
            </a:r>
            <a:r>
              <a:rPr dirty="0" sz="2400" lang="en-US"/>
              <a:t>u</a:t>
            </a:r>
            <a:r>
              <a:rPr dirty="0" sz="2400" lang="en-US"/>
              <a:t>r</a:t>
            </a:r>
            <a:r>
              <a:rPr dirty="0" sz="2400" lang="en-US"/>
              <a:t>i</a:t>
            </a:r>
            <a:r>
              <a:rPr dirty="0" sz="2400" lang="en-US"/>
              <a:t>y</a:t>
            </a:r>
            <a:r>
              <a:rPr dirty="0" sz="2400" lang="en-US"/>
              <a:t>a</a:t>
            </a:r>
            <a:r>
              <a:rPr dirty="0" sz="2400" lang="en-US"/>
              <a:t>.</a:t>
            </a:r>
            <a:r>
              <a:rPr dirty="0" sz="2400" lang="en-US"/>
              <a:t>T</a:t>
            </a:r>
            <a:endParaRPr altLang="en-US" lang="zh-CN"/>
          </a:p>
          <a:p>
            <a:r>
              <a:rPr dirty="0" sz="2400" lang="en-US"/>
              <a:t>REGISTER NO AND NMID: </a:t>
            </a:r>
            <a:r>
              <a:rPr dirty="0" sz="2400" lang="en-US"/>
              <a:t>2</a:t>
            </a:r>
            <a:r>
              <a:rPr dirty="0" sz="2400" lang="en-US"/>
              <a:t>4</a:t>
            </a:r>
            <a:r>
              <a:rPr dirty="0" sz="2400" lang="en-US"/>
              <a:t>1</a:t>
            </a:r>
            <a:r>
              <a:rPr dirty="0" sz="2400" lang="en-US"/>
              <a:t>3</a:t>
            </a:r>
            <a:r>
              <a:rPr dirty="0" sz="2400" lang="en-US"/>
              <a:t>4</a:t>
            </a:r>
            <a:r>
              <a:rPr dirty="0" sz="2400" lang="en-US"/>
              <a:t>1</a:t>
            </a:r>
            <a:r>
              <a:rPr dirty="0" sz="2400" lang="en-US"/>
              <a:t>2</a:t>
            </a:r>
            <a:r>
              <a:rPr dirty="0" sz="2400" lang="en-US"/>
              <a:t>0</a:t>
            </a:r>
            <a:r>
              <a:rPr dirty="0" sz="2400" lang="en-US"/>
              <a:t>5</a:t>
            </a:r>
            <a:r>
              <a:rPr dirty="0" sz="2400" lang="en-US"/>
              <a:t>0</a:t>
            </a:r>
            <a:r>
              <a:rPr dirty="0" sz="2400" lang="en-US"/>
              <a:t>0</a:t>
            </a:r>
            <a:r>
              <a:rPr dirty="0" sz="2400" lang="en-US"/>
              <a:t>1</a:t>
            </a:r>
            <a:r>
              <a:rPr dirty="0" sz="2400" lang="en-US"/>
              <a:t>2</a:t>
            </a:r>
            <a:r>
              <a:rPr dirty="0" sz="2400" lang="en-US"/>
              <a:t>2</a:t>
            </a:r>
            <a:r>
              <a:rPr dirty="0" sz="2400" lang="en-US"/>
              <a:t>0</a:t>
            </a:r>
            <a:r>
              <a:rPr dirty="0" sz="2400" lang="en-US"/>
              <a:t>2</a:t>
            </a:r>
            <a:r>
              <a:rPr dirty="0" sz="2400" lang="en-US"/>
              <a:t>9</a:t>
            </a:r>
            <a:r>
              <a:rPr dirty="0" sz="2400" lang="en-US"/>
              <a:t>,</a:t>
            </a:r>
            <a:r>
              <a:rPr dirty="0" sz="2400" lang="en-US"/>
              <a:t> </a:t>
            </a:r>
            <a:r>
              <a:rPr dirty="0" sz="2400" lang="en-US"/>
              <a:t>a</a:t>
            </a:r>
            <a:r>
              <a:rPr dirty="0" sz="2400" lang="en-US"/>
              <a:t>u</a:t>
            </a:r>
            <a:r>
              <a:rPr dirty="0" sz="2400" lang="en-US"/>
              <a:t>t</a:t>
            </a:r>
            <a:r>
              <a:rPr dirty="0" sz="2400" lang="en-US"/>
              <a:t>a</a:t>
            </a:r>
            <a:r>
              <a:rPr dirty="0" sz="2400" lang="en-US"/>
              <a:t>n</a:t>
            </a:r>
            <a:r>
              <a:rPr dirty="0" sz="2400" lang="en-US"/>
              <a:t>m</a:t>
            </a:r>
            <a:r>
              <a:rPr dirty="0" sz="2400" lang="en-US"/>
              <a:t>4</a:t>
            </a:r>
            <a:r>
              <a:rPr dirty="0" sz="2400" lang="en-US"/>
              <a:t>1</a:t>
            </a:r>
            <a:r>
              <a:rPr dirty="0" sz="2400" lang="en-US"/>
              <a:t>2</a:t>
            </a:r>
            <a:r>
              <a:rPr dirty="0" sz="2400" lang="en-US"/>
              <a:t>4</a:t>
            </a:r>
            <a:r>
              <a:rPr dirty="0" sz="2400" lang="en-US"/>
              <a:t>1</a:t>
            </a:r>
            <a:r>
              <a:rPr dirty="0" sz="2400" lang="en-US"/>
              <a:t>2</a:t>
            </a:r>
            <a:r>
              <a:rPr dirty="0" sz="2400" lang="en-US"/>
              <a:t>2</a:t>
            </a:r>
            <a:r>
              <a:rPr dirty="0" sz="2400" lang="en-US"/>
              <a:t>4</a:t>
            </a:r>
            <a:r>
              <a:rPr dirty="0" sz="2400" lang="en-US"/>
              <a:t>u</a:t>
            </a:r>
            <a:r>
              <a:rPr dirty="0" sz="2400" lang="en-US"/>
              <a:t>b</a:t>
            </a:r>
            <a:r>
              <a:rPr dirty="0" sz="2400" lang="en-US"/>
              <a:t>c</a:t>
            </a:r>
            <a:r>
              <a:rPr dirty="0" sz="2400" lang="en-US"/>
              <a:t>a</a:t>
            </a:r>
            <a:r>
              <a:rPr dirty="0" sz="2400" lang="en-US"/>
              <a:t>0</a:t>
            </a:r>
            <a:r>
              <a:rPr dirty="0" sz="2400" lang="en-US"/>
              <a:t>2</a:t>
            </a:r>
            <a:r>
              <a:rPr dirty="0" sz="2400" lang="en-US"/>
              <a:t>8</a:t>
            </a:r>
            <a:endParaRPr dirty="0" sz="2400" lang="en-US">
              <a:cs typeface="Calibri"/>
            </a:endParaRPr>
          </a:p>
          <a:p>
            <a:r>
              <a:rPr dirty="0" sz="2400" lang="en-US"/>
              <a:t>DEPARTMENT: </a:t>
            </a:r>
            <a:r>
              <a:rPr dirty="0" sz="2400" lang="en-US"/>
              <a:t>|</a:t>
            </a:r>
            <a:r>
              <a:rPr dirty="0" sz="2400" lang="en-US"/>
              <a:t>|</a:t>
            </a:r>
            <a:r>
              <a:rPr dirty="0" sz="2400" lang="en-US"/>
              <a:t> </a:t>
            </a:r>
            <a:r>
              <a:rPr dirty="0" sz="2400" lang="en-US"/>
              <a:t>B</a:t>
            </a:r>
            <a:r>
              <a:rPr dirty="0" sz="2400" lang="en-US"/>
              <a:t>c</a:t>
            </a:r>
            <a:r>
              <a:rPr dirty="0" sz="2400" lang="en-US"/>
              <a:t>a</a:t>
            </a:r>
            <a:endParaRPr altLang="en-US" lang="zh-CN"/>
          </a:p>
          <a:p>
            <a:r>
              <a:rPr dirty="0" sz="2400" lang="en-US"/>
              <a:t>COLLEGE: COLLEGE/ UNIVERSITY</a:t>
            </a:r>
            <a:r>
              <a:rPr dirty="0" sz="2400" lang="en-US"/>
              <a:t> </a:t>
            </a:r>
            <a:r>
              <a:rPr dirty="0" sz="2400" lang="en-US"/>
              <a:t> </a:t>
            </a:r>
            <a:r>
              <a:rPr dirty="0" sz="2400" lang="en-US"/>
              <a:t>k</a:t>
            </a:r>
            <a:r>
              <a:rPr dirty="0" sz="2400" lang="en-US"/>
              <a:t>a</a:t>
            </a:r>
            <a:r>
              <a:rPr dirty="0" sz="2400" lang="en-US"/>
              <a:t>l</a:t>
            </a:r>
            <a:r>
              <a:rPr dirty="0" sz="2400" lang="en-US"/>
              <a:t>a</a:t>
            </a:r>
            <a:r>
              <a:rPr dirty="0" sz="2400" lang="en-US"/>
              <a:t>i</a:t>
            </a:r>
            <a:r>
              <a:rPr dirty="0" sz="2400" lang="en-US"/>
              <a:t>m</a:t>
            </a:r>
            <a:r>
              <a:rPr dirty="0" sz="2400" lang="en-US"/>
              <a:t>ahal </a:t>
            </a:r>
            <a:r>
              <a:rPr dirty="0" sz="2400" lang="en-US"/>
              <a:t>college </a:t>
            </a:r>
            <a:r>
              <a:rPr dirty="0" sz="2400" lang="en-US"/>
              <a:t>o</a:t>
            </a:r>
            <a:r>
              <a:rPr dirty="0" sz="2400" lang="en-US"/>
              <a:t>f</a:t>
            </a:r>
            <a:r>
              <a:rPr dirty="0" sz="2400" lang="en-US"/>
              <a:t> </a:t>
            </a:r>
            <a:r>
              <a:rPr dirty="0" sz="2400" lang="en-US"/>
              <a:t>a</a:t>
            </a:r>
            <a:r>
              <a:rPr dirty="0" sz="2400" lang="en-US"/>
              <a:t>r</a:t>
            </a:r>
            <a:r>
              <a:rPr dirty="0" sz="2400" lang="en-US"/>
              <a:t>ts </a:t>
            </a:r>
            <a:r>
              <a:rPr dirty="0" sz="2400" lang="en-US"/>
              <a:t>and </a:t>
            </a:r>
            <a:r>
              <a:rPr dirty="0" sz="2400" lang="en-US"/>
              <a:t>sciences </a:t>
            </a:r>
            <a:r>
              <a:rPr dirty="0" sz="2400" lang="en-US"/>
              <a:t> </a:t>
            </a:r>
            <a:r>
              <a:rPr dirty="0" sz="2400" lang="en-US"/>
              <a:t>s</a:t>
            </a:r>
            <a:r>
              <a:rPr dirty="0" sz="2400" lang="en-US"/>
              <a:t>e</a:t>
            </a:r>
            <a:r>
              <a:rPr dirty="0" sz="2400" lang="en-US"/>
              <a:t>m</a:t>
            </a:r>
            <a:r>
              <a:rPr dirty="0" sz="2400" lang="en-US"/>
              <a:t>b</a:t>
            </a:r>
            <a:r>
              <a:rPr dirty="0" sz="2400" lang="en-US"/>
              <a:t>a</a:t>
            </a:r>
            <a:r>
              <a:rPr dirty="0" sz="2400" lang="en-US"/>
              <a:t>narkovil</a:t>
            </a:r>
            <a:r>
              <a:rPr dirty="0" sz="2400" lang="en-US"/>
              <a:t>/</a:t>
            </a:r>
            <a:r>
              <a:rPr dirty="0" sz="2400" lang="en-US"/>
              <a:t>Annamalai </a:t>
            </a:r>
            <a:r>
              <a:rPr dirty="0" sz="2400" lang="en-US"/>
              <a:t>University </a:t>
            </a:r>
            <a:r>
              <a:rPr dirty="0" sz="2400" lang="en-US"/>
              <a:t>s</a:t>
            </a:r>
            <a:r>
              <a:rPr dirty="0" sz="2400" lang="en-US"/>
              <a:t>e</a:t>
            </a:r>
            <a:r>
              <a:rPr dirty="0" sz="2400" lang="en-US"/>
              <a:t>t</a:t>
            </a:r>
            <a:r>
              <a:rPr dirty="0" sz="2400" lang="en-US"/>
              <a:t>h</a:t>
            </a:r>
            <a:r>
              <a:rPr dirty="0" sz="2400" lang="en-US"/>
              <a:t>a</a:t>
            </a:r>
            <a:r>
              <a:rPr dirty="0" sz="2400" lang="en-US"/>
              <a:t>m</a:t>
            </a:r>
            <a:r>
              <a:rPr dirty="0" sz="2400" lang="en-US"/>
              <a:t>b</a:t>
            </a:r>
            <a:r>
              <a:rPr dirty="0" sz="2400" lang="en-US"/>
              <a:t>a</a:t>
            </a:r>
            <a:r>
              <a:rPr dirty="0" sz="2400" lang="en-US"/>
              <a:t>r</a:t>
            </a:r>
            <a:r>
              <a:rPr dirty="0" sz="2400" lang="en-US"/>
              <a:t>a</a:t>
            </a:r>
            <a:r>
              <a:rPr dirty="0" sz="2400" lang="en-US"/>
              <a:t>m</a:t>
            </a:r>
            <a:r>
              <a:rPr dirty="0" sz="2400" lang="en-US"/>
              <a:t> </a:t>
            </a:r>
            <a:endParaRPr altLang="en-US" lang="zh-CN"/>
          </a:p>
          <a:p>
            <a:r>
              <a:rPr dirty="0" sz="2400" lang="en-US"/>
              <a:t>           </a:t>
            </a:r>
            <a:endParaRPr dirty="0" sz="2400" lang="en-I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8"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82" name="object 7"/>
          <p:cNvSpPr txBox="1">
            <a:spLocks noGrp="1"/>
          </p:cNvSpPr>
          <p:nvPr>
            <p:ph type="title"/>
          </p:nvPr>
        </p:nvSpPr>
        <p:spPr>
          <a:xfrm>
            <a:off x="280844" y="317232"/>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83"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84" name="TextBox 8"/>
          <p:cNvSpPr txBox="1"/>
          <p:nvPr/>
        </p:nvSpPr>
        <p:spPr>
          <a:xfrm>
            <a:off x="2743200" y="2354703"/>
            <a:ext cx="8534018" cy="954107"/>
          </a:xfrm>
          <a:prstGeom prst="rect"/>
          <a:noFill/>
        </p:spPr>
        <p:txBody>
          <a:bodyPr rtlCol="0" wrap="square">
            <a:spAutoFit/>
          </a:bodyPr>
          <a:p>
            <a:pPr algn="l">
              <a:buFont typeface="Arial" panose="020B0604020202020204" pitchFamily="34" charset="0"/>
              <a:buChar char="•"/>
            </a:pP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
        <p:nvSpPr>
          <p:cNvPr id="1048685" name=""/>
          <p:cNvSpPr txBox="1"/>
          <p:nvPr/>
        </p:nvSpPr>
        <p:spPr>
          <a:xfrm>
            <a:off x="1271154" y="1293747"/>
            <a:ext cx="7949046" cy="5958839"/>
          </a:xfrm>
          <a:prstGeom prst="rect"/>
        </p:spPr>
        <p:txBody>
          <a:bodyPr rtlCol="0" wrap="square">
            <a:spAutoFit/>
          </a:bodyPr>
          <a:p>
            <a:r>
              <a:rPr sz="2800" lang="en-IN">
                <a:solidFill>
                  <a:srgbClr val="000000"/>
                </a:solidFill>
              </a:rPr>
              <a:t>Could you clarify what you're referring to with "Results and screenshot"? Let me know:
What results you're expecting (e.g., from a search, a calculation, a test, etc.)
What the screenshot should show (or if you’re trying to upload one)
Feel free to upload the screenshot or provide more details so I can assist you properly.
</a:t>
            </a:r>
            <a:endParaRPr sz="2800" lang="en-IN">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6"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7"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8"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9"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9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91" name=""/>
          <p:cNvSpPr txBox="1"/>
          <p:nvPr/>
        </p:nvSpPr>
        <p:spPr>
          <a:xfrm>
            <a:off x="755331" y="1451753"/>
            <a:ext cx="7550727" cy="4701540"/>
          </a:xfrm>
          <a:prstGeom prst="rect"/>
        </p:spPr>
        <p:txBody>
          <a:bodyPr rtlCol="0" wrap="square">
            <a:spAutoFit/>
          </a:bodyPr>
          <a:p>
            <a:r>
              <a:rPr sz="2800" lang="en-IN">
                <a:solidFill>
                  <a:srgbClr val="000000"/>
                </a:solidFill>
              </a:rPr>
              <a:t>In conclusion, the key points discussed highlight the importance of understanding and addressing the topic thoughtfully. By examining the main issues, considering various perspectives, and reflecting on the broader implications, we gain a clearer picture of both the challenges and opportunities ahead. Moving forward, continued effort, awareness, and collaboration will be essential in making meaningful progress.
</a:t>
            </a:r>
            <a:endParaRPr sz="2800" lang="en-IN">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89559" y="0"/>
            <a:ext cx="12286383"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37503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br>
              <a:rPr dirty="0" sz="4250" lang="en-US" spc="25"/>
            </a:br>
            <a:br>
              <a:rPr dirty="0" sz="4250" lang="en-US" spc="25"/>
            </a:br>
            <a:br>
              <a:rPr dirty="0" sz="4250" lang="en-US" spc="25"/>
            </a:br>
            <a:r>
              <a:rPr dirty="0" sz="4250" lang="en-US" spc="25"/>
              <a:t>S</a:t>
            </a:r>
            <a:r>
              <a:rPr dirty="0" sz="4250" lang="en-US" spc="25"/>
              <a:t>T</a:t>
            </a:r>
            <a:r>
              <a:rPr dirty="0" sz="4250" lang="en-US" spc="25"/>
              <a:t>U</a:t>
            </a:r>
            <a:r>
              <a:rPr dirty="0" sz="4250" lang="en-US" spc="25"/>
              <a:t>DENT</a:t>
            </a:r>
            <a:r>
              <a:rPr dirty="0" sz="4250" lang="en-US" spc="25"/>
              <a:t> </a:t>
            </a:r>
            <a:r>
              <a:rPr dirty="0" sz="4250" lang="en-US" spc="25"/>
              <a:t> </a:t>
            </a:r>
            <a:r>
              <a:rPr dirty="0" sz="4250" lang="en-US" spc="25"/>
              <a:t>P</a:t>
            </a:r>
            <a:r>
              <a:rPr dirty="0" sz="4250" lang="en-US" spc="25"/>
              <a:t>O</a:t>
            </a:r>
            <a:r>
              <a:rPr dirty="0" sz="4250" lang="en-US" spc="25"/>
              <a:t>R</a:t>
            </a:r>
            <a:r>
              <a:rPr dirty="0" sz="4250" lang="en-US" spc="25"/>
              <a:t>TFOLIO </a:t>
            </a:r>
            <a:r>
              <a:rPr dirty="0" sz="4250" lang="en-US" spc="25"/>
              <a:t>W</a:t>
            </a:r>
            <a:r>
              <a:rPr dirty="0" sz="4250" lang="en-US" spc="25"/>
              <a:t>E</a:t>
            </a:r>
            <a:r>
              <a:rPr dirty="0" sz="4250" lang="en-US" spc="25"/>
              <a:t>BSITE </a:t>
            </a:r>
            <a:endParaRPr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
          <p:cNvSpPr txBox="1"/>
          <p:nvPr/>
        </p:nvSpPr>
        <p:spPr>
          <a:xfrm>
            <a:off x="1523999" y="1205609"/>
            <a:ext cx="4572000" cy="8054340"/>
          </a:xfrm>
          <a:prstGeom prst="rect"/>
        </p:spPr>
        <p:txBody>
          <a:bodyPr rtlCol="0" wrap="square">
            <a:spAutoFit/>
          </a:bodyPr>
          <a:p>
            <a:r>
              <a:rPr sz="2800" lang="en-IN">
                <a:solidFill>
                  <a:srgbClr val="000000"/>
                </a:solidFill>
              </a:rPr>
              <a:t>Sure! Could you please clarify what topic or context you'd like the problem statement for? For example:
A math or coding problem?
A research paper or project?
A business or product development challenge?
Something else?
Let me know so I can tailor it properly</a:t>
            </a:r>
            <a:endParaRPr sz="2800" lang="en-IN">
              <a:solidFill>
                <a:srgbClr val="00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
          <p:cNvSpPr txBox="1"/>
          <p:nvPr/>
        </p:nvSpPr>
        <p:spPr>
          <a:xfrm>
            <a:off x="676275" y="1330641"/>
            <a:ext cx="4572000" cy="9311640"/>
          </a:xfrm>
          <a:prstGeom prst="rect"/>
        </p:spPr>
        <p:txBody>
          <a:bodyPr rtlCol="0" wrap="square">
            <a:spAutoFit/>
          </a:bodyPr>
          <a:p>
            <a:r>
              <a:rPr sz="2800" lang="en-IN">
                <a:solidFill>
                  <a:srgbClr val="000000"/>
                </a:solidFill>
              </a:rPr>
              <a:t>What is the project about? (e.g., software development, research, marketing campaign, construction, etc.)
2. Who is the audience? (e.g., stakeholders, team members, clients, investors)
3. What format do you need? (e.g., short summary, bullet points, formal document)
4. Any specific sections you want included? (e.g., objectives, timeline, team, deliverables)</a:t>
            </a:r>
            <a:endParaRPr sz="2800" lang="en-IN">
              <a:solidFill>
                <a:srgbClr val="000000"/>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
          <p:cNvSpPr txBox="1"/>
          <p:nvPr/>
        </p:nvSpPr>
        <p:spPr>
          <a:xfrm>
            <a:off x="15786" y="1892743"/>
            <a:ext cx="11337631" cy="4282441"/>
          </a:xfrm>
          <a:prstGeom prst="rect"/>
        </p:spPr>
        <p:txBody>
          <a:bodyPr rtlCol="0" wrap="square">
            <a:spAutoFit/>
          </a:bodyPr>
          <a:p>
            <a:r>
              <a:rPr sz="2800" lang="en-IN">
                <a:solidFill>
                  <a:srgbClr val="000000"/>
                </a:solidFill>
              </a:rPr>
              <a:t>In technology/software:
The end user is the person who uses the software or hardware after it has been fully developed, tested, and deployed. For example, if a company develops a mobile banking app, the people using the app to manage their finances are the end users.
In business:
An end user might be a customer or client who purchases a product for personal or internal use, not for resale.
</a:t>
            </a:r>
            <a:endParaRPr sz="2800" lang="en-IN">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
          <p:cNvSpPr txBox="1"/>
          <p:nvPr/>
        </p:nvSpPr>
        <p:spPr>
          <a:xfrm>
            <a:off x="255270" y="1404620"/>
            <a:ext cx="9810749" cy="2606040"/>
          </a:xfrm>
          <a:prstGeom prst="rect"/>
        </p:spPr>
        <p:txBody>
          <a:bodyPr rtlCol="0" wrap="square">
            <a:spAutoFit/>
          </a:bodyPr>
          <a:p>
            <a:r>
              <a:rPr sz="2800" lang="en-IN">
                <a:solidFill>
                  <a:srgbClr val="000000"/>
                </a:solidFill>
              </a:rPr>
              <a:t>Tools: Physical or digital resources used to perform tasks (e.g., software, devices, apps).
Techniques: Methods or approaches used to complete tasks effectively (e.g., brainstorming, agile development).
</a:t>
            </a:r>
            <a:endParaRPr sz="2800" lang="en-IN">
              <a:solidFill>
                <a:srgbClr val="000000"/>
              </a:solidFill>
            </a:endParaRPr>
          </a:p>
        </p:txBody>
      </p:sp>
      <p:sp>
        <p:nvSpPr>
          <p:cNvPr id="1048667" name=""/>
          <p:cNvSpPr txBox="1"/>
          <p:nvPr/>
        </p:nvSpPr>
        <p:spPr>
          <a:xfrm>
            <a:off x="3555422" y="8922904"/>
            <a:ext cx="6026727" cy="15179039"/>
          </a:xfrm>
          <a:prstGeom prst="rect"/>
        </p:spPr>
        <p:txBody>
          <a:bodyPr rtlCol="0" wrap="square">
            <a:spAutoFit/>
          </a:bodyPr>
          <a:p>
            <a:r>
              <a:rPr sz="2800" lang="en-IN">
                <a:solidFill>
                  <a:srgbClr val="000000"/>
                </a:solidFill>
              </a:rPr>
              <a:t>Tools: Physical or digital resources used to perform tasks (e.g., software, devices, apps).
Techniques: Methods or approaches used to complete tasks effectively (e.g., brainstorming, agile development).
---
🔍 Examples by Context:
1. Project Management
Tools:
Trello / Asana / Monday.com (task tracking)
Microsoft Project
Gantt charts
Techniques:
Agile methodology
Scrum framework
Critical Path Method (CPM)
</a:t>
            </a:r>
            <a:endParaRPr sz="2800" lang="en-IN">
              <a:solidFill>
                <a:srgbClr val="000000"/>
              </a:solidFill>
            </a:endParaRPr>
          </a:p>
        </p:txBody>
      </p:sp>
      <p:sp>
        <p:nvSpPr>
          <p:cNvPr id="1048668" name=""/>
          <p:cNvSpPr txBox="1"/>
          <p:nvPr/>
        </p:nvSpPr>
        <p:spPr>
          <a:xfrm>
            <a:off x="669347" y="3753426"/>
            <a:ext cx="8243454" cy="13921739"/>
          </a:xfrm>
          <a:prstGeom prst="rect"/>
        </p:spPr>
        <p:txBody>
          <a:bodyPr rtlCol="0" wrap="square">
            <a:spAutoFit/>
          </a:bodyPr>
          <a:p>
            <a:r>
              <a:rPr sz="2800" lang="en-IN">
                <a:solidFill>
                  <a:srgbClr val="000000"/>
                </a:solidFill>
              </a:rPr>
              <a:t>Tools: Physical or digital resources used to perform tasks (e.g., software, devices, apps).
Techniques: Methods or approaches used to complete tasks effectively (e.g., brainstorming, agile development).
---
🔍 Examples by Context:
1. Project Management
Tools:
Trello / Asana / Monday.com (task tracking)
Microsoft Project
Gantt charts
Techniques:
Agile methodology
Scrum framework
Critical Path Method (CPM)
</a:t>
            </a:r>
            <a:endParaRPr sz="2800" lang="en-IN">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9"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0"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71"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2"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3" name=""/>
          <p:cNvSpPr txBox="1"/>
          <p:nvPr/>
        </p:nvSpPr>
        <p:spPr>
          <a:xfrm>
            <a:off x="105104" y="8053128"/>
            <a:ext cx="16553793" cy="3444240"/>
          </a:xfrm>
          <a:prstGeom prst="rect"/>
        </p:spPr>
        <p:txBody>
          <a:bodyPr rtlCol="0" wrap="square">
            <a:spAutoFit/>
          </a:bodyPr>
          <a:p>
            <a:r>
              <a:rPr sz="2800" lang="en-IN">
                <a:solidFill>
                  <a:srgbClr val="000000"/>
                </a:solidFill>
              </a:rPr>
              <a:t>Grid System</a:t>
            </a:r>
            <a:endParaRPr sz="2800" lang="en-IN">
              <a:solidFill>
                <a:srgbClr val="000000"/>
              </a:solidFill>
            </a:endParaRPr>
          </a:p>
          <a:p>
            <a:r>
              <a:rPr sz="2800" lang="en-IN">
                <a:solidFill>
                  <a:srgbClr val="000000"/>
                </a:solidFill>
              </a:rPr>
              <a:t>Use 2-column or 3-column grids for consistency.</a:t>
            </a:r>
            <a:endParaRPr sz="2800" lang="en-IN">
              <a:solidFill>
                <a:srgbClr val="000000"/>
              </a:solidFill>
            </a:endParaRPr>
          </a:p>
          <a:p>
            <a:r>
              <a:rPr sz="2800" lang="en-IN">
                <a:solidFill>
                  <a:srgbClr val="000000"/>
                </a:solidFill>
              </a:rPr>
              <a:t>Leave enough white space to breathe.</a:t>
            </a:r>
            <a:endParaRPr sz="2800" lang="en-IN">
              <a:solidFill>
                <a:srgbClr val="000000"/>
              </a:solidFill>
            </a:endParaRPr>
          </a:p>
          <a:p>
            <a:r>
              <a:rPr sz="2800" lang="en-IN">
                <a:solidFill>
                  <a:srgbClr val="000000"/>
                </a:solidFill>
              </a:rPr>
              <a:t>Typography</a:t>
            </a:r>
            <a:endParaRPr sz="2800" lang="en-IN">
              <a:solidFill>
                <a:srgbClr val="000000"/>
              </a:solidFill>
            </a:endParaRPr>
          </a:p>
          <a:p>
            <a:r>
              <a:rPr sz="2800" lang="en-IN">
                <a:solidFill>
                  <a:srgbClr val="000000"/>
                </a:solidFill>
              </a:rPr>
              <a:t>Use 1–2 font families: one for headings, one for body text.</a:t>
            </a:r>
            <a:endParaRPr sz="2800" lang="en-IN">
              <a:solidFill>
                <a:srgbClr val="000000"/>
              </a:solidFill>
            </a:endParaRPr>
          </a:p>
          <a:p>
            <a:r>
              <a:rPr sz="2800" lang="en-IN">
                <a:solidFill>
                  <a:srgbClr val="000000"/>
                </a:solidFill>
              </a:rPr>
              <a:t>Ensure readability (minimum 11pt body text for print/PDF).</a:t>
            </a:r>
            <a:endParaRPr sz="2800" lang="en-IN">
              <a:solidFill>
                <a:srgbClr val="000000"/>
              </a:solidFill>
            </a:endParaRPr>
          </a:p>
          <a:p>
            <a:r>
              <a:rPr sz="2800" lang="en-IN">
                <a:solidFill>
                  <a:srgbClr val="000000"/>
                </a:solidFill>
              </a:rPr>
              <a:t>Use hierarchy: Titles &gt; Subtitles &gt; Body</a:t>
            </a:r>
            <a:endParaRPr sz="2800" lang="en-IN">
              <a:solidFill>
                <a:srgbClr val="000000"/>
              </a:solidFill>
            </a:endParaRPr>
          </a:p>
          <a:p>
            <a:endParaRPr sz="2800" lang="en-IN">
              <a:solidFill>
                <a:srgbClr val="000000"/>
              </a:solidFill>
            </a:endParaRPr>
          </a:p>
        </p:txBody>
      </p:sp>
      <p:sp>
        <p:nvSpPr>
          <p:cNvPr id="1048674" name=""/>
          <p:cNvSpPr txBox="1"/>
          <p:nvPr/>
        </p:nvSpPr>
        <p:spPr>
          <a:xfrm>
            <a:off x="3810000" y="7225725"/>
            <a:ext cx="4572000" cy="9311640"/>
          </a:xfrm>
          <a:prstGeom prst="rect"/>
        </p:spPr>
        <p:txBody>
          <a:bodyPr rtlCol="0" wrap="square">
            <a:spAutoFit/>
          </a:bodyPr>
          <a:p>
            <a:r>
              <a:rPr sz="2800" lang="en-IN">
                <a:solidFill>
                  <a:srgbClr val="000000"/>
                </a:solidFill>
              </a:rPr>
              <a:t>Grid System
Use 2-column or 3-column grids for consistency.
Leave enough white space to breathe.
Typography
Use 1–2 font families: one for headings, one for body text.
Ensure readability (minimum 11pt body text for print/PDF).
Use hierarchy: Titles &gt; Subtitles &gt; Body
</a:t>
            </a:r>
            <a:endParaRPr sz="2800" lang="en-IN">
              <a:solidFill>
                <a:srgbClr val="000000"/>
              </a:solidFill>
            </a:endParaRPr>
          </a:p>
        </p:txBody>
      </p:sp>
      <p:sp>
        <p:nvSpPr>
          <p:cNvPr id="1048675" name=""/>
          <p:cNvSpPr txBox="1"/>
          <p:nvPr/>
        </p:nvSpPr>
        <p:spPr>
          <a:xfrm>
            <a:off x="105104" y="1216335"/>
            <a:ext cx="12491070" cy="6377939"/>
          </a:xfrm>
          <a:prstGeom prst="rect"/>
        </p:spPr>
        <p:txBody>
          <a:bodyPr rtlCol="0" wrap="square">
            <a:spAutoFit/>
          </a:bodyPr>
          <a:p>
            <a:r>
              <a:rPr sz="2800" lang="en-IN">
                <a:solidFill>
                  <a:srgbClr val="000000"/>
                </a:solidFill>
              </a:rPr>
              <a:t>Grid System
Use 2-column or 3-column grids for consistency.
Leave enough white space to breathe.
Typography
Use 1–2 font families: one for headings, one for body text.
Ensure readability (minimum 11pt body text for print/PDF).
Use hierarchy: Titles &gt; Subtitles &gt; Body
</a:t>
            </a:r>
            <a:endParaRPr sz="2800" lang="en-IN">
              <a:solidFill>
                <a:srgbClr val="00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6" name="Title 1"/>
          <p:cNvSpPr>
            <a:spLocks noGrp="1"/>
          </p:cNvSpPr>
          <p:nvPr>
            <p:ph type="title"/>
          </p:nvPr>
        </p:nvSpPr>
        <p:spPr>
          <a:xfrm>
            <a:off x="755332" y="385444"/>
            <a:ext cx="10681335" cy="723901"/>
          </a:xfrm>
        </p:spPr>
        <p:txBody>
          <a:bodyPr/>
          <a:p>
            <a:r>
              <a:rPr dirty="0" lang="en-IN"/>
              <a:t>FEATURES AND FUNCTIONALITY</a:t>
            </a:r>
          </a:p>
        </p:txBody>
      </p:sp>
      <p:sp>
        <p:nvSpPr>
          <p:cNvPr id="1048677" name=""/>
          <p:cNvSpPr txBox="1"/>
          <p:nvPr/>
        </p:nvSpPr>
        <p:spPr>
          <a:xfrm>
            <a:off x="755332" y="1109345"/>
            <a:ext cx="10458654" cy="5539740"/>
          </a:xfrm>
          <a:prstGeom prst="rect"/>
        </p:spPr>
        <p:txBody>
          <a:bodyPr rtlCol="0" wrap="square">
            <a:spAutoFit/>
          </a:bodyPr>
          <a:p>
            <a:r>
              <a:rPr sz="2800" lang="en-IN">
                <a:solidFill>
                  <a:srgbClr val="000000"/>
                </a:solidFill>
              </a:rPr>
              <a:t>A specific product or software (e.g. Microsoft Excel, a phone app, a website)?
A general concept of what features and functionality mean in tech?
A comparison between features and functionality?
Something else?
Let me briefly explain both terms in a general context first:
</a:t>
            </a:r>
            <a:endParaRPr sz="2800" lang="en-IN">
              <a:solidFill>
                <a:srgbClr val="000000"/>
              </a:solidFill>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Nanthini Mohan</cp:lastModifiedBy>
  <dcterms:created xsi:type="dcterms:W3CDTF">2024-03-22T07:07:22Z</dcterms:created>
  <dcterms:modified xsi:type="dcterms:W3CDTF">2025-08-25T09:05:38Z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930ba7c6853b49febde18f193180af0c</vt:lpwstr>
  </property>
</Properties>
</file>