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IBM Plex Sans Medium"/>
      <p:regular r:id="rId17"/>
    </p:embeddedFont>
    <p:embeddedFont>
      <p:font typeface="IBM Plex Sans Medium"/>
      <p:regular r:id="rId18"/>
    </p:embeddedFont>
    <p:embeddedFont>
      <p:font typeface="IBM Plex Sans Medium"/>
      <p:regular r:id="rId19"/>
    </p:embeddedFont>
    <p:embeddedFont>
      <p:font typeface="IBM Plex Sans Medium"/>
      <p:regular r:id="rId20"/>
    </p:embeddedFont>
    <p:embeddedFont>
      <p:font typeface="Roboto"/>
      <p:regular r:id="rId21"/>
    </p:embeddedFont>
    <p:embeddedFont>
      <p:font typeface="Roboto"/>
      <p:regular r:id="rId22"/>
    </p:embeddedFont>
    <p:embeddedFont>
      <p:font typeface="Roboto"/>
      <p:regular r:id="rId23"/>
    </p:embeddedFont>
    <p:embeddedFont>
      <p:font typeface="Robot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549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Implementing an AI Travel Agent with LangGraph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1264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Human-Aware, Stateful Agents Using Persistent Memory and Multiple LLMs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936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6116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Hammad Qaiser - 2021191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Demo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0060"/>
            <a:ext cx="117177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Why LangGraph Works for Real-World Agents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7900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3039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Directed Node Graph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969419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LLMs, tools, and human inputs as nodes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55913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84B51"/>
          </a:solidFill>
          <a:ln/>
        </p:spPr>
      </p:sp>
      <p:sp>
        <p:nvSpPr>
          <p:cNvPr id="7" name="Text 5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Shared State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4049554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State flows across graph nodes for context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63927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84B51"/>
          </a:solidFill>
          <a:ln/>
        </p:spPr>
      </p:sp>
      <p:sp>
        <p:nvSpPr>
          <p:cNvPr id="10" name="Text 8"/>
          <p:cNvSpPr/>
          <p:nvPr/>
        </p:nvSpPr>
        <p:spPr>
          <a:xfrm>
            <a:off x="1984415" y="4639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Persistent Memory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5129689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full pause and resume cycles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71940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84B51"/>
          </a:solidFill>
          <a:ln/>
        </p:spPr>
      </p:sp>
      <p:sp>
        <p:nvSpPr>
          <p:cNvPr id="13" name="Text 11"/>
          <p:cNvSpPr/>
          <p:nvPr/>
        </p:nvSpPr>
        <p:spPr>
          <a:xfrm>
            <a:off x="23246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Production Ready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6209824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Observability and modular architecture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437" y="1836301"/>
            <a:ext cx="4977408" cy="455687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1647" y="622697"/>
            <a:ext cx="6375202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LangGraph Agent Workflow</a:t>
            </a:r>
            <a:endParaRPr lang="en-US" sz="400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47" y="1564124"/>
            <a:ext cx="1017865" cy="122146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14788" y="1767602"/>
            <a:ext cx="2544723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Start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2114788" y="2207657"/>
            <a:ext cx="6237565" cy="325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workflow begins when the AI agent receives a task or input.</a:t>
            </a:r>
            <a:endParaRPr lang="en-US" sz="16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647" y="2785586"/>
            <a:ext cx="1017865" cy="149852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114788" y="2989064"/>
            <a:ext cx="2544723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call_tools_llm:</a:t>
            </a:r>
            <a:endParaRPr lang="en-US" sz="2000" dirty="0"/>
          </a:p>
        </p:txBody>
      </p:sp>
      <p:sp>
        <p:nvSpPr>
          <p:cNvPr id="10" name="Text 4"/>
          <p:cNvSpPr/>
          <p:nvPr/>
        </p:nvSpPr>
        <p:spPr>
          <a:xfrm>
            <a:off x="2114788" y="3429119"/>
            <a:ext cx="6237565" cy="651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main language model (LLM) is called to interpret the task and decide which actions or tools to use next.</a:t>
            </a:r>
            <a:endParaRPr lang="en-US" sz="16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47" y="4284107"/>
            <a:ext cx="1017865" cy="1498521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114788" y="4487585"/>
            <a:ext cx="2544723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more_tools: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2114788" y="4927640"/>
            <a:ext cx="6237565" cy="651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agent can loop back to re-evaluate and call the language model again if additional tools or steps are needed.</a:t>
            </a:r>
            <a:endParaRPr lang="en-US" sz="160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47" y="5782628"/>
            <a:ext cx="1017865" cy="1824276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14788" y="5986105"/>
            <a:ext cx="2544723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Final Step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2114788" y="6426160"/>
            <a:ext cx="6237565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After completing required actions, the agent moves to a final step to complete the task, such as sending a notification or producing a result.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08195"/>
            <a:ext cx="127677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Real-World Agents Need Real-World Architecture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6571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730835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LangGraph solves state, control flow, human-in-loop needs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5235893" y="56571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7" name="Text 4"/>
          <p:cNvSpPr/>
          <p:nvPr/>
        </p:nvSpPr>
        <p:spPr>
          <a:xfrm>
            <a:off x="5973008" y="5730835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 becomes reliable, transparent, flexible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9677995" y="56571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9" name="Text 6"/>
          <p:cNvSpPr/>
          <p:nvPr/>
        </p:nvSpPr>
        <p:spPr>
          <a:xfrm>
            <a:off x="10415111" y="5730835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Ready for production and scalable deployments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0356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Literature Review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1870234"/>
            <a:ext cx="13042821" cy="5419011"/>
          </a:xfrm>
          <a:prstGeom prst="roundRect">
            <a:avLst>
              <a:gd name="adj" fmla="val 50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877854"/>
            <a:ext cx="13026271" cy="5231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984290" y="1994297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Current Tools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329714" y="1994297"/>
            <a:ext cx="397109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Capabilities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9671328" y="1994297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Gaps Identified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801410" y="2401014"/>
            <a:ext cx="13026271" cy="813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984290" y="2517458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Rule-based Systems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5329714" y="2517458"/>
            <a:ext cx="397109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Basic travel assistance with fixed rules and limited scope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9671328" y="2517458"/>
            <a:ext cx="397490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Lack flexibility and natural language understanding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801410" y="3214449"/>
            <a:ext cx="13026271" cy="813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984290" y="3330893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GPT-4, GPT-4o (LLMs)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5329714" y="3330893"/>
            <a:ext cx="397109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Advanced natural language processing, contextual understanding, content generation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9671328" y="3330893"/>
            <a:ext cx="397490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Single LLM approach can be inefficient for complex workflows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801410" y="4027884"/>
            <a:ext cx="13026271" cy="813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984290" y="4144327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LangGraph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5329714" y="4144327"/>
            <a:ext cx="397109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Multi-LLM orchestration, persistent memory, modular workflows, human-in-the-loop support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9671328" y="4144327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adoption and examples in travel domain</a:t>
            </a:r>
            <a:endParaRPr lang="en-US" sz="1400" dirty="0"/>
          </a:p>
        </p:txBody>
      </p:sp>
      <p:sp>
        <p:nvSpPr>
          <p:cNvPr id="20" name="Shape 18"/>
          <p:cNvSpPr/>
          <p:nvPr/>
        </p:nvSpPr>
        <p:spPr>
          <a:xfrm>
            <a:off x="801410" y="4841319"/>
            <a:ext cx="13026271" cy="813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984290" y="4957763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LangChain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5329714" y="4957763"/>
            <a:ext cx="397109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of multiple LLMs and tools, workflow management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9671328" y="4957763"/>
            <a:ext cx="397490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Requires advanced setup; not tailored specifically for travel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801410" y="5654754"/>
            <a:ext cx="13026271" cy="813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984290" y="5771198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 Integrations (SerpAPI, Flight APIs, etc.)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5329714" y="5771198"/>
            <a:ext cx="397109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to live external data like flight schedules, weather, locations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9671328" y="5771198"/>
            <a:ext cx="397490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complexity; data inconsistency across sources</a:t>
            </a:r>
            <a:endParaRPr lang="en-US" sz="1400" dirty="0"/>
          </a:p>
        </p:txBody>
      </p:sp>
      <p:sp>
        <p:nvSpPr>
          <p:cNvPr id="28" name="Shape 26"/>
          <p:cNvSpPr/>
          <p:nvPr/>
        </p:nvSpPr>
        <p:spPr>
          <a:xfrm>
            <a:off x="801410" y="6468189"/>
            <a:ext cx="13026271" cy="813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984290" y="6584633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Human-in-the-Loop Systems</a:t>
            </a:r>
            <a:endParaRPr lang="en-US" sz="1400" dirty="0"/>
          </a:p>
        </p:txBody>
      </p:sp>
      <p:sp>
        <p:nvSpPr>
          <p:cNvPr id="30" name="Text 28"/>
          <p:cNvSpPr/>
          <p:nvPr/>
        </p:nvSpPr>
        <p:spPr>
          <a:xfrm>
            <a:off x="5329714" y="6584633"/>
            <a:ext cx="3971092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user intervention at critical decision points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9671328" y="6584633"/>
            <a:ext cx="397490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 cause delays; requires smooth UX design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4045"/>
            <a:ext cx="90635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Memory That Survives Across Sessions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90" y="2082165"/>
            <a:ext cx="344555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Persistent State Management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2605088"/>
            <a:ext cx="3835003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MemorySaver checkpoints agent state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93790" y="3003233"/>
            <a:ext cx="383500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Pause/resume with thread_id per session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93790" y="3728085"/>
            <a:ext cx="3835003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Postgres, MongoDB, Redis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134332" y="208216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Code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5134332" y="2630567"/>
            <a:ext cx="8709779" cy="959406"/>
          </a:xfrm>
          <a:prstGeom prst="roundRect">
            <a:avLst>
              <a:gd name="adj" fmla="val 3192"/>
            </a:avLst>
          </a:prstGeom>
          <a:solidFill>
            <a:srgbClr val="4D1F00"/>
          </a:solidFill>
          <a:ln/>
        </p:spPr>
      </p:sp>
      <p:sp>
        <p:nvSpPr>
          <p:cNvPr id="9" name="Shape 7"/>
          <p:cNvSpPr/>
          <p:nvPr/>
        </p:nvSpPr>
        <p:spPr>
          <a:xfrm>
            <a:off x="5124212" y="2630567"/>
            <a:ext cx="8730020" cy="959406"/>
          </a:xfrm>
          <a:prstGeom prst="roundRect">
            <a:avLst>
              <a:gd name="adj" fmla="val 3192"/>
            </a:avLst>
          </a:prstGeom>
          <a:solidFill>
            <a:srgbClr val="4D1F00"/>
          </a:solidFill>
          <a:ln/>
        </p:spPr>
      </p:sp>
      <p:sp>
        <p:nvSpPr>
          <p:cNvPr id="10" name="Text 8"/>
          <p:cNvSpPr/>
          <p:nvPr/>
        </p:nvSpPr>
        <p:spPr>
          <a:xfrm>
            <a:off x="5328285" y="2783562"/>
            <a:ext cx="832187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memory = MemorySaver()</a:t>
            </a:r>
            <a:endParaRPr lang="en-US" sz="1600" dirty="0"/>
          </a:p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self.graph = builder.compile(checkpointer=memory, interrupt_before=['email_sender'])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5134332" y="3819525"/>
            <a:ext cx="8709779" cy="3246358"/>
          </a:xfrm>
          <a:prstGeom prst="roundRect">
            <a:avLst>
              <a:gd name="adj" fmla="val 943"/>
            </a:avLst>
          </a:prstGeom>
          <a:solidFill>
            <a:srgbClr val="4D1F00"/>
          </a:solidFill>
          <a:ln/>
        </p:spPr>
      </p:sp>
      <p:sp>
        <p:nvSpPr>
          <p:cNvPr id="12" name="Shape 10"/>
          <p:cNvSpPr/>
          <p:nvPr/>
        </p:nvSpPr>
        <p:spPr>
          <a:xfrm>
            <a:off x="5124212" y="3819525"/>
            <a:ext cx="8730020" cy="3246358"/>
          </a:xfrm>
          <a:prstGeom prst="roundRect">
            <a:avLst>
              <a:gd name="adj" fmla="val 943"/>
            </a:avLst>
          </a:prstGeom>
          <a:solidFill>
            <a:srgbClr val="4D1F00"/>
          </a:solidFill>
          <a:ln/>
        </p:spPr>
      </p:sp>
      <p:sp>
        <p:nvSpPr>
          <p:cNvPr id="13" name="Text 11"/>
          <p:cNvSpPr/>
          <p:nvPr/>
        </p:nvSpPr>
        <p:spPr>
          <a:xfrm>
            <a:off x="5328285" y="3972520"/>
            <a:ext cx="8321873" cy="2940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Create a new thread ID</a:t>
            </a:r>
            <a:endParaRPr lang="en-US" sz="1600" dirty="0"/>
          </a:p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thread_id = str(uuid.uuid4())</a:t>
            </a:r>
            <a:endParaRPr lang="en-US" sz="1600" dirty="0"/>
          </a:p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st.session_state.thread_id = thread_id</a:t>
            </a:r>
            <a:endParaRPr lang="en-US" sz="1600" dirty="0"/>
          </a:p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# Create a message from the user input</a:t>
            </a:r>
            <a:endParaRPr lang="en-US" sz="1600" dirty="0"/>
          </a:p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messages = [HumanMessage(content=user_input)]</a:t>
            </a:r>
            <a:endParaRPr lang="en-US" sz="1600" dirty="0"/>
          </a:p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config = {'configurable': {'thread_id': thread_id}}</a:t>
            </a:r>
            <a:endParaRPr lang="en-US" sz="1600" dirty="0"/>
          </a:p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# Invoke the agent</a:t>
            </a:r>
            <a:endParaRPr lang="en-US" sz="1600" dirty="0"/>
          </a:p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result = st.session_state.agent.graph.invoke({'messages': messages}, config=config)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8065"/>
            <a:ext cx="8113752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Pause for Approval - Human in the loop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1751290"/>
            <a:ext cx="408265" cy="408265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383506" y="1813560"/>
            <a:ext cx="290476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How It Works in LangGraph: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383506" y="2278499"/>
            <a:ext cx="5710357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Execution is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paused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before specific nodes using: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interrupt_before=['decision_node']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1383506" y="2930128"/>
            <a:ext cx="57103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waits for human input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then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resumes from the same point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using the saved state.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793790" y="3873579"/>
            <a:ext cx="408265" cy="408265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8" name="Text 6"/>
          <p:cNvSpPr/>
          <p:nvPr/>
        </p:nvSpPr>
        <p:spPr>
          <a:xfrm>
            <a:off x="1383506" y="3935849"/>
            <a:ext cx="260615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Implementation Details: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383506" y="4400788"/>
            <a:ext cx="5710357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Persistent state via 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MemorySaver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ensures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 resume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after human input.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1383506" y="5052417"/>
            <a:ext cx="5710357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Thread-specific context (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thread_id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keeps multi-user sessions isolated and consistent.</a:t>
            </a:r>
            <a:endParaRPr lang="en-US" sz="140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3513" y="1751290"/>
            <a:ext cx="3281363" cy="55661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517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74125"/>
            <a:ext cx="13042821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Custom LangGraph Agent: LLMs + Tools Working in Sync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93790" y="4418171"/>
            <a:ext cx="4211598" cy="2888933"/>
          </a:xfrm>
          <a:prstGeom prst="roundRect">
            <a:avLst>
              <a:gd name="adj" fmla="val 1060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997863" y="4622244"/>
            <a:ext cx="3803452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LLMs Used: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997863" y="5071348"/>
            <a:ext cx="3803452" cy="987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🔹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gpt-4o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— high-context reasoning, used for HTML email formatting and final outputs.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209461" y="4418171"/>
            <a:ext cx="4211598" cy="2888933"/>
          </a:xfrm>
          <a:prstGeom prst="roundRect">
            <a:avLst>
              <a:gd name="adj" fmla="val 1060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5413534" y="462224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Tools Integrated: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413534" y="5063490"/>
            <a:ext cx="3803452" cy="661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🔸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SerpAPI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— fetch real-time flight, hotel, and location data.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5413534" y="5846921"/>
            <a:ext cx="3803452" cy="995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🔸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LangGraph API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— manage execution flow, invoke graphs with 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thread_id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context.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9625132" y="4418171"/>
            <a:ext cx="4211598" cy="2888933"/>
          </a:xfrm>
          <a:prstGeom prst="roundRect">
            <a:avLst>
              <a:gd name="adj" fmla="val 1060"/>
            </a:avLst>
          </a:prstGeom>
          <a:solidFill>
            <a:srgbClr val="484B51"/>
          </a:solidFill>
          <a:ln/>
        </p:spPr>
      </p:sp>
      <p:sp>
        <p:nvSpPr>
          <p:cNvPr id="12" name="Text 9"/>
          <p:cNvSpPr/>
          <p:nvPr/>
        </p:nvSpPr>
        <p:spPr>
          <a:xfrm>
            <a:off x="9829205" y="4622244"/>
            <a:ext cx="3803452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Why this works: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9829205" y="5071348"/>
            <a:ext cx="3803452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LLMs and tools are dynamically routed based on the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agent’s internal state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9829205" y="6122908"/>
            <a:ext cx="3803452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LangGraph coordinates tool → LLM → human → output workflows 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seamlessly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0172"/>
            <a:ext cx="101607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Tracing Agent Behavior with LangSmith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059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Enable Tracing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4215408"/>
            <a:ext cx="6244709" cy="1428750"/>
          </a:xfrm>
          <a:prstGeom prst="roundRect">
            <a:avLst>
              <a:gd name="adj" fmla="val 2381"/>
            </a:avLst>
          </a:prstGeom>
          <a:solidFill>
            <a:srgbClr val="4D1F00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9" y="4215408"/>
            <a:ext cx="6267331" cy="1428750"/>
          </a:xfrm>
          <a:prstGeom prst="roundRect">
            <a:avLst>
              <a:gd name="adj" fmla="val 2381"/>
            </a:avLst>
          </a:prstGeom>
          <a:solidFill>
            <a:srgbClr val="4D1F00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4385429"/>
            <a:ext cx="5813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LANGCHAIN_API_KEY=&lt;your_key&gt;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LANGCHAIN_TRACING_V2=true</a:t>
            </a:r>
            <a:endParaRPr lang="en-US" sz="1750" dirty="0"/>
          </a:p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highlight>
                  <a:srgbClr val="4D1F0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LANGCHAIN_PROJECT=ai-travel-agent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059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Benefits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870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Step-by-step graph execution introspection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6292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Improves debugging and optimization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714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Production-ready monitoring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2025-05-16T07:59:39Z</dcterms:created>
  <dcterms:modified xsi:type="dcterms:W3CDTF">2025-05-16T07:59:39Z</dcterms:modified>
</cp:coreProperties>
</file>