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Iv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A65E7A-91BE-4282-B4B9-EE5FFB16361B}">
  <a:tblStyle styleId="{27A65E7A-91BE-4282-B4B9-EE5FFB1636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Nunito-italic.fntdata"/><Relationship Id="rId10" Type="http://schemas.openxmlformats.org/officeDocument/2006/relationships/slide" Target="slides/slide3.xml"/><Relationship Id="rId32" Type="http://schemas.openxmlformats.org/officeDocument/2006/relationships/font" Target="fonts/Nunito-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Nuni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1-21T10:11:50.596">
    <p:pos x="6000" y="0"/>
    <p:text>Euh recheck les data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1-20T17:11:13.859">
    <p:pos x="6000" y="0"/>
    <p:text>Service Exponentiels ??
(revoir formulation)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1-20T17:20:52.022">
    <p:pos x="6000" y="0"/>
    <p:text>Bien mettre les images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1-20T17:21:03.553">
    <p:pos x="6000" y="0"/>
    <p:text>Bien mettre les images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Bonjour, Nous allons vous presenter notre rapport d'analyse du systeme d'attente d'un espace de rendu etudiant, similairement a l'intranet Forge. Puis nous allons voir quelles optimisations sont possibles dans le cadre de cette etude.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7668bc5d6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7668bc5d6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2:</a:t>
            </a:r>
            <a:endParaRPr/>
          </a:p>
          <a:p>
            <a:pPr indent="0" lvl="0" marL="0" rtl="0" algn="l">
              <a:spcBef>
                <a:spcPts val="0"/>
              </a:spcBef>
              <a:spcAft>
                <a:spcPts val="0"/>
              </a:spcAft>
              <a:buNone/>
            </a:pPr>
            <a:r>
              <a:rPr lang="en">
                <a:solidFill>
                  <a:schemeClr val="dk1"/>
                </a:solidFill>
              </a:rPr>
              <a:t>En mode infini on n’a aucun rejet, mais le temps peut exploser si λ &gt;= Ku1 ou λ &gt;= u2.</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Calibri"/>
                <a:ea typeface="Calibri"/>
                <a:cs typeface="Calibri"/>
                <a:sym typeface="Calibri"/>
              </a:rPr>
              <a:t>Tavg limité si </a:t>
            </a:r>
            <a:r>
              <a:rPr b="1" lang="en" sz="1800">
                <a:solidFill>
                  <a:schemeClr val="dk1"/>
                </a:solidFill>
                <a:latin typeface="Calibri"/>
                <a:ea typeface="Calibri"/>
                <a:cs typeface="Calibri"/>
                <a:sym typeface="Calibri"/>
              </a:rPr>
              <a:t>λ &lt; Kμ1, μ2, </a:t>
            </a:r>
            <a:r>
              <a:rPr lang="en" sz="1800">
                <a:solidFill>
                  <a:schemeClr val="dk1"/>
                </a:solidFill>
                <a:latin typeface="Calibri"/>
                <a:ea typeface="Calibri"/>
                <a:cs typeface="Calibri"/>
                <a:sym typeface="Calibri"/>
              </a:rPr>
              <a:t>mais peut exploser si λ s’approche de ces valeurs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Exemple : </a:t>
            </a:r>
            <a:r>
              <a:rPr i="1" lang="en" sz="1800">
                <a:solidFill>
                  <a:schemeClr val="dk1"/>
                </a:solidFill>
                <a:latin typeface="Calibri"/>
                <a:ea typeface="Calibri"/>
                <a:cs typeface="Calibri"/>
                <a:sym typeface="Calibri"/>
              </a:rPr>
              <a:t>Infinite_Sans_Backup_Piscine_K_17</a:t>
            </a:r>
            <a:r>
              <a:rPr lang="en" sz="1800">
                <a:solidFill>
                  <a:schemeClr val="dk1"/>
                </a:solidFill>
                <a:latin typeface="Calibri"/>
                <a:ea typeface="Calibri"/>
                <a:cs typeface="Calibri"/>
                <a:sym typeface="Calibri"/>
              </a:rPr>
              <a:t> → Tavg​=2,69</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727427608_2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727427608_2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2:</a:t>
            </a:r>
            <a:endParaRPr/>
          </a:p>
          <a:p>
            <a:pPr indent="0" lvl="0" marL="0" rtl="0" algn="l">
              <a:spcBef>
                <a:spcPts val="0"/>
              </a:spcBef>
              <a:spcAft>
                <a:spcPts val="0"/>
              </a:spcAft>
              <a:buNone/>
            </a:pPr>
            <a:r>
              <a:rPr lang="en">
                <a:solidFill>
                  <a:schemeClr val="dk1"/>
                </a:solidFill>
              </a:rPr>
              <a:t>Les files finies limitent Tavg en cas de charge élevée, mais introduisent αs​ et αf​.</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7668bc5d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7668bc5d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2:</a:t>
            </a:r>
            <a:endParaRPr/>
          </a:p>
          <a:p>
            <a:pPr indent="0" lvl="0" marL="0" rtl="0" algn="l">
              <a:spcBef>
                <a:spcPts val="0"/>
              </a:spcBef>
              <a:spcAft>
                <a:spcPts val="0"/>
              </a:spcAft>
              <a:buNone/>
            </a:pPr>
            <a:r>
              <a:rPr lang="en">
                <a:solidFill>
                  <a:schemeClr val="dk1"/>
                </a:solidFill>
              </a:rPr>
              <a:t>Les files finies limitent Tavg en cas de charge élevée, mais introduisent αs​ et αf​.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727427608_2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727427608_2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Skip - Start Person 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727427608_2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727427608_2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3:</a:t>
            </a:r>
            <a:endParaRPr/>
          </a:p>
          <a:p>
            <a:pPr indent="0" lvl="0" marL="0" rtl="0" algn="l">
              <a:spcBef>
                <a:spcPts val="0"/>
              </a:spcBef>
              <a:spcAft>
                <a:spcPts val="0"/>
              </a:spcAft>
              <a:buNone/>
            </a:pPr>
            <a:r>
              <a:rPr lang="en"/>
              <a:t>Le back-up peut faire baisser αf près de 0, mais il faut assez de débit en sortie.</a:t>
            </a:r>
            <a:endParaRPr/>
          </a:p>
          <a:p>
            <a:pPr indent="0" lvl="0" marL="0" rtl="0" algn="l">
              <a:spcBef>
                <a:spcPts val="0"/>
              </a:spcBef>
              <a:spcAft>
                <a:spcPts val="0"/>
              </a:spcAft>
              <a:buNone/>
            </a:pPr>
            <a:r>
              <a:rPr lang="en">
                <a:solidFill>
                  <a:schemeClr val="dk1"/>
                </a:solidFill>
              </a:rPr>
              <a:t>Resumee 4.3: quand la 2e file est pleine, on retente plus tard.</a:t>
            </a:r>
            <a:endParaRPr>
              <a:solidFill>
                <a:schemeClr val="dk1"/>
              </a:solidFill>
            </a:endParaRPr>
          </a:p>
          <a:p>
            <a:pPr indent="0" lvl="0" marL="0" rtl="0" algn="l">
              <a:spcBef>
                <a:spcPts val="0"/>
              </a:spcBef>
              <a:spcAft>
                <a:spcPts val="0"/>
              </a:spcAft>
              <a:buNone/>
            </a:pPr>
            <a:r>
              <a:rPr lang="en">
                <a:solidFill>
                  <a:schemeClr val="dk1"/>
                </a:solidFill>
              </a:rPr>
              <a:t>αf​ diminue, mais si μ2​ insuffisant, la saturation persiste.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7668bc5d6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7668bc5d6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3:</a:t>
            </a:r>
            <a:endParaRPr/>
          </a:p>
          <a:p>
            <a:pPr indent="0" lvl="0" marL="0" rtl="0" algn="l">
              <a:spcBef>
                <a:spcPts val="0"/>
              </a:spcBef>
              <a:spcAft>
                <a:spcPts val="0"/>
              </a:spcAft>
              <a:buNone/>
            </a:pPr>
            <a:r>
              <a:rPr lang="en"/>
              <a:t>Le back-up peut faire baisser αf près de 0, mais il faut assez de débit en sortie.</a:t>
            </a:r>
            <a:endParaRPr/>
          </a:p>
          <a:p>
            <a:pPr indent="0" lvl="0" marL="0" rtl="0" algn="l">
              <a:spcBef>
                <a:spcPts val="0"/>
              </a:spcBef>
              <a:spcAft>
                <a:spcPts val="0"/>
              </a:spcAft>
              <a:buNone/>
            </a:pPr>
            <a:r>
              <a:rPr lang="en">
                <a:solidFill>
                  <a:schemeClr val="dk1"/>
                </a:solidFill>
              </a:rPr>
              <a:t>Resumee 4.3: quand la 2e file est pleine, on retente plus tard.</a:t>
            </a:r>
            <a:endParaRPr>
              <a:solidFill>
                <a:schemeClr val="dk1"/>
              </a:solidFill>
            </a:endParaRPr>
          </a:p>
          <a:p>
            <a:pPr indent="0" lvl="0" marL="0" rtl="0" algn="l">
              <a:spcBef>
                <a:spcPts val="0"/>
              </a:spcBef>
              <a:spcAft>
                <a:spcPts val="0"/>
              </a:spcAft>
              <a:buNone/>
            </a:pPr>
            <a:r>
              <a:rPr lang="en">
                <a:solidFill>
                  <a:schemeClr val="dk1"/>
                </a:solidFill>
              </a:rPr>
              <a:t>αf​ diminue, mais si μ2​ insuffisant, la saturation persiste.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7668bc5d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7668bc5d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3:</a:t>
            </a:r>
            <a:endParaRPr/>
          </a:p>
          <a:p>
            <a:pPr indent="0" lvl="0" marL="0" rtl="0" algn="l">
              <a:spcBef>
                <a:spcPts val="0"/>
              </a:spcBef>
              <a:spcAft>
                <a:spcPts val="0"/>
              </a:spcAft>
              <a:buNone/>
            </a:pPr>
            <a:r>
              <a:rPr lang="en"/>
              <a:t>Avec files infinies, on n’a pas de refus (αs=0) ni de pertes (αf=0), mais le temps moyen peut devenir très grand. Inversement, en files finies, αs et αf&gt;0, ce qui limite T_avg en surcharge mais crée de la frustration.</a:t>
            </a:r>
            <a:endParaRPr/>
          </a:p>
          <a:p>
            <a:pPr indent="0" lvl="0" marL="0" rtl="0" algn="l">
              <a:spcBef>
                <a:spcPts val="0"/>
              </a:spcBef>
              <a:spcAft>
                <a:spcPts val="0"/>
              </a:spcAft>
              <a:buNone/>
            </a:pPr>
            <a:r>
              <a:rPr lang="en"/>
              <a:t>Observation:</a:t>
            </a:r>
            <a:endParaRPr/>
          </a:p>
          <a:p>
            <a:pPr indent="0" lvl="0" marL="0" rtl="0" algn="l">
              <a:spcBef>
                <a:spcPts val="0"/>
              </a:spcBef>
              <a:spcAft>
                <a:spcPts val="0"/>
              </a:spcAft>
              <a:buClr>
                <a:schemeClr val="dk1"/>
              </a:buClr>
              <a:buSzPts val="1100"/>
              <a:buFont typeface="Arial"/>
              <a:buNone/>
            </a:pPr>
            <a:r>
              <a:rPr lang="en"/>
              <a:t>Infinie ⇒ pas de refus mais risque d’un temps moyen (T_avg) très élevé en cas de surcharge,</a:t>
            </a:r>
            <a:endParaRPr/>
          </a:p>
          <a:p>
            <a:pPr indent="0" lvl="0" marL="0" rtl="0" algn="l">
              <a:spcBef>
                <a:spcPts val="0"/>
              </a:spcBef>
              <a:spcAft>
                <a:spcPts val="0"/>
              </a:spcAft>
              <a:buNone/>
            </a:pPr>
            <a:r>
              <a:rPr lang="en"/>
              <a:t>Finie ⇒ αs et αf &gt; 0 mais T_avg reste limité.</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7668bc5d6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27668bc5d6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3:</a:t>
            </a:r>
            <a:endParaRPr/>
          </a:p>
          <a:p>
            <a:pPr indent="0" lvl="0" marL="0" rtl="0" algn="l">
              <a:spcBef>
                <a:spcPts val="0"/>
              </a:spcBef>
              <a:spcAft>
                <a:spcPts val="0"/>
              </a:spcAft>
              <a:buNone/>
            </a:pPr>
            <a:r>
              <a:rPr lang="en"/>
              <a:t>Avec files infinies, on n’a pas de refus (αs=0) ni de pertes (αf=0), mais le temps moyen peut devenir très grand. Inversement, en files finies, αs et αf&gt;0, ce qui limite T_avg en surcharge mais crée de la frustration.</a:t>
            </a:r>
            <a:endParaRPr/>
          </a:p>
          <a:p>
            <a:pPr indent="0" lvl="0" marL="0" rtl="0" algn="l">
              <a:spcBef>
                <a:spcPts val="0"/>
              </a:spcBef>
              <a:spcAft>
                <a:spcPts val="0"/>
              </a:spcAft>
              <a:buNone/>
            </a:pPr>
            <a:r>
              <a:rPr lang="en"/>
              <a:t>Observation:</a:t>
            </a:r>
            <a:endParaRPr/>
          </a:p>
          <a:p>
            <a:pPr indent="0" lvl="0" marL="0" rtl="0" algn="l">
              <a:spcBef>
                <a:spcPts val="0"/>
              </a:spcBef>
              <a:spcAft>
                <a:spcPts val="0"/>
              </a:spcAft>
              <a:buClr>
                <a:schemeClr val="dk1"/>
              </a:buClr>
              <a:buSzPts val="1100"/>
              <a:buFont typeface="Arial"/>
              <a:buNone/>
            </a:pPr>
            <a:r>
              <a:rPr lang="en"/>
              <a:t>Infinie ⇒ pas de refus mais risque d’un temps moyen (T_avg) très élevé en cas de surcharge,</a:t>
            </a:r>
            <a:endParaRPr/>
          </a:p>
          <a:p>
            <a:pPr indent="0" lvl="0" marL="0" rtl="0" algn="l">
              <a:spcBef>
                <a:spcPts val="0"/>
              </a:spcBef>
              <a:spcAft>
                <a:spcPts val="0"/>
              </a:spcAft>
              <a:buNone/>
            </a:pPr>
            <a:r>
              <a:rPr lang="en"/>
              <a:t>Finie ⇒ αs et αf &gt; 0 mais T_avg reste limité.</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27668bc5d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27668bc5d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 - Start Person 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241cc68d4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2241cc68d4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Ici, nous modélisons plusieurs populations avec des taux d’arrivée et temps de service différents. La population ING a un flux beaucoup plus important (16,6/min contre 0,65/min pour SUP). Sans aucune séparation, on doit dimensionner le système pour la somme totale, ce qui peut monter jusqu’à ~108 serveurs si on veut tout absorber sans saturation.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7668bc5d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7668bc5d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7668bc5d6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7668bc5d6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Solutions :</a:t>
            </a:r>
            <a:endParaRPr/>
          </a:p>
          <a:p>
            <a:pPr indent="0" lvl="0" marL="0" rtl="0" algn="l">
              <a:spcBef>
                <a:spcPts val="0"/>
              </a:spcBef>
              <a:spcAft>
                <a:spcPts val="0"/>
              </a:spcAft>
              <a:buClr>
                <a:schemeClr val="dk1"/>
              </a:buClr>
              <a:buSzPts val="1100"/>
              <a:buFont typeface="Arial"/>
              <a:buNone/>
            </a:pPr>
            <a:r>
              <a:rPr lang="en"/>
              <a:t>Blocage temporel : on coupe ou limite temporairement la population la plus intense. Ça réduit λ_ING pendant un temps, puis on la rouvre.</a:t>
            </a:r>
            <a:endParaRPr/>
          </a:p>
          <a:p>
            <a:pPr indent="0" lvl="0" marL="0" rtl="0" algn="l">
              <a:spcBef>
                <a:spcPts val="0"/>
              </a:spcBef>
              <a:spcAft>
                <a:spcPts val="0"/>
              </a:spcAft>
              <a:buClr>
                <a:schemeClr val="dk1"/>
              </a:buClr>
              <a:buSzPts val="1100"/>
              <a:buFont typeface="Arial"/>
              <a:buNone/>
            </a:pPr>
            <a:r>
              <a:rPr lang="en"/>
              <a:t>Priorités : on donne un scheduling avantageant l’une ou l’autre population, ou on répartit les serveurs (ex. un certain nombre dédiés à ING, d’autres à SUP), ou on utilise un algorithme d’ordonnancement équitable.</a:t>
            </a:r>
            <a:endParaRPr/>
          </a:p>
          <a:p>
            <a:pPr indent="0" lvl="0" marL="0" rtl="0" algn="l">
              <a:spcBef>
                <a:spcPts val="0"/>
              </a:spcBef>
              <a:spcAft>
                <a:spcPts val="0"/>
              </a:spcAft>
              <a:buClr>
                <a:schemeClr val="dk1"/>
              </a:buClr>
              <a:buSzPts val="1100"/>
              <a:buFont typeface="Arial"/>
              <a:buNone/>
            </a:pPr>
            <a:r>
              <a:rPr lang="en"/>
              <a:t>Quotas : on limite le nombre de tags par heure pour la population la plus fréquente.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Résultats :</a:t>
            </a:r>
            <a:endParaRPr/>
          </a:p>
          <a:p>
            <a:pPr indent="0" lvl="0" marL="0" rtl="0" algn="l">
              <a:spcBef>
                <a:spcPts val="0"/>
              </a:spcBef>
              <a:spcAft>
                <a:spcPts val="0"/>
              </a:spcAft>
              <a:buClr>
                <a:schemeClr val="dk1"/>
              </a:buClr>
              <a:buSzPts val="1100"/>
              <a:buFont typeface="Arial"/>
              <a:buNone/>
            </a:pPr>
            <a:r>
              <a:rPr lang="en"/>
              <a:t>Avec ces approches, on baisse drastiquement le nombre de serveurs requis, et on évite la saturation par la population ING. Bien sûr, chaque solution comporte des compromis (blocage = frustration pour ING, priorités = éventuellement injuste,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Observations :</a:t>
            </a:r>
            <a:endParaRPr/>
          </a:p>
          <a:p>
            <a:pPr indent="0" lvl="0" marL="0" rtl="0" algn="l">
              <a:spcBef>
                <a:spcPts val="0"/>
              </a:spcBef>
              <a:spcAft>
                <a:spcPts val="0"/>
              </a:spcAft>
              <a:buClr>
                <a:schemeClr val="dk1"/>
              </a:buClr>
              <a:buSzPts val="1100"/>
              <a:buFont typeface="Arial"/>
              <a:buNone/>
            </a:pPr>
            <a:r>
              <a:rPr lang="en"/>
              <a:t>Un scheduling adapté ou des ressources dédiées réduisent considérablement le besoin en serveurs.</a:t>
            </a:r>
            <a:endParaRPr/>
          </a:p>
          <a:p>
            <a:pPr indent="0" lvl="0" marL="0" rtl="0" algn="l">
              <a:spcBef>
                <a:spcPts val="0"/>
              </a:spcBef>
              <a:spcAft>
                <a:spcPts val="0"/>
              </a:spcAft>
              <a:buNone/>
            </a:pPr>
            <a:r>
              <a:rPr lang="en"/>
              <a:t>On peut ainsi limiter la saturation et équilibrer l’expérience utilisateur.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2727427608_2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2727427608_2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Ici, l’idée est de bloquer temporairement la population la plus intense, par exemple ING, pendant un temps tb. Pendant ce blocage, elle ne peut pas soumettre de nouveaux tags, ce qui soulage le système. Ensuite, quand on débloque, ING rattrape parfois son retard, générant un pic.</a:t>
            </a:r>
            <a:endParaRPr/>
          </a:p>
          <a:p>
            <a:pPr indent="0" lvl="0" marL="0" rtl="0" algn="l">
              <a:spcBef>
                <a:spcPts val="0"/>
              </a:spcBef>
              <a:spcAft>
                <a:spcPts val="0"/>
              </a:spcAft>
              <a:buClr>
                <a:schemeClr val="dk1"/>
              </a:buClr>
              <a:buSzPts val="1100"/>
              <a:buFont typeface="Arial"/>
              <a:buNone/>
            </a:pPr>
            <a:r>
              <a:rPr lang="en"/>
              <a:t>Effet : on peut réduire le temps moyen Tavg global, mais on risque d’augmenter la variance, car le flux ING reviendra en masse.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En bloquant un flux, on dégage la file pour tous, donc Tavg baisse au global. Mais la population bloquée subit un retard artificiel, voire un pic de tags ensuite, ce qui accroît ponctuellement son temps d’attente.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Autres solutions</a:t>
            </a:r>
            <a:endParaRPr/>
          </a:p>
          <a:p>
            <a:pPr indent="0" lvl="0" marL="0" rtl="0" algn="l">
              <a:spcBef>
                <a:spcPts val="0"/>
              </a:spcBef>
              <a:spcAft>
                <a:spcPts val="0"/>
              </a:spcAft>
              <a:buClr>
                <a:schemeClr val="dk1"/>
              </a:buClr>
              <a:buSzPts val="1100"/>
              <a:buFont typeface="Arial"/>
              <a:buNone/>
            </a:pPr>
            <a:r>
              <a:rPr lang="en"/>
              <a:t>Au lieu de bloquer totalement:</a:t>
            </a:r>
            <a:endParaRPr/>
          </a:p>
          <a:p>
            <a:pPr indent="0" lvl="0" marL="0" rtl="0" algn="l">
              <a:spcBef>
                <a:spcPts val="0"/>
              </a:spcBef>
              <a:spcAft>
                <a:spcPts val="0"/>
              </a:spcAft>
              <a:buClr>
                <a:schemeClr val="dk1"/>
              </a:buClr>
              <a:buSzPts val="1100"/>
              <a:buFont typeface="Arial"/>
              <a:buNone/>
            </a:pPr>
            <a:r>
              <a:rPr lang="en"/>
              <a:t>— Répartir les serveurs : ex. allouer 10 serveurs pour ING, 4 pour SUP,</a:t>
            </a:r>
            <a:endParaRPr/>
          </a:p>
          <a:p>
            <a:pPr indent="0" lvl="0" marL="0" rtl="0" algn="l">
              <a:spcBef>
                <a:spcPts val="0"/>
              </a:spcBef>
              <a:spcAft>
                <a:spcPts val="0"/>
              </a:spcAft>
              <a:buClr>
                <a:schemeClr val="dk1"/>
              </a:buClr>
              <a:buSzPts val="1100"/>
              <a:buFont typeface="Arial"/>
              <a:buNone/>
            </a:pPr>
            <a:r>
              <a:rPr lang="en"/>
              <a:t>— Attribuer des priorités : scheduling Round-Robin, Weighted Fair Queuing, etc.,</a:t>
            </a:r>
            <a:endParaRPr/>
          </a:p>
          <a:p>
            <a:pPr indent="0" lvl="0" marL="0" rtl="0" algn="l">
              <a:spcBef>
                <a:spcPts val="0"/>
              </a:spcBef>
              <a:spcAft>
                <a:spcPts val="0"/>
              </a:spcAft>
              <a:buClr>
                <a:schemeClr val="dk1"/>
              </a:buClr>
              <a:buSzPts val="1100"/>
              <a:buFont typeface="Arial"/>
              <a:buNone/>
            </a:pPr>
            <a:r>
              <a:rPr lang="en"/>
              <a:t>— Fixer des quotas de tags par heure pour ING, afin d’étaler la charge.</a:t>
            </a:r>
            <a:endParaRPr/>
          </a:p>
          <a:p>
            <a:pPr indent="0" lvl="0" marL="0" rtl="0" algn="l">
              <a:spcBef>
                <a:spcPts val="0"/>
              </a:spcBef>
              <a:spcAft>
                <a:spcPts val="0"/>
              </a:spcAft>
              <a:buClr>
                <a:schemeClr val="dk1"/>
              </a:buClr>
              <a:buSzPts val="1100"/>
              <a:buFont typeface="Arial"/>
              <a:buNone/>
            </a:pPr>
            <a:r>
              <a:rPr lang="en"/>
              <a:t>Ces approches sont plus souples que le blocage brut, mais demandent un réglage plus fin (et peuvent susciter un sentiment d’injustice chez certains utilisateurs).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Pour conclure cette partie,</a:t>
            </a:r>
            <a:endParaRPr/>
          </a:p>
          <a:p>
            <a:pPr indent="0" lvl="0" marL="0" rtl="0" algn="l">
              <a:spcBef>
                <a:spcPts val="0"/>
              </a:spcBef>
              <a:spcAft>
                <a:spcPts val="0"/>
              </a:spcAft>
              <a:buNone/>
            </a:pPr>
            <a:r>
              <a:rPr lang="en"/>
              <a:t>Le blocage est une solution simple pour éviter la surcharge continue, mais crée des effets de “yo-yo”. Des solutions plus avancées stabilisent mieux la charge, au prix d’une plus grande complexité.</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2241cc68d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2241cc68d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241cc68d4_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2241cc68d4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f411bc3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f411bc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Pour rappeler le contexte, il s'agit d'étudier la moulinette comme un système de d'attente, Les étudiants rendent leurs travaux sur git avec des tags. Chaque tag devient une arrivée dans le système, traités par différents serveurs. Une fois traité il passe sur une 2ème file qui doit renvoyer le résultat à l'étudiant.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f411bc3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f411bc3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L'objectif est de 1) modéliser ces flux entrants (qui différents selon les travaux: ex: piscine, tps de 1ère année), puis de proposer des solutions dimensionnées et adaptés à chaque besoin.</a:t>
            </a:r>
            <a:r>
              <a:rPr lang="en" sz="1200">
                <a:solidFill>
                  <a:schemeClr val="dk1"/>
                </a:solidFill>
              </a:rPr>
              <a:t> Nous avons plusieurs enjeux à respecter:</a:t>
            </a:r>
            <a:endParaRPr sz="1200">
              <a:solidFill>
                <a:schemeClr val="dk1"/>
              </a:solidFill>
            </a:endParaRPr>
          </a:p>
          <a:p>
            <a:pPr indent="-304800" lvl="0" marL="609600" rtl="0" algn="l">
              <a:lnSpc>
                <a:spcPct val="115000"/>
              </a:lnSpc>
              <a:spcBef>
                <a:spcPts val="300"/>
              </a:spcBef>
              <a:spcAft>
                <a:spcPts val="0"/>
              </a:spcAft>
              <a:buClr>
                <a:schemeClr val="dk1"/>
              </a:buClr>
              <a:buSzPts val="1200"/>
              <a:buChar char="●"/>
            </a:pPr>
            <a:r>
              <a:rPr lang="en" sz="1200">
                <a:solidFill>
                  <a:schemeClr val="dk1"/>
                </a:solidFill>
              </a:rPr>
              <a:t>Minimiser la taille des files d'attente, et donc par conséquent le temps de séjour d'un rendu étudiant</a:t>
            </a:r>
            <a:endParaRPr sz="1200">
              <a:solidFill>
                <a:schemeClr val="dk1"/>
              </a:solidFill>
            </a:endParaRPr>
          </a:p>
          <a:p>
            <a:pPr indent="-304800" lvl="0" marL="609600" rtl="0" algn="l">
              <a:lnSpc>
                <a:spcPct val="115000"/>
              </a:lnSpc>
              <a:spcBef>
                <a:spcPts val="0"/>
              </a:spcBef>
              <a:spcAft>
                <a:spcPts val="0"/>
              </a:spcAft>
              <a:buClr>
                <a:schemeClr val="dk1"/>
              </a:buClr>
              <a:buSzPts val="1200"/>
              <a:buChar char="●"/>
            </a:pPr>
            <a:r>
              <a:rPr lang="en" sz="1200">
                <a:solidFill>
                  <a:schemeClr val="dk1"/>
                </a:solidFill>
              </a:rPr>
              <a:t>Minimiser les rejets et les pertes de résultats</a:t>
            </a:r>
            <a:endParaRPr sz="1200">
              <a:solidFill>
                <a:schemeClr val="dk1"/>
              </a:solidFill>
            </a:endParaRPr>
          </a:p>
          <a:p>
            <a:pPr indent="-304800" lvl="0" marL="609600" rtl="0" algn="l">
              <a:lnSpc>
                <a:spcPct val="115000"/>
              </a:lnSpc>
              <a:spcBef>
                <a:spcPts val="0"/>
              </a:spcBef>
              <a:spcAft>
                <a:spcPts val="0"/>
              </a:spcAft>
              <a:buClr>
                <a:schemeClr val="dk1"/>
              </a:buClr>
              <a:buSzPts val="1200"/>
              <a:buChar char="●"/>
            </a:pPr>
            <a:r>
              <a:rPr lang="en" sz="1200">
                <a:solidFill>
                  <a:schemeClr val="dk1"/>
                </a:solidFill>
              </a:rPr>
              <a:t>Limiter la charge pour rester sous la barre des 80% d'utilisat</a:t>
            </a:r>
            <a:r>
              <a:rPr lang="en" sz="1200">
                <a:solidFill>
                  <a:schemeClr val="dk1"/>
                </a:solidFill>
              </a:rPr>
              <a:t>ion.</a:t>
            </a:r>
            <a:endParaRPr sz="1200">
              <a:solidFill>
                <a:schemeClr val="dk1"/>
              </a:solidFill>
            </a:endParaRPr>
          </a:p>
          <a:p>
            <a:pPr indent="0" lvl="0" marL="0" rtl="0" algn="l">
              <a:spcBef>
                <a:spcPts val="300"/>
              </a:spcBef>
              <a:spcAft>
                <a:spcPts val="0"/>
              </a:spcAft>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f411bc30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f411bc30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Nous avons plusieurs enjeux à respecter:</a:t>
            </a:r>
            <a:endParaRPr sz="1200">
              <a:solidFill>
                <a:schemeClr val="dk1"/>
              </a:solidFill>
            </a:endParaRPr>
          </a:p>
          <a:p>
            <a:pPr indent="-304800" lvl="0" marL="609600" rtl="0" algn="l">
              <a:lnSpc>
                <a:spcPct val="115000"/>
              </a:lnSpc>
              <a:spcBef>
                <a:spcPts val="300"/>
              </a:spcBef>
              <a:spcAft>
                <a:spcPts val="0"/>
              </a:spcAft>
              <a:buClr>
                <a:schemeClr val="dk1"/>
              </a:buClr>
              <a:buSzPts val="1200"/>
              <a:buChar char="●"/>
            </a:pPr>
            <a:r>
              <a:rPr lang="en" sz="1200">
                <a:solidFill>
                  <a:schemeClr val="dk1"/>
                </a:solidFill>
              </a:rPr>
              <a:t>Minimiser la taille des files d'attente, et donc par conséquent le temps de séjour d'un rendu étudiant</a:t>
            </a:r>
            <a:endParaRPr sz="1200">
              <a:solidFill>
                <a:schemeClr val="dk1"/>
              </a:solidFill>
            </a:endParaRPr>
          </a:p>
          <a:p>
            <a:pPr indent="-304800" lvl="0" marL="609600" rtl="0" algn="l">
              <a:lnSpc>
                <a:spcPct val="115000"/>
              </a:lnSpc>
              <a:spcBef>
                <a:spcPts val="0"/>
              </a:spcBef>
              <a:spcAft>
                <a:spcPts val="0"/>
              </a:spcAft>
              <a:buClr>
                <a:schemeClr val="dk1"/>
              </a:buClr>
              <a:buSzPts val="1200"/>
              <a:buChar char="●"/>
            </a:pPr>
            <a:r>
              <a:rPr lang="en" sz="1200">
                <a:solidFill>
                  <a:schemeClr val="dk1"/>
                </a:solidFill>
              </a:rPr>
              <a:t>Minimiser les rejets et les pertes de résultats</a:t>
            </a:r>
            <a:endParaRPr sz="1200">
              <a:solidFill>
                <a:schemeClr val="dk1"/>
              </a:solidFill>
            </a:endParaRPr>
          </a:p>
          <a:p>
            <a:pPr indent="-304800" lvl="0" marL="609600" rtl="0" algn="l">
              <a:lnSpc>
                <a:spcPct val="115000"/>
              </a:lnSpc>
              <a:spcBef>
                <a:spcPts val="0"/>
              </a:spcBef>
              <a:spcAft>
                <a:spcPts val="0"/>
              </a:spcAft>
              <a:buClr>
                <a:schemeClr val="dk1"/>
              </a:buClr>
              <a:buSzPts val="1200"/>
              <a:buChar char="●"/>
            </a:pPr>
            <a:r>
              <a:rPr lang="en" sz="1200">
                <a:solidFill>
                  <a:schemeClr val="dk1"/>
                </a:solidFill>
              </a:rPr>
              <a:t>Limiter la charge pour rester sous la barre des 80% d'utilisation.</a:t>
            </a:r>
            <a:endParaRPr sz="1200">
              <a:solidFill>
                <a:schemeClr val="dk1"/>
              </a:solidFill>
            </a:endParaRPr>
          </a:p>
          <a:p>
            <a:pPr indent="0" lvl="0" marL="0" rtl="0" algn="l">
              <a:spcBef>
                <a:spcPts val="300"/>
              </a:spcBef>
              <a:spcAft>
                <a:spcPts val="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f411bc3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f411bc3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Nous avons plusieurs enjeux à respecter:</a:t>
            </a:r>
            <a:endParaRPr sz="1200">
              <a:solidFill>
                <a:schemeClr val="dk1"/>
              </a:solidFill>
            </a:endParaRPr>
          </a:p>
          <a:p>
            <a:pPr indent="-304800" lvl="0" marL="609600" rtl="0" algn="l">
              <a:lnSpc>
                <a:spcPct val="115000"/>
              </a:lnSpc>
              <a:spcBef>
                <a:spcPts val="300"/>
              </a:spcBef>
              <a:spcAft>
                <a:spcPts val="0"/>
              </a:spcAft>
              <a:buClr>
                <a:schemeClr val="dk1"/>
              </a:buClr>
              <a:buSzPts val="1200"/>
              <a:buChar char="●"/>
            </a:pPr>
            <a:r>
              <a:rPr lang="en" sz="1200">
                <a:solidFill>
                  <a:schemeClr val="dk1"/>
                </a:solidFill>
              </a:rPr>
              <a:t>Minimiser la taille des files d'attente, et donc par conséquent le temps de séjour d'un rendu étudiant</a:t>
            </a:r>
            <a:endParaRPr sz="1200">
              <a:solidFill>
                <a:schemeClr val="dk1"/>
              </a:solidFill>
            </a:endParaRPr>
          </a:p>
          <a:p>
            <a:pPr indent="-304800" lvl="0" marL="609600" rtl="0" algn="l">
              <a:lnSpc>
                <a:spcPct val="115000"/>
              </a:lnSpc>
              <a:spcBef>
                <a:spcPts val="0"/>
              </a:spcBef>
              <a:spcAft>
                <a:spcPts val="0"/>
              </a:spcAft>
              <a:buClr>
                <a:schemeClr val="dk1"/>
              </a:buClr>
              <a:buSzPts val="1200"/>
              <a:buChar char="●"/>
            </a:pPr>
            <a:r>
              <a:rPr lang="en" sz="1200">
                <a:solidFill>
                  <a:schemeClr val="dk1"/>
                </a:solidFill>
              </a:rPr>
              <a:t>Minimiser les rejets et les pertes de résultats</a:t>
            </a:r>
            <a:endParaRPr sz="1200">
              <a:solidFill>
                <a:schemeClr val="dk1"/>
              </a:solidFill>
            </a:endParaRPr>
          </a:p>
          <a:p>
            <a:pPr indent="-304800" lvl="0" marL="609600" rtl="0" algn="l">
              <a:lnSpc>
                <a:spcPct val="115000"/>
              </a:lnSpc>
              <a:spcBef>
                <a:spcPts val="0"/>
              </a:spcBef>
              <a:spcAft>
                <a:spcPts val="0"/>
              </a:spcAft>
              <a:buClr>
                <a:schemeClr val="dk1"/>
              </a:buClr>
              <a:buSzPts val="1200"/>
              <a:buChar char="●"/>
            </a:pPr>
            <a:r>
              <a:rPr lang="en" sz="1200">
                <a:solidFill>
                  <a:schemeClr val="dk1"/>
                </a:solidFill>
              </a:rPr>
              <a:t>Limiter la charge pour rester sous la barre des 80% d'utilisation.</a:t>
            </a:r>
            <a:endParaRPr sz="1200">
              <a:solidFill>
                <a:schemeClr val="dk1"/>
              </a:solidFill>
            </a:endParaRPr>
          </a:p>
          <a:p>
            <a:pPr indent="0" lvl="0" marL="0" rtl="0" algn="l">
              <a:spcBef>
                <a:spcPts val="300"/>
              </a:spcBef>
              <a:spcAft>
                <a:spcPts val="0"/>
              </a:spcAft>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241cc68d4_4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241cc68d4_4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Person 1:</a:t>
            </a:r>
            <a:endParaRPr>
              <a:solidFill>
                <a:schemeClr val="dk1"/>
              </a:solidFill>
            </a:endParaRPr>
          </a:p>
          <a:p>
            <a:pPr indent="0" lvl="0" marL="0" rtl="0" algn="l">
              <a:spcBef>
                <a:spcPts val="0"/>
              </a:spcBef>
              <a:spcAft>
                <a:spcPts val="0"/>
              </a:spcAft>
              <a:buNone/>
            </a:pPr>
            <a:r>
              <a:rPr lang="en">
                <a:solidFill>
                  <a:schemeClr val="dk1"/>
                </a:solidFill>
              </a:rPr>
              <a:t>On vise à ne pas dépasser ~80 % de charge si possible </a:t>
            </a:r>
            <a:endParaRPr>
              <a:solidFill>
                <a:schemeClr val="dk1"/>
              </a:solidFill>
            </a:endParaRPr>
          </a:p>
          <a:p>
            <a:pPr indent="0" lvl="0" marL="0" rtl="0" algn="l">
              <a:spcBef>
                <a:spcPts val="0"/>
              </a:spcBef>
              <a:spcAft>
                <a:spcPts val="0"/>
              </a:spcAft>
              <a:buNone/>
            </a:pPr>
            <a:r>
              <a:rPr lang="en">
                <a:solidFill>
                  <a:schemeClr val="dk1"/>
                </a:solidFill>
              </a:rPr>
              <a:t>Présenter les </a:t>
            </a:r>
            <a:r>
              <a:rPr i="1" lang="en">
                <a:solidFill>
                  <a:schemeClr val="dk1"/>
                </a:solidFill>
              </a:rPr>
              <a:t>2.2 Indicateurs de performance</a:t>
            </a:r>
            <a:endParaRPr>
              <a:solidFill>
                <a:schemeClr val="dk1"/>
              </a:solidFill>
            </a:endParaRPr>
          </a:p>
          <a:p>
            <a:pPr indent="0" lvl="0" marL="0" rtl="0" algn="l">
              <a:spcBef>
                <a:spcPts val="0"/>
              </a:spcBef>
              <a:spcAft>
                <a:spcPts val="0"/>
              </a:spcAft>
              <a:buNone/>
            </a:pPr>
            <a:r>
              <a:rPr lang="en">
                <a:solidFill>
                  <a:schemeClr val="dk1"/>
                </a:solidFill>
              </a:rPr>
              <a:t>Rappeler </a:t>
            </a:r>
            <a:r>
              <a:rPr i="1" lang="en">
                <a:solidFill>
                  <a:schemeClr val="dk1"/>
                </a:solidFill>
              </a:rPr>
              <a:t>2.3 Hy</a:t>
            </a:r>
            <a:r>
              <a:rPr i="1" lang="en">
                <a:solidFill>
                  <a:schemeClr val="dk1"/>
                </a:solidFill>
              </a:rPr>
              <a:t>p</a:t>
            </a:r>
            <a:r>
              <a:rPr i="1" lang="en">
                <a:solidFill>
                  <a:schemeClr val="dk1"/>
                </a:solidFill>
              </a:rPr>
              <a:t>othèses de modélisation</a:t>
            </a:r>
            <a:r>
              <a:rPr lang="en">
                <a:solidFill>
                  <a:schemeClr val="dk1"/>
                </a:solidFill>
              </a:rPr>
              <a:t> : arrivées Poisson, services exponentiels.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241cc68d4_4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2241cc68d4_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 - Start Person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241cc68d4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241cc68d4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2:</a:t>
            </a:r>
            <a:endParaRPr/>
          </a:p>
          <a:p>
            <a:pPr indent="0" lvl="0" marL="0" rtl="0" algn="l">
              <a:spcBef>
                <a:spcPts val="0"/>
              </a:spcBef>
              <a:spcAft>
                <a:spcPts val="0"/>
              </a:spcAft>
              <a:buNone/>
            </a:pPr>
            <a:r>
              <a:rPr lang="en">
                <a:solidFill>
                  <a:schemeClr val="dk1"/>
                </a:solidFill>
              </a:rPr>
              <a:t>En mode infini on n’a aucun rejet, mais le temps peut exploser si λ &gt;= Ku1 ou λ &gt;= u2.</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Calibri"/>
                <a:ea typeface="Calibri"/>
                <a:cs typeface="Calibri"/>
                <a:sym typeface="Calibri"/>
              </a:rPr>
              <a:t>Tavg limité si </a:t>
            </a:r>
            <a:r>
              <a:rPr b="1" lang="en" sz="1800">
                <a:solidFill>
                  <a:schemeClr val="dk1"/>
                </a:solidFill>
                <a:latin typeface="Calibri"/>
                <a:ea typeface="Calibri"/>
                <a:cs typeface="Calibri"/>
                <a:sym typeface="Calibri"/>
              </a:rPr>
              <a:t>λ &lt; Kμ1, μ2, </a:t>
            </a:r>
            <a:r>
              <a:rPr lang="en" sz="1800">
                <a:solidFill>
                  <a:schemeClr val="dk1"/>
                </a:solidFill>
                <a:latin typeface="Calibri"/>
                <a:ea typeface="Calibri"/>
                <a:cs typeface="Calibri"/>
                <a:sym typeface="Calibri"/>
              </a:rPr>
              <a:t>mais peut exploser si λ s’approche de ces valeurs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Exemple : </a:t>
            </a:r>
            <a:r>
              <a:rPr i="1" lang="en" sz="1800">
                <a:solidFill>
                  <a:schemeClr val="dk1"/>
                </a:solidFill>
                <a:latin typeface="Calibri"/>
                <a:ea typeface="Calibri"/>
                <a:cs typeface="Calibri"/>
                <a:sym typeface="Calibri"/>
              </a:rPr>
              <a:t>Infinite_Sans_Backup_Piscine_K_17</a:t>
            </a:r>
            <a:r>
              <a:rPr lang="en" sz="1800">
                <a:solidFill>
                  <a:schemeClr val="dk1"/>
                </a:solidFill>
                <a:latin typeface="Calibri"/>
                <a:ea typeface="Calibri"/>
                <a:cs typeface="Calibri"/>
                <a:sym typeface="Calibri"/>
              </a:rPr>
              <a:t> → Tavg​=2,69</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9440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Analyse et optimisation du système d’attente</a:t>
            </a:r>
            <a:endParaRPr/>
          </a:p>
        </p:txBody>
      </p:sp>
      <p:sp>
        <p:nvSpPr>
          <p:cNvPr id="129" name="Google Shape;129;p13"/>
          <p:cNvSpPr txBox="1"/>
          <p:nvPr>
            <p:ph idx="1" type="subTitle"/>
          </p:nvPr>
        </p:nvSpPr>
        <p:spPr>
          <a:xfrm>
            <a:off x="3888825" y="4421400"/>
            <a:ext cx="50622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Ivan, Bianca, Barbora, Enrique, Renaud-Dov</a:t>
            </a:r>
            <a:endParaRPr/>
          </a:p>
        </p:txBody>
      </p:sp>
      <p:sp>
        <p:nvSpPr>
          <p:cNvPr id="130" name="Google Shape;130;p13"/>
          <p:cNvSpPr txBox="1"/>
          <p:nvPr/>
        </p:nvSpPr>
        <p:spPr>
          <a:xfrm>
            <a:off x="2097600" y="2257475"/>
            <a:ext cx="4948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Calibri"/>
                <a:ea typeface="Calibri"/>
                <a:cs typeface="Calibri"/>
                <a:sym typeface="Calibri"/>
              </a:rPr>
              <a:t>Simulations et Recommandations (Waterfall, Channels &amp; Dams)</a:t>
            </a:r>
            <a:endParaRPr b="1" sz="13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213450" y="344700"/>
            <a:ext cx="81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1 - Waterfall (Queues Infinies)</a:t>
            </a:r>
            <a:endParaRPr/>
          </a:p>
        </p:txBody>
      </p:sp>
      <p:sp>
        <p:nvSpPr>
          <p:cNvPr id="185" name="Google Shape;185;p22"/>
          <p:cNvSpPr txBox="1"/>
          <p:nvPr>
            <p:ph idx="1" type="body"/>
          </p:nvPr>
        </p:nvSpPr>
        <p:spPr>
          <a:xfrm>
            <a:off x="213450" y="1044300"/>
            <a:ext cx="8717100" cy="3142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rgbClr val="000000"/>
              </a:buClr>
              <a:buSzPts val="1800"/>
              <a:buChar char="-"/>
            </a:pPr>
            <a:r>
              <a:rPr b="1" lang="en" sz="1800">
                <a:solidFill>
                  <a:srgbClr val="000000"/>
                </a:solidFill>
              </a:rPr>
              <a:t>Exemple K=17</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T</a:t>
            </a:r>
            <a:r>
              <a:rPr b="1" baseline="-25000" lang="en" sz="1800">
                <a:solidFill>
                  <a:srgbClr val="000000"/>
                </a:solidFill>
              </a:rPr>
              <a:t>avg</a:t>
            </a:r>
            <a:r>
              <a:rPr lang="en" sz="1800">
                <a:solidFill>
                  <a:srgbClr val="000000"/>
                </a:solidFill>
              </a:rPr>
              <a:t>​=2,69</a:t>
            </a:r>
            <a:r>
              <a:rPr b="1" lang="en" sz="1800">
                <a:solidFill>
                  <a:srgbClr val="000000"/>
                </a:solidFill>
              </a:rPr>
              <a:t> </a:t>
            </a:r>
            <a:endParaRPr sz="1800">
              <a:solidFill>
                <a:srgbClr val="000000"/>
              </a:solidFill>
            </a:endParaRPr>
          </a:p>
        </p:txBody>
      </p:sp>
      <p:pic>
        <p:nvPicPr>
          <p:cNvPr id="186" name="Google Shape;186;p22"/>
          <p:cNvPicPr preferRelativeResize="0"/>
          <p:nvPr/>
        </p:nvPicPr>
        <p:blipFill>
          <a:blip r:embed="rId3">
            <a:alphaModFix/>
          </a:blip>
          <a:stretch>
            <a:fillRect/>
          </a:stretch>
        </p:blipFill>
        <p:spPr>
          <a:xfrm>
            <a:off x="2786925" y="1122125"/>
            <a:ext cx="5943600" cy="297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213450" y="232550"/>
            <a:ext cx="81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1 - Waterfall (Queues finies)</a:t>
            </a:r>
            <a:endParaRPr/>
          </a:p>
        </p:txBody>
      </p:sp>
      <p:sp>
        <p:nvSpPr>
          <p:cNvPr id="192" name="Google Shape;192;p23"/>
          <p:cNvSpPr txBox="1"/>
          <p:nvPr>
            <p:ph idx="1" type="body"/>
          </p:nvPr>
        </p:nvSpPr>
        <p:spPr>
          <a:xfrm>
            <a:off x="213450" y="730100"/>
            <a:ext cx="8717100" cy="4147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000000"/>
                </a:solidFill>
              </a:rPr>
              <a:t>Présentation:</a:t>
            </a:r>
            <a:endParaRPr b="1"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b="1" lang="en" sz="1800">
                <a:solidFill>
                  <a:srgbClr val="000000"/>
                </a:solidFill>
              </a:rPr>
              <a:t>Toujours 2 files</a:t>
            </a:r>
            <a:r>
              <a:rPr lang="en" sz="1800">
                <a:solidFill>
                  <a:srgbClr val="000000"/>
                </a:solidFill>
              </a:rPr>
              <a:t>: exécution (K serveurs) + renvoi (1 serveur), mais capacités limitées:</a:t>
            </a:r>
            <a:endParaRPr sz="1800">
              <a:solidFill>
                <a:srgbClr val="000000"/>
              </a:solidFill>
            </a:endParaRPr>
          </a:p>
          <a:p>
            <a:pPr indent="-342900" lvl="1" marL="914400" rtl="0" algn="l">
              <a:lnSpc>
                <a:spcPct val="150000"/>
              </a:lnSpc>
              <a:spcBef>
                <a:spcPts val="0"/>
              </a:spcBef>
              <a:spcAft>
                <a:spcPts val="0"/>
              </a:spcAft>
              <a:buClr>
                <a:srgbClr val="000000"/>
              </a:buClr>
              <a:buSzPts val="1800"/>
              <a:buFont typeface="Arial"/>
              <a:buAutoNum type="alphaLcPeriod"/>
            </a:pPr>
            <a:r>
              <a:rPr lang="en" sz="1800">
                <a:solidFill>
                  <a:srgbClr val="000000"/>
                </a:solidFill>
              </a:rPr>
              <a:t>max(ks) pour la 1re file</a:t>
            </a:r>
            <a:endParaRPr sz="1800">
              <a:solidFill>
                <a:srgbClr val="000000"/>
              </a:solidFill>
            </a:endParaRPr>
          </a:p>
          <a:p>
            <a:pPr indent="-342900" lvl="1" marL="914400" rtl="0" algn="l">
              <a:lnSpc>
                <a:spcPct val="150000"/>
              </a:lnSpc>
              <a:spcBef>
                <a:spcPts val="0"/>
              </a:spcBef>
              <a:spcAft>
                <a:spcPts val="0"/>
              </a:spcAft>
              <a:buClr>
                <a:srgbClr val="000000"/>
              </a:buClr>
              <a:buSzPts val="1800"/>
              <a:buFont typeface="Arial"/>
              <a:buAutoNum type="alphaLcPeriod"/>
            </a:pPr>
            <a:r>
              <a:rPr lang="en" sz="1800">
                <a:solidFill>
                  <a:srgbClr val="000000"/>
                </a:solidFill>
              </a:rPr>
              <a:t>max(kf​) pour la 2e file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Rejets possibles:</a:t>
            </a:r>
            <a:endParaRPr b="1" sz="1800">
              <a:solidFill>
                <a:srgbClr val="000000"/>
              </a:solidFill>
            </a:endParaRPr>
          </a:p>
          <a:p>
            <a:pPr indent="-342900" lvl="1" marL="914400" rtl="0" algn="l">
              <a:lnSpc>
                <a:spcPct val="150000"/>
              </a:lnSpc>
              <a:spcBef>
                <a:spcPts val="0"/>
              </a:spcBef>
              <a:spcAft>
                <a:spcPts val="0"/>
              </a:spcAft>
              <a:buClr>
                <a:srgbClr val="000000"/>
              </a:buClr>
              <a:buSzPts val="1800"/>
              <a:buFont typeface="Arial"/>
              <a:buAutoNum type="alphaLcPeriod"/>
            </a:pPr>
            <a:r>
              <a:rPr lang="en" sz="1800">
                <a:solidFill>
                  <a:srgbClr val="000000"/>
                </a:solidFill>
              </a:rPr>
              <a:t>αs​: tags refusés si la première file est pleine,</a:t>
            </a:r>
            <a:endParaRPr sz="1800">
              <a:solidFill>
                <a:srgbClr val="000000"/>
              </a:solidFill>
            </a:endParaRPr>
          </a:p>
          <a:p>
            <a:pPr indent="-342900" lvl="1" marL="914400" rtl="0" algn="l">
              <a:lnSpc>
                <a:spcPct val="150000"/>
              </a:lnSpc>
              <a:spcBef>
                <a:spcPts val="0"/>
              </a:spcBef>
              <a:spcAft>
                <a:spcPts val="0"/>
              </a:spcAft>
              <a:buClr>
                <a:srgbClr val="000000"/>
              </a:buClr>
              <a:buSzPts val="1800"/>
              <a:buFont typeface="Arial"/>
              <a:buAutoNum type="alphaLcPeriod"/>
            </a:pPr>
            <a:r>
              <a:rPr lang="en" sz="1800">
                <a:solidFill>
                  <a:srgbClr val="000000"/>
                </a:solidFill>
              </a:rPr>
              <a:t>αf​: résultats perdus si la seconde file est saturée.</a:t>
            </a:r>
            <a:endParaRPr sz="1800">
              <a:solidFill>
                <a:srgbClr val="000000"/>
              </a:solidFill>
            </a:endParaRPr>
          </a:p>
        </p:txBody>
      </p:sp>
      <p:pic>
        <p:nvPicPr>
          <p:cNvPr id="193" name="Google Shape;193;p23"/>
          <p:cNvPicPr preferRelativeResize="0"/>
          <p:nvPr/>
        </p:nvPicPr>
        <p:blipFill>
          <a:blip r:embed="rId4">
            <a:alphaModFix/>
          </a:blip>
          <a:stretch>
            <a:fillRect/>
          </a:stretch>
        </p:blipFill>
        <p:spPr>
          <a:xfrm>
            <a:off x="-512525" y="5143500"/>
            <a:ext cx="4162425" cy="3086100"/>
          </a:xfrm>
          <a:prstGeom prst="rect">
            <a:avLst/>
          </a:prstGeom>
          <a:noFill/>
          <a:ln>
            <a:noFill/>
          </a:ln>
        </p:spPr>
      </p:pic>
      <p:pic>
        <p:nvPicPr>
          <p:cNvPr id="194" name="Google Shape;194;p23"/>
          <p:cNvPicPr preferRelativeResize="0"/>
          <p:nvPr/>
        </p:nvPicPr>
        <p:blipFill>
          <a:blip r:embed="rId5">
            <a:alphaModFix/>
          </a:blip>
          <a:stretch>
            <a:fillRect/>
          </a:stretch>
        </p:blipFill>
        <p:spPr>
          <a:xfrm>
            <a:off x="4213650" y="5143500"/>
            <a:ext cx="4276725" cy="294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213450" y="232550"/>
            <a:ext cx="81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1 - Waterfall (Queues finies)</a:t>
            </a:r>
            <a:endParaRPr/>
          </a:p>
        </p:txBody>
      </p:sp>
      <p:sp>
        <p:nvSpPr>
          <p:cNvPr id="200" name="Google Shape;200;p24"/>
          <p:cNvSpPr txBox="1"/>
          <p:nvPr>
            <p:ph idx="1" type="body"/>
          </p:nvPr>
        </p:nvSpPr>
        <p:spPr>
          <a:xfrm>
            <a:off x="213450" y="730100"/>
            <a:ext cx="8717100" cy="4147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000000"/>
                </a:solidFill>
              </a:rPr>
              <a:t>Résultats :</a:t>
            </a:r>
            <a:endParaRPr b="1"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Taux de refus </a:t>
            </a:r>
            <a:r>
              <a:rPr lang="en" sz="1800">
                <a:solidFill>
                  <a:srgbClr val="000000"/>
                </a:solidFill>
              </a:rPr>
              <a:t>αs​ : frustrant pour l’utilisateur</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Taux de pages blanches αf : résultat perdu</a:t>
            </a:r>
            <a:endParaRPr sz="1800">
              <a:solidFill>
                <a:srgbClr val="000000"/>
              </a:solidFill>
            </a:endParaRPr>
          </a:p>
          <a:p>
            <a:pPr indent="0" lvl="0" marL="0" rtl="0" algn="l">
              <a:lnSpc>
                <a:spcPct val="150000"/>
              </a:lnSpc>
              <a:spcBef>
                <a:spcPts val="0"/>
              </a:spcBef>
              <a:spcAft>
                <a:spcPts val="0"/>
              </a:spcAft>
              <a:buNone/>
            </a:pPr>
            <a:r>
              <a:t/>
            </a:r>
            <a:endParaRPr sz="1800">
              <a:solidFill>
                <a:srgbClr val="000000"/>
              </a:solidFill>
            </a:endParaRPr>
          </a:p>
          <a:p>
            <a:pPr indent="0" lvl="0" marL="0" rtl="0" algn="l">
              <a:lnSpc>
                <a:spcPct val="150000"/>
              </a:lnSpc>
              <a:spcBef>
                <a:spcPts val="0"/>
              </a:spcBef>
              <a:spcAft>
                <a:spcPts val="0"/>
              </a:spcAft>
              <a:buNone/>
            </a:pPr>
            <a:r>
              <a:t/>
            </a:r>
            <a:endParaRPr sz="1800">
              <a:solidFill>
                <a:srgbClr val="000000"/>
              </a:solidFill>
            </a:endParaRPr>
          </a:p>
        </p:txBody>
      </p:sp>
      <p:pic>
        <p:nvPicPr>
          <p:cNvPr id="201" name="Google Shape;201;p24"/>
          <p:cNvPicPr preferRelativeResize="0"/>
          <p:nvPr/>
        </p:nvPicPr>
        <p:blipFill>
          <a:blip r:embed="rId3">
            <a:alphaModFix/>
          </a:blip>
          <a:stretch>
            <a:fillRect/>
          </a:stretch>
        </p:blipFill>
        <p:spPr>
          <a:xfrm>
            <a:off x="274647" y="2017525"/>
            <a:ext cx="3969729" cy="2859775"/>
          </a:xfrm>
          <a:prstGeom prst="rect">
            <a:avLst/>
          </a:prstGeom>
          <a:noFill/>
          <a:ln>
            <a:noFill/>
          </a:ln>
        </p:spPr>
      </p:pic>
      <p:pic>
        <p:nvPicPr>
          <p:cNvPr id="202" name="Google Shape;202;p24"/>
          <p:cNvPicPr preferRelativeResize="0"/>
          <p:nvPr/>
        </p:nvPicPr>
        <p:blipFill>
          <a:blip r:embed="rId4">
            <a:alphaModFix/>
          </a:blip>
          <a:stretch>
            <a:fillRect/>
          </a:stretch>
        </p:blipFill>
        <p:spPr>
          <a:xfrm>
            <a:off x="4490925" y="1988125"/>
            <a:ext cx="4276725" cy="2859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0" y="1042950"/>
            <a:ext cx="9144000" cy="3057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Comparaison et Back-up:</a:t>
            </a:r>
            <a:endParaRPr sz="4200"/>
          </a:p>
          <a:p>
            <a:pPr indent="0" lvl="0" marL="0" rtl="0" algn="ctr">
              <a:spcBef>
                <a:spcPts val="0"/>
              </a:spcBef>
              <a:spcAft>
                <a:spcPts val="0"/>
              </a:spcAft>
              <a:buNone/>
            </a:pPr>
            <a:r>
              <a:rPr lang="en" sz="4200"/>
              <a:t>Synthèse Waterfall</a:t>
            </a:r>
            <a:endParaRPr sz="4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206575" y="322300"/>
            <a:ext cx="79389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Back-up &amp; Impact sur αf </a:t>
            </a:r>
            <a:endParaRPr/>
          </a:p>
        </p:txBody>
      </p:sp>
      <p:sp>
        <p:nvSpPr>
          <p:cNvPr id="213" name="Google Shape;213;p26"/>
          <p:cNvSpPr txBox="1"/>
          <p:nvPr>
            <p:ph idx="1" type="body"/>
          </p:nvPr>
        </p:nvSpPr>
        <p:spPr>
          <a:xfrm>
            <a:off x="206575" y="1032825"/>
            <a:ext cx="7938900" cy="3695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800">
                <a:solidFill>
                  <a:srgbClr val="000000"/>
                </a:solidFill>
              </a:rPr>
              <a:t>But du back-up</a:t>
            </a:r>
            <a:r>
              <a:rPr lang="en" sz="1800">
                <a:solidFill>
                  <a:srgbClr val="000000"/>
                </a:solidFill>
              </a:rPr>
              <a:t>:</a:t>
            </a:r>
            <a:endParaRPr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Stockage temporaire des résultats si la 2ᵉ file est saturée.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Réintégration des résultats pour limiter les pertes (αf→0).</a:t>
            </a:r>
            <a:endParaRPr sz="1800">
              <a:solidFill>
                <a:srgbClr val="000000"/>
              </a:solidFill>
            </a:endParaRPr>
          </a:p>
          <a:p>
            <a:pPr indent="0" lvl="0" marL="0" rtl="0" algn="l">
              <a:lnSpc>
                <a:spcPct val="150000"/>
              </a:lnSpc>
              <a:spcBef>
                <a:spcPts val="1200"/>
              </a:spcBef>
              <a:spcAft>
                <a:spcPts val="0"/>
              </a:spcAft>
              <a:buNone/>
            </a:pPr>
            <a:r>
              <a:rPr b="1" lang="en" sz="1800">
                <a:solidFill>
                  <a:srgbClr val="000000"/>
                </a:solidFill>
              </a:rPr>
              <a:t>Limites</a:t>
            </a:r>
            <a:r>
              <a:rPr lang="en" sz="1800">
                <a:solidFill>
                  <a:srgbClr val="000000"/>
                </a:solidFill>
              </a:rPr>
              <a:t>:</a:t>
            </a:r>
            <a:endParaRPr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Taux de vidage insuffisant (μ2&lt;λ) peut déplacer la saturation.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Possible augmentation du T</a:t>
            </a:r>
            <a:r>
              <a:rPr baseline="-25000" lang="en" sz="1800">
                <a:solidFill>
                  <a:srgbClr val="000000"/>
                </a:solidFill>
              </a:rPr>
              <a:t>avg​</a:t>
            </a:r>
            <a:r>
              <a:rPr lang="en" sz="1800">
                <a:solidFill>
                  <a:srgbClr val="000000"/>
                </a:solidFill>
              </a:rPr>
              <a:t> et de la variance.</a:t>
            </a:r>
            <a:endParaRPr sz="1800">
              <a:solidFill>
                <a:srgbClr val="000000"/>
              </a:solidFill>
            </a:endParaRPr>
          </a:p>
          <a:p>
            <a:pPr indent="0" lvl="0" marL="0" rtl="0" algn="l">
              <a:lnSpc>
                <a:spcPct val="100000"/>
              </a:lnSpc>
              <a:spcBef>
                <a:spcPts val="1200"/>
              </a:spcBef>
              <a:spcAft>
                <a:spcPts val="12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206575" y="322300"/>
            <a:ext cx="79389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Back-up &amp; Impact sur αf </a:t>
            </a:r>
            <a:endParaRPr/>
          </a:p>
        </p:txBody>
      </p:sp>
      <p:sp>
        <p:nvSpPr>
          <p:cNvPr id="219" name="Google Shape;219;p27"/>
          <p:cNvSpPr txBox="1"/>
          <p:nvPr>
            <p:ph idx="1" type="body"/>
          </p:nvPr>
        </p:nvSpPr>
        <p:spPr>
          <a:xfrm>
            <a:off x="206575" y="1032825"/>
            <a:ext cx="7938900" cy="3695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000000"/>
                </a:solidFill>
              </a:rPr>
              <a:t>Résultats :</a:t>
            </a:r>
            <a:endParaRPr b="1"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Baisse significative de αf</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Risque de saturation du back-up si mal dimensionné.</a:t>
            </a:r>
            <a:endParaRPr sz="1800">
              <a:solidFill>
                <a:srgbClr val="000000"/>
              </a:solidFill>
            </a:endParaRPr>
          </a:p>
          <a:p>
            <a:pPr indent="0" lvl="0" marL="0" rtl="0" algn="l">
              <a:lnSpc>
                <a:spcPct val="150000"/>
              </a:lnSpc>
              <a:spcBef>
                <a:spcPts val="1200"/>
              </a:spcBef>
              <a:spcAft>
                <a:spcPts val="0"/>
              </a:spcAft>
              <a:buNone/>
            </a:pPr>
            <a:r>
              <a:rPr b="1" lang="en" sz="1800">
                <a:solidFill>
                  <a:srgbClr val="000000"/>
                </a:solidFill>
              </a:rPr>
              <a:t>Conclusion:</a:t>
            </a:r>
            <a:endParaRPr b="1"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Solution efficace mais dépend du dimensionnement adéquat.</a:t>
            </a:r>
            <a:endParaRPr sz="1800">
              <a:solidFill>
                <a:srgbClr val="000000"/>
              </a:solidFill>
            </a:endParaRPr>
          </a:p>
          <a:p>
            <a:pPr indent="0" lvl="0" marL="0" rtl="0" algn="l">
              <a:lnSpc>
                <a:spcPct val="100000"/>
              </a:lnSpc>
              <a:spcBef>
                <a:spcPts val="1200"/>
              </a:spcBef>
              <a:spcAft>
                <a:spcPts val="120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95100" y="322300"/>
            <a:ext cx="7950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Comparaison Finie vs Infinie &amp; Observations</a:t>
            </a:r>
            <a:endParaRPr/>
          </a:p>
        </p:txBody>
      </p:sp>
      <p:sp>
        <p:nvSpPr>
          <p:cNvPr id="225" name="Google Shape;225;p28"/>
          <p:cNvSpPr txBox="1"/>
          <p:nvPr>
            <p:ph idx="1" type="body"/>
          </p:nvPr>
        </p:nvSpPr>
        <p:spPr>
          <a:xfrm>
            <a:off x="195100" y="933325"/>
            <a:ext cx="8371800" cy="184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000000"/>
                </a:solidFill>
              </a:rPr>
              <a:t>Files Infinies:</a:t>
            </a:r>
            <a:endParaRPr b="1"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Temps moyen -&gt; peut exploser si λ se rapproche de Kμ1 ou μ2.</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αs = 0, αf = 0: aucune soumission bloquée ni resultat perdu.</a:t>
            </a:r>
            <a:endParaRPr sz="1800">
              <a:solidFill>
                <a:srgbClr val="000000"/>
              </a:solidFill>
            </a:endParaRPr>
          </a:p>
          <a:p>
            <a:pPr indent="0" lvl="0" marL="0" rtl="0" algn="l">
              <a:lnSpc>
                <a:spcPct val="150000"/>
              </a:lnSpc>
              <a:spcBef>
                <a:spcPts val="1200"/>
              </a:spcBef>
              <a:spcAft>
                <a:spcPts val="0"/>
              </a:spcAft>
              <a:buNone/>
            </a:pPr>
            <a:r>
              <a:rPr b="1" lang="en" sz="1800">
                <a:solidFill>
                  <a:srgbClr val="000000"/>
                </a:solidFill>
              </a:rPr>
              <a:t>Files Finies:</a:t>
            </a:r>
            <a:endParaRPr b="1"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αs &gt; 0, αf &gt; 0: il y a des rejets/pertes si la capacité des files est atteinte.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Temps moyen -&gt; reste plus maîtrisable (pas de files infinie), mais frustration possible (tags refuses)</a:t>
            </a:r>
            <a:endParaRPr sz="1800">
              <a:solidFill>
                <a:srgbClr val="000000"/>
              </a:solidFill>
            </a:endParaRPr>
          </a:p>
          <a:p>
            <a:pPr indent="457200" lvl="0" marL="0" rtl="0" algn="l">
              <a:lnSpc>
                <a:spcPct val="150000"/>
              </a:lnSpc>
              <a:spcBef>
                <a:spcPts val="1200"/>
              </a:spcBef>
              <a:spcAft>
                <a:spcPts val="0"/>
              </a:spcAft>
              <a:buNone/>
            </a:pPr>
            <a:r>
              <a:t/>
            </a:r>
            <a:endParaRPr b="1" sz="1800">
              <a:solidFill>
                <a:srgbClr val="000000"/>
              </a:solidFill>
            </a:endParaRPr>
          </a:p>
          <a:p>
            <a:pPr indent="0" lvl="0" marL="0" rtl="0" algn="l">
              <a:lnSpc>
                <a:spcPct val="150000"/>
              </a:lnSpc>
              <a:spcBef>
                <a:spcPts val="0"/>
              </a:spcBef>
              <a:spcAft>
                <a:spcPts val="0"/>
              </a:spcAft>
              <a:buNone/>
            </a:pPr>
            <a:r>
              <a:t/>
            </a:r>
            <a:endParaRPr sz="1800">
              <a:solidFill>
                <a:srgbClr val="000000"/>
              </a:solidFill>
            </a:endParaRPr>
          </a:p>
        </p:txBody>
      </p:sp>
      <p:sp>
        <p:nvSpPr>
          <p:cNvPr id="226" name="Google Shape;226;p28"/>
          <p:cNvSpPr txBox="1"/>
          <p:nvPr/>
        </p:nvSpPr>
        <p:spPr>
          <a:xfrm>
            <a:off x="1344900" y="4370475"/>
            <a:ext cx="430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95100" y="322300"/>
            <a:ext cx="7950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Comparaison Finie vs Infinie &amp; Observations</a:t>
            </a:r>
            <a:endParaRPr/>
          </a:p>
        </p:txBody>
      </p:sp>
      <p:graphicFrame>
        <p:nvGraphicFramePr>
          <p:cNvPr id="232" name="Google Shape;232;p29"/>
          <p:cNvGraphicFramePr/>
          <p:nvPr/>
        </p:nvGraphicFramePr>
        <p:xfrm>
          <a:off x="952500" y="1784800"/>
          <a:ext cx="3000000" cy="3000000"/>
        </p:xfrm>
        <a:graphic>
          <a:graphicData uri="http://schemas.openxmlformats.org/drawingml/2006/table">
            <a:tbl>
              <a:tblPr>
                <a:noFill/>
                <a:tableStyleId>{27A65E7A-91BE-4282-B4B9-EE5FFB16361B}</a:tableStyleId>
              </a:tblPr>
              <a:tblGrid>
                <a:gridCol w="1809750"/>
                <a:gridCol w="1809750"/>
                <a:gridCol w="1809750"/>
                <a:gridCol w="1809750"/>
              </a:tblGrid>
              <a:tr h="78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αs</a:t>
                      </a:r>
                      <a:endParaRPr b="1"/>
                    </a:p>
                  </a:txBody>
                  <a:tcPr marT="91425" marB="91425" marR="91425" marL="91425"/>
                </a:tc>
                <a:tc>
                  <a:txBody>
                    <a:bodyPr/>
                    <a:lstStyle/>
                    <a:p>
                      <a:pPr indent="0" lvl="0" marL="0" rtl="0" algn="l">
                        <a:spcBef>
                          <a:spcPts val="0"/>
                        </a:spcBef>
                        <a:spcAft>
                          <a:spcPts val="0"/>
                        </a:spcAft>
                        <a:buNone/>
                      </a:pPr>
                      <a:r>
                        <a:rPr b="1" lang="en"/>
                        <a:t>αf</a:t>
                      </a:r>
                      <a:endParaRPr b="1"/>
                    </a:p>
                  </a:txBody>
                  <a:tcPr marT="91425" marB="91425" marR="91425" marL="91425"/>
                </a:tc>
                <a:tc>
                  <a:txBody>
                    <a:bodyPr/>
                    <a:lstStyle/>
                    <a:p>
                      <a:pPr indent="0" lvl="0" marL="0" rtl="0" algn="l">
                        <a:spcBef>
                          <a:spcPts val="0"/>
                        </a:spcBef>
                        <a:spcAft>
                          <a:spcPts val="0"/>
                        </a:spcAft>
                        <a:buNone/>
                      </a:pPr>
                      <a:r>
                        <a:rPr b="1" lang="en"/>
                        <a:t>T</a:t>
                      </a:r>
                      <a:r>
                        <a:rPr b="1" baseline="-25000" lang="en"/>
                        <a:t>avg</a:t>
                      </a:r>
                      <a:r>
                        <a:rPr b="1" lang="en"/>
                        <a:t> (charge élevée)</a:t>
                      </a:r>
                      <a:endParaRPr b="1"/>
                    </a:p>
                  </a:txBody>
                  <a:tcPr marT="91425" marB="91425" marR="91425" marL="91425"/>
                </a:tc>
              </a:tr>
              <a:tr h="381000">
                <a:tc>
                  <a:txBody>
                    <a:bodyPr/>
                    <a:lstStyle/>
                    <a:p>
                      <a:pPr indent="0" lvl="0" marL="0" rtl="0" algn="l">
                        <a:spcBef>
                          <a:spcPts val="0"/>
                        </a:spcBef>
                        <a:spcAft>
                          <a:spcPts val="0"/>
                        </a:spcAft>
                        <a:buNone/>
                      </a:pPr>
                      <a:r>
                        <a:rPr b="1" lang="en"/>
                        <a:t>Infinie</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Peut exploser</a:t>
                      </a:r>
                      <a:endParaRPr/>
                    </a:p>
                  </a:txBody>
                  <a:tcPr marT="91425" marB="91425" marR="91425" marL="91425"/>
                </a:tc>
              </a:tr>
              <a:tr h="381000">
                <a:tc>
                  <a:txBody>
                    <a:bodyPr/>
                    <a:lstStyle/>
                    <a:p>
                      <a:pPr indent="0" lvl="0" marL="0" rtl="0" algn="l">
                        <a:spcBef>
                          <a:spcPts val="0"/>
                        </a:spcBef>
                        <a:spcAft>
                          <a:spcPts val="0"/>
                        </a:spcAft>
                        <a:buNone/>
                      </a:pPr>
                      <a:r>
                        <a:rPr b="1" lang="en"/>
                        <a:t>Finie</a:t>
                      </a:r>
                      <a:endParaRPr b="1"/>
                    </a:p>
                  </a:txBody>
                  <a:tcPr marT="91425" marB="91425" marR="91425" marL="91425"/>
                </a:tc>
                <a:tc>
                  <a:txBody>
                    <a:bodyPr/>
                    <a:lstStyle/>
                    <a:p>
                      <a:pPr indent="0" lvl="0" marL="0" rtl="0" algn="l">
                        <a:spcBef>
                          <a:spcPts val="0"/>
                        </a:spcBef>
                        <a:spcAft>
                          <a:spcPts val="0"/>
                        </a:spcAft>
                        <a:buNone/>
                      </a:pPr>
                      <a:r>
                        <a:rPr lang="en"/>
                        <a:t>&gt;0%</a:t>
                      </a:r>
                      <a:endParaRPr/>
                    </a:p>
                  </a:txBody>
                  <a:tcPr marT="91425" marB="91425" marR="91425" marL="91425"/>
                </a:tc>
                <a:tc>
                  <a:txBody>
                    <a:bodyPr/>
                    <a:lstStyle/>
                    <a:p>
                      <a:pPr indent="0" lvl="0" marL="0" rtl="0" algn="l">
                        <a:spcBef>
                          <a:spcPts val="0"/>
                        </a:spcBef>
                        <a:spcAft>
                          <a:spcPts val="0"/>
                        </a:spcAft>
                        <a:buNone/>
                      </a:pPr>
                      <a:r>
                        <a:rPr lang="en"/>
                        <a:t>&gt;0%</a:t>
                      </a:r>
                      <a:endParaRPr/>
                    </a:p>
                  </a:txBody>
                  <a:tcPr marT="91425" marB="91425" marR="91425" marL="91425"/>
                </a:tc>
                <a:tc>
                  <a:txBody>
                    <a:bodyPr/>
                    <a:lstStyle/>
                    <a:p>
                      <a:pPr indent="0" lvl="0" marL="0" rtl="0" algn="l">
                        <a:spcBef>
                          <a:spcPts val="0"/>
                        </a:spcBef>
                        <a:spcAft>
                          <a:spcPts val="0"/>
                        </a:spcAft>
                        <a:buNone/>
                      </a:pPr>
                      <a:r>
                        <a:rPr lang="en"/>
                        <a:t>Plus limité</a:t>
                      </a:r>
                      <a:endParaRPr/>
                    </a:p>
                  </a:txBody>
                  <a:tcPr marT="91425" marB="91425" marR="91425" marL="91425"/>
                </a:tc>
              </a:tr>
            </a:tbl>
          </a:graphicData>
        </a:graphic>
      </p:graphicFrame>
      <p:sp>
        <p:nvSpPr>
          <p:cNvPr id="233" name="Google Shape;233;p29"/>
          <p:cNvSpPr txBox="1"/>
          <p:nvPr/>
        </p:nvSpPr>
        <p:spPr>
          <a:xfrm>
            <a:off x="1344900" y="4370475"/>
            <a:ext cx="430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514350" y="1042950"/>
            <a:ext cx="8115300" cy="3057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Partie 2 - Channels &amp; Dams</a:t>
            </a:r>
            <a:endParaRPr sz="4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82275" y="419475"/>
            <a:ext cx="83208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Multi-populations: ING vs. SUP (Channels &amp; Dams)</a:t>
            </a:r>
            <a:endParaRPr/>
          </a:p>
        </p:txBody>
      </p:sp>
      <p:sp>
        <p:nvSpPr>
          <p:cNvPr id="244" name="Google Shape;244;p31"/>
          <p:cNvSpPr txBox="1"/>
          <p:nvPr>
            <p:ph idx="1" type="body"/>
          </p:nvPr>
        </p:nvSpPr>
        <p:spPr>
          <a:xfrm>
            <a:off x="182275" y="1021350"/>
            <a:ext cx="8586300" cy="3913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000000"/>
                </a:solidFill>
              </a:rPr>
              <a:t>Présentation :</a:t>
            </a:r>
            <a:endParaRPr b="1"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b="1" lang="en" sz="1800">
                <a:solidFill>
                  <a:srgbClr val="000000"/>
                </a:solidFill>
              </a:rPr>
              <a:t>Exemple de flux simules</a:t>
            </a:r>
            <a:r>
              <a:rPr lang="en" sz="1800">
                <a:solidFill>
                  <a:srgbClr val="000000"/>
                </a:solidFill>
              </a:rPr>
              <a:t>: ING (16,6 tags/min, u=1) + SUP (0,65 tags/min, u = 0.2)</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Constant naif</a:t>
            </a:r>
            <a:r>
              <a:rPr lang="en" sz="1800">
                <a:solidFill>
                  <a:srgbClr val="000000"/>
                </a:solidFill>
              </a:rPr>
              <a:t>: En </a:t>
            </a:r>
            <a:r>
              <a:rPr lang="en" sz="1800">
                <a:solidFill>
                  <a:srgbClr val="000000"/>
                </a:solidFill>
              </a:rPr>
              <a:t>agrégeant</a:t>
            </a:r>
            <a:r>
              <a:rPr lang="en" sz="1800">
                <a:solidFill>
                  <a:srgbClr val="000000"/>
                </a:solidFill>
              </a:rPr>
              <a:t> les flux dans un </a:t>
            </a:r>
            <a:r>
              <a:rPr lang="en" sz="1800">
                <a:solidFill>
                  <a:srgbClr val="000000"/>
                </a:solidFill>
              </a:rPr>
              <a:t>même</a:t>
            </a:r>
            <a:r>
              <a:rPr lang="en" sz="1800">
                <a:solidFill>
                  <a:srgbClr val="000000"/>
                </a:solidFill>
              </a:rPr>
              <a:t> pool, on pourrait avoir besoin d’environ 108 serveurs pour tout absorber.</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Defi principal</a:t>
            </a:r>
            <a:r>
              <a:rPr lang="en" sz="1800">
                <a:solidFill>
                  <a:srgbClr val="000000"/>
                </a:solidFill>
              </a:rPr>
              <a:t>: La population la plus </a:t>
            </a:r>
            <a:r>
              <a:rPr lang="en" sz="1800">
                <a:solidFill>
                  <a:srgbClr val="000000"/>
                </a:solidFill>
              </a:rPr>
              <a:t>fréquente (λ elevé)</a:t>
            </a:r>
            <a:r>
              <a:rPr lang="en" sz="1800">
                <a:solidFill>
                  <a:srgbClr val="000000"/>
                </a:solidFill>
              </a:rPr>
              <a:t> peut saturer le </a:t>
            </a:r>
            <a:r>
              <a:rPr lang="en" sz="1800">
                <a:solidFill>
                  <a:srgbClr val="000000"/>
                </a:solidFill>
              </a:rPr>
              <a:t>système</a:t>
            </a:r>
            <a:r>
              <a:rPr lang="en" sz="1800">
                <a:solidFill>
                  <a:srgbClr val="000000"/>
                </a:solidFill>
              </a:rPr>
              <a:t> et </a:t>
            </a:r>
            <a:r>
              <a:rPr lang="en" sz="1800">
                <a:solidFill>
                  <a:srgbClr val="000000"/>
                </a:solidFill>
              </a:rPr>
              <a:t>pénaliser</a:t>
            </a:r>
            <a:r>
              <a:rPr lang="en" sz="1800">
                <a:solidFill>
                  <a:srgbClr val="000000"/>
                </a:solidFill>
              </a:rPr>
              <a:t> tout le monde.</a:t>
            </a:r>
            <a:endParaRPr sz="1800">
              <a:solidFill>
                <a:srgbClr val="000000"/>
              </a:solidFill>
            </a:endParaRPr>
          </a:p>
          <a:p>
            <a:pPr indent="0" lvl="0" marL="0" rtl="0" algn="l">
              <a:spcBef>
                <a:spcPts val="1200"/>
              </a:spcBef>
              <a:spcAft>
                <a:spcPts val="1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213450" y="344700"/>
            <a:ext cx="81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Sommaire</a:t>
            </a:r>
            <a:endParaRPr/>
          </a:p>
        </p:txBody>
      </p:sp>
      <p:sp>
        <p:nvSpPr>
          <p:cNvPr id="136" name="Google Shape;136;p14"/>
          <p:cNvSpPr txBox="1"/>
          <p:nvPr>
            <p:ph idx="1" type="body"/>
          </p:nvPr>
        </p:nvSpPr>
        <p:spPr>
          <a:xfrm>
            <a:off x="213450" y="1032825"/>
            <a:ext cx="8717100" cy="31542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Contexte du projet</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Waterfall</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Channels &amp; Dams</a:t>
            </a:r>
            <a:endParaRPr b="1"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82275" y="419475"/>
            <a:ext cx="83208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Multi-populations: ING vs. SUP (Channels &amp; Dams)</a:t>
            </a:r>
            <a:endParaRPr/>
          </a:p>
        </p:txBody>
      </p:sp>
      <p:sp>
        <p:nvSpPr>
          <p:cNvPr id="250" name="Google Shape;250;p32"/>
          <p:cNvSpPr txBox="1"/>
          <p:nvPr>
            <p:ph idx="1" type="body"/>
          </p:nvPr>
        </p:nvSpPr>
        <p:spPr>
          <a:xfrm>
            <a:off x="182275" y="1044300"/>
            <a:ext cx="8586300" cy="3890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800">
                <a:solidFill>
                  <a:srgbClr val="000000"/>
                </a:solidFill>
              </a:rPr>
              <a:t>Solutions proposées :</a:t>
            </a:r>
            <a:endParaRPr b="1"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Blocage temporel des groupes à fort trafic</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Traitement prioritaire ou équitable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Régulation du nombre de soumissions</a:t>
            </a:r>
            <a:endParaRPr sz="1800">
              <a:solidFill>
                <a:srgbClr val="000000"/>
              </a:solidFill>
            </a:endParaRPr>
          </a:p>
          <a:p>
            <a:pPr indent="0" lvl="0" marL="0" rtl="0" algn="l">
              <a:spcBef>
                <a:spcPts val="1200"/>
              </a:spcBef>
              <a:spcAft>
                <a:spcPts val="12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229525" y="419475"/>
            <a:ext cx="8273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Blocage, Variation de Temps de Séjour, Solutions</a:t>
            </a:r>
            <a:endParaRPr/>
          </a:p>
        </p:txBody>
      </p:sp>
      <p:sp>
        <p:nvSpPr>
          <p:cNvPr id="256" name="Google Shape;256;p33"/>
          <p:cNvSpPr txBox="1"/>
          <p:nvPr>
            <p:ph idx="1" type="body"/>
          </p:nvPr>
        </p:nvSpPr>
        <p:spPr>
          <a:xfrm>
            <a:off x="229525" y="1021350"/>
            <a:ext cx="8539200" cy="381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00"/>
                </a:solidFill>
              </a:rPr>
              <a:t>Idées principales</a:t>
            </a:r>
            <a:r>
              <a:rPr b="1" lang="en" sz="1800">
                <a:solidFill>
                  <a:srgbClr val="000000"/>
                </a:solidFill>
              </a:rPr>
              <a:t>:</a:t>
            </a:r>
            <a:endParaRPr b="1"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b="1" lang="en" sz="1800">
                <a:solidFill>
                  <a:srgbClr val="000000"/>
                </a:solidFill>
              </a:rPr>
              <a:t>Blocage temporel: </a:t>
            </a:r>
            <a:r>
              <a:rPr lang="en" sz="1800">
                <a:solidFill>
                  <a:srgbClr val="000000"/>
                </a:solidFill>
              </a:rPr>
              <a:t>interrompre périodiquement le flux de la population la plus chargée (ex. ING) pour limiter la saturation.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Impact sur Tavg​</a:t>
            </a:r>
            <a:r>
              <a:rPr lang="en" sz="1800">
                <a:solidFill>
                  <a:srgbClr val="000000"/>
                </a:solidFill>
              </a:rPr>
              <a:t>: le temps moyen de séjour peut baisser globalement, mais risque d’augmenter la variance (effet de “rebond” quand on débloque).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Autres solutions</a:t>
            </a:r>
            <a:r>
              <a:rPr lang="en" sz="1800">
                <a:solidFill>
                  <a:srgbClr val="000000"/>
                </a:solidFill>
              </a:rPr>
              <a:t>:</a:t>
            </a:r>
            <a:endParaRPr sz="1800">
              <a:solidFill>
                <a:srgbClr val="000000"/>
              </a:solidFill>
            </a:endParaRPr>
          </a:p>
          <a:p>
            <a:pPr indent="-342900" lvl="1" marL="914400" rtl="0" algn="l">
              <a:lnSpc>
                <a:spcPct val="150000"/>
              </a:lnSpc>
              <a:spcBef>
                <a:spcPts val="0"/>
              </a:spcBef>
              <a:spcAft>
                <a:spcPts val="0"/>
              </a:spcAft>
              <a:buClr>
                <a:srgbClr val="000000"/>
              </a:buClr>
              <a:buSzPts val="1800"/>
              <a:buFont typeface="Arial"/>
              <a:buAutoNum type="alphaLcPeriod"/>
            </a:pPr>
            <a:r>
              <a:rPr lang="en" sz="1800">
                <a:solidFill>
                  <a:srgbClr val="000000"/>
                </a:solidFill>
              </a:rPr>
              <a:t>Répartition des ressources</a:t>
            </a:r>
            <a:endParaRPr sz="1800">
              <a:solidFill>
                <a:srgbClr val="000000"/>
              </a:solidFill>
            </a:endParaRPr>
          </a:p>
          <a:p>
            <a:pPr indent="-342900" lvl="1" marL="914400" rtl="0" algn="l">
              <a:lnSpc>
                <a:spcPct val="150000"/>
              </a:lnSpc>
              <a:spcBef>
                <a:spcPts val="0"/>
              </a:spcBef>
              <a:spcAft>
                <a:spcPts val="0"/>
              </a:spcAft>
              <a:buClr>
                <a:srgbClr val="000000"/>
              </a:buClr>
              <a:buSzPts val="1800"/>
              <a:buFont typeface="Arial"/>
              <a:buAutoNum type="alphaLcPeriod"/>
            </a:pPr>
            <a:r>
              <a:rPr lang="en" sz="1800">
                <a:solidFill>
                  <a:srgbClr val="000000"/>
                </a:solidFill>
              </a:rPr>
              <a:t>Priorités</a:t>
            </a:r>
            <a:endParaRPr sz="1800">
              <a:solidFill>
                <a:srgbClr val="000000"/>
              </a:solidFill>
            </a:endParaRPr>
          </a:p>
          <a:p>
            <a:pPr indent="-342900" lvl="1" marL="914400" rtl="0" algn="l">
              <a:lnSpc>
                <a:spcPct val="150000"/>
              </a:lnSpc>
              <a:spcBef>
                <a:spcPts val="0"/>
              </a:spcBef>
              <a:spcAft>
                <a:spcPts val="0"/>
              </a:spcAft>
              <a:buClr>
                <a:srgbClr val="000000"/>
              </a:buClr>
              <a:buSzPts val="1800"/>
              <a:buFont typeface="Arial"/>
              <a:buAutoNum type="alphaLcPeriod"/>
            </a:pPr>
            <a:r>
              <a:rPr lang="en" sz="1800">
                <a:solidFill>
                  <a:srgbClr val="000000"/>
                </a:solidFill>
              </a:rPr>
              <a:t>Quotas</a:t>
            </a:r>
            <a:endParaRPr sz="1800">
              <a:solidFill>
                <a:srgbClr val="000000"/>
              </a:solidFill>
            </a:endParaRPr>
          </a:p>
          <a:p>
            <a:pPr indent="0" lvl="0" marL="0" rtl="0" algn="l">
              <a:spcBef>
                <a:spcPts val="1200"/>
              </a:spcBef>
              <a:spcAft>
                <a:spcPts val="1200"/>
              </a:spcAft>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Conclusion</a:t>
            </a:r>
            <a:endParaRPr sz="4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0" y="1746100"/>
            <a:ext cx="91440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Avez vous des questions ?</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213450" y="344700"/>
            <a:ext cx="8111400" cy="6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Contexte</a:t>
            </a:r>
            <a:endParaRPr/>
          </a:p>
        </p:txBody>
      </p:sp>
      <p:sp>
        <p:nvSpPr>
          <p:cNvPr id="142" name="Google Shape;142;p15"/>
          <p:cNvSpPr txBox="1"/>
          <p:nvPr>
            <p:ph idx="1" type="body"/>
          </p:nvPr>
        </p:nvSpPr>
        <p:spPr>
          <a:xfrm>
            <a:off x="213450" y="1032900"/>
            <a:ext cx="8717100" cy="31539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Moulinette comme système d’attente</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Rendus des travaux par Git, via tags</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Serveurs qui corrigent les rendus étudiants</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1000"/>
                                        <p:tgtEl>
                                          <p:spTgt spid="1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1000"/>
                                        <p:tgtEl>
                                          <p:spTgt spid="1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 calcmode="lin" valueType="num">
                                      <p:cBhvr additive="base">
                                        <p:cTn dur="1000"/>
                                        <p:tgtEl>
                                          <p:spTgt spid="1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213450" y="344700"/>
            <a:ext cx="81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Objectifs et enjeux</a:t>
            </a:r>
            <a:endParaRPr/>
          </a:p>
        </p:txBody>
      </p:sp>
      <p:sp>
        <p:nvSpPr>
          <p:cNvPr id="148" name="Google Shape;148;p16"/>
          <p:cNvSpPr txBox="1"/>
          <p:nvPr>
            <p:ph idx="1" type="body"/>
          </p:nvPr>
        </p:nvSpPr>
        <p:spPr>
          <a:xfrm>
            <a:off x="213450" y="1032825"/>
            <a:ext cx="8717100" cy="3330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000000"/>
                </a:solidFill>
              </a:rPr>
              <a:t>Objectifs</a:t>
            </a:r>
            <a:r>
              <a:rPr b="1" lang="en" sz="1800">
                <a:solidFill>
                  <a:srgbClr val="000000"/>
                </a:solidFill>
              </a:rPr>
              <a:t>:</a:t>
            </a:r>
            <a:endParaRPr b="1"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Modéliser les flux entrants</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Proposer des solutions</a:t>
            </a:r>
            <a:endParaRPr sz="1800">
              <a:solidFill>
                <a:srgbClr val="000000"/>
              </a:solidFill>
            </a:endParaRPr>
          </a:p>
          <a:p>
            <a:pPr indent="0" lvl="0" marL="0" marR="0" rtl="0" algn="l">
              <a:lnSpc>
                <a:spcPct val="150000"/>
              </a:lnSpc>
              <a:spcBef>
                <a:spcPts val="0"/>
              </a:spcBef>
              <a:spcAft>
                <a:spcPts val="0"/>
              </a:spcAft>
              <a:buNone/>
            </a:pPr>
            <a:r>
              <a:rPr b="1" lang="en" sz="1800">
                <a:solidFill>
                  <a:srgbClr val="000000"/>
                </a:solidFill>
              </a:rPr>
              <a:t>Enjeux:</a:t>
            </a:r>
            <a:endParaRPr b="1"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Minimiser files d’attente</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Minimiser rejets et pertes</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Limiter la charge</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 calcmode="lin" valueType="num">
                                      <p:cBhvr additive="base">
                                        <p:cTn dur="1000"/>
                                        <p:tgtEl>
                                          <p:spTgt spid="14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 calcmode="lin" valueType="num">
                                      <p:cBhvr additive="base">
                                        <p:cTn dur="1000"/>
                                        <p:tgtEl>
                                          <p:spTgt spid="14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 calcmode="lin" valueType="num">
                                      <p:cBhvr additive="base">
                                        <p:cTn dur="1000"/>
                                        <p:tgtEl>
                                          <p:spTgt spid="14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 calcmode="lin" valueType="num">
                                      <p:cBhvr additive="base">
                                        <p:cTn dur="1000"/>
                                        <p:tgtEl>
                                          <p:spTgt spid="14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 calcmode="lin" valueType="num">
                                      <p:cBhvr additive="base">
                                        <p:cTn dur="1000"/>
                                        <p:tgtEl>
                                          <p:spTgt spid="14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 calcmode="lin" valueType="num">
                                      <p:cBhvr additive="base">
                                        <p:cTn dur="1000"/>
                                        <p:tgtEl>
                                          <p:spTgt spid="14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 calcmode="lin" valueType="num">
                                      <p:cBhvr additive="base">
                                        <p:cTn dur="1000"/>
                                        <p:tgtEl>
                                          <p:spTgt spid="148">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213450" y="344700"/>
            <a:ext cx="81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Données de modélisations</a:t>
            </a:r>
            <a:endParaRPr/>
          </a:p>
        </p:txBody>
      </p:sp>
      <p:sp>
        <p:nvSpPr>
          <p:cNvPr id="154" name="Google Shape;154;p17"/>
          <p:cNvSpPr txBox="1"/>
          <p:nvPr>
            <p:ph idx="1" type="body"/>
          </p:nvPr>
        </p:nvSpPr>
        <p:spPr>
          <a:xfrm>
            <a:off x="213450" y="1032825"/>
            <a:ext cx="8717100" cy="2379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Nombre de serveurs: 10 à 20</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Données piscine:  ~192k tags, 10 tags/min, ~1min de process</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Données prépa:  ~3k tags, 1 tag/min, ~5min de process</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 calcmode="lin" valueType="num">
                                      <p:cBhvr additive="base">
                                        <p:cTn dur="1000"/>
                                        <p:tgtEl>
                                          <p:spTgt spid="15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 calcmode="lin" valueType="num">
                                      <p:cBhvr additive="base">
                                        <p:cTn dur="1000"/>
                                        <p:tgtEl>
                                          <p:spTgt spid="15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 calcmode="lin" valueType="num">
                                      <p:cBhvr additive="base">
                                        <p:cTn dur="1000"/>
                                        <p:tgtEl>
                                          <p:spTgt spid="15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213450" y="344700"/>
            <a:ext cx="81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Modélisations</a:t>
            </a:r>
            <a:endParaRPr/>
          </a:p>
        </p:txBody>
      </p:sp>
      <p:sp>
        <p:nvSpPr>
          <p:cNvPr id="160" name="Google Shape;160;p18"/>
          <p:cNvSpPr txBox="1"/>
          <p:nvPr>
            <p:ph idx="1" type="body"/>
          </p:nvPr>
        </p:nvSpPr>
        <p:spPr>
          <a:xfrm>
            <a:off x="213450" y="1032825"/>
            <a:ext cx="8717100" cy="2379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Waterfall</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Files finies et infinies</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Backup et sans backup</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lang="en" sz="1800">
                <a:solidFill>
                  <a:srgbClr val="000000"/>
                </a:solidFill>
              </a:rPr>
              <a:t>Simulation Channels &amp; Dams	</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 calcmode="lin" valueType="num">
                                      <p:cBhvr additive="base">
                                        <p:cTn dur="1000"/>
                                        <p:tgtEl>
                                          <p:spTgt spid="1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 calcmode="lin" valueType="num">
                                      <p:cBhvr additive="base">
                                        <p:cTn dur="1000"/>
                                        <p:tgtEl>
                                          <p:spTgt spid="16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 calcmode="lin" valueType="num">
                                      <p:cBhvr additive="base">
                                        <p:cTn dur="1000"/>
                                        <p:tgtEl>
                                          <p:spTgt spid="16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 calcmode="lin" valueType="num">
                                      <p:cBhvr additive="base">
                                        <p:cTn dur="1000"/>
                                        <p:tgtEl>
                                          <p:spTgt spid="16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195100" y="457275"/>
            <a:ext cx="7877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Problème &amp; Indicateurs</a:t>
            </a:r>
            <a:endParaRPr/>
          </a:p>
        </p:txBody>
      </p:sp>
      <p:sp>
        <p:nvSpPr>
          <p:cNvPr id="166" name="Google Shape;166;p19"/>
          <p:cNvSpPr txBox="1"/>
          <p:nvPr>
            <p:ph idx="1" type="body"/>
          </p:nvPr>
        </p:nvSpPr>
        <p:spPr>
          <a:xfrm>
            <a:off x="195100" y="1032825"/>
            <a:ext cx="8129700" cy="3516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Contexte : Étudiants déclenchent des tests via des tags Git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Objectif : Évaluer les performances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Hypothèses : Processus de Poisson pour les arrivées, politique FIFO, durées de service suivant une distribution exponentielle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α</a:t>
            </a:r>
            <a:r>
              <a:rPr b="1" baseline="-25000" lang="en" sz="1800">
                <a:solidFill>
                  <a:srgbClr val="000000"/>
                </a:solidFill>
              </a:rPr>
              <a:t>s</a:t>
            </a:r>
            <a:r>
              <a:rPr b="1" lang="en" sz="1800">
                <a:solidFill>
                  <a:srgbClr val="000000"/>
                </a:solidFill>
              </a:rPr>
              <a:t>​</a:t>
            </a:r>
            <a:r>
              <a:rPr lang="en" sz="1800">
                <a:solidFill>
                  <a:srgbClr val="000000"/>
                </a:solidFill>
              </a:rPr>
              <a:t>: taux de refus en 1re file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α</a:t>
            </a:r>
            <a:r>
              <a:rPr b="1" baseline="-25000" lang="en" sz="1800">
                <a:solidFill>
                  <a:srgbClr val="000000"/>
                </a:solidFill>
              </a:rPr>
              <a:t>f</a:t>
            </a:r>
            <a:r>
              <a:rPr lang="en" sz="1800">
                <a:solidFill>
                  <a:srgbClr val="000000"/>
                </a:solidFill>
              </a:rPr>
              <a:t>: pertes en 2e file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T</a:t>
            </a:r>
            <a:r>
              <a:rPr b="1" baseline="-25000" lang="en" sz="1800">
                <a:solidFill>
                  <a:srgbClr val="000000"/>
                </a:solidFill>
              </a:rPr>
              <a:t>avg</a:t>
            </a:r>
            <a:r>
              <a:rPr lang="en" sz="1800">
                <a:solidFill>
                  <a:srgbClr val="000000"/>
                </a:solidFill>
              </a:rPr>
              <a:t>: temps moyen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sz="1800">
                <a:solidFill>
                  <a:srgbClr val="000000"/>
                </a:solidFill>
              </a:rPr>
              <a:t>T</a:t>
            </a:r>
            <a:r>
              <a:rPr b="1" baseline="-25000" lang="en" sz="1800">
                <a:solidFill>
                  <a:srgbClr val="000000"/>
                </a:solidFill>
              </a:rPr>
              <a:t>var</a:t>
            </a:r>
            <a:r>
              <a:rPr lang="en" sz="1800">
                <a:solidFill>
                  <a:srgbClr val="000000"/>
                </a:solidFill>
              </a:rPr>
              <a:t>: Variance</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0" y="1042950"/>
            <a:ext cx="9144000" cy="3057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Partie 1 - Waterfall</a:t>
            </a:r>
            <a:endParaRPr sz="4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13450" y="344700"/>
            <a:ext cx="81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Partie </a:t>
            </a:r>
            <a:r>
              <a:rPr lang="en"/>
              <a:t>1 - </a:t>
            </a:r>
            <a:r>
              <a:rPr lang="en"/>
              <a:t>Waterfall (Queues Infinies)</a:t>
            </a:r>
            <a:endParaRPr/>
          </a:p>
        </p:txBody>
      </p:sp>
      <p:sp>
        <p:nvSpPr>
          <p:cNvPr id="177" name="Google Shape;177;p21"/>
          <p:cNvSpPr txBox="1"/>
          <p:nvPr>
            <p:ph idx="1" type="body"/>
          </p:nvPr>
        </p:nvSpPr>
        <p:spPr>
          <a:xfrm>
            <a:off x="213450" y="1032825"/>
            <a:ext cx="8717100" cy="3154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000000"/>
                </a:solidFill>
              </a:rPr>
              <a:t>Présentation :</a:t>
            </a:r>
            <a:endParaRPr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Conditions de stabilité: </a:t>
            </a:r>
            <a:endParaRPr sz="1800">
              <a:solidFill>
                <a:srgbClr val="000000"/>
              </a:solidFill>
            </a:endParaRPr>
          </a:p>
          <a:p>
            <a:pPr indent="0" lvl="0" marL="457200" rtl="0" algn="l">
              <a:lnSpc>
                <a:spcPct val="150000"/>
              </a:lnSpc>
              <a:spcBef>
                <a:spcPts val="1200"/>
              </a:spcBef>
              <a:spcAft>
                <a:spcPts val="0"/>
              </a:spcAft>
              <a:buNone/>
            </a:pPr>
            <a:r>
              <a:rPr lang="en" sz="1800">
                <a:solidFill>
                  <a:srgbClr val="000000"/>
                </a:solidFill>
              </a:rPr>
              <a:t>λ&lt; min⁡(Kμ1, μ2))</a:t>
            </a:r>
            <a:endParaRPr sz="1800">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sz="1800">
                <a:solidFill>
                  <a:srgbClr val="000000"/>
                </a:solidFill>
              </a:rPr>
              <a:t>λ = 16.6</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μ1 = 1</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μ2 = 20</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Charge visée : 80%</a:t>
            </a:r>
            <a:endParaRPr sz="1800">
              <a:solidFill>
                <a:srgbClr val="000000"/>
              </a:solidFill>
            </a:endParaRPr>
          </a:p>
        </p:txBody>
      </p:sp>
      <p:pic>
        <p:nvPicPr>
          <p:cNvPr id="178" name="Google Shape;178;p21"/>
          <p:cNvPicPr preferRelativeResize="0"/>
          <p:nvPr/>
        </p:nvPicPr>
        <p:blipFill>
          <a:blip r:embed="rId4">
            <a:alphaModFix/>
          </a:blip>
          <a:stretch>
            <a:fillRect/>
          </a:stretch>
        </p:blipFill>
        <p:spPr>
          <a:xfrm>
            <a:off x="990075" y="5444900"/>
            <a:ext cx="5943600" cy="2971800"/>
          </a:xfrm>
          <a:prstGeom prst="rect">
            <a:avLst/>
          </a:prstGeom>
          <a:noFill/>
          <a:ln>
            <a:noFill/>
          </a:ln>
        </p:spPr>
      </p:pic>
      <p:pic>
        <p:nvPicPr>
          <p:cNvPr id="179" name="Google Shape;179;p21"/>
          <p:cNvPicPr preferRelativeResize="0"/>
          <p:nvPr/>
        </p:nvPicPr>
        <p:blipFill>
          <a:blip r:embed="rId5">
            <a:alphaModFix/>
          </a:blip>
          <a:stretch>
            <a:fillRect/>
          </a:stretch>
        </p:blipFill>
        <p:spPr>
          <a:xfrm>
            <a:off x="3686475" y="1107825"/>
            <a:ext cx="5133975" cy="300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