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2" r:id="rId3"/>
    <p:sldId id="263" r:id="rId4"/>
    <p:sldId id="264" r:id="rId5"/>
    <p:sldId id="274" r:id="rId6"/>
    <p:sldId id="265" r:id="rId7"/>
    <p:sldId id="270" r:id="rId8"/>
    <p:sldId id="276" r:id="rId9"/>
    <p:sldId id="271" r:id="rId10"/>
    <p:sldId id="277" r:id="rId11"/>
    <p:sldId id="278" r:id="rId12"/>
    <p:sldId id="269" r:id="rId13"/>
    <p:sldId id="273" r:id="rId14"/>
    <p:sldId id="279" r:id="rId15"/>
    <p:sldId id="280" r:id="rId16"/>
    <p:sldId id="281" r:id="rId17"/>
    <p:sldId id="283" r:id="rId18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95" autoAdjust="0"/>
  </p:normalViewPr>
  <p:slideViewPr>
    <p:cSldViewPr snapToGrid="0">
      <p:cViewPr varScale="1">
        <p:scale>
          <a:sx n="57" d="100"/>
          <a:sy n="57" d="100"/>
        </p:scale>
        <p:origin x="184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453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A281C-4A89-48CD-A669-9FDFF37F42B7}" type="datetimeFigureOut">
              <a:rPr lang="en-GB" smtClean="0"/>
              <a:t>12/07/2017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480E1-5DCA-44FB-A740-1246D1D5A5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00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8FC89-82F1-4511-B204-39F19FAF212E}" type="datetimeFigureOut">
              <a:rPr lang="en-GB" smtClean="0"/>
              <a:t>12/07/2017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0CB43-5682-4E83-A1E5-9760697AEC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40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616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Paper: Animal Farm </a:t>
            </a:r>
            <a:r>
              <a:rPr lang="de-DE" noProof="0" dirty="0" err="1"/>
              <a:t>Diet</a:t>
            </a:r>
            <a:r>
              <a:rPr lang="de-DE" noProof="0" dirty="0"/>
              <a:t> Problem</a:t>
            </a:r>
          </a:p>
          <a:p>
            <a:r>
              <a:rPr lang="de-DE" noProof="0" dirty="0"/>
              <a:t>Mit1Point verglichen, ohne zusätzliche Heuristik langsamer und bei beiden unbrauchbare Ergebnisse</a:t>
            </a:r>
          </a:p>
          <a:p>
            <a:r>
              <a:rPr lang="de-DE" noProof="0" dirty="0"/>
              <a:t>Mit Heuristiken: </a:t>
            </a:r>
            <a:r>
              <a:rPr lang="de-DE" noProof="0" dirty="0" err="1"/>
              <a:t>Avg</a:t>
            </a:r>
            <a:r>
              <a:rPr lang="de-DE" noProof="0" dirty="0"/>
              <a:t> Schneller und bessere </a:t>
            </a:r>
            <a:r>
              <a:rPr lang="de-DE" noProof="0" dirty="0" err="1"/>
              <a:t>Fittness</a:t>
            </a:r>
            <a:r>
              <a:rPr lang="de-DE" noProof="0" dirty="0"/>
              <a:t>, aber weniger brauchbare Lösungen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611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Biologie: Gene werden mit Buchstaben gekennzeichnet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 Crossover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Ermittelt Sekundärstruktur-Elemente und legt die Schnittpunkte auf unstrukturierte Regionen und trennt somit unterschiedliche Strukturtypen.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C2 Crossover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Legt die Schnittpunkte basierend auf der Frequenz der angrenzenden Genompaare der Sekundärstruktur fest.</a:t>
            </a:r>
            <a:r>
              <a:rPr lang="de-DE" dirty="0"/>
              <a:t> </a:t>
            </a:r>
            <a:br>
              <a:rPr lang="de-DE" dirty="0"/>
            </a:b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Crossover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Kinder sind länger als kurzer Elternteil bzw. kürzer als langer Elternteil</a:t>
            </a:r>
            <a:endParaRPr lang="en-GB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717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191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66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Orthogonal Crossover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Erzeugt Kinder basierend auf Kombinationen eines orthogonalen Arrays</a:t>
            </a:r>
          </a:p>
          <a:p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Crossover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Wählt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Kindergene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basierend auf Effekte der Gene aus -&gt; beste Haupteffekte der Eltern</a:t>
            </a:r>
            <a:br>
              <a:rPr lang="de-DE" dirty="0"/>
            </a:br>
            <a:endParaRPr lang="de-DE" b="0" dirty="0"/>
          </a:p>
          <a:p>
            <a:r>
              <a:rPr lang="de-DE" b="1" dirty="0" err="1"/>
              <a:t>Reijmers</a:t>
            </a:r>
            <a:r>
              <a:rPr lang="de-DE" b="1" dirty="0"/>
              <a:t> Crossover Operator</a:t>
            </a:r>
            <a:r>
              <a:rPr lang="de-DE" dirty="0"/>
              <a:t>: Erstellt aus Distanzen zwischen Baumknoten Distanzmatrix und addiert diese mit einer weiteren dafür generierten</a:t>
            </a:r>
            <a:endParaRPr lang="en-GB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851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noProof="0" dirty="0"/>
              <a:t>Der für Natural Encoding entwickelte GA funktioniert auch für andere hybride Codierungen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3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Sorted</a:t>
            </a:r>
            <a:r>
              <a:rPr lang="de-DE" b="1" noProof="0" dirty="0"/>
              <a:t> Match</a:t>
            </a:r>
            <a:r>
              <a:rPr lang="de-DE" b="0" noProof="0" dirty="0"/>
              <a:t>: Gute und schlechte Elternteile werden miteinander verbunden</a:t>
            </a:r>
          </a:p>
          <a:p>
            <a:r>
              <a:rPr lang="de-DE" b="1" noProof="0" dirty="0"/>
              <a:t>Box Crossover</a:t>
            </a:r>
            <a:r>
              <a:rPr lang="de-DE" b="0" noProof="0" dirty="0"/>
              <a:t>: Ähnlich wie Uniform, Extended nutzt größten Suchraum</a:t>
            </a:r>
          </a:p>
          <a:p>
            <a:endParaRPr lang="de-DE" b="0" noProof="0" dirty="0"/>
          </a:p>
          <a:p>
            <a:r>
              <a:rPr lang="de-DE" b="1" noProof="0"/>
              <a:t>Hybrid: Uniform </a:t>
            </a:r>
            <a:r>
              <a:rPr lang="de-DE" b="1" noProof="0" dirty="0"/>
              <a:t>Wise</a:t>
            </a:r>
            <a:r>
              <a:rPr lang="de-DE" b="0" noProof="0" dirty="0"/>
              <a:t>: Zuerst Uniform, dann </a:t>
            </a:r>
            <a:r>
              <a:rPr lang="de-DE" b="1" noProof="0" dirty="0"/>
              <a:t>Parameter Wise</a:t>
            </a:r>
            <a:endParaRPr lang="de-DE" b="0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892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62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601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467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772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Classification Problem</a:t>
            </a:r>
            <a:r>
              <a:rPr lang="de-DE" dirty="0"/>
              <a:t>: Lösung soll in verschiedene Kategorien klassifiziert werden.</a:t>
            </a:r>
          </a:p>
          <a:p>
            <a:endParaRPr lang="de-DE" dirty="0"/>
          </a:p>
          <a:p>
            <a:r>
              <a:rPr lang="en-GB" b="1" dirty="0"/>
              <a:t>Self-Crossover</a:t>
            </a:r>
            <a:r>
              <a:rPr lang="en-GB" dirty="0"/>
              <a:t>: </a:t>
            </a:r>
            <a:r>
              <a:rPr lang="en-GB" dirty="0" err="1"/>
              <a:t>Tauschen</a:t>
            </a:r>
            <a:r>
              <a:rPr lang="en-GB" dirty="0"/>
              <a:t> von </a:t>
            </a:r>
            <a:r>
              <a:rPr lang="en-GB" dirty="0" err="1"/>
              <a:t>einzelnen</a:t>
            </a:r>
            <a:r>
              <a:rPr lang="en-GB" dirty="0"/>
              <a:t> Bits </a:t>
            </a:r>
            <a:r>
              <a:rPr lang="en-GB" dirty="0" err="1"/>
              <a:t>innerhalb</a:t>
            </a:r>
            <a:r>
              <a:rPr lang="en-GB" dirty="0"/>
              <a:t> des </a:t>
            </a:r>
            <a:r>
              <a:rPr lang="en-GB" dirty="0" err="1"/>
              <a:t>Chromosoms</a:t>
            </a:r>
            <a:r>
              <a:rPr lang="en-GB" dirty="0"/>
              <a:t>.</a:t>
            </a:r>
          </a:p>
          <a:p>
            <a:r>
              <a:rPr lang="en-GB" b="1" dirty="0"/>
              <a:t>Supplementary Crossover</a:t>
            </a:r>
            <a:r>
              <a:rPr lang="en-GB" dirty="0"/>
              <a:t>: </a:t>
            </a:r>
            <a:r>
              <a:rPr lang="en-GB" dirty="0" err="1"/>
              <a:t>Nutzt</a:t>
            </a:r>
            <a:r>
              <a:rPr lang="en-GB" dirty="0"/>
              <a:t> das </a:t>
            </a:r>
            <a:r>
              <a:rPr lang="en-GB" dirty="0" err="1"/>
              <a:t>Center</a:t>
            </a:r>
            <a:r>
              <a:rPr lang="en-GB" dirty="0"/>
              <a:t> of Gravity-</a:t>
            </a:r>
            <a:r>
              <a:rPr lang="en-GB" dirty="0" err="1"/>
              <a:t>Paradigma</a:t>
            </a:r>
            <a:r>
              <a:rPr lang="en-GB" dirty="0"/>
              <a:t> um Kinder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erzeugen</a:t>
            </a:r>
            <a:r>
              <a:rPr lang="en-GB" dirty="0"/>
              <a:t>.</a:t>
            </a:r>
          </a:p>
          <a:p>
            <a:r>
              <a:rPr lang="en-GB" b="1" dirty="0"/>
              <a:t>Generalized crossover</a:t>
            </a:r>
            <a:r>
              <a:rPr lang="en-GB" dirty="0"/>
              <a:t>: </a:t>
            </a:r>
            <a:r>
              <a:rPr lang="en-GB" dirty="0" err="1"/>
              <a:t>Interpretiert</a:t>
            </a:r>
            <a:r>
              <a:rPr lang="en-GB" dirty="0"/>
              <a:t> </a:t>
            </a:r>
            <a:r>
              <a:rPr lang="en-GB" dirty="0" err="1"/>
              <a:t>Chromosom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Ganzzahl</a:t>
            </a:r>
            <a:r>
              <a:rPr lang="en-GB" dirty="0"/>
              <a:t> und </a:t>
            </a:r>
            <a:r>
              <a:rPr lang="en-GB" dirty="0" err="1"/>
              <a:t>dividiert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, </a:t>
            </a:r>
            <a:r>
              <a:rPr lang="en-GB" dirty="0" err="1"/>
              <a:t>zufällig</a:t>
            </a:r>
            <a:r>
              <a:rPr lang="en-GB" dirty="0"/>
              <a:t> </a:t>
            </a:r>
            <a:r>
              <a:rPr lang="en-GB" dirty="0" err="1"/>
              <a:t>ausgewählte</a:t>
            </a:r>
            <a:r>
              <a:rPr lang="en-GB" dirty="0"/>
              <a:t> </a:t>
            </a:r>
            <a:r>
              <a:rPr lang="en-GB" dirty="0" err="1"/>
              <a:t>Ganzzahl</a:t>
            </a:r>
            <a:r>
              <a:rPr lang="en-GB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298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Traveling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Salesman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 (TSP):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Mehrere Orte müssen mit einer möglichst kurzen Strecke miteinander verbunden werden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Positionsbasiert: Basierend auf Positionen,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Crossover (POS):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Wählt einige zufällige Positionen im ersten Elternteil aus und verschiebt die ausgewählten Werte zu den korrespondierenden Positionen im anderen Elternteil.</a:t>
            </a:r>
            <a:br>
              <a:rPr lang="de-DE" dirty="0"/>
            </a:br>
            <a:r>
              <a:rPr lang="de-DE" dirty="0"/>
              <a:t>Kantenbasiert: Basiert auf </a:t>
            </a:r>
            <a:r>
              <a:rPr lang="de-DE" dirty="0" err="1"/>
              <a:t>Graphenkanten</a:t>
            </a:r>
            <a:r>
              <a:rPr lang="de-DE" dirty="0"/>
              <a:t>,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 Crossover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Wählt einen Knoten mit der geringsten Kantenzahl aus und fügt ihn zum neuen Kind hinzu und löscht ihn aus den anderen Kantenlisten.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Folgenbasiert: Beeinflussen Reihenfolge der Gene, haben weitere Unterkategorien -&gt; Vorstellen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05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729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Taguchi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Crossover (TC)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Nutzt statistische Daten innerhalb einer Matrix um das beste Ergebnis zu finden.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Fuzzy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Weighted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Mean: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Berechnet mithilfe der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-Arithmetik die Werte der Kinder.</a:t>
            </a:r>
            <a:br>
              <a:rPr lang="de-DE" dirty="0"/>
            </a:b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91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-1" y="6235363"/>
            <a:ext cx="9144000" cy="625641"/>
          </a:xfrm>
          <a:prstGeom prst="rect">
            <a:avLst/>
          </a:prstGeom>
          <a:gradFill flip="none" rotWithShape="1">
            <a:gsLst>
              <a:gs pos="12000">
                <a:srgbClr val="489427"/>
              </a:gs>
              <a:gs pos="9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0"/>
            <a:ext cx="9144000" cy="640369"/>
          </a:xfrm>
          <a:prstGeom prst="rect">
            <a:avLst/>
          </a:prstGeom>
          <a:gradFill flip="none" rotWithShape="1">
            <a:gsLst>
              <a:gs pos="85000">
                <a:srgbClr val="489427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8" b="22173"/>
          <a:stretch/>
        </p:blipFill>
        <p:spPr>
          <a:xfrm>
            <a:off x="-130873" y="-18237"/>
            <a:ext cx="2550682" cy="65860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3" y="45949"/>
            <a:ext cx="1469721" cy="51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9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01E6-03D8-4FEF-A86A-FBF90D1DD342}" type="datetime1">
              <a:rPr lang="de-DE" smtClean="0"/>
              <a:t>12.07.2017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43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47B7-FBD6-41B0-9D01-F6ECF1A4F5CC}" type="datetime1">
              <a:rPr lang="de-DE" smtClean="0"/>
              <a:t>12.07.2017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32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1852"/>
            <a:ext cx="7886700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55815"/>
            <a:ext cx="7886700" cy="41211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0"/>
            <a:ext cx="9144000" cy="640369"/>
          </a:xfrm>
          <a:prstGeom prst="rect">
            <a:avLst/>
          </a:prstGeom>
          <a:gradFill flip="none" rotWithShape="1">
            <a:gsLst>
              <a:gs pos="85000">
                <a:srgbClr val="489427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8" b="22173"/>
          <a:stretch/>
        </p:blipFill>
        <p:spPr>
          <a:xfrm>
            <a:off x="-130873" y="-18237"/>
            <a:ext cx="2550682" cy="65860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3" y="45949"/>
            <a:ext cx="1469721" cy="518827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-1" y="6235363"/>
            <a:ext cx="9144000" cy="625641"/>
          </a:xfrm>
          <a:prstGeom prst="rect">
            <a:avLst/>
          </a:prstGeom>
          <a:gradFill flip="none" rotWithShape="1">
            <a:gsLst>
              <a:gs pos="12000">
                <a:srgbClr val="489427"/>
              </a:gs>
              <a:gs pos="9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fld id="{D28BEBC9-775D-4085-B138-BED27E854DA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fld id="{9575385B-867E-403C-90F0-311C74870C67}" type="datetime1">
              <a:rPr lang="de-DE" smtClean="0"/>
              <a:t>12.07.2017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70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857D-ED0B-416E-8E57-8CB429D7D202}" type="datetime1">
              <a:rPr lang="de-DE" smtClean="0"/>
              <a:t>12.07.2017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10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8C60-F24B-4A54-A024-EDEEF42A46DD}" type="datetime1">
              <a:rPr lang="de-DE" smtClean="0"/>
              <a:t>12.07.2017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78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ACAA-A931-4E7A-A9D5-DB87553BA628}" type="datetime1">
              <a:rPr lang="de-DE" smtClean="0"/>
              <a:t>12.07.2017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1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B9C6-B354-4A30-B2F2-087D87C6297F}" type="datetime1">
              <a:rPr lang="de-DE" smtClean="0"/>
              <a:t>12.07.2017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27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5B01-5F9A-4C9C-B418-1082039ADBCE}" type="datetime1">
              <a:rPr lang="de-DE" smtClean="0"/>
              <a:t>12.07.2017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85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B0FC-A26B-4A2B-9B63-9A6A945111D4}" type="datetime1">
              <a:rPr lang="de-DE" smtClean="0"/>
              <a:t>12.07.2017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88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D3BB-9861-4EE4-9DD3-E2CBC26E331B}" type="datetime1">
              <a:rPr lang="de-DE" smtClean="0"/>
              <a:t>12.07.2017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9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F5F5F"/>
                </a:solidFill>
              </a:defRPr>
            </a:lvl1pPr>
          </a:lstStyle>
          <a:p>
            <a:fld id="{5B65F119-50B7-47E5-809C-372BD9900A65}" type="datetime1">
              <a:rPr lang="de-DE" smtClean="0"/>
              <a:t>12.07.2017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2000" y="63533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</a:defRPr>
            </a:lvl1pPr>
          </a:lstStyle>
          <a:p>
            <a:fld id="{D28BEBC9-775D-4085-B138-BED27E854DA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628651" y="635334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457951" y="635334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16496" y="4569238"/>
            <a:ext cx="6711805" cy="1655762"/>
          </a:xfrm>
        </p:spPr>
        <p:txBody>
          <a:bodyPr>
            <a:normAutofit lnSpcReduction="10000"/>
          </a:bodyPr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Gerald Siegert</a:t>
            </a:r>
          </a:p>
          <a:p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Seminar 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Naturanaloge Algorithmen und Multi-Agenten Systeme </a:t>
            </a:r>
          </a:p>
          <a:p>
            <a:fld id="{7A101A87-D014-4826-A19A-EE438A1F464F}" type="datetime1">
              <a:rPr lang="de-DE" sz="1600"/>
              <a:pPr/>
              <a:t>12.07.2017</a:t>
            </a:fld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06694" y="1817152"/>
            <a:ext cx="6708643" cy="2230800"/>
          </a:xfrm>
        </p:spPr>
        <p:txBody>
          <a:bodyPr>
            <a:no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Eine Übersicht über Crossover-Operationen für genetische Algorithmen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9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Fließkommawerte – Average Crossover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Durchschnittsbasierte CO für Fließkommawerte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Basiert auf </a:t>
            </a:r>
            <a:r>
              <a:rPr lang="de-DE" i="1" dirty="0"/>
              <a:t>1-Point-Crossover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Teilt Eltern zuerst an einem Punkt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Kopiert je ein Segment direkt in Kind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Für anderes Segment werden die</a:t>
            </a:r>
            <a:br>
              <a:rPr lang="de-DE" dirty="0"/>
            </a:br>
            <a:r>
              <a:rPr lang="de-DE" dirty="0"/>
              <a:t>Durchschnittswerte ermittelt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Ist unter bestimmten Beding-</a:t>
            </a:r>
            <a:br>
              <a:rPr lang="de-DE" dirty="0"/>
            </a:br>
            <a:r>
              <a:rPr lang="de-DE" dirty="0" err="1"/>
              <a:t>ungen</a:t>
            </a:r>
            <a:r>
              <a:rPr lang="de-DE" dirty="0"/>
              <a:t> besser als </a:t>
            </a:r>
            <a:r>
              <a:rPr lang="de-DE" i="1" dirty="0"/>
              <a:t>1-Point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sz="1200" dirty="0"/>
          </a:p>
          <a:p>
            <a:pPr>
              <a:buFont typeface="Wingdings" panose="05000000000000000000" pitchFamily="2" charset="2"/>
              <a:buChar char="§"/>
            </a:pPr>
            <a:endParaRPr lang="de-DE" sz="1000" dirty="0"/>
          </a:p>
          <a:p>
            <a:pPr>
              <a:buFont typeface="Wingdings" panose="05000000000000000000" pitchFamily="2" charset="2"/>
              <a:buChar char="§"/>
            </a:pPr>
            <a:endParaRPr lang="de-DE" sz="1000" dirty="0"/>
          </a:p>
          <a:p>
            <a:pPr marL="0" indent="0">
              <a:buNone/>
            </a:pPr>
            <a:r>
              <a:rPr lang="de-DE" sz="1000" dirty="0"/>
              <a:t>Grafik: Rahman &amp; </a:t>
            </a:r>
            <a:r>
              <a:rPr lang="de-DE" sz="1000" dirty="0" err="1"/>
              <a:t>Ramli</a:t>
            </a:r>
            <a:r>
              <a:rPr lang="de-DE" sz="1000" dirty="0"/>
              <a:t>, </a:t>
            </a:r>
            <a:r>
              <a:rPr lang="en-US" sz="1000" dirty="0"/>
              <a:t>Average Concept of</a:t>
            </a:r>
            <a:br>
              <a:rPr lang="en-US" sz="1000" dirty="0"/>
            </a:br>
            <a:r>
              <a:rPr lang="en-US" sz="1000" dirty="0"/>
              <a:t>Crossover Operator in Real Coded Genetic</a:t>
            </a:r>
            <a:br>
              <a:rPr lang="en-US" sz="1000" dirty="0"/>
            </a:br>
            <a:r>
              <a:rPr lang="en-US" sz="1000" dirty="0"/>
              <a:t>Algorithm, 2013</a:t>
            </a:r>
            <a:endParaRPr lang="de-DE" sz="10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12.07.2017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B58E44CA-3706-4737-A485-5C3C26DB0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67" y="3451722"/>
            <a:ext cx="4699133" cy="27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9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Zeichenketten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Codierung der Daten als Zeichenketten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Typischer Anwendungsfall: Biologie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Unterscheidung zwischen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Festen Längen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Variablen Längen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COs für feste Längen z. B. </a:t>
            </a:r>
            <a:r>
              <a:rPr lang="de-DE" i="1" dirty="0"/>
              <a:t>C1/C2 Crossover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COs für variable Längen z. 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i="1" dirty="0" err="1"/>
              <a:t>Equal</a:t>
            </a:r>
            <a:r>
              <a:rPr lang="de-DE" i="1" dirty="0"/>
              <a:t> Crossover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i="1" dirty="0"/>
              <a:t>Outside Crossover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i="1" dirty="0"/>
              <a:t> Inside Crossover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000" dirty="0"/>
              <a:t>Grafik: </a:t>
            </a:r>
            <a:r>
              <a:rPr lang="de-DE" sz="1000" dirty="0" err="1"/>
              <a:t>Pavai</a:t>
            </a:r>
            <a:r>
              <a:rPr lang="de-DE" sz="1000" dirty="0"/>
              <a:t> &amp; </a:t>
            </a:r>
            <a:r>
              <a:rPr lang="de-DE" sz="1000" dirty="0" err="1"/>
              <a:t>Geetha</a:t>
            </a:r>
            <a:r>
              <a:rPr lang="de-DE" sz="1000" dirty="0"/>
              <a:t>, </a:t>
            </a:r>
            <a:r>
              <a:rPr lang="en-US" sz="1000" dirty="0"/>
              <a:t>A Survey on Crossover Operators, 2015</a:t>
            </a:r>
            <a:endParaRPr lang="de-DE" sz="10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12.07.2017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BF5C3F0F-2B9B-48BD-A67E-19C772B06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67" y="3522133"/>
            <a:ext cx="3581532" cy="26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3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Worauf kommt es bei der Auswahl an?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Vor allem eins: Effizienz des GA!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Grundsätzlich jede Codierung für jede Anwendung möglich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Jedoch macht nicht alles sinn!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Grundsatz: Suchraum = Lösungsraum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Dadurch entfallen Konvertierungen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Auch geeignete COs müssen nicht immer effizient sein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Unter Umständen sogar eine anwendungsspezifische CO besser</a:t>
            </a:r>
            <a:endParaRPr lang="en-GB" sz="1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12.07.2017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05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Noch fragen?</a:t>
            </a:r>
            <a:endParaRPr lang="en-GB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169FAF9-7C5A-4D25-90E4-785EF6D26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Danke für Ihre Aufmerksamkeit!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7A101A87-D014-4826-A19A-EE438A1F464F}" type="datetime1">
              <a:rPr lang="de-DE" smtClean="0"/>
              <a:t>12.07.2017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3175"/>
            <a:ext cx="2057400" cy="365125"/>
          </a:xfrm>
        </p:spPr>
        <p:txBody>
          <a:bodyPr/>
          <a:lstStyle/>
          <a:p>
            <a:fld id="{D28BEBC9-775D-4085-B138-BED27E854DA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7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Mehrdimensionale Repräsentationen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Arrays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Verkettung von eindimensionalen Daten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Möglicher Anwendungsfall: Suche von Pareto-Optimalen Lösungen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Beispiel für CO: </a:t>
            </a:r>
            <a:r>
              <a:rPr lang="de-DE" i="1" dirty="0"/>
              <a:t>Orthogonal Array </a:t>
            </a:r>
            <a:r>
              <a:rPr lang="de-DE" i="1" dirty="0" err="1"/>
              <a:t>Based</a:t>
            </a:r>
            <a:r>
              <a:rPr lang="de-DE" i="1" dirty="0"/>
              <a:t> Crossover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Bäume und Matrizen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Spezielle COs für beide Arten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Aber auch: COs für beide Codierungen!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Beispiel für CO: </a:t>
            </a:r>
            <a:r>
              <a:rPr lang="de-DE" i="1" dirty="0" err="1"/>
              <a:t>Reijmers</a:t>
            </a:r>
            <a:r>
              <a:rPr lang="de-DE" i="1" dirty="0"/>
              <a:t> Crossover Operator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12.07.2017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76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Anwendungsspezifische Codierungen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Speziell für die Anwendung entwickelte Codierung und CO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Hohe Effizienz möglich!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Einfache Variante: Hybride Codierung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Beispiel: </a:t>
            </a:r>
            <a:r>
              <a:rPr lang="de-DE" i="1" dirty="0"/>
              <a:t>Natural Encoding</a:t>
            </a:r>
            <a:br>
              <a:rPr lang="de-DE" dirty="0"/>
            </a:br>
            <a:r>
              <a:rPr lang="de-DE" dirty="0"/>
              <a:t>Diskrete und kontinuierliche Daten werden kombiniert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Weitere Möglichkeit: </a:t>
            </a:r>
            <a:r>
              <a:rPr lang="de-DE" dirty="0" err="1"/>
              <a:t>Fuzzy</a:t>
            </a:r>
            <a:r>
              <a:rPr lang="de-DE" dirty="0"/>
              <a:t>-Logiken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12.07.2017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99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Universelle Crossover-Operationen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COs welche nicht nur für eine Codierung geeignet sind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Trifft auch auf elementare COs zu!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Beispiele: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i="1" dirty="0" err="1"/>
              <a:t>Sorted</a:t>
            </a:r>
            <a:r>
              <a:rPr lang="de-DE" i="1" dirty="0"/>
              <a:t> Match Crossover</a:t>
            </a:r>
            <a:r>
              <a:rPr lang="de-DE" dirty="0"/>
              <a:t>: Kombiniert gute und schlechte Elternteile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i="1" dirty="0"/>
              <a:t>(Extended) Box Crossover</a:t>
            </a:r>
            <a:r>
              <a:rPr lang="de-DE" dirty="0"/>
              <a:t>: Gene werden zufallsbasiert vererbt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Ebenso können zwei COs kombiniert werden!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Unterschied zwischen nachfolgender und unabhängige Ausführung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Heuristiken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12.07.2017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70358-2C64-4AAE-8470-C6B326A2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Fuzzy-Logik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B48FB-94C6-48D9-A62A-6577AC00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Unscharfe, verschwommene Logik</a:t>
            </a:r>
          </a:p>
          <a:p>
            <a:r>
              <a:rPr lang="de-DE" dirty="0"/>
              <a:t>Basiert auf mehreren unscharfen Mengen</a:t>
            </a:r>
          </a:p>
          <a:p>
            <a:r>
              <a:rPr lang="de-DE" dirty="0"/>
              <a:t>Kommt vor allem im Bereich der Regelungstechnik zum Einsatz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sz="1050" dirty="0"/>
          </a:p>
          <a:p>
            <a:pPr marL="0" indent="0">
              <a:buNone/>
            </a:pPr>
            <a:r>
              <a:rPr lang="de-DE" sz="1000" dirty="0"/>
              <a:t>Grafik: Wikimedia Commons,</a:t>
            </a:r>
            <a:br>
              <a:rPr lang="de-DE" sz="1000" dirty="0"/>
            </a:br>
            <a:r>
              <a:rPr lang="de-DE" sz="1000" dirty="0" err="1"/>
              <a:t>Fullofstars</a:t>
            </a:r>
            <a:r>
              <a:rPr lang="de-DE" sz="1000" dirty="0"/>
              <a:t>, CC-BY-SA 3.0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485AA9-B483-4104-A3AD-DA83CB89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D5A459-476E-459B-BC9D-7CE591E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385B-867E-403C-90F0-311C74870C67}" type="datetime1">
              <a:rPr lang="de-DE" smtClean="0"/>
              <a:t>12.07.2017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C7B8963-B9B2-4A36-A0FE-F436FDBA1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4052609"/>
            <a:ext cx="5232400" cy="212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6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AutoNum type="arabicParenR"/>
            </a:pPr>
            <a:r>
              <a:rPr lang="de-DE" dirty="0"/>
              <a:t>Was ist ein Genetischer Algorithmus (GA)?</a:t>
            </a:r>
          </a:p>
          <a:p>
            <a:pPr marL="342900" indent="-342900">
              <a:buAutoNum type="arabicParenR"/>
            </a:pPr>
            <a:r>
              <a:rPr lang="de-DE" dirty="0"/>
              <a:t>Klassifizierung von Crossover-Operationen (COs)</a:t>
            </a:r>
          </a:p>
          <a:p>
            <a:pPr marL="342900" indent="-342900">
              <a:buAutoNum type="arabicParenR"/>
            </a:pPr>
            <a:r>
              <a:rPr lang="de-DE" dirty="0"/>
              <a:t>Elementare Crossover-Operationen</a:t>
            </a:r>
          </a:p>
          <a:p>
            <a:pPr marL="342900" indent="-342900">
              <a:buAutoNum type="arabicParenR"/>
            </a:pPr>
            <a:r>
              <a:rPr lang="de-DE" dirty="0"/>
              <a:t>Binäre Codierung</a:t>
            </a:r>
          </a:p>
          <a:p>
            <a:pPr marL="342900" indent="-342900">
              <a:buAutoNum type="arabicParenR"/>
            </a:pPr>
            <a:r>
              <a:rPr lang="de-DE" dirty="0"/>
              <a:t>Permutationen</a:t>
            </a:r>
          </a:p>
          <a:p>
            <a:pPr marL="342900" indent="-342900">
              <a:buAutoNum type="arabicParenR"/>
            </a:pPr>
            <a:r>
              <a:rPr lang="de-DE" dirty="0"/>
              <a:t>Fließkommawerte</a:t>
            </a:r>
          </a:p>
          <a:p>
            <a:pPr marL="342900" indent="-342900">
              <a:buAutoNum type="arabicParenR"/>
            </a:pPr>
            <a:r>
              <a:rPr lang="de-DE" dirty="0"/>
              <a:t>Zeichenketten</a:t>
            </a:r>
          </a:p>
          <a:p>
            <a:pPr marL="342900" indent="-342900">
              <a:buAutoNum type="arabicParenR"/>
            </a:pPr>
            <a:r>
              <a:rPr lang="de-DE" dirty="0"/>
              <a:t>Worauf kommt es bei der Auswahl an?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12.07.2017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4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Genetischer Algorithmus (GA)?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12.07.2017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1F052FC-98F2-4947-B9AF-C990F2F2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Basiert auf Evolution</a:t>
            </a:r>
          </a:p>
          <a:p>
            <a:r>
              <a:rPr lang="de-DE" dirty="0"/>
              <a:t>Erstellt basierend auf Ausgangspopulation neue Kinderelemente</a:t>
            </a:r>
          </a:p>
          <a:p>
            <a:r>
              <a:rPr lang="de-DE" dirty="0"/>
              <a:t>Ob Element gut ist, entscheidet sich über Fitness-Funktion</a:t>
            </a:r>
          </a:p>
          <a:p>
            <a:r>
              <a:rPr lang="de-DE" dirty="0"/>
              <a:t>Crossover-Operation beeinflusst maßgeblich die Qualität und Effizienz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8D14095C-855B-4A47-A1ED-EF6782227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509963"/>
            <a:ext cx="4953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Crossover-Operationen (COs)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Lassen sich basierend auf ihren Eigenschaften in Kategorien einteilen: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en-GB" sz="1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12.07.2017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54786A-211E-44A8-98B2-9367B8252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96" y="2372840"/>
            <a:ext cx="5706184" cy="38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1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Crossover-Operationen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Dienen als Basis für andere COs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Eignen sich prinzipiell für alle Anwendungsfälle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i="1" dirty="0"/>
              <a:t>N-Point-Crossover (1-Point/2-Point-Crossover):</a:t>
            </a:r>
            <a:br>
              <a:rPr lang="de-DE" dirty="0"/>
            </a:br>
            <a:r>
              <a:rPr lang="de-DE" dirty="0"/>
              <a:t>Teilt Chromosomen an n Punkten auf und fügt sie als Kinder neu zusammen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i="1" dirty="0"/>
              <a:t>Segmented Crossover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Teilt Chromosomen in eine bestimmte Anzahl Segmente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i="1" dirty="0"/>
              <a:t>Uniform Crossover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Für jedes Gen wird zufällig ausgewählt, an welches Kind es vererbt wird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None/>
            </a:pPr>
            <a:r>
              <a:rPr lang="de-DE" sz="1000" dirty="0"/>
              <a:t>Bild: Hähner &amp; Müller-</a:t>
            </a:r>
            <a:r>
              <a:rPr lang="de-DE" sz="1000" dirty="0" err="1"/>
              <a:t>Schloer</a:t>
            </a:r>
            <a:r>
              <a:rPr lang="de-DE" sz="1000" dirty="0"/>
              <a:t>,</a:t>
            </a:r>
            <a:br>
              <a:rPr lang="de-DE" sz="1000" dirty="0"/>
            </a:br>
            <a:r>
              <a:rPr lang="de-DE" sz="1000" dirty="0"/>
              <a:t>OC2-Folien, 2016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12.07.2017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EB2B00D5-B671-4C53-AD53-721581E0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4385733"/>
            <a:ext cx="5101808" cy="17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2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Daten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Prinzipiell für jede Anwendung geeignet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Daten sind als Binärwerte gespeichert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GA sind sehr schnell und effizient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Eignet sich auch für Ganzzahlige Werte!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Möglicher Anwendungsfall: Classification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Passende Crossover-Operationen: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i="1" dirty="0"/>
              <a:t>Self-Crossover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i="1" dirty="0"/>
              <a:t>Supplementary Crossover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i="1" dirty="0"/>
              <a:t>Generalized crossover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12.07.2017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6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Permutationen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Ketten von ganzzahligen Werten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 muss berücksichtigen, dass es mehrere Einzelwerte sind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Mögliche Anwendungsfall: </a:t>
            </a:r>
            <a:r>
              <a:rPr lang="en-GB" dirty="0"/>
              <a:t>Traveling Salesman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COs </a:t>
            </a:r>
            <a:r>
              <a:rPr lang="en-GB" dirty="0" err="1"/>
              <a:t>lassen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in </a:t>
            </a:r>
            <a:r>
              <a:rPr lang="en-GB" dirty="0" err="1"/>
              <a:t>Unterkategorien</a:t>
            </a:r>
            <a:r>
              <a:rPr lang="en-GB" dirty="0"/>
              <a:t> </a:t>
            </a:r>
            <a:r>
              <a:rPr lang="en-GB" dirty="0" err="1"/>
              <a:t>einteilen</a:t>
            </a:r>
            <a:r>
              <a:rPr lang="en-GB" dirty="0"/>
              <a:t>, z. B.: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Positionsbasierte</a:t>
            </a:r>
            <a:r>
              <a:rPr lang="en-GB" dirty="0"/>
              <a:t> COs, z. B. </a:t>
            </a:r>
            <a:r>
              <a:rPr lang="en-GB" i="1" dirty="0"/>
              <a:t>Position Based Crossover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Kantenbasierte</a:t>
            </a:r>
            <a:r>
              <a:rPr lang="en-GB" dirty="0"/>
              <a:t> COs, z. B. </a:t>
            </a:r>
            <a:r>
              <a:rPr lang="en-GB" i="1" dirty="0"/>
              <a:t>Edge Crossover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Folgenbasierte</a:t>
            </a:r>
            <a:r>
              <a:rPr lang="en-GB" dirty="0"/>
              <a:t> COs, z. B. </a:t>
            </a:r>
            <a:r>
              <a:rPr lang="en-GB" i="1" dirty="0"/>
              <a:t>Merging Crossover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12.07.2017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70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Permutationen – </a:t>
            </a:r>
            <a:r>
              <a:rPr lang="de-DE" dirty="0" err="1"/>
              <a:t>Merging</a:t>
            </a:r>
            <a:r>
              <a:rPr lang="de-DE" dirty="0"/>
              <a:t> Crossover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Verschmelzende, folgenbasierte CO für Permutationen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Beide Elternteileile werden zunächst kombiniert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Zusammengefügte Liste wird anschließend geteilt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Erstmaliges Vorkommen eines Wertes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</a:t>
            </a:r>
            <a:r>
              <a:rPr lang="de-DE" dirty="0"/>
              <a:t> Übertragung in 1. Kind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Zweites Vorkommen eines Wertes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/>
              <a:t>Übertragung in 2. Kind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Verbesserte Version:</a:t>
            </a:r>
            <a:br>
              <a:rPr lang="de-DE" dirty="0"/>
            </a:br>
            <a:r>
              <a:rPr lang="de-DE" i="1" dirty="0" err="1"/>
              <a:t>Merging</a:t>
            </a:r>
            <a:r>
              <a:rPr lang="de-DE" i="1" dirty="0"/>
              <a:t> </a:t>
            </a:r>
            <a:r>
              <a:rPr lang="de-DE" i="1" dirty="0" err="1"/>
              <a:t>Indepetend</a:t>
            </a:r>
            <a:r>
              <a:rPr lang="de-DE" i="1" dirty="0"/>
              <a:t> Sets Crossover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Nutzt Gruppen anstatt Einzelwerte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Bessere Performance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1100" dirty="0"/>
          </a:p>
          <a:p>
            <a:pPr marL="0" indent="0">
              <a:buNone/>
            </a:pPr>
            <a:r>
              <a:rPr lang="de-DE" sz="1000" dirty="0"/>
              <a:t>Grafik: Mumford, </a:t>
            </a:r>
            <a:r>
              <a:rPr lang="en-US" sz="1000" dirty="0"/>
              <a:t>New Order-Based Crossovers</a:t>
            </a:r>
            <a:br>
              <a:rPr lang="en-US" sz="1000" dirty="0"/>
            </a:br>
            <a:r>
              <a:rPr lang="en-US" sz="1000" dirty="0"/>
              <a:t>for the Graph Coloring Problem</a:t>
            </a:r>
            <a:r>
              <a:rPr lang="de-DE" sz="1000" dirty="0"/>
              <a:t>, 2006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12.07.2017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16A8DA3A-63BF-4DCA-B0C7-569077E7D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33" y="3143366"/>
            <a:ext cx="4258867" cy="30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2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Fließkommawerte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Daten als Fließkommawerte gespeichert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Bieten höhere Genauigkeit für kontinuierliche Suchräume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In solchen Suchräumen effizienter als Ganzzahlen oder Binärcodierung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Typischer Anwendungsfall: Elektrotechnische Anwendungen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COs lassen sich in verschiedene Kategorien teilen, z. B.: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Statistik-basierte COs, z. B. </a:t>
            </a:r>
            <a:r>
              <a:rPr lang="de-DE" i="1" dirty="0" err="1"/>
              <a:t>Taguchi</a:t>
            </a:r>
            <a:r>
              <a:rPr lang="de-DE" i="1" dirty="0"/>
              <a:t> Crossover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Fuzzy</a:t>
            </a:r>
            <a:r>
              <a:rPr lang="de-DE" dirty="0"/>
              <a:t>-basierte COs, z. B. </a:t>
            </a:r>
            <a:r>
              <a:rPr lang="de-DE" i="1" dirty="0" err="1"/>
              <a:t>Fuzzy</a:t>
            </a:r>
            <a:r>
              <a:rPr lang="de-DE" i="1" dirty="0"/>
              <a:t> </a:t>
            </a:r>
            <a:r>
              <a:rPr lang="de-DE" i="1" dirty="0" err="1"/>
              <a:t>Arithmetic</a:t>
            </a:r>
            <a:r>
              <a:rPr lang="de-DE" i="1" dirty="0"/>
              <a:t> </a:t>
            </a:r>
            <a:r>
              <a:rPr lang="de-DE" i="1" dirty="0" err="1"/>
              <a:t>Weighted</a:t>
            </a:r>
            <a:r>
              <a:rPr lang="de-DE" i="1" dirty="0"/>
              <a:t> Mean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Durchschnitts-basierte COs, z. B. </a:t>
            </a:r>
            <a:r>
              <a:rPr lang="de-DE" i="1" dirty="0"/>
              <a:t>Average Crossover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12.07.2017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2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886</Words>
  <Application>Microsoft Office PowerPoint</Application>
  <PresentationFormat>Bildschirmpräsentation (4:3)</PresentationFormat>
  <Paragraphs>218</Paragraphs>
  <Slides>17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Office Theme</vt:lpstr>
      <vt:lpstr>Eine Übersicht über Crossover-Operationen für genetische Algorithmen</vt:lpstr>
      <vt:lpstr>Agenda</vt:lpstr>
      <vt:lpstr>Was ist ein Genetischer Algorithmus (GA)?</vt:lpstr>
      <vt:lpstr>Klassifizierung von Crossover-Operationen (COs)</vt:lpstr>
      <vt:lpstr>Elementare Crossover-Operationen</vt:lpstr>
      <vt:lpstr>Binäre Daten</vt:lpstr>
      <vt:lpstr>Permutationen</vt:lpstr>
      <vt:lpstr>Permutationen – Merging Crossover</vt:lpstr>
      <vt:lpstr>Fließkommawerte</vt:lpstr>
      <vt:lpstr>Fließkommawerte – Average Crossover</vt:lpstr>
      <vt:lpstr>Zeichenketten</vt:lpstr>
      <vt:lpstr>Worauf kommt es bei der Auswahl an?</vt:lpstr>
      <vt:lpstr>Noch fragen?</vt:lpstr>
      <vt:lpstr>Mehrdimensionale Repräsentationen</vt:lpstr>
      <vt:lpstr>Anwendungsspezifische Codierungen</vt:lpstr>
      <vt:lpstr>Universelle Crossover-Operationen</vt:lpstr>
      <vt:lpstr>Fuzzy-Logik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Edenhofer</dc:creator>
  <cp:lastModifiedBy>Gerald Siegert</cp:lastModifiedBy>
  <cp:revision>87</cp:revision>
  <cp:lastPrinted>2016-10-26T13:54:05Z</cp:lastPrinted>
  <dcterms:created xsi:type="dcterms:W3CDTF">2016-02-16T16:52:44Z</dcterms:created>
  <dcterms:modified xsi:type="dcterms:W3CDTF">2017-07-12T13:30:56Z</dcterms:modified>
</cp:coreProperties>
</file>