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0" r:id="rId5"/>
    <p:sldId id="275" r:id="rId6"/>
    <p:sldId id="270" r:id="rId7"/>
    <p:sldId id="272" r:id="rId8"/>
    <p:sldId id="276" r:id="rId9"/>
    <p:sldId id="277" r:id="rId10"/>
    <p:sldId id="278" r:id="rId11"/>
    <p:sldId id="279" r:id="rId12"/>
    <p:sldId id="28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5E00"/>
    <a:srgbClr val="A84A02"/>
    <a:srgbClr val="C45800"/>
    <a:srgbClr val="F55D00"/>
    <a:srgbClr val="0C1F49"/>
    <a:srgbClr val="21B062"/>
    <a:srgbClr val="696969"/>
    <a:srgbClr val="46696C"/>
    <a:srgbClr val="834F2A"/>
    <a:srgbClr val="2F5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9985" autoAdjust="0"/>
  </p:normalViewPr>
  <p:slideViewPr>
    <p:cSldViewPr snapToGrid="0">
      <p:cViewPr>
        <p:scale>
          <a:sx n="71" d="100"/>
          <a:sy n="71" d="100"/>
        </p:scale>
        <p:origin x="852" y="267"/>
      </p:cViewPr>
      <p:guideLst>
        <p:guide pos="3840"/>
        <p:guide pos="7200"/>
        <p:guide orient="horz" pos="2160"/>
        <p:guide pos="5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DC9BE-8102-4ADA-9C69-422E236104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3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7D4AE5-C0C9-3ADD-96CD-4F646C40E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9315" y="1181873"/>
            <a:ext cx="2787650" cy="1154112"/>
          </a:xfrm>
          <a:solidFill>
            <a:schemeClr val="accent1"/>
          </a:solidFill>
        </p:spPr>
        <p:txBody>
          <a:bodyPr lIns="320040" t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840F69-82D1-BA5D-BCDE-065BCBD763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96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6E650B-9763-2E1B-83A3-D40D92876A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7610" y="1181873"/>
            <a:ext cx="4532630" cy="1154112"/>
          </a:xfrm>
          <a:solidFill>
            <a:schemeClr val="accent1"/>
          </a:solidFill>
        </p:spPr>
        <p:txBody>
          <a:bodyPr lIns="274320" tIns="457200" r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0365650-4538-97BE-682C-4FEE50D5B3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1541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 spc="40" baseline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605A104-600A-E6C4-A7F3-4C6E6E8B62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50250" y="1181873"/>
            <a:ext cx="3084388" cy="1154112"/>
          </a:xfrm>
          <a:solidFill>
            <a:schemeClr val="accent1"/>
          </a:solidFill>
        </p:spPr>
        <p:txBody>
          <a:bodyPr lIns="274320" tIns="457200">
            <a:noAutofit/>
          </a:bodyPr>
          <a:lstStyle>
            <a:lvl1pPr marL="0" indent="0">
              <a:lnSpc>
                <a:spcPct val="90000"/>
              </a:lnSpc>
              <a:buNone/>
              <a:defRPr sz="12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53846D8-2231-F40F-1840-B4D3ECF557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42020" y="1347291"/>
            <a:ext cx="2265363" cy="304800"/>
          </a:xfrm>
        </p:spPr>
        <p:txBody>
          <a:bodyPr>
            <a:noAutofit/>
          </a:bodyPr>
          <a:lstStyle>
            <a:lvl1pPr marL="0" indent="0">
              <a:buNone/>
              <a:defRPr sz="1400" b="1" spc="40" baseline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328A27F-4D37-7494-A00B-931B4AF98F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6161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72A2B16-E242-6548-CD5D-53E996473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54120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A825916-F570-17B8-0B3F-0C3FC2D746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82079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36D7BCE-44E5-237E-196D-3CCF2508C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10038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F3883B4-1028-4C70-B921-8FBE334E7F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7996" y="2744409"/>
            <a:ext cx="1554480" cy="839183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2538B7A0-40F3-1C50-E2D0-32A910FA7E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5581" y="4431347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7A61A86-EC14-71A1-4F13-8B5BC4DD2C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38706" y="5667186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AB8BDC8-1B18-C92E-002C-8E803D4474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65161" y="5079585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3C067A7-180C-CF1A-D355-AD9EFC1F30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31906" y="3583592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9E3E312-6617-D826-24CF-F63DC3CC30D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06265" y="3837782"/>
            <a:ext cx="1186179" cy="678064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606164" y="4551608"/>
            <a:ext cx="4828474" cy="230639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F4481A-F390-506E-4D63-DCAF6A499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0708" y="2352259"/>
            <a:ext cx="10816491" cy="3363296"/>
            <a:chOff x="700708" y="2352259"/>
            <a:chExt cx="10816491" cy="33632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C823AA8-87A2-6001-8638-F343F400A907}"/>
                </a:ext>
              </a:extLst>
            </p:cNvPr>
            <p:cNvCxnSpPr/>
            <p:nvPr/>
          </p:nvCxnSpPr>
          <p:spPr>
            <a:xfrm flipV="1">
              <a:off x="774192" y="2451652"/>
              <a:ext cx="10643616" cy="0"/>
            </a:xfrm>
            <a:prstGeom prst="line">
              <a:avLst/>
            </a:prstGeom>
            <a:ln w="412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0F530E-03E0-7D35-0708-C47F20465254}"/>
                </a:ext>
              </a:extLst>
            </p:cNvPr>
            <p:cNvSpPr/>
            <p:nvPr/>
          </p:nvSpPr>
          <p:spPr>
            <a:xfrm>
              <a:off x="700708" y="2355117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A788A8-1C4E-8BDE-6C51-E311BF3124E3}"/>
                </a:ext>
              </a:extLst>
            </p:cNvPr>
            <p:cNvSpPr/>
            <p:nvPr/>
          </p:nvSpPr>
          <p:spPr>
            <a:xfrm>
              <a:off x="11318416" y="235225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B1C1373-9DDB-2372-515C-67A4497F18F3}"/>
                </a:ext>
              </a:extLst>
            </p:cNvPr>
            <p:cNvSpPr/>
            <p:nvPr/>
          </p:nvSpPr>
          <p:spPr>
            <a:xfrm>
              <a:off x="2824250" y="2360833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60ED27-416C-9721-BEEA-92FC9C6AFE0E}"/>
                </a:ext>
              </a:extLst>
            </p:cNvPr>
            <p:cNvSpPr/>
            <p:nvPr/>
          </p:nvSpPr>
          <p:spPr>
            <a:xfrm>
              <a:off x="7071334" y="2366548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F3DAA4-1C0B-AB02-F0B7-AB04EEC80102}"/>
                </a:ext>
              </a:extLst>
            </p:cNvPr>
            <p:cNvSpPr/>
            <p:nvPr/>
          </p:nvSpPr>
          <p:spPr>
            <a:xfrm>
              <a:off x="9194876" y="235797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6169A7-8DDB-F115-7D7E-F3F5AE9B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303" y="2451650"/>
              <a:ext cx="1592" cy="183899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D69B09-D0BB-952F-77DD-FCCA81D19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1650" y="2528842"/>
              <a:ext cx="1592" cy="298489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322965-77FF-0956-83EE-ADA9AFCC2F19}"/>
                </a:ext>
              </a:extLst>
            </p:cNvPr>
            <p:cNvCxnSpPr>
              <a:cxnSpLocks/>
            </p:cNvCxnSpPr>
            <p:nvPr/>
          </p:nvCxnSpPr>
          <p:spPr>
            <a:xfrm>
              <a:off x="7166344" y="2496185"/>
              <a:ext cx="0" cy="93281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D744AE-A2B8-150A-697C-7B187BF232E9}"/>
                </a:ext>
              </a:extLst>
            </p:cNvPr>
            <p:cNvCxnSpPr>
              <a:cxnSpLocks/>
            </p:cNvCxnSpPr>
            <p:nvPr/>
          </p:nvCxnSpPr>
          <p:spPr>
            <a:xfrm>
              <a:off x="9287099" y="2447199"/>
              <a:ext cx="2067" cy="122673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3F6EBDE-BEBF-BD05-1C3E-6D9CC3A8AA09}"/>
                </a:ext>
              </a:extLst>
            </p:cNvPr>
            <p:cNvSpPr/>
            <p:nvPr/>
          </p:nvSpPr>
          <p:spPr>
            <a:xfrm>
              <a:off x="704140" y="4297941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5038F8-201A-2CE5-4F96-F5D0E07662F3}"/>
                </a:ext>
              </a:extLst>
            </p:cNvPr>
            <p:cNvSpPr/>
            <p:nvPr/>
          </p:nvSpPr>
          <p:spPr>
            <a:xfrm>
              <a:off x="2817657" y="551677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52144A-0227-81C8-5EB0-4217CF1CEEE7}"/>
                </a:ext>
              </a:extLst>
            </p:cNvPr>
            <p:cNvSpPr/>
            <p:nvPr/>
          </p:nvSpPr>
          <p:spPr>
            <a:xfrm>
              <a:off x="7066553" y="343538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30680FA-8F0F-C8F7-B721-95071536CA7B}"/>
                </a:ext>
              </a:extLst>
            </p:cNvPr>
            <p:cNvSpPr/>
            <p:nvPr/>
          </p:nvSpPr>
          <p:spPr>
            <a:xfrm>
              <a:off x="9194875" y="3679366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0A1FBC1-3297-E024-39A0-EAA69D56BF0E}"/>
                </a:ext>
              </a:extLst>
            </p:cNvPr>
            <p:cNvSpPr/>
            <p:nvPr/>
          </p:nvSpPr>
          <p:spPr>
            <a:xfrm>
              <a:off x="4947792" y="2363691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E65DC2-ECCC-4D86-835A-D8496935F50C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 flipH="1">
              <a:off x="5043997" y="2562474"/>
              <a:ext cx="3187" cy="234858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77BD28-BE76-FA51-3EE0-19344A0C1BDE}"/>
                </a:ext>
              </a:extLst>
            </p:cNvPr>
            <p:cNvSpPr/>
            <p:nvPr/>
          </p:nvSpPr>
          <p:spPr>
            <a:xfrm>
              <a:off x="4944605" y="4911060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486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495" y="1081599"/>
            <a:ext cx="6810682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66264" y="311726"/>
            <a:ext cx="3501736" cy="230339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328A27F-4D37-7494-A00B-931B4AF98F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6161" y="2765191"/>
            <a:ext cx="152400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72A2B16-E242-6548-CD5D-53E9964738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63570" y="2765191"/>
            <a:ext cx="177419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A825916-F570-17B8-0B3F-0C3FC2D746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82565" y="2765191"/>
            <a:ext cx="1627390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36D7BCE-44E5-237E-196D-3CCF2508CE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8840" y="2765191"/>
            <a:ext cx="1558585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FF3883B4-1028-4C70-B921-8FBE334E7F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37996" y="2765191"/>
            <a:ext cx="1558584" cy="872551"/>
          </a:xfrm>
        </p:spPr>
        <p:txBody>
          <a:bodyPr>
            <a:noAutofit/>
          </a:bodyPr>
          <a:lstStyle>
            <a:lvl1pPr marL="0" indent="0">
              <a:lnSpc>
                <a:spcPts val="1500"/>
              </a:lnSpc>
              <a:buNone/>
              <a:defRPr sz="1200" b="0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DBD545B-C7EA-7554-01A9-B9A7ADEEAD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843" y="4516277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2538B7A0-40F3-1C50-E2D0-32A910FA7E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5972" y="4732686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FC63024-9505-E263-E747-4350C4DF2C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32050" y="5738941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7A61A86-EC14-71A1-4F13-8B5BC4DD2CD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28315" y="5968525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1022AC1-BD17-72D5-2B44-1179380BAA5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8063" y="5136272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AB8BDC8-1B18-C92E-002C-8E803D4474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54770" y="5370533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CC3C0D0-FD25-227E-0C25-4B5D96A89C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99246" y="3667681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3C067A7-180C-CF1A-D355-AD9EFC1F30E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94252" y="3874540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40B963E-6D68-753B-684E-FA7629768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15528" y="3903209"/>
            <a:ext cx="979397" cy="336278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89E3E312-6617-D826-24CF-F63DC3CC30D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16656" y="4128730"/>
            <a:ext cx="1186179" cy="892492"/>
          </a:xfrm>
        </p:spPr>
        <p:txBody>
          <a:bodyPr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E95E94-C91A-7D90-489F-979154A50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9338" y="2352259"/>
            <a:ext cx="10817861" cy="3363296"/>
            <a:chOff x="699338" y="2352259"/>
            <a:chExt cx="10817861" cy="336329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2321084-3662-3AC2-9063-B4C96C8D03F8}"/>
                </a:ext>
              </a:extLst>
            </p:cNvPr>
            <p:cNvCxnSpPr/>
            <p:nvPr/>
          </p:nvCxnSpPr>
          <p:spPr>
            <a:xfrm flipV="1">
              <a:off x="774192" y="2451652"/>
              <a:ext cx="10643616" cy="0"/>
            </a:xfrm>
            <a:prstGeom prst="line">
              <a:avLst/>
            </a:prstGeom>
            <a:ln w="412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F364F9-1001-8A8A-E378-A32BD15C0BAC}"/>
                </a:ext>
              </a:extLst>
            </p:cNvPr>
            <p:cNvSpPr/>
            <p:nvPr/>
          </p:nvSpPr>
          <p:spPr>
            <a:xfrm>
              <a:off x="700708" y="2355117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99546CB-73CE-F525-D8C0-4AFD24A0ECEE}"/>
                </a:ext>
              </a:extLst>
            </p:cNvPr>
            <p:cNvSpPr/>
            <p:nvPr/>
          </p:nvSpPr>
          <p:spPr>
            <a:xfrm>
              <a:off x="11318416" y="235225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85D98-23B5-1951-FCF2-575B6CB9D3C3}"/>
                </a:ext>
              </a:extLst>
            </p:cNvPr>
            <p:cNvSpPr/>
            <p:nvPr/>
          </p:nvSpPr>
          <p:spPr>
            <a:xfrm>
              <a:off x="2824250" y="2360833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7EC48D-6773-0157-AB1D-A36DCBF2342B}"/>
                </a:ext>
              </a:extLst>
            </p:cNvPr>
            <p:cNvSpPr/>
            <p:nvPr/>
          </p:nvSpPr>
          <p:spPr>
            <a:xfrm>
              <a:off x="7071334" y="2366548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197B2A-F814-0F94-65C6-2C666E7C4B11}"/>
                </a:ext>
              </a:extLst>
            </p:cNvPr>
            <p:cNvSpPr/>
            <p:nvPr/>
          </p:nvSpPr>
          <p:spPr>
            <a:xfrm>
              <a:off x="9194876" y="235797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B72EF2C-8D4F-426F-E532-9848DA562D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303" y="2451650"/>
              <a:ext cx="1592" cy="183899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F79E6B9-3986-3441-3239-03C8BAF400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1650" y="2528842"/>
              <a:ext cx="1592" cy="2984894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4AD6852-33FA-D4BC-95FC-3FCFE5A29AA0}"/>
                </a:ext>
              </a:extLst>
            </p:cNvPr>
            <p:cNvCxnSpPr>
              <a:cxnSpLocks/>
            </p:cNvCxnSpPr>
            <p:nvPr/>
          </p:nvCxnSpPr>
          <p:spPr>
            <a:xfrm>
              <a:off x="7171108" y="2496185"/>
              <a:ext cx="0" cy="93281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CB4FEB6-AF59-E0CC-6CBF-5C0AE5E9F0B4}"/>
                </a:ext>
              </a:extLst>
            </p:cNvPr>
            <p:cNvCxnSpPr>
              <a:cxnSpLocks/>
            </p:cNvCxnSpPr>
            <p:nvPr/>
          </p:nvCxnSpPr>
          <p:spPr>
            <a:xfrm>
              <a:off x="9291333" y="2447199"/>
              <a:ext cx="2067" cy="122673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925AA1D-824F-C6F6-AF28-AD78390DEFB3}"/>
                </a:ext>
              </a:extLst>
            </p:cNvPr>
            <p:cNvSpPr/>
            <p:nvPr/>
          </p:nvSpPr>
          <p:spPr>
            <a:xfrm>
              <a:off x="699338" y="4296353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5D82967-DC99-C9B0-B596-A62B757AEA9E}"/>
                </a:ext>
              </a:extLst>
            </p:cNvPr>
            <p:cNvSpPr/>
            <p:nvPr/>
          </p:nvSpPr>
          <p:spPr>
            <a:xfrm>
              <a:off x="2821073" y="551677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57490DB-B4E0-9638-A70F-84BAD77D5B85}"/>
                </a:ext>
              </a:extLst>
            </p:cNvPr>
            <p:cNvSpPr/>
            <p:nvPr/>
          </p:nvSpPr>
          <p:spPr>
            <a:xfrm>
              <a:off x="7072489" y="343538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9F2D72-DBC0-63CB-0C92-4A97C46C9046}"/>
                </a:ext>
              </a:extLst>
            </p:cNvPr>
            <p:cNvSpPr/>
            <p:nvPr/>
          </p:nvSpPr>
          <p:spPr>
            <a:xfrm>
              <a:off x="9193605" y="3679366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99004F8-D92D-5313-C37E-C81E7AECAB76}"/>
                </a:ext>
              </a:extLst>
            </p:cNvPr>
            <p:cNvSpPr/>
            <p:nvPr/>
          </p:nvSpPr>
          <p:spPr>
            <a:xfrm>
              <a:off x="4947792" y="2363691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32A87DF-D655-E886-D5EF-E5690A0C7C08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 flipH="1">
              <a:off x="5043997" y="2562474"/>
              <a:ext cx="3187" cy="2348586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3DFD143-EAF1-3327-1DEE-57CE1ECCBFBC}"/>
                </a:ext>
              </a:extLst>
            </p:cNvPr>
            <p:cNvSpPr/>
            <p:nvPr/>
          </p:nvSpPr>
          <p:spPr>
            <a:xfrm>
              <a:off x="4942661" y="4911060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350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2" name="SmartArt Placeholder 21">
            <a:extLst>
              <a:ext uri="{FF2B5EF4-FFF2-40B4-BE49-F238E27FC236}">
                <a16:creationId xmlns:a16="http://schemas.microsoft.com/office/drawing/2014/main" id="{CE9173F4-65C7-2EC9-A5E4-827E9483F1E5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>
          <a:xfrm>
            <a:off x="800100" y="1235075"/>
            <a:ext cx="10644188" cy="4975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SmartArt graphic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85884" y="4573721"/>
            <a:ext cx="2927538" cy="22842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5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2" name="SmartArt Placeholder 21">
            <a:extLst>
              <a:ext uri="{FF2B5EF4-FFF2-40B4-BE49-F238E27FC236}">
                <a16:creationId xmlns:a16="http://schemas.microsoft.com/office/drawing/2014/main" id="{CE9173F4-65C7-2EC9-A5E4-827E9483F1E5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>
          <a:xfrm>
            <a:off x="785884" y="1818409"/>
            <a:ext cx="10620232" cy="453043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SmartArt graphic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C21CF4B-0175-F178-DDAD-E4153A66F75F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046767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69A370C-8C84-0411-0B1D-F7CFCEA96DE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881116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F3CEC12-A675-5B79-6276-32AE902BDCD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715465" y="3141743"/>
            <a:ext cx="429768" cy="42976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7A0051-C60B-9702-8D0B-55AD9470DB55}"/>
              </a:ext>
            </a:extLst>
          </p:cNvPr>
          <p:cNvGrpSpPr/>
          <p:nvPr userDrawn="1"/>
        </p:nvGrpSpPr>
        <p:grpSpPr>
          <a:xfrm>
            <a:off x="396950" y="4022070"/>
            <a:ext cx="2492996" cy="2679178"/>
            <a:chOff x="396950" y="3454904"/>
            <a:chExt cx="2492996" cy="2679178"/>
          </a:xfrm>
        </p:grpSpPr>
        <p:sp>
          <p:nvSpPr>
            <p:cNvPr id="3" name="Rounded Rectangle 24">
              <a:extLst>
                <a:ext uri="{FF2B5EF4-FFF2-40B4-BE49-F238E27FC236}">
                  <a16:creationId xmlns:a16="http://schemas.microsoft.com/office/drawing/2014/main" id="{80B74359-1E30-E650-34A9-AC1C13F1E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2882" y="3653687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EF44D11-0A54-B4F4-331E-6B96D8A43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91163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DB7A0A-6198-DB01-83AB-531F4634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6950" y="345490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4D87E-7828-3BED-4543-3B4C0CA46B21}"/>
              </a:ext>
            </a:extLst>
          </p:cNvPr>
          <p:cNvGrpSpPr/>
          <p:nvPr userDrawn="1"/>
        </p:nvGrpSpPr>
        <p:grpSpPr>
          <a:xfrm>
            <a:off x="4231036" y="4022070"/>
            <a:ext cx="2523286" cy="2679178"/>
            <a:chOff x="4231036" y="3454904"/>
            <a:chExt cx="2523286" cy="2679178"/>
          </a:xfrm>
        </p:grpSpPr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4BC203BC-2D31-485A-F534-45D83FB3C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36514" y="3656619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EB6EC0-B466-7E25-560F-DB65221C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55539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445C946-5C12-71D9-0A10-E4324C04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231036" y="3454904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5B5F83-31C9-7197-4027-2354C85DE9ED}"/>
              </a:ext>
            </a:extLst>
          </p:cNvPr>
          <p:cNvGrpSpPr/>
          <p:nvPr userDrawn="1"/>
        </p:nvGrpSpPr>
        <p:grpSpPr>
          <a:xfrm>
            <a:off x="8098797" y="4022937"/>
            <a:ext cx="2519900" cy="2678311"/>
            <a:chOff x="8098797" y="3455771"/>
            <a:chExt cx="2519900" cy="2678311"/>
          </a:xfrm>
        </p:grpSpPr>
        <p:sp>
          <p:nvSpPr>
            <p:cNvPr id="15" name="Rounded Rectangle 24">
              <a:extLst>
                <a:ext uri="{FF2B5EF4-FFF2-40B4-BE49-F238E27FC236}">
                  <a16:creationId xmlns:a16="http://schemas.microsoft.com/office/drawing/2014/main" id="{BD003E26-3B0A-9530-FA03-1DE8541D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98189" y="3658300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9E3472-2688-408D-F31B-9BE1005DB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19914" y="5935299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C81E04E-B059-42D8-1D0C-C79A34BF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098797" y="3455771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75CF47-105F-945E-7D7E-CE093E52E846}"/>
              </a:ext>
            </a:extLst>
          </p:cNvPr>
          <p:cNvGrpSpPr/>
          <p:nvPr userDrawn="1"/>
        </p:nvGrpSpPr>
        <p:grpSpPr>
          <a:xfrm>
            <a:off x="1606262" y="1468735"/>
            <a:ext cx="2486777" cy="2679180"/>
            <a:chOff x="1606262" y="1468735"/>
            <a:chExt cx="2486777" cy="2679180"/>
          </a:xfrm>
        </p:grpSpPr>
        <p:sp>
          <p:nvSpPr>
            <p:cNvPr id="19" name="Rounded Rectangle 24">
              <a:extLst>
                <a:ext uri="{FF2B5EF4-FFF2-40B4-BE49-F238E27FC236}">
                  <a16:creationId xmlns:a16="http://schemas.microsoft.com/office/drawing/2014/main" id="{CC24ACFD-D793-5188-B42E-1E897F8C7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1764510" y="1561711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7AAC8D-C780-DD07-FB08-3D84CF015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06262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55834E-B5C7-896C-41B3-C9AA1CF2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94256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D40A7-96C6-7325-D74E-0BAAF95B0348}"/>
              </a:ext>
            </a:extLst>
          </p:cNvPr>
          <p:cNvGrpSpPr/>
          <p:nvPr userDrawn="1"/>
        </p:nvGrpSpPr>
        <p:grpSpPr>
          <a:xfrm>
            <a:off x="5472033" y="1468735"/>
            <a:ext cx="2492391" cy="2679180"/>
            <a:chOff x="5472033" y="1468735"/>
            <a:chExt cx="2492391" cy="2679180"/>
          </a:xfrm>
        </p:grpSpPr>
        <p:sp>
          <p:nvSpPr>
            <p:cNvPr id="24" name="Rounded Rectangle 24">
              <a:extLst>
                <a:ext uri="{FF2B5EF4-FFF2-40B4-BE49-F238E27FC236}">
                  <a16:creationId xmlns:a16="http://schemas.microsoft.com/office/drawing/2014/main" id="{E8634FC8-AA45-1D4D-41A5-0045D067C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5641896" y="1560107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57BBEDC-DE34-CECB-4508-DDD5D637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72033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E38120-7946-0D28-A127-23C1F9B60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5641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58CFD4-852D-4B39-D204-3EB0869E1FE6}"/>
              </a:ext>
            </a:extLst>
          </p:cNvPr>
          <p:cNvGrpSpPr/>
          <p:nvPr userDrawn="1"/>
        </p:nvGrpSpPr>
        <p:grpSpPr>
          <a:xfrm>
            <a:off x="9337804" y="1468735"/>
            <a:ext cx="2498005" cy="2679180"/>
            <a:chOff x="9337804" y="1468735"/>
            <a:chExt cx="2498005" cy="2679180"/>
          </a:xfrm>
        </p:grpSpPr>
        <p:sp>
          <p:nvSpPr>
            <p:cNvPr id="28" name="Rounded Rectangle 24">
              <a:extLst>
                <a:ext uri="{FF2B5EF4-FFF2-40B4-BE49-F238E27FC236}">
                  <a16:creationId xmlns:a16="http://schemas.microsoft.com/office/drawing/2014/main" id="{305F0D8C-8A5D-FA97-8CB4-9ED538214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509656" y="1568128"/>
              <a:ext cx="2226761" cy="2381004"/>
            </a:xfrm>
            <a:custGeom>
              <a:avLst/>
              <a:gdLst>
                <a:gd name="connsiteX0" fmla="*/ 0 w 3481668"/>
                <a:gd name="connsiteY0" fmla="*/ 0 h 3505316"/>
                <a:gd name="connsiteX1" fmla="*/ 0 w 3481668"/>
                <a:gd name="connsiteY1" fmla="*/ 0 h 3505316"/>
                <a:gd name="connsiteX2" fmla="*/ 3481668 w 3481668"/>
                <a:gd name="connsiteY2" fmla="*/ 0 h 3505316"/>
                <a:gd name="connsiteX3" fmla="*/ 3481668 w 3481668"/>
                <a:gd name="connsiteY3" fmla="*/ 0 h 3505316"/>
                <a:gd name="connsiteX4" fmla="*/ 3481668 w 3481668"/>
                <a:gd name="connsiteY4" fmla="*/ 3505316 h 3505316"/>
                <a:gd name="connsiteX5" fmla="*/ 3481668 w 3481668"/>
                <a:gd name="connsiteY5" fmla="*/ 3505316 h 3505316"/>
                <a:gd name="connsiteX6" fmla="*/ 0 w 3481668"/>
                <a:gd name="connsiteY6" fmla="*/ 3505316 h 3505316"/>
                <a:gd name="connsiteX7" fmla="*/ 0 w 3481668"/>
                <a:gd name="connsiteY7" fmla="*/ 3505316 h 3505316"/>
                <a:gd name="connsiteX8" fmla="*/ 0 w 3481668"/>
                <a:gd name="connsiteY8" fmla="*/ 0 h 3505316"/>
                <a:gd name="connsiteX0" fmla="*/ 3481668 w 3573108"/>
                <a:gd name="connsiteY0" fmla="*/ 0 h 3505316"/>
                <a:gd name="connsiteX1" fmla="*/ 3481668 w 3573108"/>
                <a:gd name="connsiteY1" fmla="*/ 3505316 h 3505316"/>
                <a:gd name="connsiteX2" fmla="*/ 3481668 w 3573108"/>
                <a:gd name="connsiteY2" fmla="*/ 3505316 h 3505316"/>
                <a:gd name="connsiteX3" fmla="*/ 0 w 3573108"/>
                <a:gd name="connsiteY3" fmla="*/ 3505316 h 3505316"/>
                <a:gd name="connsiteX4" fmla="*/ 0 w 3573108"/>
                <a:gd name="connsiteY4" fmla="*/ 3505316 h 3505316"/>
                <a:gd name="connsiteX5" fmla="*/ 0 w 3573108"/>
                <a:gd name="connsiteY5" fmla="*/ 0 h 3505316"/>
                <a:gd name="connsiteX6" fmla="*/ 0 w 3573108"/>
                <a:gd name="connsiteY6" fmla="*/ 0 h 3505316"/>
                <a:gd name="connsiteX7" fmla="*/ 3481668 w 3573108"/>
                <a:gd name="connsiteY7" fmla="*/ 0 h 3505316"/>
                <a:gd name="connsiteX8" fmla="*/ 3573108 w 3573108"/>
                <a:gd name="connsiteY8" fmla="*/ 91440 h 3505316"/>
                <a:gd name="connsiteX0" fmla="*/ 3481668 w 4137884"/>
                <a:gd name="connsiteY0" fmla="*/ 0 h 3505316"/>
                <a:gd name="connsiteX1" fmla="*/ 3481668 w 4137884"/>
                <a:gd name="connsiteY1" fmla="*/ 3505316 h 3505316"/>
                <a:gd name="connsiteX2" fmla="*/ 3481668 w 4137884"/>
                <a:gd name="connsiteY2" fmla="*/ 3505316 h 3505316"/>
                <a:gd name="connsiteX3" fmla="*/ 0 w 4137884"/>
                <a:gd name="connsiteY3" fmla="*/ 3505316 h 3505316"/>
                <a:gd name="connsiteX4" fmla="*/ 0 w 4137884"/>
                <a:gd name="connsiteY4" fmla="*/ 3505316 h 3505316"/>
                <a:gd name="connsiteX5" fmla="*/ 0 w 4137884"/>
                <a:gd name="connsiteY5" fmla="*/ 0 h 3505316"/>
                <a:gd name="connsiteX6" fmla="*/ 0 w 4137884"/>
                <a:gd name="connsiteY6" fmla="*/ 0 h 3505316"/>
                <a:gd name="connsiteX7" fmla="*/ 3481668 w 4137884"/>
                <a:gd name="connsiteY7" fmla="*/ 0 h 3505316"/>
                <a:gd name="connsiteX8" fmla="*/ 4137884 w 4137884"/>
                <a:gd name="connsiteY8" fmla="*/ 199016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7" fmla="*/ 3481668 w 3481668"/>
                <a:gd name="connsiteY7" fmla="*/ 0 h 3505316"/>
                <a:gd name="connsiteX0" fmla="*/ 3481668 w 3481668"/>
                <a:gd name="connsiteY0" fmla="*/ 0 h 3505316"/>
                <a:gd name="connsiteX1" fmla="*/ 3481668 w 3481668"/>
                <a:gd name="connsiteY1" fmla="*/ 3505316 h 3505316"/>
                <a:gd name="connsiteX2" fmla="*/ 3481668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3505316 h 3505316"/>
                <a:gd name="connsiteX5" fmla="*/ 0 w 3481668"/>
                <a:gd name="connsiteY5" fmla="*/ 0 h 3505316"/>
                <a:gd name="connsiteX6" fmla="*/ 0 w 3481668"/>
                <a:gd name="connsiteY6" fmla="*/ 0 h 3505316"/>
                <a:gd name="connsiteX0" fmla="*/ 3481668 w 3481668"/>
                <a:gd name="connsiteY0" fmla="*/ 3505316 h 3505316"/>
                <a:gd name="connsiteX1" fmla="*/ 3481668 w 3481668"/>
                <a:gd name="connsiteY1" fmla="*/ 3505316 h 3505316"/>
                <a:gd name="connsiteX2" fmla="*/ 0 w 3481668"/>
                <a:gd name="connsiteY2" fmla="*/ 3505316 h 3505316"/>
                <a:gd name="connsiteX3" fmla="*/ 0 w 3481668"/>
                <a:gd name="connsiteY3" fmla="*/ 3505316 h 3505316"/>
                <a:gd name="connsiteX4" fmla="*/ 0 w 3481668"/>
                <a:gd name="connsiteY4" fmla="*/ 0 h 3505316"/>
                <a:gd name="connsiteX5" fmla="*/ 0 w 3481668"/>
                <a:gd name="connsiteY5" fmla="*/ 0 h 35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1668" h="3505316">
                  <a:moveTo>
                    <a:pt x="3481668" y="3505316"/>
                  </a:moveTo>
                  <a:lnTo>
                    <a:pt x="3481668" y="3505316"/>
                  </a:lnTo>
                  <a:lnTo>
                    <a:pt x="0" y="3505316"/>
                  </a:lnTo>
                  <a:lnTo>
                    <a:pt x="0" y="350531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4B38F4-9D14-8C3E-5400-810290DA6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7804" y="1468735"/>
              <a:ext cx="198783" cy="19878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61262C4-56A3-D5A6-84A9-98855854D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7026" y="3949132"/>
              <a:ext cx="198783" cy="198783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02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1071208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A330AA-5878-8D5D-D42E-8AD48FB27915}"/>
              </a:ext>
            </a:extLst>
          </p:cNvPr>
          <p:cNvCxnSpPr>
            <a:cxnSpLocks/>
          </p:cNvCxnSpPr>
          <p:nvPr userDrawn="1"/>
        </p:nvCxnSpPr>
        <p:spPr>
          <a:xfrm>
            <a:off x="798616" y="3267400"/>
            <a:ext cx="10641775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81950AF-9F44-8F79-3672-CDC47B01BFD7}"/>
              </a:ext>
            </a:extLst>
          </p:cNvPr>
          <p:cNvSpPr/>
          <p:nvPr userDrawn="1"/>
        </p:nvSpPr>
        <p:spPr>
          <a:xfrm>
            <a:off x="711099" y="3166370"/>
            <a:ext cx="198783" cy="19878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03206E1-A4ED-C18D-1A9F-4C775CC6D06E}"/>
              </a:ext>
            </a:extLst>
          </p:cNvPr>
          <p:cNvSpPr/>
          <p:nvPr userDrawn="1"/>
        </p:nvSpPr>
        <p:spPr>
          <a:xfrm>
            <a:off x="11339005" y="3175573"/>
            <a:ext cx="198783" cy="19878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D407CB-B80D-99CA-DDDE-268370F5B36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986455" y="2579624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wrap="square" lIns="0" tIns="91440" rIns="0" anchor="ctr">
            <a:noAutofit/>
          </a:bodyPr>
          <a:lstStyle>
            <a:lvl1pPr marL="0" indent="0" algn="ctr">
              <a:buNone/>
              <a:defRPr sz="5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4A68BDE-729F-6ACA-C709-13AAD3F9E23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293510" y="2739431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12715B7-52DD-7F3A-75F5-06C1119DF7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109511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DFDD86D-A319-8E15-DEEF-F1A74BFC931B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754336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6A4BBA9-4A8A-DFC1-5462-3C7B1D7B7B24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754336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40F9D-972B-E196-BEFF-34E20BAC0F86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4286271" y="2578137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AF715E5-429E-2966-2302-1D9698B1853F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93364" y="2746357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14E574E-1D17-CA27-73EB-8C1330B3FBA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09327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36E95F6-AF3B-48BC-9D1E-76681AA30643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054190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1BF7226-47B1-B42E-D7BF-768B7C2CA215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4054190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74EF984-2E1F-2EBD-43C0-9C2A5A8359E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6565305" y="2576649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F871F4-0EA0-DADA-3643-4A75A73170CB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874851" y="2746357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B245BB00-C503-A47B-71E5-9FD143CEAE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88361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572CB72-265B-1A6E-CB4B-1D54DCA3C9E4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335677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6653FC-DD0E-D272-9249-E5BC7F66D4A6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241474" y="4786745"/>
            <a:ext cx="2019298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9D9FE5-B2E1-8F66-399D-12509D16150D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854729" y="2573867"/>
            <a:ext cx="1371600" cy="1371600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0 w 1371600"/>
              <a:gd name="connsiteY3" fmla="*/ 685800 h 1371600"/>
              <a:gd name="connsiteX4" fmla="*/ 685800 w 1371600"/>
              <a:gd name="connsiteY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cubicBezTo>
                  <a:pt x="307043" y="1371600"/>
                  <a:pt x="0" y="1064557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chemeClr val="accent5"/>
          </a:solidFill>
          <a:ln w="19050">
            <a:solidFill>
              <a:schemeClr val="tx2"/>
            </a:solidFill>
          </a:ln>
        </p:spPr>
        <p:txBody>
          <a:bodyPr vert="horz" wrap="square" lIns="0" tIns="91440" rIns="0" bIns="45720" rtlCol="0" anchor="ctr">
            <a:noAutofit/>
          </a:bodyPr>
          <a:lstStyle>
            <a:lvl1pPr marL="0" indent="0" algn="ctr">
              <a:buNone/>
              <a:defRPr lang="en-US" sz="5400" b="1" cap="all" baseline="0" dirty="0">
                <a:solidFill>
                  <a:schemeClr val="tx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X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55E618A-EFFF-E485-8AD1-1D28C8E2CAD8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9161899" y="2753283"/>
            <a:ext cx="752544" cy="304800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D27FCF8-D283-7038-1C0F-0082367663D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977785" y="3546257"/>
            <a:ext cx="1125489" cy="573965"/>
          </a:xfrm>
          <a:custGeom>
            <a:avLst/>
            <a:gdLst>
              <a:gd name="connsiteX0" fmla="*/ 431268 w 1125489"/>
              <a:gd name="connsiteY0" fmla="*/ 0 h 573965"/>
              <a:gd name="connsiteX1" fmla="*/ 546201 w 1125489"/>
              <a:gd name="connsiteY1" fmla="*/ 39030 h 573965"/>
              <a:gd name="connsiteX2" fmla="*/ 563677 w 1125489"/>
              <a:gd name="connsiteY2" fmla="*/ 57502 h 573965"/>
              <a:gd name="connsiteX3" fmla="*/ 579289 w 1125489"/>
              <a:gd name="connsiteY3" fmla="*/ 41000 h 573965"/>
              <a:gd name="connsiteX4" fmla="*/ 694222 w 1125489"/>
              <a:gd name="connsiteY4" fmla="*/ 1970 h 573965"/>
              <a:gd name="connsiteX5" fmla="*/ 883529 w 1125489"/>
              <a:gd name="connsiteY5" fmla="*/ 186438 h 573965"/>
              <a:gd name="connsiteX6" fmla="*/ 929627 w 1125489"/>
              <a:gd name="connsiteY6" fmla="*/ 180718 h 573965"/>
              <a:gd name="connsiteX7" fmla="*/ 1125489 w 1125489"/>
              <a:gd name="connsiteY7" fmla="*/ 377342 h 573965"/>
              <a:gd name="connsiteX8" fmla="*/ 929556 w 1125489"/>
              <a:gd name="connsiteY8" fmla="*/ 573965 h 573965"/>
              <a:gd name="connsiteX9" fmla="*/ 203106 w 1125489"/>
              <a:gd name="connsiteY9" fmla="*/ 573965 h 573965"/>
              <a:gd name="connsiteX10" fmla="*/ 190843 w 1125489"/>
              <a:gd name="connsiteY10" fmla="*/ 571480 h 573965"/>
              <a:gd name="connsiteX11" fmla="*/ 156442 w 1125489"/>
              <a:gd name="connsiteY11" fmla="*/ 568001 h 573965"/>
              <a:gd name="connsiteX12" fmla="*/ 1 w 1125489"/>
              <a:gd name="connsiteY12" fmla="*/ 375372 h 573965"/>
              <a:gd name="connsiteX13" fmla="*/ 195863 w 1125489"/>
              <a:gd name="connsiteY13" fmla="*/ 178748 h 573965"/>
              <a:gd name="connsiteX14" fmla="*/ 241961 w 1125489"/>
              <a:gd name="connsiteY14" fmla="*/ 184468 h 573965"/>
              <a:gd name="connsiteX15" fmla="*/ 431268 w 1125489"/>
              <a:gd name="connsiteY15" fmla="*/ 0 h 5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5489" h="573965">
                <a:moveTo>
                  <a:pt x="431268" y="0"/>
                </a:moveTo>
                <a:cubicBezTo>
                  <a:pt x="474516" y="0"/>
                  <a:pt x="514344" y="14550"/>
                  <a:pt x="546201" y="39030"/>
                </a:cubicBezTo>
                <a:lnTo>
                  <a:pt x="563677" y="57502"/>
                </a:lnTo>
                <a:lnTo>
                  <a:pt x="579289" y="41000"/>
                </a:lnTo>
                <a:cubicBezTo>
                  <a:pt x="611146" y="16520"/>
                  <a:pt x="650974" y="1970"/>
                  <a:pt x="694222" y="1970"/>
                </a:cubicBezTo>
                <a:cubicBezTo>
                  <a:pt x="796962" y="1970"/>
                  <a:pt x="880465" y="84051"/>
                  <a:pt x="883529" y="186438"/>
                </a:cubicBezTo>
                <a:cubicBezTo>
                  <a:pt x="898349" y="182792"/>
                  <a:pt x="913738" y="180718"/>
                  <a:pt x="929627" y="180718"/>
                </a:cubicBezTo>
                <a:cubicBezTo>
                  <a:pt x="1037853" y="180718"/>
                  <a:pt x="1125560" y="268734"/>
                  <a:pt x="1125489" y="377342"/>
                </a:cubicBezTo>
                <a:cubicBezTo>
                  <a:pt x="1125489" y="485949"/>
                  <a:pt x="1037782" y="573965"/>
                  <a:pt x="929556" y="573965"/>
                </a:cubicBezTo>
                <a:lnTo>
                  <a:pt x="203106" y="573965"/>
                </a:lnTo>
                <a:lnTo>
                  <a:pt x="190843" y="571480"/>
                </a:lnTo>
                <a:lnTo>
                  <a:pt x="156442" y="568001"/>
                </a:lnTo>
                <a:cubicBezTo>
                  <a:pt x="67152" y="549669"/>
                  <a:pt x="1" y="470403"/>
                  <a:pt x="1" y="375372"/>
                </a:cubicBezTo>
                <a:cubicBezTo>
                  <a:pt x="-70" y="266764"/>
                  <a:pt x="87637" y="178748"/>
                  <a:pt x="195863" y="178748"/>
                </a:cubicBezTo>
                <a:cubicBezTo>
                  <a:pt x="211752" y="178748"/>
                  <a:pt x="227141" y="180822"/>
                  <a:pt x="241961" y="184468"/>
                </a:cubicBezTo>
                <a:cubicBezTo>
                  <a:pt x="245025" y="82081"/>
                  <a:pt x="328528" y="0"/>
                  <a:pt x="43126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noFill/>
              </a:defRPr>
            </a:lvl1pPr>
          </a:lstStyle>
          <a:p>
            <a:pPr lvl="0"/>
            <a:r>
              <a:rPr lang="en-US" dirty="0"/>
              <a:t>N/A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520171-76AD-DCF6-B7F6-35E395BDFA85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8622725" y="4512813"/>
            <a:ext cx="1830893" cy="287787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8CFEF0A-F0F7-3357-5C21-B15CE89D0CB8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8622725" y="4786745"/>
            <a:ext cx="1830893" cy="6165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0">
                <a:solidFill>
                  <a:schemeClr val="tx2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740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3/18/2025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67" r:id="rId3"/>
    <p:sldLayoutId id="2147483670" r:id="rId4"/>
    <p:sldLayoutId id="214748366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40B268-A9CB-4F26-1CC7-DC6409AFD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EC07CBB-1C19-3303-65FF-1519EF60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</a:rPr>
              <a:t>Nortek Presentation</a:t>
            </a:r>
          </a:p>
        </p:txBody>
      </p:sp>
      <p:sp>
        <p:nvSpPr>
          <p:cNvPr id="20" name="SmartArt Placeholder 2">
            <a:extLst>
              <a:ext uri="{FF2B5EF4-FFF2-40B4-BE49-F238E27FC236}">
                <a16:creationId xmlns:a16="http://schemas.microsoft.com/office/drawing/2014/main" id="{726C0A45-DE7B-66F6-4957-69AD42FE9E80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By Gabriel Ocaga</a:t>
            </a:r>
          </a:p>
          <a:p>
            <a:pPr algn="l"/>
            <a:r>
              <a:rPr lang="en-US" sz="2000" dirty="0"/>
              <a:t>Wed 20</a:t>
            </a:r>
            <a:r>
              <a:rPr lang="en-US" sz="2000" baseline="30000" dirty="0"/>
              <a:t>th</a:t>
            </a:r>
            <a:r>
              <a:rPr lang="en-US" sz="2000" dirty="0"/>
              <a:t> March 2025</a:t>
            </a:r>
          </a:p>
        </p:txBody>
      </p:sp>
      <p:pic>
        <p:nvPicPr>
          <p:cNvPr id="22" name="Picture 21" descr="Ethernet cables connected to a networking patch">
            <a:extLst>
              <a:ext uri="{FF2B5EF4-FFF2-40B4-BE49-F238E27FC236}">
                <a16:creationId xmlns:a16="http://schemas.microsoft.com/office/drawing/2014/main" id="{B0540D78-2536-A85C-62D1-E3328712BD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6" r="9576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2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4EFF08F-C509-BCE5-BDBE-5D2D0F48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2" y="416577"/>
            <a:ext cx="10643616" cy="717279"/>
          </a:xfrm>
        </p:spPr>
        <p:txBody>
          <a:bodyPr/>
          <a:lstStyle/>
          <a:p>
            <a:r>
              <a:rPr lang="en-US" dirty="0"/>
              <a:t>Nortek Presentation</a:t>
            </a:r>
          </a:p>
        </p:txBody>
      </p:sp>
      <p:sp>
        <p:nvSpPr>
          <p:cNvPr id="20" name="SmartArt Placeholder 2">
            <a:extLst>
              <a:ext uri="{FF2B5EF4-FFF2-40B4-BE49-F238E27FC236}">
                <a16:creationId xmlns:a16="http://schemas.microsoft.com/office/drawing/2014/main" id="{5CF99F77-CFA6-8B11-A9DC-42B11F15090E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>
          <a:xfrm>
            <a:off x="800100" y="1235075"/>
            <a:ext cx="10644188" cy="4975225"/>
          </a:xfrm>
        </p:spPr>
        <p:txBody>
          <a:bodyPr/>
          <a:lstStyle/>
          <a:p>
            <a:pPr algn="l"/>
            <a:r>
              <a:rPr lang="en-GB" b="1" dirty="0"/>
              <a:t>Contents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RTU Software Development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Cable Validator Requirements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GB" dirty="0"/>
              <a:t>Cable Validator Test Cases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94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319C-2CE8-2D03-F274-E19F185F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Rtu</a:t>
            </a:r>
            <a:r>
              <a:rPr lang="en-US" dirty="0"/>
              <a:t> Software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4750A-DF0D-DF50-7709-E6A52CB915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Help prove hardware.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D8DAAE-07DF-E088-8EFA-78573522DA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Board Bring Up Support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117B3-6E24-85B2-E567-9957DB0789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 prioritized backlog of features. All features should be traceable to a test case.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1029BB-D140-C153-A407-284C2DCDE0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Feature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6236-58B3-8708-A45C-3CFCD460A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Test against requirements, user stories and standards.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823F9F-44C8-9426-0356-040D62C93C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835657-5DA0-1A6D-5167-12F6EB432C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Board bring-up support to prove new hardware.</a:t>
            </a:r>
          </a:p>
          <a:p>
            <a:endParaRPr lang="en-US" dirty="0"/>
          </a:p>
          <a:p>
            <a:r>
              <a:rPr lang="en-US" dirty="0"/>
              <a:t>Support electronics  engineers with base level software to test hardware interfaces and clocks.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B0A2FA-5D96-215B-CC72-FB61D8525A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/>
              <a:t>Define software requirements.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Sources: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Requirements document.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User stories.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Standards e.g. cyber security, safety, Grid standards.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Design high-level architecture and detailed design e.g. State charts, flow charts, UML diagrams.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48CEE70-39A4-44B7-C3E9-34D19AB5B88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Plan work with the team in JIRA.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Implement features with an agile mindset.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e.g. with demonstrable software every 2 weeks within the team, and 1 month to the Management.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30255E1E-52F3-FD18-1B19-D42D6870D7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SW Release Management.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Release in phases e.g.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v1.0.0 – primary features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V1.2.0 – secondary features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V1.3.0 – tertiary features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E12194B4-7038-6077-795A-394B86080A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Testing 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User acceptance testing.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Regression tests after each release.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All bugs and issues will be resolved at this stage.</a:t>
            </a:r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4B15B48F-323D-D53A-284E-ECFCF1B477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10991830-5611-7EA5-5C05-EB305E105A5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5D75CF1C-89C8-3658-E1C1-3B208B1E7D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028BE212-50F0-A359-7C63-B91DE555EB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19F7CB68-3005-C3CF-3A55-43B3FA72542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158" name="Picture Placeholder 157" descr="Isometric drawing person climbing a mountain">
            <a:extLst>
              <a:ext uri="{FF2B5EF4-FFF2-40B4-BE49-F238E27FC236}">
                <a16:creationId xmlns:a16="http://schemas.microsoft.com/office/drawing/2014/main" id="{5AEC4904-7638-57CD-130D-B0230284BC5F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124" b="8124"/>
          <a:stretch/>
        </p:blipFill>
        <p:spPr>
          <a:xfrm>
            <a:off x="7634864" y="4551608"/>
            <a:ext cx="4828474" cy="2306392"/>
          </a:xfrm>
        </p:spPr>
      </p:pic>
    </p:spTree>
    <p:extLst>
      <p:ext uri="{BB962C8B-B14F-4D97-AF65-F5344CB8AC3E}">
        <p14:creationId xmlns:p14="http://schemas.microsoft.com/office/powerpoint/2010/main" val="76933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59D80-41BD-277F-5BD4-0F1C409E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RTU SOFTWARE MILESTONES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8C0E-6090-4466-F168-3BD4D1DC3B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30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B0EA54-0D18-80E2-577D-8D9EEBC814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83FE843E-1128-0DDC-7060-A4F57DD0709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C05C9F-32C3-E314-52E5-284520FA0F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lvl="0"/>
            <a:r>
              <a:rPr lang="en-US" dirty="0"/>
              <a:t>Board Bring-up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888D1055-CAF4-A676-769B-58F077E5A77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pPr lvl="0"/>
            <a:r>
              <a:rPr lang="en-US" dirty="0"/>
              <a:t>Base Software for Electronics engineers to prove hardware.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C68D2-8530-21F6-E487-465630C5F2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30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5C7ACCA-F063-268B-17CF-1366953438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APRIL</a:t>
            </a:r>
          </a:p>
        </p:txBody>
      </p:sp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514494B9-D95E-F6EC-9A88-52249BC8769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9E66A93-8A5E-071F-BCEE-D30FB436AF7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lvl="0"/>
            <a:r>
              <a:rPr lang="en-US" dirty="0"/>
              <a:t>PROJECT PLAN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F448081-1ECA-F83C-84A8-5A39A069D4C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lvl="0"/>
            <a:r>
              <a:rPr lang="en-US" dirty="0"/>
              <a:t>A prioritized back-log.</a:t>
            </a:r>
          </a:p>
          <a:p>
            <a:pPr lvl="0"/>
            <a:r>
              <a:rPr lang="en-US" dirty="0"/>
              <a:t>Work allocated per engineer.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B50977-684F-5031-34D4-AC0C44F6AB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31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543699-0C76-AF02-CB5C-DED6483FFC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July</a:t>
            </a:r>
          </a:p>
        </p:txBody>
      </p:sp>
      <p:sp>
        <p:nvSpPr>
          <p:cNvPr id="156" name="Text Placeholder 155">
            <a:extLst>
              <a:ext uri="{FF2B5EF4-FFF2-40B4-BE49-F238E27FC236}">
                <a16:creationId xmlns:a16="http://schemas.microsoft.com/office/drawing/2014/main" id="{A5AFE66B-08BC-84C4-D1AD-B4BC10997D1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FBEBED6-3C06-C9D4-11F1-C8840B33BEF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 lvl="0"/>
            <a:r>
              <a:rPr lang="en-US" dirty="0"/>
              <a:t>3 SW Releases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D92FAE2-F088-F62D-4DF1-29F03652DCA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pPr lvl="0"/>
            <a:r>
              <a:rPr lang="en-US" dirty="0"/>
              <a:t>3x Demonstratable SW Releases to Product Owner and Management.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FEF21A-095E-B95D-8326-CA157EACAC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04239A-36D1-8102-D509-3BC7E4F925B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157" name="Text Placeholder 156">
            <a:extLst>
              <a:ext uri="{FF2B5EF4-FFF2-40B4-BE49-F238E27FC236}">
                <a16:creationId xmlns:a16="http://schemas.microsoft.com/office/drawing/2014/main" id="{D80336FD-CE1A-DED5-BEAF-C43717C06A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1F5E77F-0DCA-8760-AD3F-26BE970869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pPr lvl="0"/>
            <a:r>
              <a:rPr lang="en-US" dirty="0"/>
              <a:t>TESTING 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50CC887C-9AA3-2615-EC99-0262AB6EF9D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pPr lvl="0"/>
            <a:r>
              <a:rPr lang="en-US" dirty="0"/>
              <a:t>Software is ready to be released to the production line.</a:t>
            </a:r>
          </a:p>
        </p:txBody>
      </p:sp>
    </p:spTree>
    <p:extLst>
      <p:ext uri="{BB962C8B-B14F-4D97-AF65-F5344CB8AC3E}">
        <p14:creationId xmlns:p14="http://schemas.microsoft.com/office/powerpoint/2010/main" val="239218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2318-6D3B-10CF-FF56-9EA7893A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CABLE VALIDATOR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AF7C3DF4-AF51-0B4F-A3E3-D4C67506F04E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GB" b="1" dirty="0"/>
              <a:t>REQUIREMENTS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/>
              <a:t>R1 - The cable validator should check for point-to-point continuity for up to 8 channels over digital I/</a:t>
            </a:r>
            <a:r>
              <a:rPr lang="en-GB" dirty="0" err="1"/>
              <a:t>Os</a:t>
            </a:r>
            <a:r>
              <a:rPr lang="en-GB" dirty="0"/>
              <a:t> within 400ms.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/>
              <a:t>R2 - The cable validator should allow the user to select the number of channels to be tested.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/>
              <a:t>R3 - The cable validator should notify the user or test-system when a break in continuity or an incorrect test-fixture setup is detected.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/>
              <a:t>R4 - The cable validator should notify the user or test-system when the test is started and completed.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/>
              <a:t>R5 - The cable validator should allow the user or test-system to start the test.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/>
              <a:t>R6 - The cable validator should allow the user or test-system stop the test promptly.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/>
              <a:t>R7 - The cable validator should allow the user to log the tests completed via a serial interface or to an onboard non-volatile memory.</a:t>
            </a:r>
          </a:p>
        </p:txBody>
      </p:sp>
    </p:spTree>
    <p:extLst>
      <p:ext uri="{BB962C8B-B14F-4D97-AF65-F5344CB8AC3E}">
        <p14:creationId xmlns:p14="http://schemas.microsoft.com/office/powerpoint/2010/main" val="340201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B24E-2397-0F38-F342-D2A720E6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CABLE VALIDATOR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0C114693-2AC8-6589-2ED9-447551504C59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/>
              <a:t>TEST CASES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/>
              <a:t>T1 - The cable validator should perform the test and return result in 400ms +/- 50ms</a:t>
            </a:r>
          </a:p>
          <a:p>
            <a:pPr marL="1143000" lvl="1" indent="-457200"/>
            <a:r>
              <a:rPr lang="en-GB" dirty="0"/>
              <a:t>Given that the user has connected the cable assembly fixture</a:t>
            </a:r>
          </a:p>
          <a:p>
            <a:pPr marL="1143000" lvl="1" indent="-457200"/>
            <a:r>
              <a:rPr lang="en-GB" dirty="0"/>
              <a:t>And has selected the number of channels to be tested.</a:t>
            </a:r>
          </a:p>
          <a:p>
            <a:pPr marL="1143000" lvl="1" indent="-457200"/>
            <a:r>
              <a:rPr lang="en-GB" dirty="0"/>
              <a:t>When they send a command/push a button to start the continuity test.</a:t>
            </a:r>
          </a:p>
          <a:p>
            <a:pPr marL="1143000" lvl="1" indent="-457200"/>
            <a:r>
              <a:rPr lang="en-GB" dirty="0"/>
              <a:t>Then the cable validator will notify that the test has started.</a:t>
            </a:r>
          </a:p>
          <a:p>
            <a:pPr marL="1143000" lvl="1" indent="-457200"/>
            <a:r>
              <a:rPr lang="en-GB" dirty="0"/>
              <a:t>And should return a test result e.g. PASS or FAIL within 400ms +/- 50ms.</a:t>
            </a:r>
          </a:p>
          <a:p>
            <a:pPr marL="1143000" lvl="1" indent="-457200"/>
            <a:r>
              <a:rPr lang="en-GB" dirty="0"/>
              <a:t>And with timestamps of start and end times in UTC time.</a:t>
            </a:r>
          </a:p>
        </p:txBody>
      </p:sp>
    </p:spTree>
    <p:extLst>
      <p:ext uri="{BB962C8B-B14F-4D97-AF65-F5344CB8AC3E}">
        <p14:creationId xmlns:p14="http://schemas.microsoft.com/office/powerpoint/2010/main" val="125034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49A96-A23A-3FE6-A7AD-9406B494D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9753-9791-B896-7E6F-8A17763B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CABLE VALIDATOR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7144159F-CD8F-F5EE-6C02-331F242A3C66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/>
              <a:t>TEST CASES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/>
              <a:t>T6 - The cable validator should allow the user to stop the test.</a:t>
            </a:r>
          </a:p>
          <a:p>
            <a:pPr marL="1143000" lvl="1" indent="-457200"/>
            <a:r>
              <a:rPr lang="en-GB" dirty="0"/>
              <a:t>Given that the user has connected the cable assembly fixture</a:t>
            </a:r>
          </a:p>
          <a:p>
            <a:pPr marL="1143000" lvl="1" indent="-457200"/>
            <a:r>
              <a:rPr lang="en-GB" dirty="0"/>
              <a:t>And has selected the number of channels to be tested</a:t>
            </a:r>
          </a:p>
          <a:p>
            <a:pPr marL="1143000" lvl="1" indent="-457200"/>
            <a:r>
              <a:rPr lang="en-GB" dirty="0"/>
              <a:t>And has started the continuity test</a:t>
            </a:r>
          </a:p>
          <a:p>
            <a:pPr marL="1143000" lvl="1" indent="-457200"/>
            <a:r>
              <a:rPr lang="en-GB" dirty="0"/>
              <a:t>When they send a command/push a button to stop the continuity test</a:t>
            </a:r>
          </a:p>
          <a:p>
            <a:pPr marL="1143000" lvl="1" indent="-457200"/>
            <a:r>
              <a:rPr lang="en-GB" dirty="0"/>
              <a:t>Then the cable validator should terminate the test within in 200ms +/- 50ms </a:t>
            </a:r>
          </a:p>
          <a:p>
            <a:pPr marL="1143000" lvl="1" indent="-457200"/>
            <a:r>
              <a:rPr lang="en-GB" dirty="0"/>
              <a:t>And notify the user that the test has stopped with time stamps of start and finish in UTC time</a:t>
            </a:r>
          </a:p>
        </p:txBody>
      </p:sp>
    </p:spTree>
    <p:extLst>
      <p:ext uri="{BB962C8B-B14F-4D97-AF65-F5344CB8AC3E}">
        <p14:creationId xmlns:p14="http://schemas.microsoft.com/office/powerpoint/2010/main" val="1283821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A56C6-AEC2-7316-E066-98A438FC8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8B0D-C30B-9F13-6323-5789E0DF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CABLE VALIDATOR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FAC6B546-FA56-6217-F842-9E06ABC01737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/>
              <a:t>TEST CASES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dirty="0"/>
              <a:t>T7 - The cable validator should allow the user to log the tests completed.</a:t>
            </a:r>
          </a:p>
          <a:p>
            <a:pPr marL="1143000" lvl="1" indent="-457200"/>
            <a:r>
              <a:rPr lang="en-GB" dirty="0"/>
              <a:t>Given that the user has completed a test OR a series of tests</a:t>
            </a:r>
          </a:p>
          <a:p>
            <a:pPr marL="1143000" lvl="1" indent="-457200"/>
            <a:r>
              <a:rPr lang="en-GB" dirty="0"/>
              <a:t>And that the cable validator has not been switched off</a:t>
            </a:r>
          </a:p>
          <a:p>
            <a:pPr marL="1143000" lvl="1" indent="-457200"/>
            <a:r>
              <a:rPr lang="en-GB" dirty="0"/>
              <a:t>When the user sends a command/pushes a button to log tests</a:t>
            </a:r>
          </a:p>
          <a:p>
            <a:pPr marL="1143000" lvl="1" indent="-457200"/>
            <a:r>
              <a:rPr lang="en-GB" dirty="0"/>
              <a:t>Then the cable validator will send the test results to the test-system via a serial interface</a:t>
            </a:r>
          </a:p>
        </p:txBody>
      </p:sp>
    </p:spTree>
    <p:extLst>
      <p:ext uri="{BB962C8B-B14F-4D97-AF65-F5344CB8AC3E}">
        <p14:creationId xmlns:p14="http://schemas.microsoft.com/office/powerpoint/2010/main" val="275200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61E9-C5B7-68D4-F448-FA8E79F3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04" y="2521042"/>
            <a:ext cx="10643616" cy="717279"/>
          </a:xfrm>
        </p:spPr>
        <p:txBody>
          <a:bodyPr>
            <a:normAutofit fontScale="90000"/>
          </a:bodyPr>
          <a:lstStyle/>
          <a:p>
            <a:r>
              <a:rPr lang="en-GB" sz="10700" dirty="0"/>
              <a:t>End</a:t>
            </a:r>
            <a:endParaRPr lang="en-GB" dirty="0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F07CA560-F07E-34A2-F2C1-F4F409880D79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>
          <a:xfrm>
            <a:off x="625289" y="4448922"/>
            <a:ext cx="10757647" cy="1219013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6545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4">
      <a:dk1>
        <a:srgbClr val="000000"/>
      </a:dk1>
      <a:lt1>
        <a:srgbClr val="FFFFFF"/>
      </a:lt1>
      <a:dk2>
        <a:srgbClr val="4D5BE1"/>
      </a:dk2>
      <a:lt2>
        <a:srgbClr val="E7E6E6"/>
      </a:lt2>
      <a:accent1>
        <a:srgbClr val="DEE5F4"/>
      </a:accent1>
      <a:accent2>
        <a:srgbClr val="B73734"/>
      </a:accent2>
      <a:accent3>
        <a:srgbClr val="FE8583"/>
      </a:accent3>
      <a:accent4>
        <a:srgbClr val="C2BDFF"/>
      </a:accent4>
      <a:accent5>
        <a:srgbClr val="FAECE1"/>
      </a:accent5>
      <a:accent6>
        <a:srgbClr val="BAE6F4"/>
      </a:accent6>
      <a:hlink>
        <a:srgbClr val="4E5AE1"/>
      </a:hlink>
      <a:folHlink>
        <a:srgbClr val="DFE4F4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420931_wac_SL_v8a" id="{2DB18F2F-70B2-4D58-95BF-BF04F4C24F12}" vid="{BB1CF19A-25E4-4B0A-BC7D-E2DEB11BAD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A68377-BB39-40BF-87E6-9144F0AEE1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550D73-E9F5-425B-8EF2-17CB03FACEE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243624-E646-4931-A754-E81097835FE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Bold project timeline</Template>
  <TotalTime>794</TotalTime>
  <Words>679</Words>
  <Application>Microsoft Office PowerPoint</Application>
  <PresentationFormat>Widescreen</PresentationFormat>
  <Paragraphs>101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Nortek Presentation</vt:lpstr>
      <vt:lpstr>Nortek Presentation</vt:lpstr>
      <vt:lpstr>Rtu Software development</vt:lpstr>
      <vt:lpstr>RTU SOFTWARE MILESTONES</vt:lpstr>
      <vt:lpstr>CABLE VALIDATOR</vt:lpstr>
      <vt:lpstr>CABLE VALIDATOR</vt:lpstr>
      <vt:lpstr>CABLE VALIDATOR</vt:lpstr>
      <vt:lpstr>CABLE VALIDATOR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Ocaga</dc:creator>
  <cp:lastModifiedBy>Gabriel Ocaga</cp:lastModifiedBy>
  <cp:revision>1</cp:revision>
  <dcterms:created xsi:type="dcterms:W3CDTF">2025-03-18T11:40:01Z</dcterms:created>
  <dcterms:modified xsi:type="dcterms:W3CDTF">2025-03-19T00:54:07Z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