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1"/>
  </p:notesMasterIdLst>
  <p:handoutMasterIdLst>
    <p:handoutMasterId r:id="rId42"/>
  </p:handoutMasterIdLst>
  <p:sldIdLst>
    <p:sldId id="273" r:id="rId3"/>
    <p:sldId id="274" r:id="rId4"/>
    <p:sldId id="279" r:id="rId5"/>
    <p:sldId id="282" r:id="rId6"/>
    <p:sldId id="283" r:id="rId7"/>
    <p:sldId id="284" r:id="rId8"/>
    <p:sldId id="285" r:id="rId9"/>
    <p:sldId id="286" r:id="rId10"/>
    <p:sldId id="293" r:id="rId11"/>
    <p:sldId id="294" r:id="rId12"/>
    <p:sldId id="291" r:id="rId13"/>
    <p:sldId id="295" r:id="rId14"/>
    <p:sldId id="292" r:id="rId15"/>
    <p:sldId id="287" r:id="rId16"/>
    <p:sldId id="296" r:id="rId17"/>
    <p:sldId id="297" r:id="rId18"/>
    <p:sldId id="298" r:id="rId19"/>
    <p:sldId id="299" r:id="rId20"/>
    <p:sldId id="300" r:id="rId21"/>
    <p:sldId id="289" r:id="rId22"/>
    <p:sldId id="301" r:id="rId23"/>
    <p:sldId id="302" r:id="rId24"/>
    <p:sldId id="303" r:id="rId25"/>
    <p:sldId id="304" r:id="rId26"/>
    <p:sldId id="306" r:id="rId27"/>
    <p:sldId id="305" r:id="rId28"/>
    <p:sldId id="307" r:id="rId29"/>
    <p:sldId id="316" r:id="rId30"/>
    <p:sldId id="308" r:id="rId31"/>
    <p:sldId id="309" r:id="rId32"/>
    <p:sldId id="310" r:id="rId33"/>
    <p:sldId id="311" r:id="rId34"/>
    <p:sldId id="312" r:id="rId35"/>
    <p:sldId id="315" r:id="rId36"/>
    <p:sldId id="288" r:id="rId37"/>
    <p:sldId id="313" r:id="rId38"/>
    <p:sldId id="290" r:id="rId39"/>
    <p:sldId id="31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1" d="100"/>
          <a:sy n="81" d="100"/>
        </p:scale>
        <p:origin x="-1596" y="-9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4/29/2015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82615"/>
            <a:ext cx="9601200" cy="44782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err="1" smtClean="0"/>
              <a:t>RepositoryPattern</a:t>
            </a:r>
            <a:r>
              <a:rPr lang="en-US" b="1" i="1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encapsulates </a:t>
            </a:r>
            <a:r>
              <a:rPr lang="en-US" dirty="0"/>
              <a:t>the set of objects persisted in a data store and the operations performed over them, providing a more object-oriented view of the persistence layer.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supports </a:t>
            </a:r>
            <a:r>
              <a:rPr lang="en-US" dirty="0"/>
              <a:t>the objective of achieving a clean separation and one-way dependency between the domain and data mapping layers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allows </a:t>
            </a:r>
            <a:r>
              <a:rPr lang="en-US" dirty="0"/>
              <a:t>you to choose the </a:t>
            </a:r>
            <a:r>
              <a:rPr lang="en-US" dirty="0" smtClean="0"/>
              <a:t>DAL technology </a:t>
            </a:r>
            <a:r>
              <a:rPr lang="en-US" dirty="0"/>
              <a:t>that fits the current use case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i="1" dirty="0"/>
              <a:t>Do not add anything into the repository class until the very moment that you need </a:t>
            </a:r>
            <a:r>
              <a:rPr lang="en-US" b="1" i="1" dirty="0" smtClean="0"/>
              <a:t>it</a:t>
            </a:r>
          </a:p>
          <a:p>
            <a:pPr>
              <a:buFontTx/>
              <a:buChar char="-"/>
            </a:pPr>
            <a:r>
              <a:rPr lang="en-US" dirty="0"/>
              <a:t>Domain (business) entities vs DAL </a:t>
            </a:r>
            <a:r>
              <a:rPr lang="en-US" dirty="0" smtClean="0"/>
              <a:t>entities?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Beware</a:t>
            </a:r>
          </a:p>
          <a:p>
            <a:pPr>
              <a:buFontTx/>
              <a:buChar char="-"/>
            </a:pPr>
            <a:r>
              <a:rPr lang="en-US" dirty="0" smtClean="0"/>
              <a:t>Do </a:t>
            </a:r>
            <a:r>
              <a:rPr lang="en-US" dirty="0"/>
              <a:t>not expose LINQ </a:t>
            </a:r>
            <a:r>
              <a:rPr lang="en-US" dirty="0" smtClean="0"/>
              <a:t>methods</a:t>
            </a:r>
          </a:p>
          <a:p>
            <a:pPr>
              <a:buFontTx/>
              <a:buChar char="-"/>
            </a:pPr>
            <a:r>
              <a:rPr lang="en-US" dirty="0"/>
              <a:t>Learn about lazy </a:t>
            </a:r>
            <a:r>
              <a:rPr lang="en-US" dirty="0" smtClean="0"/>
              <a:t>loading</a:t>
            </a:r>
          </a:p>
          <a:p>
            <a:pPr>
              <a:buFontTx/>
              <a:buChar char="-"/>
            </a:pPr>
            <a:r>
              <a:rPr lang="en-US" dirty="0" err="1"/>
              <a:t>ToList</a:t>
            </a:r>
            <a:r>
              <a:rPr lang="en-US" dirty="0"/>
              <a:t>() before </a:t>
            </a:r>
            <a:r>
              <a:rPr lang="en-US" dirty="0" smtClean="0"/>
              <a:t>returning</a:t>
            </a:r>
          </a:p>
          <a:p>
            <a:pPr>
              <a:buFontTx/>
              <a:buChar char="-"/>
            </a:pPr>
            <a:r>
              <a:rPr lang="en-US" dirty="0"/>
              <a:t>Get is not </a:t>
            </a:r>
            <a:r>
              <a:rPr lang="en-US" dirty="0" smtClean="0"/>
              <a:t>search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9712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508" y="1582619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/>
              <a:t>FactoryPattern</a:t>
            </a:r>
            <a:endParaRPr lang="en-US" b="1" i="1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4" name="Picture 2" descr="Factory Implementation - UML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168" y="2026384"/>
            <a:ext cx="5193324" cy="39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82615"/>
            <a:ext cx="9601200" cy="447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/>
              <a:t>FactoryPattern</a:t>
            </a:r>
            <a:r>
              <a:rPr lang="en-US" b="1" i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-“</a:t>
            </a:r>
            <a:r>
              <a:rPr lang="en-US" dirty="0"/>
              <a:t>new” </a:t>
            </a:r>
            <a:r>
              <a:rPr lang="en-US" dirty="0" smtClean="0"/>
              <a:t>keyword, under </a:t>
            </a:r>
            <a:r>
              <a:rPr lang="en-US" dirty="0"/>
              <a:t>the hood you are </a:t>
            </a:r>
            <a:r>
              <a:rPr lang="en-US" dirty="0" smtClean="0"/>
              <a:t>introducing </a:t>
            </a:r>
            <a:r>
              <a:rPr lang="en-US" dirty="0"/>
              <a:t>coupling within your </a:t>
            </a:r>
            <a:r>
              <a:rPr lang="en-US" dirty="0" smtClean="0"/>
              <a:t>application</a:t>
            </a:r>
          </a:p>
          <a:p>
            <a:pPr marL="0" indent="0">
              <a:buNone/>
            </a:pPr>
            <a:r>
              <a:rPr lang="en-US" dirty="0" smtClean="0"/>
              <a:t>-define abstractions (abstract classes, interfaces)</a:t>
            </a:r>
          </a:p>
          <a:p>
            <a:pPr marL="0" indent="0">
              <a:buNone/>
            </a:pPr>
            <a:r>
              <a:rPr lang="en-US" b="1" i="1" dirty="0" smtClean="0"/>
              <a:t>-</a:t>
            </a:r>
            <a:r>
              <a:rPr lang="en-US" dirty="0" smtClean="0"/>
              <a:t>isolate creation and move it to a dedicated class called Factory</a:t>
            </a: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265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Loggers</a:t>
            </a:r>
          </a:p>
          <a:p>
            <a:pPr marL="0" indent="0">
              <a:buNone/>
            </a:pPr>
            <a:r>
              <a:rPr lang="en-US" b="1" i="1" dirty="0" smtClean="0"/>
              <a:t>-</a:t>
            </a:r>
            <a:r>
              <a:rPr lang="en-US" dirty="0" smtClean="0"/>
              <a:t>logging of different types of messages</a:t>
            </a:r>
          </a:p>
          <a:p>
            <a:pPr marL="0" indent="0">
              <a:buNone/>
            </a:pPr>
            <a:r>
              <a:rPr lang="en-US" dirty="0" smtClean="0"/>
              <a:t>-existing libraries (Log4Net, </a:t>
            </a:r>
            <a:r>
              <a:rPr lang="en-US" dirty="0" err="1" smtClean="0"/>
              <a:t>NLog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err="1" smtClean="0"/>
              <a:t>IoC</a:t>
            </a:r>
            <a:r>
              <a:rPr lang="en-US" b="1" i="1" dirty="0" smtClean="0"/>
              <a:t> container</a:t>
            </a:r>
          </a:p>
          <a:p>
            <a:pPr marL="0" indent="0">
              <a:buNone/>
            </a:pPr>
            <a:r>
              <a:rPr lang="en-US" dirty="0" smtClean="0"/>
              <a:t>-containers used to implement the Dependency Inversion principle</a:t>
            </a:r>
          </a:p>
          <a:p>
            <a:pPr marL="0" indent="0">
              <a:buNone/>
            </a:pPr>
            <a:r>
              <a:rPr lang="en-US" dirty="0" smtClean="0"/>
              <a:t>-existing libraries (</a:t>
            </a:r>
            <a:r>
              <a:rPr lang="en-US" dirty="0" err="1" smtClean="0"/>
              <a:t>Autofac</a:t>
            </a:r>
            <a:r>
              <a:rPr lang="en-US" dirty="0" smtClean="0"/>
              <a:t>, </a:t>
            </a:r>
            <a:r>
              <a:rPr lang="en-US" dirty="0" err="1" smtClean="0"/>
              <a:t>Ninject</a:t>
            </a:r>
            <a:r>
              <a:rPr lang="en-US" dirty="0" smtClean="0"/>
              <a:t>, Unity …)</a:t>
            </a:r>
          </a:p>
          <a:p>
            <a:pPr marL="0" indent="0">
              <a:buNone/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2082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Unit testing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7800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600" dirty="0" smtClean="0"/>
              <a:t>Testing </a:t>
            </a:r>
            <a:r>
              <a:rPr lang="en-GB" sz="1600" dirty="0"/>
              <a:t>Methods </a:t>
            </a:r>
          </a:p>
          <a:p>
            <a:pPr lvl="1"/>
            <a:r>
              <a:rPr lang="en-GB" sz="1600" dirty="0"/>
              <a:t>Levels of Testing </a:t>
            </a:r>
          </a:p>
          <a:p>
            <a:pPr lvl="1"/>
            <a:r>
              <a:rPr lang="en-GB" sz="1600" dirty="0"/>
              <a:t>Testing Practices and </a:t>
            </a:r>
            <a:r>
              <a:rPr lang="en-GB" sz="1600" dirty="0" smtClean="0"/>
              <a:t>Methodologies</a:t>
            </a:r>
          </a:p>
          <a:p>
            <a:pPr lvl="1"/>
            <a:r>
              <a:rPr lang="en-GB" sz="1600" dirty="0" smtClean="0"/>
              <a:t>What is </a:t>
            </a:r>
            <a:r>
              <a:rPr lang="en-GB" sz="1600" dirty="0" err="1" smtClean="0"/>
              <a:t>UnitTesting</a:t>
            </a:r>
            <a:r>
              <a:rPr lang="en-GB" sz="1600" dirty="0" smtClean="0"/>
              <a:t>?</a:t>
            </a:r>
            <a:endParaRPr lang="en-GB" sz="1600" dirty="0"/>
          </a:p>
          <a:p>
            <a:pPr lvl="1"/>
            <a:r>
              <a:rPr lang="en-GB" sz="1600" dirty="0"/>
              <a:t>Unit Testing Frameworks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178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1600" dirty="0" smtClean="0"/>
              <a:t>Test </a:t>
            </a:r>
            <a:r>
              <a:rPr lang="en-GB" sz="1600" dirty="0"/>
              <a:t>Stub</a:t>
            </a:r>
          </a:p>
          <a:p>
            <a:pPr lvl="1"/>
            <a:r>
              <a:rPr lang="en-GB" sz="1600" dirty="0"/>
              <a:t>Test Spy</a:t>
            </a:r>
          </a:p>
          <a:p>
            <a:pPr lvl="1"/>
            <a:r>
              <a:rPr lang="en-GB" sz="1600" dirty="0"/>
              <a:t>Mock Object</a:t>
            </a:r>
          </a:p>
          <a:p>
            <a:pPr lvl="1"/>
            <a:r>
              <a:rPr lang="en-GB" sz="1600" dirty="0"/>
              <a:t>Fake Object</a:t>
            </a:r>
          </a:p>
        </p:txBody>
      </p:sp>
    </p:spTree>
    <p:extLst>
      <p:ext uri="{BB962C8B-B14F-4D97-AF65-F5344CB8AC3E}">
        <p14:creationId xmlns:p14="http://schemas.microsoft.com/office/powerpoint/2010/main" val="1333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MSTest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4339"/>
            <a:ext cx="9601200" cy="419686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Attributes</a:t>
            </a:r>
          </a:p>
          <a:p>
            <a:pPr lvl="1"/>
            <a:r>
              <a:rPr lang="en-US" sz="2000" i="1" dirty="0"/>
              <a:t>Attributes Used to Identify Test Classes and Methods (Example 01)</a:t>
            </a:r>
          </a:p>
          <a:p>
            <a:pPr lvl="2"/>
            <a:r>
              <a:rPr lang="en-US" sz="2000" b="1" i="1" dirty="0" err="1"/>
              <a:t>TestClassAttribute</a:t>
            </a:r>
            <a:endParaRPr lang="en-US" sz="2000" b="1" i="1" dirty="0"/>
          </a:p>
          <a:p>
            <a:pPr lvl="2"/>
            <a:r>
              <a:rPr lang="en-US" sz="2000" b="1" i="1" dirty="0" err="1"/>
              <a:t>TestMethodAttribute</a:t>
            </a:r>
            <a:endParaRPr lang="en-US" sz="2000" b="1" i="1" dirty="0"/>
          </a:p>
          <a:p>
            <a:pPr lvl="1"/>
            <a:r>
              <a:rPr lang="en-US" sz="2000" i="1" dirty="0"/>
              <a:t>Attributes Used to Establish a Calling Order (Example 01)</a:t>
            </a:r>
          </a:p>
          <a:p>
            <a:pPr lvl="2"/>
            <a:r>
              <a:rPr lang="en-US" sz="2000" b="1" i="1" dirty="0" err="1"/>
              <a:t>AssemblyInitializeAttribute</a:t>
            </a:r>
            <a:r>
              <a:rPr lang="en-US" sz="2000" b="1" i="1" dirty="0"/>
              <a:t> (Don’t use in ASP.NET tests)</a:t>
            </a:r>
          </a:p>
          <a:p>
            <a:pPr lvl="2"/>
            <a:r>
              <a:rPr lang="en-US" sz="2000" b="1" i="1" dirty="0" err="1"/>
              <a:t>AssemblyCleanupAttribute</a:t>
            </a:r>
            <a:r>
              <a:rPr lang="en-US" sz="2000" b="1" i="1" dirty="0"/>
              <a:t> (Don’t use in ASP.NET tests)</a:t>
            </a:r>
          </a:p>
          <a:p>
            <a:pPr lvl="2"/>
            <a:r>
              <a:rPr lang="en-US" sz="2000" b="1" i="1" dirty="0" err="1"/>
              <a:t>ClassInitializeAttribute</a:t>
            </a:r>
            <a:r>
              <a:rPr lang="en-US" sz="2000" b="1" i="1" dirty="0"/>
              <a:t> (Don’t use in ASP.NET tests)</a:t>
            </a:r>
          </a:p>
          <a:p>
            <a:pPr lvl="2"/>
            <a:r>
              <a:rPr lang="en-US" sz="2000" b="1" i="1" dirty="0" err="1"/>
              <a:t>ClassInitializeAttribute</a:t>
            </a:r>
            <a:r>
              <a:rPr lang="en-US" sz="2000" b="1" i="1" dirty="0"/>
              <a:t> (Don’t use in ASP.NET tests)</a:t>
            </a:r>
          </a:p>
          <a:p>
            <a:pPr lvl="2"/>
            <a:r>
              <a:rPr lang="en-US" sz="2000" b="1" i="1" dirty="0" err="1"/>
              <a:t>TestInitializeAttribute</a:t>
            </a:r>
            <a:endParaRPr lang="en-US" sz="2000" b="1" i="1" dirty="0"/>
          </a:p>
          <a:p>
            <a:pPr lvl="2"/>
            <a:r>
              <a:rPr lang="en-US" sz="2000" b="1" i="1" dirty="0" err="1"/>
              <a:t>TestCleanupAttribute</a:t>
            </a:r>
            <a:endParaRPr lang="en-US" sz="2000" i="1" dirty="0"/>
          </a:p>
          <a:p>
            <a:pPr lvl="1"/>
            <a:r>
              <a:rPr lang="en-US" sz="2000" i="1" dirty="0"/>
              <a:t>Attributes for Identifying and Sorting Tests (Example 01)</a:t>
            </a:r>
          </a:p>
          <a:p>
            <a:pPr marL="27432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157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MSTest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4339"/>
            <a:ext cx="9601200" cy="4196862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b="1" dirty="0"/>
              <a:t>Asserts and Exceptions (Example 02)</a:t>
            </a:r>
          </a:p>
          <a:p>
            <a:pPr lvl="1"/>
            <a:r>
              <a:rPr lang="en-US" sz="2000" dirty="0"/>
              <a:t>Assert statements are the basic way of specifying the conditions under which the executed code should pass or fail. </a:t>
            </a:r>
          </a:p>
          <a:p>
            <a:pPr lvl="1"/>
            <a:r>
              <a:rPr lang="en-US" sz="2000" dirty="0"/>
              <a:t>Asserts are basically classes that expose a number of static methods that perform comparisons of values against known conditions and according to the result allow the call to pass without an error or throw an </a:t>
            </a:r>
            <a:r>
              <a:rPr lang="en-US" sz="2000" dirty="0" err="1"/>
              <a:t>AssertFailException</a:t>
            </a:r>
            <a:r>
              <a:rPr lang="en-US" sz="2000" dirty="0"/>
              <a:t> to signal failure.</a:t>
            </a:r>
          </a:p>
          <a:p>
            <a:pPr lvl="1"/>
            <a:r>
              <a:rPr lang="en-US" sz="2000" b="1" i="1" dirty="0"/>
              <a:t>Assert</a:t>
            </a:r>
            <a:r>
              <a:rPr lang="en-US" sz="2000" dirty="0"/>
              <a:t>- Verifies conditions in unit tests using true/false propositions</a:t>
            </a:r>
          </a:p>
          <a:p>
            <a:pPr lvl="1"/>
            <a:r>
              <a:rPr lang="en-US" sz="2000" b="1" i="1" dirty="0" err="1"/>
              <a:t>CollectionAssert</a:t>
            </a:r>
            <a:r>
              <a:rPr lang="en-US" sz="2000" dirty="0"/>
              <a:t>- Verifies true/false propositions associated with collections in unit tests</a:t>
            </a:r>
          </a:p>
          <a:p>
            <a:pPr lvl="1"/>
            <a:r>
              <a:rPr lang="en-US" sz="2000" b="1" i="1" dirty="0" err="1"/>
              <a:t>StringAssert</a:t>
            </a:r>
            <a:r>
              <a:rPr lang="en-US" sz="2000" dirty="0"/>
              <a:t>-Verifies true/false propositions associated with strings in unit tests</a:t>
            </a:r>
          </a:p>
          <a:p>
            <a:pPr lvl="1"/>
            <a:r>
              <a:rPr lang="en-US" sz="2000" b="1" i="1" dirty="0" err="1"/>
              <a:t>ExpectedExceptionAttribute</a:t>
            </a:r>
            <a:r>
              <a:rPr lang="en-US" sz="2000" b="1" i="1" dirty="0"/>
              <a:t>-</a:t>
            </a:r>
            <a:r>
              <a:rPr lang="en-US" sz="2000" dirty="0"/>
              <a:t>Indicates that an exception is expected during test method execution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0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MSTest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4339"/>
            <a:ext cx="9601200" cy="4196862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dirty="0"/>
              <a:t>Using Visual Studio to write tests (</a:t>
            </a:r>
            <a:r>
              <a:rPr lang="en-US" b="1" dirty="0" smtClean="0"/>
              <a:t>Lab)</a:t>
            </a:r>
            <a:endParaRPr lang="en-US" b="1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Add test project </a:t>
            </a:r>
            <a:r>
              <a:rPr lang="en-US" sz="2000" dirty="0"/>
              <a:t>(use &lt;</a:t>
            </a:r>
            <a:r>
              <a:rPr lang="en-US" sz="2000" dirty="0" err="1"/>
              <a:t>SolutionName</a:t>
            </a:r>
            <a:r>
              <a:rPr lang="en-US" sz="2000" dirty="0"/>
              <a:t>&gt;.Tests.&lt;</a:t>
            </a:r>
            <a:r>
              <a:rPr lang="en-US" sz="2000" dirty="0" err="1"/>
              <a:t>TypeOfTests</a:t>
            </a:r>
            <a:r>
              <a:rPr lang="en-US" sz="2000" dirty="0"/>
              <a:t>&gt; </a:t>
            </a:r>
            <a:r>
              <a:rPr lang="en-US" dirty="0"/>
              <a:t>convention)</a:t>
            </a:r>
            <a:endParaRPr lang="en-US" b="1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Add tests</a:t>
            </a:r>
          </a:p>
          <a:p>
            <a:pPr marL="822960" lvl="3" indent="-274320">
              <a:buSzPct val="95000"/>
            </a:pPr>
            <a:r>
              <a:rPr lang="en-US" dirty="0"/>
              <a:t>Use the Add New Test Option</a:t>
            </a:r>
          </a:p>
          <a:p>
            <a:pPr marL="822960" lvl="3" indent="-274320">
              <a:buSzPct val="95000"/>
            </a:pPr>
            <a:r>
              <a:rPr lang="en-US" dirty="0"/>
              <a:t>Use the Add Unit Test Option</a:t>
            </a:r>
          </a:p>
          <a:p>
            <a:pPr marL="822960" lvl="3" indent="-274320">
              <a:buSzPct val="95000"/>
            </a:pPr>
            <a:r>
              <a:rPr lang="en-US" dirty="0"/>
              <a:t>Use the Create Unit Tests… Option</a:t>
            </a:r>
          </a:p>
          <a:p>
            <a:pPr marL="822960" lvl="3" indent="-274320">
              <a:buSzPct val="95000"/>
            </a:pPr>
            <a:r>
              <a:rPr lang="en-US" dirty="0"/>
              <a:t>Use the Add New Item option and create the class manually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Test Properties (Owner, </a:t>
            </a:r>
            <a:r>
              <a:rPr lang="en-US" sz="2000" b="1" dirty="0" err="1"/>
              <a:t>Description,TestProperty</a:t>
            </a:r>
            <a:r>
              <a:rPr lang="en-US" sz="2000" b="1" dirty="0"/>
              <a:t>…)</a:t>
            </a:r>
            <a:endParaRPr lang="en-US" b="1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Configure Tests</a:t>
            </a:r>
          </a:p>
          <a:p>
            <a:pPr marL="822960" lvl="3" indent="-274320">
              <a:buSzPct val="95000"/>
            </a:pPr>
            <a:r>
              <a:rPr lang="en-US" dirty="0"/>
              <a:t>Manage Test Configurations</a:t>
            </a:r>
          </a:p>
          <a:p>
            <a:pPr marL="822960" lvl="3" indent="-274320">
              <a:buSzPct val="95000"/>
            </a:pPr>
            <a:r>
              <a:rPr lang="en-US" dirty="0"/>
              <a:t>Manage Test Metadata (Test Lists)</a:t>
            </a:r>
            <a:endParaRPr lang="en-US" b="1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Run/Debug Tests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000" b="1" dirty="0"/>
              <a:t>Gather Code Coverage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80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345" y="2145323"/>
            <a:ext cx="4554415" cy="3809999"/>
          </a:xfrm>
        </p:spPr>
        <p:txBody>
          <a:bodyPr/>
          <a:lstStyle/>
          <a:p>
            <a:r>
              <a:rPr lang="en-US" dirty="0"/>
              <a:t>JavaScript introduction</a:t>
            </a:r>
          </a:p>
          <a:p>
            <a:r>
              <a:rPr lang="en-US" dirty="0"/>
              <a:t>JavaScript </a:t>
            </a:r>
            <a:r>
              <a:rPr lang="en-US" dirty="0" smtClean="0"/>
              <a:t>libraries</a:t>
            </a:r>
          </a:p>
          <a:p>
            <a:r>
              <a:rPr lang="en-US" dirty="0" err="1" smtClean="0"/>
              <a:t>Goint</a:t>
            </a:r>
            <a:r>
              <a:rPr lang="en-US" dirty="0" smtClean="0"/>
              <a:t> to SPA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0" y="2133601"/>
            <a:ext cx="4554415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Application requirements brainstorming</a:t>
            </a:r>
          </a:p>
          <a:p>
            <a:r>
              <a:rPr lang="en-US" dirty="0" smtClean="0"/>
              <a:t>Introduction to ASP.NET MVC project</a:t>
            </a:r>
          </a:p>
          <a:p>
            <a:r>
              <a:rPr lang="en-US" dirty="0" smtClean="0"/>
              <a:t>Setting up the solution</a:t>
            </a:r>
          </a:p>
          <a:p>
            <a:r>
              <a:rPr lang="en-US" dirty="0" smtClean="0"/>
              <a:t>Accessing data with EF</a:t>
            </a:r>
          </a:p>
          <a:p>
            <a:r>
              <a:rPr lang="en-US" dirty="0" smtClean="0"/>
              <a:t>Improving the design with patterns</a:t>
            </a:r>
          </a:p>
          <a:p>
            <a:r>
              <a:rPr lang="en-US" dirty="0" smtClean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11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 introduction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4882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4339"/>
            <a:ext cx="9601200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-JavaScript and Java are totally different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-JavaScript – scripting language executed in the browsers 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-&lt;script&gt; tag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write JS code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include .</a:t>
            </a:r>
            <a:r>
              <a:rPr lang="en-US" sz="2000" dirty="0" err="1" smtClean="0"/>
              <a:t>js</a:t>
            </a:r>
            <a:r>
              <a:rPr lang="en-US" sz="2000" dirty="0" smtClean="0"/>
              <a:t> file (can be cached)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	&lt;head&gt; or &lt;body&gt;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-what can JS do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manipulate DOM (change HTML content, change HTML </a:t>
            </a:r>
            <a:r>
              <a:rPr lang="en-US" sz="2000" dirty="0" err="1" smtClean="0"/>
              <a:t>attr</a:t>
            </a:r>
            <a:r>
              <a:rPr lang="en-US" sz="2000" dirty="0" smtClean="0"/>
              <a:t>, change CSS)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logic (client validation,  calculations, capture user input,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68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163"/>
            <a:ext cx="9601200" cy="1142385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44" y="1242649"/>
            <a:ext cx="6488723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-Statements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end with ;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//comment single line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/*comment multiline */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{…} //code block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-Literals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numeric: 10, 10.5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string: ‘.NET Talent’ , “.NET Talent”, “.NET </a:t>
            </a:r>
            <a:r>
              <a:rPr lang="en-US" sz="2000" dirty="0" err="1" smtClean="0"/>
              <a:t>T’alent</a:t>
            </a:r>
            <a:r>
              <a:rPr lang="en-US" sz="2000" dirty="0" smtClean="0"/>
              <a:t>”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-Keywords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, function, this, break, continue, for, </a:t>
            </a:r>
            <a:r>
              <a:rPr lang="en-US" sz="2000" dirty="0" err="1" smtClean="0"/>
              <a:t>do..while</a:t>
            </a:r>
            <a:r>
              <a:rPr lang="en-US" sz="2000" dirty="0" smtClean="0"/>
              <a:t>,  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if..else</a:t>
            </a:r>
            <a:r>
              <a:rPr lang="en-US" sz="2000" dirty="0" smtClean="0"/>
              <a:t>, switch, return, </a:t>
            </a:r>
            <a:r>
              <a:rPr lang="en-US" sz="2000" dirty="0" err="1" smtClean="0"/>
              <a:t>try..catch</a:t>
            </a:r>
            <a:r>
              <a:rPr lang="en-US" sz="2000" dirty="0" smtClean="0"/>
              <a:t>, debugger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41121" y="1230927"/>
            <a:ext cx="6488723" cy="4196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b="1" i="1" dirty="0" smtClean="0"/>
              <a:t>-Variables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b="1" i="1" dirty="0" smtClean="0"/>
              <a:t>	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myVariable</a:t>
            </a:r>
            <a:r>
              <a:rPr lang="en-US" sz="2000" dirty="0" smtClean="0"/>
              <a:t>, myVariable2;//undefined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dirty="0"/>
              <a:t>	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myVariable2=10.5;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myVariable</a:t>
            </a:r>
            <a:r>
              <a:rPr lang="en-US" sz="2000" dirty="0" smtClean="0"/>
              <a:t> = “Test string”;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myVariable</a:t>
            </a:r>
            <a:r>
              <a:rPr lang="en-US" sz="2000" dirty="0" smtClean="0"/>
              <a:t> = 123; //this is OK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dirty="0" smtClean="0"/>
              <a:t>	//undefined is not null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b="1" i="1" dirty="0" smtClean="0"/>
              <a:t>-Case sensitive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MyVariable</a:t>
            </a:r>
            <a:r>
              <a:rPr lang="en-US" sz="2000" dirty="0" smtClean="0"/>
              <a:t> = 0;//no error,  different </a:t>
            </a:r>
            <a:r>
              <a:rPr lang="en-US" sz="2000" dirty="0" err="1" smtClean="0"/>
              <a:t>var</a:t>
            </a:r>
            <a:endParaRPr lang="en-US" sz="2000" dirty="0" smtClean="0"/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b="1" i="1" dirty="0" smtClean="0"/>
              <a:t>-Operators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b="1" i="1" dirty="0" smtClean="0"/>
              <a:t>	</a:t>
            </a:r>
            <a:r>
              <a:rPr lang="en-US" sz="2000" dirty="0" smtClean="0"/>
              <a:t>arithmetic:</a:t>
            </a:r>
            <a:r>
              <a:rPr lang="en-US" sz="2000" b="1" i="1" dirty="0" smtClean="0"/>
              <a:t> </a:t>
            </a:r>
            <a:r>
              <a:rPr lang="en-US" sz="2000" dirty="0" smtClean="0"/>
              <a:t>+, -, *, /, %, ++, --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b="1" i="1" dirty="0"/>
              <a:t>	</a:t>
            </a:r>
            <a:r>
              <a:rPr lang="en-US" sz="2000" dirty="0" smtClean="0"/>
              <a:t>assignment: =, +=, -=, *=, /=, %=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dirty="0"/>
              <a:t>	</a:t>
            </a:r>
            <a:r>
              <a:rPr lang="en-US" sz="2000" dirty="0" smtClean="0"/>
              <a:t>logical and comp: ==, !=, &gt;, &lt;, &gt;=, &lt;=</a:t>
            </a:r>
          </a:p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b="1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25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4339"/>
            <a:ext cx="9601200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-Operator specifics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	+: </a:t>
            </a: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dirty="0" err="1" smtClean="0"/>
              <a:t>stringVar</a:t>
            </a:r>
            <a:r>
              <a:rPr lang="en-US" sz="2000" dirty="0" smtClean="0"/>
              <a:t> = “.NET”+” “+”Talent”;//string concatenation  = “.NET Talent”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stringVar</a:t>
            </a:r>
            <a:r>
              <a:rPr lang="en-US" sz="2000" dirty="0" smtClean="0"/>
              <a:t> = 4 + “.NET”;//conversion + </a:t>
            </a:r>
            <a:r>
              <a:rPr lang="en-US" sz="2000" dirty="0" err="1" smtClean="0"/>
              <a:t>concat</a:t>
            </a:r>
            <a:r>
              <a:rPr lang="en-US" sz="2000" dirty="0" smtClean="0"/>
              <a:t> = “4.NET”;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dirty="0" err="1" smtClean="0"/>
              <a:t>stringVar</a:t>
            </a:r>
            <a:r>
              <a:rPr lang="en-US" sz="2000" b="1" i="1" dirty="0" smtClean="0"/>
              <a:t> = </a:t>
            </a:r>
            <a:r>
              <a:rPr lang="en-US" sz="2000" dirty="0" smtClean="0"/>
              <a:t>4+6+”.NET”;//precedence + </a:t>
            </a:r>
            <a:r>
              <a:rPr lang="en-US" sz="2000" dirty="0" err="1" smtClean="0"/>
              <a:t>concat</a:t>
            </a:r>
            <a:r>
              <a:rPr lang="en-US" sz="2000" dirty="0" smtClean="0"/>
              <a:t> =“10.NET”;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	     </a:t>
            </a: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dirty="0" err="1" smtClean="0"/>
              <a:t>stringVar</a:t>
            </a:r>
            <a:r>
              <a:rPr lang="en-US" sz="2000" dirty="0" smtClean="0"/>
              <a:t> = “.NET” + 4 + 6; //result = “.NET46”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== vs ===: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intVar</a:t>
            </a:r>
            <a:r>
              <a:rPr lang="en-US" sz="2000" dirty="0" smtClean="0"/>
              <a:t> = 5, </a:t>
            </a:r>
            <a:r>
              <a:rPr lang="en-US" sz="2000" dirty="0" err="1" smtClean="0"/>
              <a:t>stringVar</a:t>
            </a:r>
            <a:r>
              <a:rPr lang="en-US" sz="2000" dirty="0" smtClean="0"/>
              <a:t> = “5”;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compRes</a:t>
            </a:r>
            <a:r>
              <a:rPr lang="en-US" sz="2000" dirty="0" smtClean="0"/>
              <a:t> = </a:t>
            </a:r>
            <a:r>
              <a:rPr lang="en-US" sz="2000" dirty="0" err="1" smtClean="0"/>
              <a:t>intVar</a:t>
            </a:r>
            <a:r>
              <a:rPr lang="en-US" sz="2000" dirty="0" smtClean="0"/>
              <a:t> == </a:t>
            </a:r>
            <a:r>
              <a:rPr lang="en-US" sz="2000" dirty="0" err="1" smtClean="0"/>
              <a:t>stringVar</a:t>
            </a:r>
            <a:r>
              <a:rPr lang="en-US" sz="2000" dirty="0" smtClean="0"/>
              <a:t>;//true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compRes</a:t>
            </a:r>
            <a:r>
              <a:rPr lang="en-US" sz="2000" dirty="0" smtClean="0"/>
              <a:t> = </a:t>
            </a:r>
            <a:r>
              <a:rPr lang="en-US" sz="2000" dirty="0" err="1" smtClean="0"/>
              <a:t>intVar</a:t>
            </a:r>
            <a:r>
              <a:rPr lang="en-US" sz="2000" dirty="0" smtClean="0"/>
              <a:t> === </a:t>
            </a:r>
            <a:r>
              <a:rPr lang="en-US" sz="2000" dirty="0" err="1" smtClean="0"/>
              <a:t>stringVar</a:t>
            </a:r>
            <a:r>
              <a:rPr lang="en-US" sz="2000" dirty="0" smtClean="0"/>
              <a:t>;//false, === compares the type as well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&lt;==, &gt;==: 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    compare the type same as ===</a:t>
            </a:r>
            <a:endParaRPr lang="en-US" sz="2000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sz="2000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87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4339"/>
            <a:ext cx="9601200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-</a:t>
            </a:r>
            <a:r>
              <a:rPr lang="en-US" sz="2000" b="1" i="1" dirty="0" smtClean="0"/>
              <a:t>Data types</a:t>
            </a:r>
            <a:endParaRPr lang="en-US" sz="2000" b="1" i="1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	</a:t>
            </a:r>
            <a:r>
              <a:rPr lang="en-US" sz="2000" b="1" i="1" dirty="0" err="1" smtClean="0"/>
              <a:t>var</a:t>
            </a:r>
            <a:r>
              <a:rPr lang="en-US" sz="2000" dirty="0"/>
              <a:t> length = 16;                               </a:t>
            </a:r>
            <a:r>
              <a:rPr lang="en-US" sz="2000" dirty="0" smtClean="0"/>
              <a:t>			// Number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largeNum</a:t>
            </a:r>
            <a:r>
              <a:rPr lang="en-US" sz="2000" dirty="0" smtClean="0"/>
              <a:t> = 123e5;				// Number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b="1" i="1" dirty="0" err="1" smtClean="0"/>
              <a:t>var</a:t>
            </a:r>
            <a:r>
              <a:rPr lang="en-US" sz="2000" dirty="0"/>
              <a:t> </a:t>
            </a:r>
            <a:r>
              <a:rPr lang="en-US" sz="2000" dirty="0" err="1"/>
              <a:t>lastName</a:t>
            </a:r>
            <a:r>
              <a:rPr lang="en-US" sz="2000" dirty="0"/>
              <a:t> = </a:t>
            </a:r>
            <a:r>
              <a:rPr lang="en-US" sz="2000" dirty="0" smtClean="0"/>
              <a:t>“.NET";       </a:t>
            </a:r>
            <a:r>
              <a:rPr lang="en-US" sz="2000" dirty="0"/>
              <a:t>           </a:t>
            </a:r>
            <a:r>
              <a:rPr lang="en-US" sz="2000" dirty="0" smtClean="0"/>
              <a:t>			// </a:t>
            </a:r>
            <a:r>
              <a:rPr lang="en-US" sz="2000" dirty="0"/>
              <a:t>String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b="1" i="1" dirty="0" err="1" smtClean="0"/>
              <a:t>var</a:t>
            </a:r>
            <a:r>
              <a:rPr lang="en-US" sz="2000" dirty="0"/>
              <a:t> cars = ["Saab", "Volvo", "BMW"];           </a:t>
            </a:r>
            <a:r>
              <a:rPr lang="en-US" sz="2000" dirty="0" smtClean="0"/>
              <a:t>		// </a:t>
            </a:r>
            <a:r>
              <a:rPr lang="en-US" sz="2000" dirty="0"/>
              <a:t>Array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b="1" i="1" dirty="0" err="1" smtClean="0"/>
              <a:t>var</a:t>
            </a:r>
            <a:r>
              <a:rPr lang="en-US" sz="2000" dirty="0"/>
              <a:t> x = {</a:t>
            </a:r>
            <a:r>
              <a:rPr lang="en-US" sz="2000" dirty="0" err="1"/>
              <a:t>firstName</a:t>
            </a:r>
            <a:r>
              <a:rPr lang="en-US" sz="2000" dirty="0"/>
              <a:t>:"John", </a:t>
            </a:r>
            <a:r>
              <a:rPr lang="en-US" sz="2000" dirty="0" err="1"/>
              <a:t>lastName</a:t>
            </a:r>
            <a:r>
              <a:rPr lang="en-US" sz="2000" dirty="0"/>
              <a:t>:"Doe"};    </a:t>
            </a:r>
            <a:r>
              <a:rPr lang="en-US" sz="2000" dirty="0" smtClean="0"/>
              <a:t>	// Object</a:t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x = function() { ..logic here};			//function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dirty="0" smtClean="0"/>
              <a:t>x = true;					//</a:t>
            </a:r>
            <a:r>
              <a:rPr lang="en-US" sz="2000" dirty="0" err="1" smtClean="0"/>
              <a:t>boolean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b="1" dirty="0" err="1" smtClean="0"/>
              <a:t>typeof</a:t>
            </a:r>
            <a:r>
              <a:rPr lang="en-US" sz="2000" dirty="0" smtClean="0"/>
              <a:t> </a:t>
            </a:r>
            <a:r>
              <a:rPr lang="en-US" sz="2000" dirty="0" err="1" smtClean="0"/>
              <a:t>cars;</a:t>
            </a:r>
            <a:r>
              <a:rPr lang="en-US" sz="2000" b="1" dirty="0" err="1" smtClean="0"/>
              <a:t>typeof</a:t>
            </a:r>
            <a:r>
              <a:rPr lang="en-US" sz="2000" dirty="0" smtClean="0"/>
              <a:t> </a:t>
            </a:r>
            <a:r>
              <a:rPr lang="en-US" sz="2000" dirty="0" err="1"/>
              <a:t>lastName</a:t>
            </a:r>
            <a:r>
              <a:rPr lang="en-US" sz="2000" dirty="0" smtClean="0"/>
              <a:t>;			//</a:t>
            </a:r>
            <a:r>
              <a:rPr lang="en-US" sz="2000" dirty="0"/>
              <a:t>returns </a:t>
            </a:r>
            <a:r>
              <a:rPr lang="en-US" sz="2000" dirty="0" smtClean="0"/>
              <a:t>object, string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-Data type specifics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JS has only one data type for Number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JS has dynamic types (</a:t>
            </a:r>
            <a:r>
              <a:rPr lang="en-US" sz="2000" dirty="0" err="1" smtClean="0"/>
              <a:t>var</a:t>
            </a:r>
            <a:r>
              <a:rPr lang="en-US" sz="2000" dirty="0" smtClean="0"/>
              <a:t> x=true; x=“.NET Talent”;)</a:t>
            </a:r>
          </a:p>
        </p:txBody>
      </p:sp>
    </p:spTree>
    <p:extLst>
      <p:ext uri="{BB962C8B-B14F-4D97-AF65-F5344CB8AC3E}">
        <p14:creationId xmlns:p14="http://schemas.microsoft.com/office/powerpoint/2010/main" val="35432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4339"/>
            <a:ext cx="9601200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-</a:t>
            </a:r>
            <a:r>
              <a:rPr lang="en-US" sz="2000" b="1" i="1" dirty="0" smtClean="0"/>
              <a:t>Undefined vs null</a:t>
            </a:r>
            <a:endParaRPr lang="en-US" sz="2000" b="1" i="1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	</a:t>
            </a:r>
            <a:r>
              <a:rPr lang="en-US" sz="2000" b="1" i="1" dirty="0" err="1" smtClean="0"/>
              <a:t>var</a:t>
            </a:r>
            <a:r>
              <a:rPr lang="en-US" sz="2000" dirty="0"/>
              <a:t> </a:t>
            </a:r>
            <a:r>
              <a:rPr lang="en-US" sz="2000" dirty="0" smtClean="0"/>
              <a:t>length = undefined;</a:t>
            </a:r>
            <a:r>
              <a:rPr lang="en-US" sz="2000" dirty="0"/>
              <a:t>                               </a:t>
            </a:r>
            <a:r>
              <a:rPr lang="en-US" sz="2000" dirty="0" smtClean="0"/>
              <a:t>		// undefined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lengthNum</a:t>
            </a:r>
            <a:r>
              <a:rPr lang="en-US" sz="2000" dirty="0"/>
              <a:t> </a:t>
            </a:r>
            <a:r>
              <a:rPr lang="en-US" sz="2000" dirty="0" smtClean="0"/>
              <a:t>= null;				// value null, type object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b="1" i="1" dirty="0" err="1" smtClean="0"/>
              <a:t>var</a:t>
            </a:r>
            <a:r>
              <a:rPr lang="en-US" sz="2000" b="1" i="1" dirty="0" smtClean="0"/>
              <a:t> </a:t>
            </a:r>
            <a:r>
              <a:rPr lang="en-US" sz="2000" dirty="0" smtClean="0"/>
              <a:t>x = length == </a:t>
            </a:r>
            <a:r>
              <a:rPr lang="en-US" sz="2000" dirty="0" err="1" smtClean="0"/>
              <a:t>lengthNum</a:t>
            </a:r>
            <a:r>
              <a:rPr lang="en-US" sz="2000" dirty="0" smtClean="0"/>
              <a:t>;			//true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null == undefined					//true</a:t>
            </a:r>
            <a:br>
              <a:rPr lang="en-US" sz="2000" dirty="0" smtClean="0"/>
            </a:br>
            <a:r>
              <a:rPr lang="en-US" sz="2000" dirty="0" smtClean="0"/>
              <a:t>	null === undefined				//false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-Data type specifics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JS has only one data type for Number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JS has dynamic types (</a:t>
            </a:r>
            <a:r>
              <a:rPr lang="en-US" sz="2000" dirty="0" err="1" smtClean="0"/>
              <a:t>var</a:t>
            </a:r>
            <a:r>
              <a:rPr lang="en-US" sz="2000" dirty="0" smtClean="0"/>
              <a:t> x=true; x=“.NET Talent”;)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JS null is “nothing” of type object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JS null is equal to undefined but not by type</a:t>
            </a:r>
          </a:p>
        </p:txBody>
      </p:sp>
    </p:spTree>
    <p:extLst>
      <p:ext uri="{BB962C8B-B14F-4D97-AF65-F5344CB8AC3E}">
        <p14:creationId xmlns:p14="http://schemas.microsoft.com/office/powerpoint/2010/main" val="28754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31635"/>
            <a:ext cx="9601200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-</a:t>
            </a:r>
            <a:r>
              <a:rPr lang="en-US" sz="2000" b="1" i="1" dirty="0"/>
              <a:t>Functions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function </a:t>
            </a:r>
            <a:r>
              <a:rPr lang="en-US" sz="2000" dirty="0" err="1"/>
              <a:t>FuncName</a:t>
            </a:r>
            <a:r>
              <a:rPr lang="en-US" sz="2000" dirty="0"/>
              <a:t>(param1, param2){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		//code;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	return param1 * param2;</a:t>
            </a:r>
            <a:endParaRPr lang="en-US" sz="2000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x = </a:t>
            </a:r>
            <a:r>
              <a:rPr lang="en-US" sz="2000" dirty="0" err="1" smtClean="0"/>
              <a:t>FuncName</a:t>
            </a:r>
            <a:r>
              <a:rPr lang="en-US" sz="2000" dirty="0" smtClean="0"/>
              <a:t>(1);</a:t>
            </a:r>
            <a:endParaRPr lang="en-US" sz="2000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		-if </a:t>
            </a:r>
            <a:r>
              <a:rPr lang="en-US" sz="2000" dirty="0" err="1" smtClean="0"/>
              <a:t>param</a:t>
            </a:r>
            <a:r>
              <a:rPr lang="en-US" sz="2000" dirty="0" smtClean="0"/>
              <a:t> is not specified then undefined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b="1" i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theFunc</a:t>
            </a:r>
            <a:r>
              <a:rPr lang="en-US" sz="2000" dirty="0" smtClean="0"/>
              <a:t> = function(param1, param2) { return param1*param2};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theFuncRef</a:t>
            </a:r>
            <a:r>
              <a:rPr lang="en-US" sz="2000" dirty="0" smtClean="0"/>
              <a:t> = </a:t>
            </a:r>
            <a:r>
              <a:rPr lang="en-US" sz="2000" dirty="0" err="1" smtClean="0"/>
              <a:t>FuncName</a:t>
            </a:r>
            <a:r>
              <a:rPr lang="en-US" sz="2000" dirty="0" smtClean="0"/>
              <a:t>;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theFunc</a:t>
            </a:r>
            <a:r>
              <a:rPr lang="en-US" sz="2000" dirty="0" smtClean="0"/>
              <a:t>(1);//calls the function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theFuncRef</a:t>
            </a:r>
            <a:r>
              <a:rPr lang="en-US" sz="2000" dirty="0" smtClean="0"/>
              <a:t>(1,2);//calls the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31635"/>
            <a:ext cx="9601200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-</a:t>
            </a:r>
            <a:r>
              <a:rPr lang="en-US" sz="2000" b="1" i="1" dirty="0" smtClean="0"/>
              <a:t>Objects</a:t>
            </a:r>
            <a:endParaRPr lang="en-US" sz="2000" b="1" i="1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theBike</a:t>
            </a:r>
            <a:r>
              <a:rPr lang="en-US" sz="2000" dirty="0" smtClean="0"/>
              <a:t> = {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	bikeId:123,</a:t>
            </a:r>
            <a:br>
              <a:rPr lang="en-US" sz="2000" dirty="0" smtClean="0"/>
            </a:br>
            <a:r>
              <a:rPr lang="en-US" sz="2000" dirty="0" smtClean="0"/>
              <a:t>		bikeOwnerId:1,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producer:”Trek</a:t>
            </a:r>
            <a:r>
              <a:rPr lang="en-US" sz="2000" dirty="0" smtClean="0"/>
              <a:t>”,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model:”Monster</a:t>
            </a:r>
            <a:r>
              <a:rPr lang="en-US" sz="2000" dirty="0" smtClean="0"/>
              <a:t>”,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colour</a:t>
            </a:r>
            <a:r>
              <a:rPr lang="en-US" sz="2000" dirty="0" smtClean="0"/>
              <a:t>:”Red”,</a:t>
            </a:r>
            <a:br>
              <a:rPr lang="en-US" sz="2000" dirty="0" smtClean="0"/>
            </a:br>
            <a:r>
              <a:rPr lang="en-US" sz="2000" dirty="0" smtClean="0"/>
              <a:t>		validate: function() { …}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};</a:t>
            </a:r>
            <a:endParaRPr lang="en-US" sz="2000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	console.log(</a:t>
            </a:r>
            <a:r>
              <a:rPr lang="en-US" sz="2000" dirty="0" err="1" smtClean="0"/>
              <a:t>theBike.bikeId</a:t>
            </a:r>
            <a:r>
              <a:rPr lang="en-US" sz="2000" dirty="0" smtClean="0"/>
              <a:t>);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console.log(</a:t>
            </a:r>
            <a:r>
              <a:rPr lang="en-US" sz="2000" dirty="0" err="1" smtClean="0"/>
              <a:t>theBike</a:t>
            </a:r>
            <a:r>
              <a:rPr lang="en-US" sz="2000" dirty="0" smtClean="0"/>
              <a:t>[“</a:t>
            </a:r>
            <a:r>
              <a:rPr lang="en-US" sz="2000" dirty="0" err="1" smtClean="0"/>
              <a:t>bikeId</a:t>
            </a:r>
            <a:r>
              <a:rPr lang="en-US" sz="2000" dirty="0" smtClean="0"/>
              <a:t>”]);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4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31635"/>
            <a:ext cx="9601200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-</a:t>
            </a:r>
            <a:r>
              <a:rPr lang="en-US" sz="2000" b="1" i="1" dirty="0" smtClean="0"/>
              <a:t>Object creation</a:t>
            </a:r>
            <a:endParaRPr lang="en-US" sz="2000" b="1" i="1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-JSON syntax (example)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	</a:t>
            </a:r>
            <a:r>
              <a:rPr lang="en-US" sz="2000" dirty="0" smtClean="0"/>
              <a:t>-Adding properties (example)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770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31635"/>
            <a:ext cx="9601200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Scope</a:t>
            </a:r>
            <a:endParaRPr lang="en-US" sz="2000" b="1" i="1" dirty="0"/>
          </a:p>
          <a:p>
            <a:pPr marL="342900" lvl="1" indent="-342900">
              <a:buClr>
                <a:schemeClr val="accent3"/>
              </a:buClr>
              <a:buSzPct val="95000"/>
              <a:buFontTx/>
              <a:buChar char="-"/>
            </a:pPr>
            <a:r>
              <a:rPr lang="en-US" sz="2000" b="1" dirty="0" smtClean="0"/>
              <a:t>set </a:t>
            </a:r>
            <a:r>
              <a:rPr lang="en-US" sz="2000" b="1" dirty="0"/>
              <a:t>of variables, objects, and functions you have access </a:t>
            </a:r>
            <a:r>
              <a:rPr lang="en-US" sz="2000" b="1" dirty="0" smtClean="0"/>
              <a:t>to</a:t>
            </a:r>
          </a:p>
          <a:p>
            <a:pPr marL="342900" lvl="1" indent="-342900">
              <a:buClr>
                <a:schemeClr val="accent3"/>
              </a:buClr>
              <a:buSzPct val="95000"/>
              <a:buFontTx/>
              <a:buChar char="-"/>
            </a:pPr>
            <a:r>
              <a:rPr lang="en-US" sz="2000" dirty="0" smtClean="0"/>
              <a:t>Local variables: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	function </a:t>
            </a:r>
            <a:r>
              <a:rPr lang="en-US" sz="1800" dirty="0" err="1" smtClean="0"/>
              <a:t>MyFunc</a:t>
            </a:r>
            <a:r>
              <a:rPr lang="en-US" sz="1800" dirty="0" smtClean="0"/>
              <a:t>(param1) {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myVar</a:t>
            </a:r>
            <a:r>
              <a:rPr lang="en-US" sz="1800" dirty="0" smtClean="0"/>
              <a:t> = “Test”;//local </a:t>
            </a:r>
            <a:r>
              <a:rPr lang="en-US" sz="1800" dirty="0" err="1" smtClean="0"/>
              <a:t>var</a:t>
            </a:r>
            <a:endParaRPr lang="en-US" sz="1800" dirty="0" smtClean="0"/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285750" lvl="1" indent="-285750">
              <a:buClr>
                <a:schemeClr val="accent3"/>
              </a:buClr>
              <a:buSzPct val="95000"/>
            </a:pPr>
            <a:r>
              <a:rPr lang="en-US" sz="2000" dirty="0" smtClean="0"/>
              <a:t>Global variables</a:t>
            </a:r>
            <a:endParaRPr lang="en-US" dirty="0"/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myVar</a:t>
            </a:r>
            <a:r>
              <a:rPr lang="en-US" sz="1800" dirty="0" smtClean="0"/>
              <a:t>  = “Test”;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sz="1800" dirty="0"/>
              <a:t>	</a:t>
            </a:r>
            <a:r>
              <a:rPr lang="en-US" sz="1800" dirty="0" smtClean="0"/>
              <a:t>function </a:t>
            </a:r>
            <a:r>
              <a:rPr lang="en-US" sz="1800" dirty="0" err="1" smtClean="0"/>
              <a:t>MyFunc</a:t>
            </a:r>
            <a:r>
              <a:rPr lang="en-US" sz="1800" dirty="0" smtClean="0"/>
              <a:t>(param1) { </a:t>
            </a:r>
            <a:r>
              <a:rPr lang="en-US" sz="1800" dirty="0" err="1" smtClean="0"/>
              <a:t>myVar</a:t>
            </a:r>
            <a:r>
              <a:rPr lang="en-US" sz="1800" dirty="0" smtClean="0"/>
              <a:t> = “Test1”;}//use inside of </a:t>
            </a:r>
            <a:r>
              <a:rPr lang="en-US" sz="1800" dirty="0" err="1" smtClean="0"/>
              <a:t>func</a:t>
            </a:r>
            <a:endParaRPr lang="en-US" sz="1800" dirty="0" smtClean="0"/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sz="1800" dirty="0"/>
              <a:t>	</a:t>
            </a:r>
            <a:r>
              <a:rPr lang="en-US" sz="1800" dirty="0" smtClean="0"/>
              <a:t>function </a:t>
            </a:r>
            <a:r>
              <a:rPr lang="en-US" sz="1800" dirty="0" err="1" smtClean="0"/>
              <a:t>MyFuncGlobal</a:t>
            </a:r>
            <a:r>
              <a:rPr lang="en-US" sz="1800" dirty="0" smtClean="0"/>
              <a:t>(param1) { </a:t>
            </a:r>
            <a:r>
              <a:rPr lang="en-US" sz="1800" dirty="0" err="1" smtClean="0"/>
              <a:t>myVarGlobal</a:t>
            </a:r>
            <a:r>
              <a:rPr lang="en-US" sz="1800" dirty="0" smtClean="0"/>
              <a:t> = “Test”;} //declares and assigned global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9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Setting up the solution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23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31635"/>
            <a:ext cx="9601200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Debugging</a:t>
            </a:r>
            <a:endParaRPr lang="en-US" sz="2000" b="1" i="1" dirty="0"/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dirty="0" smtClean="0"/>
              <a:t>Debuggers in browsers, breakpoints (F12 Chrome </a:t>
            </a:r>
            <a:r>
              <a:rPr lang="en-US" dirty="0" err="1" smtClean="0"/>
              <a:t>DevTools</a:t>
            </a:r>
            <a:r>
              <a:rPr lang="en-US" dirty="0" smtClean="0"/>
              <a:t>, IE </a:t>
            </a:r>
            <a:r>
              <a:rPr lang="en-US" dirty="0" err="1" smtClean="0"/>
              <a:t>DevOptions</a:t>
            </a:r>
            <a:r>
              <a:rPr lang="en-US" dirty="0" smtClean="0"/>
              <a:t>, FF </a:t>
            </a:r>
            <a:r>
              <a:rPr lang="en-US" dirty="0" err="1" smtClean="0"/>
              <a:t>FireBug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onsole.log();</a:t>
            </a:r>
            <a:endParaRPr lang="en-US" dirty="0" smtClean="0"/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dirty="0" err="1"/>
              <a:t>d</a:t>
            </a:r>
            <a:r>
              <a:rPr lang="en-US" dirty="0" err="1" smtClean="0"/>
              <a:t>ebbugger</a:t>
            </a:r>
            <a:r>
              <a:rPr lang="en-US" dirty="0" smtClean="0"/>
              <a:t>; //keyword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endParaRPr lang="en-US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b="1" i="1" dirty="0" smtClean="0"/>
              <a:t>Strict mode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dirty="0" smtClean="0"/>
              <a:t>“use strict”//directive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dirty="0" smtClean="0"/>
              <a:t>Support in major browsers (from different versions +)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dirty="0" smtClean="0"/>
              <a:t>w</a:t>
            </a:r>
            <a:r>
              <a:rPr lang="en-US" dirty="0" smtClean="0"/>
              <a:t>rite more “secure” JS since it makes validation and shows errors instead od default </a:t>
            </a:r>
            <a:r>
              <a:rPr lang="en-US" dirty="0" err="1" smtClean="0"/>
              <a:t>behvaiour</a:t>
            </a:r>
            <a:endParaRPr lang="en-US" dirty="0" smtClean="0"/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Not allowed: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- use variable without declaring it, defining property more then once, declare parameter more then once,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57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52" y="1031635"/>
            <a:ext cx="5843954" cy="4196862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Code style guide</a:t>
            </a:r>
            <a:endParaRPr lang="en-US" sz="2000" b="1" i="1" dirty="0"/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sz="1800" dirty="0" err="1" smtClean="0"/>
              <a:t>cammelCase</a:t>
            </a:r>
            <a:r>
              <a:rPr lang="en-US" sz="1800" dirty="0" smtClean="0"/>
              <a:t> variable names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myVarNameIsCammelCase</a:t>
            </a:r>
            <a:r>
              <a:rPr lang="en-US" dirty="0" smtClean="0"/>
              <a:t> = “Test”;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dirty="0"/>
              <a:t>	</a:t>
            </a:r>
            <a:r>
              <a:rPr lang="en-US" dirty="0" smtClean="0"/>
              <a:t>function </a:t>
            </a:r>
            <a:r>
              <a:rPr lang="en-US" dirty="0" err="1" smtClean="0"/>
              <a:t>myFunctionIsCammelCaseAsWell</a:t>
            </a:r>
            <a:r>
              <a:rPr lang="en-US" dirty="0" smtClean="0"/>
              <a:t>() { ..};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sz="1800" dirty="0"/>
              <a:t>c</a:t>
            </a:r>
            <a:r>
              <a:rPr lang="en-US" sz="1800" dirty="0" smtClean="0"/>
              <a:t>ode</a:t>
            </a:r>
            <a:r>
              <a:rPr lang="en-US" dirty="0" smtClean="0"/>
              <a:t> </a:t>
            </a:r>
            <a:r>
              <a:rPr lang="en-US" sz="1800" dirty="0" smtClean="0"/>
              <a:t>indentation</a:t>
            </a:r>
            <a:endParaRPr lang="en-US" dirty="0" smtClean="0"/>
          </a:p>
          <a:p>
            <a:pPr marL="457200" lvl="3" indent="0">
              <a:buClr>
                <a:schemeClr val="accent3"/>
              </a:buClr>
              <a:buSzPct val="95000"/>
              <a:buNone/>
            </a:pPr>
            <a:r>
              <a:rPr lang="en-US" dirty="0"/>
              <a:t>	</a:t>
            </a:r>
            <a:r>
              <a:rPr lang="en-US" sz="1600" dirty="0" smtClean="0"/>
              <a:t>function </a:t>
            </a:r>
            <a:r>
              <a:rPr lang="en-US" sz="1600" dirty="0" err="1" smtClean="0"/>
              <a:t>myFunction</a:t>
            </a:r>
            <a:r>
              <a:rPr lang="en-US" sz="1600" dirty="0" smtClean="0"/>
              <a:t>() {</a:t>
            </a:r>
          </a:p>
          <a:p>
            <a:pPr marL="457200" lvl="3" indent="0">
              <a:buClr>
                <a:schemeClr val="accent3"/>
              </a:buClr>
              <a:buSzPct val="95000"/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myVar</a:t>
            </a:r>
            <a:r>
              <a:rPr lang="en-US" sz="1600" dirty="0" smtClean="0"/>
              <a:t>; //indented</a:t>
            </a:r>
          </a:p>
          <a:p>
            <a:pPr marL="457200" lvl="3" indent="0">
              <a:buClr>
                <a:schemeClr val="accent3"/>
              </a:buClr>
              <a:buSzPct val="95000"/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514350" lvl="2" indent="-285750">
              <a:buClr>
                <a:schemeClr val="accent3"/>
              </a:buClr>
              <a:buSzPct val="95000"/>
            </a:pPr>
            <a:r>
              <a:rPr lang="en-US" sz="1800" dirty="0" smtClean="0"/>
              <a:t>statement rules</a:t>
            </a:r>
            <a:br>
              <a:rPr lang="en-US" sz="1800" dirty="0" smtClean="0"/>
            </a:br>
            <a:r>
              <a:rPr lang="en-US" sz="1600" dirty="0" smtClean="0"/>
              <a:t>Put </a:t>
            </a:r>
            <a:r>
              <a:rPr lang="en-US" sz="1600" dirty="0"/>
              <a:t>the opening bracket at the end of the first </a:t>
            </a:r>
            <a:r>
              <a:rPr lang="en-US" sz="1600" dirty="0" smtClean="0"/>
              <a:t>line.</a:t>
            </a:r>
            <a:br>
              <a:rPr lang="en-US" sz="1600" dirty="0" smtClean="0"/>
            </a:br>
            <a:r>
              <a:rPr lang="en-US" sz="1600" dirty="0" smtClean="0"/>
              <a:t>Use </a:t>
            </a:r>
            <a:r>
              <a:rPr lang="en-US" sz="1600" dirty="0"/>
              <a:t>one space before the opening </a:t>
            </a:r>
            <a:r>
              <a:rPr lang="en-US" sz="1600" dirty="0" smtClean="0"/>
              <a:t>bracket.</a:t>
            </a:r>
            <a:br>
              <a:rPr lang="en-US" sz="1600" dirty="0" smtClean="0"/>
            </a:br>
            <a:r>
              <a:rPr lang="en-US" sz="1600" dirty="0" smtClean="0"/>
              <a:t>Put </a:t>
            </a:r>
            <a:r>
              <a:rPr lang="en-US" sz="1600" dirty="0"/>
              <a:t>the closing bracket on a new line, without leading </a:t>
            </a:r>
            <a:r>
              <a:rPr lang="en-US" sz="1600" dirty="0" smtClean="0"/>
              <a:t>spaces.</a:t>
            </a:r>
            <a:br>
              <a:rPr lang="en-US" sz="1600" dirty="0" smtClean="0"/>
            </a:br>
            <a:r>
              <a:rPr lang="en-US" sz="1600" dirty="0" smtClean="0"/>
              <a:t>Do not end a complex statement with a semicolon.</a:t>
            </a:r>
          </a:p>
          <a:p>
            <a:pPr marL="742950" lvl="3" indent="-285750">
              <a:buClr>
                <a:schemeClr val="accent3"/>
              </a:buClr>
              <a:buSzPct val="95000"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6356" y="1043359"/>
            <a:ext cx="5843954" cy="4196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accent3"/>
              </a:buClr>
              <a:buSzPct val="95000"/>
              <a:buFont typeface="Arial" pitchFamily="34" charset="0"/>
              <a:buNone/>
            </a:pPr>
            <a:r>
              <a:rPr lang="en-US" sz="2000" b="1" i="1" dirty="0" smtClean="0"/>
              <a:t>Code style guide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dirty="0" smtClean="0"/>
              <a:t>object rules (Example)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sz="1600" dirty="0" smtClean="0"/>
              <a:t>Place </a:t>
            </a:r>
            <a:r>
              <a:rPr lang="en-US" sz="1600" dirty="0"/>
              <a:t>the opening bracket on the same line as the object </a:t>
            </a:r>
            <a:r>
              <a:rPr lang="en-US" sz="1600" dirty="0" smtClean="0"/>
              <a:t>name.</a:t>
            </a:r>
            <a:br>
              <a:rPr lang="en-US" sz="1600" dirty="0" smtClean="0"/>
            </a:br>
            <a:r>
              <a:rPr lang="en-US" sz="1600" dirty="0" smtClean="0"/>
              <a:t>Use </a:t>
            </a:r>
            <a:r>
              <a:rPr lang="en-US" sz="1600" dirty="0"/>
              <a:t>colon plus one space between each property and its </a:t>
            </a:r>
            <a:r>
              <a:rPr lang="en-US" sz="1600" dirty="0" smtClean="0"/>
              <a:t>value.</a:t>
            </a:r>
            <a:br>
              <a:rPr lang="en-US" sz="1600" dirty="0" smtClean="0"/>
            </a:br>
            <a:r>
              <a:rPr lang="en-US" sz="1600" dirty="0" smtClean="0"/>
              <a:t>Use </a:t>
            </a:r>
            <a:r>
              <a:rPr lang="en-US" sz="1600" dirty="0"/>
              <a:t>quotes around string values, not around numeric </a:t>
            </a:r>
            <a:r>
              <a:rPr lang="en-US" sz="1600" dirty="0" smtClean="0"/>
              <a:t>values.</a:t>
            </a:r>
            <a:br>
              <a:rPr lang="en-US" sz="1600" dirty="0" smtClean="0"/>
            </a:br>
            <a:r>
              <a:rPr lang="en-US" sz="1600" dirty="0" smtClean="0"/>
              <a:t>Do </a:t>
            </a:r>
            <a:r>
              <a:rPr lang="en-US" sz="1600" dirty="0"/>
              <a:t>not add a comma after the last property-value </a:t>
            </a:r>
            <a:r>
              <a:rPr lang="en-US" sz="1600" dirty="0" smtClean="0"/>
              <a:t>pair.</a:t>
            </a:r>
            <a:br>
              <a:rPr lang="en-US" sz="1600" dirty="0" smtClean="0"/>
            </a:br>
            <a:r>
              <a:rPr lang="en-US" sz="1600" dirty="0" smtClean="0"/>
              <a:t>Place </a:t>
            </a:r>
            <a:r>
              <a:rPr lang="en-US" sz="1600" dirty="0"/>
              <a:t>the closing bracket on a new line, without leading </a:t>
            </a:r>
            <a:r>
              <a:rPr lang="en-US" sz="1600" dirty="0" smtClean="0"/>
              <a:t>spaces.</a:t>
            </a:r>
            <a:br>
              <a:rPr lang="en-US" sz="1600" dirty="0" smtClean="0"/>
            </a:br>
            <a:r>
              <a:rPr lang="en-US" sz="1600" dirty="0" smtClean="0"/>
              <a:t>Always </a:t>
            </a:r>
            <a:r>
              <a:rPr lang="en-US" sz="1600" dirty="0"/>
              <a:t>end  an object definition with a semicolon.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endParaRPr lang="en-US" dirty="0" smtClean="0"/>
          </a:p>
          <a:p>
            <a:pPr marL="742950" lvl="3" indent="-285750">
              <a:buClr>
                <a:schemeClr val="accent3"/>
              </a:buClr>
              <a:buSzPct val="95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3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52" y="1031634"/>
            <a:ext cx="5843954" cy="5040919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Mistakes</a:t>
            </a:r>
            <a:endParaRPr lang="en-US" sz="2000" b="1" i="1" dirty="0"/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sz="1800" dirty="0" smtClean="0"/>
              <a:t>accidently using </a:t>
            </a:r>
            <a:r>
              <a:rPr lang="en-US" sz="1800" dirty="0" err="1" smtClean="0"/>
              <a:t>assing</a:t>
            </a:r>
            <a:r>
              <a:rPr lang="en-US" sz="1800" dirty="0" smtClean="0"/>
              <a:t> instead od equal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sz="1800" dirty="0" smtClean="0"/>
              <a:t>expecting == everywhere 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 = 10, y=“10”;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sz="1600" dirty="0"/>
              <a:t>	</a:t>
            </a:r>
            <a:r>
              <a:rPr lang="en-US" dirty="0" smtClean="0"/>
              <a:t>if (x==y) //true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sz="1600" dirty="0"/>
              <a:t>	</a:t>
            </a:r>
            <a:r>
              <a:rPr lang="en-US" sz="1600" dirty="0" smtClean="0"/>
              <a:t>switch (x) { case “10”: //not true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sz="1800" dirty="0" smtClean="0"/>
              <a:t>add operator duality 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 = 10+5; //result = 15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 = 10 + “5”; //result = 105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sz="1800" dirty="0" smtClean="0"/>
              <a:t>floating point problems</a:t>
            </a:r>
          </a:p>
          <a:p>
            <a:pPr marL="457200" lvl="3" indent="0">
              <a:buClr>
                <a:schemeClr val="accent3"/>
              </a:buClr>
              <a:buSzPct val="95000"/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x = 0.1, y=0.2, z=</a:t>
            </a:r>
            <a:r>
              <a:rPr lang="en-US" sz="1600" dirty="0" err="1" smtClean="0"/>
              <a:t>x+y</a:t>
            </a:r>
            <a:r>
              <a:rPr lang="en-US" sz="1600" dirty="0" smtClean="0"/>
              <a:t>;</a:t>
            </a:r>
          </a:p>
          <a:p>
            <a:pPr marL="457200" lvl="3" indent="0">
              <a:buClr>
                <a:schemeClr val="accent3"/>
              </a:buClr>
              <a:buSzPct val="95000"/>
              <a:buNone/>
            </a:pPr>
            <a:r>
              <a:rPr lang="en-US" sz="1600" dirty="0"/>
              <a:t>	</a:t>
            </a:r>
            <a:r>
              <a:rPr lang="en-US" sz="1600" dirty="0" smtClean="0"/>
              <a:t>if (z == 0.3) //this will fail</a:t>
            </a:r>
          </a:p>
          <a:p>
            <a:pPr marL="457200" lvl="3" indent="0">
              <a:buClr>
                <a:schemeClr val="accent3"/>
              </a:buClr>
              <a:buSzPct val="95000"/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z = (x*10 + y*10)/10; //x=0.3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endParaRPr lang="en-US" sz="1600" dirty="0" smtClean="0"/>
          </a:p>
          <a:p>
            <a:pPr marL="742950" lvl="3" indent="-285750">
              <a:buClr>
                <a:schemeClr val="accent3"/>
              </a:buClr>
              <a:buSzPct val="95000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92977" y="1418496"/>
            <a:ext cx="5843954" cy="5040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sz="1800" dirty="0"/>
              <a:t>s</a:t>
            </a:r>
            <a:r>
              <a:rPr lang="en-US" sz="1800" dirty="0" smtClean="0"/>
              <a:t>tring in multiple lines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sz="1800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x= “.NET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sz="1800" dirty="0"/>
              <a:t>	</a:t>
            </a:r>
            <a:r>
              <a:rPr lang="en-US" dirty="0" smtClean="0"/>
              <a:t>Talent</a:t>
            </a:r>
            <a:r>
              <a:rPr lang="en-US" sz="1800" dirty="0" smtClean="0"/>
              <a:t>”</a:t>
            </a:r>
            <a:r>
              <a:rPr lang="en-US" dirty="0" smtClean="0"/>
              <a:t>;//bad</a:t>
            </a:r>
            <a:endParaRPr lang="en-US" sz="1800" dirty="0" smtClean="0"/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 y = “.NET /</a:t>
            </a:r>
          </a:p>
          <a:p>
            <a:pPr marL="228600" lvl="2" indent="0">
              <a:buClr>
                <a:schemeClr val="accent3"/>
              </a:buClr>
              <a:buSzPct val="95000"/>
              <a:buNone/>
            </a:pPr>
            <a:r>
              <a:rPr lang="en-US" dirty="0"/>
              <a:t>	</a:t>
            </a:r>
            <a:r>
              <a:rPr lang="en-US" dirty="0" smtClean="0"/>
              <a:t>Talent”;//good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sz="1800" dirty="0"/>
              <a:t>m</a:t>
            </a:r>
            <a:r>
              <a:rPr lang="en-US" sz="1800" dirty="0" smtClean="0"/>
              <a:t>isplacing semicolon</a:t>
            </a:r>
          </a:p>
          <a:p>
            <a:pPr marL="914400" lvl="5" indent="0">
              <a:buClr>
                <a:schemeClr val="accent3"/>
              </a:buClr>
              <a:buSzPct val="95000"/>
              <a:buNone/>
            </a:pPr>
            <a:r>
              <a:rPr lang="en-US" sz="1600" dirty="0"/>
              <a:t>if (x == 19);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// code block  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sz="1800" dirty="0" smtClean="0"/>
              <a:t>breaking the return</a:t>
            </a:r>
          </a:p>
          <a:p>
            <a:pPr marL="457200" lvl="3" indent="0">
              <a:buClr>
                <a:schemeClr val="accent3"/>
              </a:buClr>
              <a:buSzPct val="95000"/>
              <a:buNone/>
            </a:pPr>
            <a:r>
              <a:rPr lang="en-US" sz="1600" dirty="0" smtClean="0"/>
              <a:t>JS tries to complete the statement in multiple lines (</a:t>
            </a:r>
            <a:r>
              <a:rPr lang="en-US" sz="1600" dirty="0" err="1" smtClean="0"/>
              <a:t>var</a:t>
            </a:r>
            <a:r>
              <a:rPr lang="en-US" sz="1600" dirty="0" smtClean="0"/>
              <a:t>)</a:t>
            </a:r>
          </a:p>
          <a:p>
            <a:pPr marL="457200" lvl="3" indent="0">
              <a:buClr>
                <a:schemeClr val="accent3"/>
              </a:buClr>
              <a:buSzPct val="95000"/>
              <a:buNone/>
            </a:pPr>
            <a:r>
              <a:rPr lang="en-US" sz="1600" dirty="0"/>
              <a:t>r</a:t>
            </a:r>
            <a:r>
              <a:rPr lang="en-US" sz="1600" dirty="0" smtClean="0"/>
              <a:t>eturn is considered complete (the same as return;)</a:t>
            </a:r>
          </a:p>
          <a:p>
            <a:pPr marL="742950" lvl="3" indent="-28575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457200" lvl="3" indent="0">
              <a:buClr>
                <a:schemeClr val="accent3"/>
              </a:buClr>
              <a:buSzPct val="95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50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elements&amp;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52" y="1031634"/>
            <a:ext cx="5843954" cy="5040919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Mistakes</a:t>
            </a:r>
            <a:endParaRPr lang="en-US" sz="2000" b="1" i="1" dirty="0"/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r>
              <a:rPr lang="en-US" sz="1800" dirty="0" smtClean="0"/>
              <a:t>accessing arrays with named indexes (Example)</a:t>
            </a:r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endParaRPr lang="en-US" sz="1600" dirty="0" smtClean="0"/>
          </a:p>
          <a:p>
            <a:pPr marL="742950" lvl="3" indent="-285750">
              <a:buClr>
                <a:schemeClr val="accent3"/>
              </a:buClr>
              <a:buSzPct val="95000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92977" y="1418496"/>
            <a:ext cx="5843954" cy="5040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3" indent="0">
              <a:buClr>
                <a:schemeClr val="accent3"/>
              </a:buClr>
              <a:buSzPct val="95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7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51" y="1031634"/>
            <a:ext cx="11166225" cy="5040919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Example 1 – </a:t>
            </a:r>
            <a:r>
              <a:rPr lang="en-US" sz="2000" dirty="0"/>
              <a:t>Write an JavaScript program to convert a length given in feet to meters. </a:t>
            </a:r>
            <a:endParaRPr lang="en-US" sz="2000" b="1" i="1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Lab1 – </a:t>
            </a:r>
            <a:r>
              <a:rPr lang="en-US" sz="2000" dirty="0"/>
              <a:t>Write an JavaScript program that will read the two sides of a rectangle and calculate its area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Time: 25 min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sz="2000" b="1" i="1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Example 2 - </a:t>
            </a:r>
            <a:r>
              <a:rPr lang="en-US" sz="2000" dirty="0"/>
              <a:t>Write an JavaScript program to determine, given two numbers, if the first one is bigger than the </a:t>
            </a:r>
            <a:r>
              <a:rPr lang="en-US" sz="2000" dirty="0" smtClean="0"/>
              <a:t>second</a:t>
            </a:r>
            <a:endParaRPr lang="en-US" sz="2000" b="1" i="1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Lab 2 – </a:t>
            </a:r>
            <a:r>
              <a:rPr lang="en-US" sz="2000" dirty="0"/>
              <a:t>Write an JavaScript program to read two values determine the largest value, and print </a:t>
            </a:r>
            <a:r>
              <a:rPr lang="en-US" sz="2000" dirty="0" smtClean="0"/>
              <a:t>it.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Time: 15 min</a:t>
            </a:r>
            <a:endParaRPr lang="en-US" sz="2000" b="1" i="1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Lab 3: </a:t>
            </a:r>
            <a:r>
              <a:rPr lang="en-US" sz="2000" dirty="0"/>
              <a:t>Write a JavaScript program for managing a simple address book. Each entry should have: first name, last name, age and phone data. </a:t>
            </a:r>
            <a:endParaRPr lang="en-US" sz="2000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The </a:t>
            </a:r>
            <a:r>
              <a:rPr lang="en-US" sz="2000" dirty="0"/>
              <a:t>user should be able to: insert new </a:t>
            </a:r>
            <a:r>
              <a:rPr lang="en-US" sz="2000" dirty="0" smtClean="0"/>
              <a:t>entries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 smtClean="0"/>
              <a:t>Use </a:t>
            </a:r>
            <a:endParaRPr lang="en-US" sz="2000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sz="2000" b="1" i="1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sz="2000" b="1" i="1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sz="1800" dirty="0" smtClean="0"/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endParaRPr lang="en-US" sz="1600" dirty="0" smtClean="0"/>
          </a:p>
          <a:p>
            <a:pPr marL="742950" lvl="3" indent="-285750">
              <a:buClr>
                <a:schemeClr val="accent3"/>
              </a:buClr>
              <a:buSzPct val="95000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92977" y="1418496"/>
            <a:ext cx="5843954" cy="5040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3" indent="0">
              <a:buClr>
                <a:schemeClr val="accent3"/>
              </a:buClr>
              <a:buSzPct val="95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5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 libraries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71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52" y="1031634"/>
            <a:ext cx="5843954" cy="5040919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smtClean="0"/>
              <a:t>jQuery (slides 01.02 </a:t>
            </a:r>
            <a:r>
              <a:rPr lang="en-US" sz="2000" b="1" i="1" dirty="0" err="1" smtClean="0"/>
              <a:t>Seavus</a:t>
            </a:r>
            <a:r>
              <a:rPr lang="en-US" sz="2000" b="1" i="1" dirty="0" smtClean="0"/>
              <a:t> Talent Program-jQuery)</a:t>
            </a:r>
            <a:endParaRPr lang="en-US" sz="2000" b="1" i="1" dirty="0"/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endParaRPr lang="en-US" sz="1600" dirty="0" smtClean="0"/>
          </a:p>
          <a:p>
            <a:pPr marL="742950" lvl="3" indent="-285750">
              <a:buClr>
                <a:schemeClr val="accent3"/>
              </a:buClr>
              <a:buSzPct val="95000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92977" y="1418496"/>
            <a:ext cx="5843954" cy="5040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3" indent="0">
              <a:buClr>
                <a:schemeClr val="accent3"/>
              </a:buClr>
              <a:buSzPct val="95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587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Going to SPA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59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305034"/>
            <a:ext cx="9601200" cy="1142385"/>
          </a:xfrm>
        </p:spPr>
        <p:txBody>
          <a:bodyPr/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52" y="1031634"/>
            <a:ext cx="5843954" cy="5040919"/>
          </a:xfrm>
        </p:spPr>
        <p:txBody>
          <a:bodyPr>
            <a:noAutofit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b="1" i="1" dirty="0" err="1" smtClean="0"/>
              <a:t>AngularBasics</a:t>
            </a:r>
            <a:endParaRPr lang="en-US" sz="2000" b="1" i="1" dirty="0"/>
          </a:p>
          <a:p>
            <a:pPr marL="514350" lvl="2" indent="-285750">
              <a:buClr>
                <a:schemeClr val="accent3"/>
              </a:buClr>
              <a:buSzPct val="95000"/>
              <a:buFontTx/>
              <a:buChar char="-"/>
            </a:pPr>
            <a:endParaRPr lang="en-US" sz="1600" dirty="0" smtClean="0"/>
          </a:p>
          <a:p>
            <a:pPr marL="742950" lvl="3" indent="-285750">
              <a:buClr>
                <a:schemeClr val="accent3"/>
              </a:buClr>
              <a:buSzPct val="95000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92977" y="1418496"/>
            <a:ext cx="5843954" cy="5040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3" indent="0">
              <a:buClr>
                <a:schemeClr val="accent3"/>
              </a:buClr>
              <a:buSzPct val="95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87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Divide scope into 3 tiers</a:t>
            </a:r>
          </a:p>
          <a:p>
            <a:pPr>
              <a:buFontTx/>
              <a:buChar char="-"/>
            </a:pPr>
            <a:r>
              <a:rPr lang="en-US" dirty="0" smtClean="0"/>
              <a:t>Presentation Layer</a:t>
            </a:r>
          </a:p>
          <a:p>
            <a:pPr>
              <a:buFontTx/>
              <a:buChar char="-"/>
            </a:pPr>
            <a:r>
              <a:rPr lang="en-US" dirty="0" smtClean="0"/>
              <a:t>Business Layer</a:t>
            </a:r>
          </a:p>
          <a:p>
            <a:pPr>
              <a:buFontTx/>
              <a:buChar char="-"/>
            </a:pPr>
            <a:r>
              <a:rPr lang="en-US" dirty="0" smtClean="0"/>
              <a:t>Data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0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Command pattern</a:t>
            </a:r>
          </a:p>
          <a:p>
            <a:pPr>
              <a:buFontTx/>
              <a:buChar char="-"/>
            </a:pPr>
            <a:r>
              <a:rPr lang="en-US" dirty="0" smtClean="0"/>
              <a:t>Called by PL</a:t>
            </a:r>
          </a:p>
          <a:p>
            <a:pPr>
              <a:buFontTx/>
              <a:buChar char="-"/>
            </a:pPr>
            <a:r>
              <a:rPr lang="en-US" dirty="0" err="1" smtClean="0"/>
              <a:t>CommandInvoker</a:t>
            </a:r>
            <a:r>
              <a:rPr lang="en-US" dirty="0" smtClean="0"/>
              <a:t>, central entry point for execution of command</a:t>
            </a:r>
          </a:p>
          <a:p>
            <a:pPr>
              <a:buFontTx/>
              <a:buChar char="-"/>
            </a:pPr>
            <a:r>
              <a:rPr lang="en-US" dirty="0" smtClean="0"/>
              <a:t>Base classes, Command, </a:t>
            </a:r>
            <a:r>
              <a:rPr lang="en-US" dirty="0" err="1" smtClean="0"/>
              <a:t>CommandResult</a:t>
            </a:r>
            <a:r>
              <a:rPr lang="en-US" dirty="0" smtClean="0"/>
              <a:t>, </a:t>
            </a:r>
            <a:r>
              <a:rPr lang="en-US" dirty="0" err="1" smtClean="0"/>
              <a:t>CommandReceiver</a:t>
            </a:r>
            <a:r>
              <a:rPr lang="en-US" dirty="0" smtClean="0"/>
              <a:t>/Handler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err="1" smtClean="0"/>
              <a:t>DataAccessObjects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err="1" smtClean="0"/>
              <a:t>DataContext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 err="1" smtClean="0"/>
              <a:t>IDataContext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8030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Accessing data with EF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68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Improving the design with patterns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084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82615"/>
            <a:ext cx="9601200" cy="447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/>
              <a:t>RepositoryPattern</a:t>
            </a:r>
            <a:r>
              <a:rPr lang="en-US" b="1" i="1" dirty="0" smtClean="0"/>
              <a:t>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1028" name="Picture 4" descr="http://www.martinfowler.com/eaaCatalog/repository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332" y="2231169"/>
            <a:ext cx="6866544" cy="366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892</Words>
  <Application>Microsoft Office PowerPoint</Application>
  <PresentationFormat>Custom</PresentationFormat>
  <Paragraphs>282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Diamond Grid 16x9</vt:lpstr>
      <vt:lpstr>ASP.NET MVC SPA</vt:lpstr>
      <vt:lpstr>Overview</vt:lpstr>
      <vt:lpstr>Setting up the solution</vt:lpstr>
      <vt:lpstr>N-Tier architecture</vt:lpstr>
      <vt:lpstr>Business Layer</vt:lpstr>
      <vt:lpstr>DataLayer</vt:lpstr>
      <vt:lpstr>Accessing data with EF</vt:lpstr>
      <vt:lpstr>Improving the design with patterns</vt:lpstr>
      <vt:lpstr>Patterns</vt:lpstr>
      <vt:lpstr>Patterns</vt:lpstr>
      <vt:lpstr>Patterns</vt:lpstr>
      <vt:lpstr>Patterns</vt:lpstr>
      <vt:lpstr>Libraries</vt:lpstr>
      <vt:lpstr>Unit testing</vt:lpstr>
      <vt:lpstr>Introduction</vt:lpstr>
      <vt:lpstr>Test double patterns</vt:lpstr>
      <vt:lpstr>MSTest framework</vt:lpstr>
      <vt:lpstr>MSTest framework</vt:lpstr>
      <vt:lpstr>MSTest framework</vt:lpstr>
      <vt:lpstr>JavaScript introduction</vt:lpstr>
      <vt:lpstr>JavaScript intro</vt:lpstr>
      <vt:lpstr>JavaScript elements&amp;syntax</vt:lpstr>
      <vt:lpstr>JavaScript elements&amp;syntax</vt:lpstr>
      <vt:lpstr>JavaScript elements&amp;syntax</vt:lpstr>
      <vt:lpstr>JavaScript elements&amp;syntax</vt:lpstr>
      <vt:lpstr>JavaScript elements&amp;syntax</vt:lpstr>
      <vt:lpstr>JavaScript elements&amp;syntax</vt:lpstr>
      <vt:lpstr>JavaScript elements&amp;syntax</vt:lpstr>
      <vt:lpstr>JavaScript elements&amp;syntax</vt:lpstr>
      <vt:lpstr>JavaScript elements&amp;syntax</vt:lpstr>
      <vt:lpstr>JavaScript elements&amp;syntax</vt:lpstr>
      <vt:lpstr>JavaScript elements&amp;syntax</vt:lpstr>
      <vt:lpstr>JavaScript elements&amp;syntax</vt:lpstr>
      <vt:lpstr>JavaScript Labs</vt:lpstr>
      <vt:lpstr>JavaScript libraries</vt:lpstr>
      <vt:lpstr>JavaScript libraries</vt:lpstr>
      <vt:lpstr>Going to SPA</vt:lpstr>
      <vt:lpstr>JavaScript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2014-03-27T09:26:06Z</dcterms:created>
  <dcterms:modified xsi:type="dcterms:W3CDTF">2015-04-30T08:32:52Z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