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1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0" r:id="rId20"/>
    <p:sldId id="314" r:id="rId21"/>
    <p:sldId id="315" r:id="rId22"/>
    <p:sldId id="316" r:id="rId23"/>
    <p:sldId id="31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dirty="0" smtClean="0"/>
              <a:t>SEDC  Code academy v3.0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r>
              <a:rPr lang="en-US" dirty="0" smtClean="0"/>
              <a:t>SEDC</a:t>
            </a:r>
            <a:endParaRPr lang="en-US" dirty="0"/>
          </a:p>
        </p:txBody>
      </p:sp>
      <p:pic>
        <p:nvPicPr>
          <p:cNvPr id="10" name="Picture 2" descr="https://fbcdn-sphotos-a-a.akamaihd.net/hphotos-ak-xaf1/v/t1.0-9/295014_346846942037711_535834494_n.jpg?oh=9a1a28c67cdd42e2121754c8738b02b6&amp;oe=54B45126&amp;__gda__=1424650743_680be691673e68b1c93c8975ffe1f78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705" y="23072"/>
            <a:ext cx="1523099" cy="14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  <a:lvl2pPr marL="347472" indent="-342900">
              <a:buFont typeface="Courier New" panose="02070309020205020404" pitchFamily="49" charset="0"/>
              <a:buChar char="o"/>
              <a:defRPr/>
            </a:lvl2pPr>
            <a:lvl3pPr marL="548640" indent="-548640">
              <a:buFont typeface="Courier New" panose="02070309020205020404" pitchFamily="49" charset="0"/>
              <a:buChar char="o"/>
              <a:defRPr/>
            </a:lvl3pPr>
            <a:lvl4pPr marL="822960" indent="-822960">
              <a:buFont typeface="Courier New" panose="02070309020205020404" pitchFamily="49" charset="0"/>
              <a:buChar char="o"/>
              <a:defRPr/>
            </a:lvl4pPr>
            <a:lvl5pPr marL="1097280" indent="-109728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9F02BEF-11C2-4A11-A502-5305C2D5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1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362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8DFEC2-BDC0-4937-A406-5440EA41687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SEDC Code academy v3.0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SEDC</a:t>
            </a:r>
            <a:endParaRPr lang="en-US" dirty="0"/>
          </a:p>
        </p:txBody>
      </p:sp>
      <p:pic>
        <p:nvPicPr>
          <p:cNvPr id="7" name="Picture 2" descr="https://fbcdn-sphotos-a-a.akamaihd.net/hphotos-ak-xaf1/v/t1.0-9/295014_346846942037711_535834494_n.jpg?oh=9a1a28c67cdd42e2121754c8738b02b6&amp;oe=54B45126&amp;__gda__=1424650743_680be691673e68b1c93c8975ffe1f78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01" y="0"/>
            <a:ext cx="1523099" cy="14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Courier New" panose="02070309020205020404" pitchFamily="49" charset="0"/>
        <a:buChar char="o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Courier New" panose="02070309020205020404" pitchFamily="49" charset="0"/>
        <a:buChar char="o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Courier New" panose="02070309020205020404" pitchFamily="49" charset="0"/>
        <a:buChar char="o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selecto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query.com/Main_P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32" y="2947915"/>
            <a:ext cx="11782567" cy="1175351"/>
          </a:xfrm>
        </p:spPr>
        <p:txBody>
          <a:bodyPr/>
          <a:lstStyle/>
          <a:p>
            <a:r>
              <a:rPr lang="en-US" sz="6600" dirty="0" smtClean="0"/>
              <a:t>JavaScript &amp; jQuery Development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jQuery development – finding what you need</a:t>
            </a:r>
            <a:endParaRPr lang="en-US" dirty="0" smtClean="0"/>
          </a:p>
          <a:p>
            <a:r>
              <a:rPr lang="en-US" sz="2400" b="1" dirty="0" smtClean="0"/>
              <a:t>CODE ACADEMY v3.0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3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access DOM elements</a:t>
            </a:r>
          </a:p>
          <a:p>
            <a:r>
              <a:rPr lang="en-US" dirty="0" smtClean="0"/>
              <a:t>Selectors API Reference</a:t>
            </a:r>
          </a:p>
        </p:txBody>
      </p:sp>
    </p:spTree>
    <p:extLst>
      <p:ext uri="{BB962C8B-B14F-4D97-AF65-F5344CB8AC3E}">
        <p14:creationId xmlns:p14="http://schemas.microsoft.com/office/powerpoint/2010/main" val="32501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976962"/>
              </p:ext>
            </p:extLst>
          </p:nvPr>
        </p:nvGraphicFramePr>
        <p:xfrm>
          <a:off x="1439215" y="2157731"/>
          <a:ext cx="9765405" cy="4155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55135"/>
                <a:gridCol w="3255135"/>
                <a:gridCol w="3255135"/>
              </a:tblGrid>
              <a:tr h="4511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Selector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/>
                        <a:t>Example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Selects</a:t>
                      </a:r>
                    </a:p>
                  </a:txBody>
                  <a:tcPr marL="87402" marR="87402" marT="40340" marB="40340" anchor="ctr"/>
                </a:tc>
              </a:tr>
              <a:tr h="4511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$("*")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elements</a:t>
                      </a:r>
                    </a:p>
                  </a:txBody>
                  <a:tcPr marL="87402" marR="87402" marT="40340" marB="40340" anchor="ctr"/>
                </a:tc>
              </a:tr>
              <a:tr h="79012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#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$("#lastname")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element with id=lastname</a:t>
                      </a:r>
                    </a:p>
                  </a:txBody>
                  <a:tcPr marL="87402" marR="87402" marT="40340" marB="40340" anchor="ctr"/>
                </a:tc>
              </a:tr>
              <a:tr h="79012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.class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$(".intro")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elements with class="intro"</a:t>
                      </a:r>
                    </a:p>
                  </a:txBody>
                  <a:tcPr marL="87402" marR="87402" marT="40340" marB="40340" anchor="ctr"/>
                </a:tc>
              </a:tr>
              <a:tr h="4511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element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$("p")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p elements</a:t>
                      </a:r>
                    </a:p>
                  </a:txBody>
                  <a:tcPr marL="87402" marR="87402" marT="40340" marB="40340" anchor="ctr"/>
                </a:tc>
              </a:tr>
              <a:tr h="112910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2400" b="1" dirty="0" err="1">
                          <a:solidFill>
                            <a:srgbClr val="0070C0"/>
                          </a:solidFill>
                        </a:rPr>
                        <a:t>class.class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$(".</a:t>
                      </a:r>
                      <a:r>
                        <a:rPr lang="en-US" sz="2400" dirty="0" err="1"/>
                        <a:t>intro.demo</a:t>
                      </a:r>
                      <a:r>
                        <a:rPr lang="en-US" sz="2400" dirty="0"/>
                        <a:t>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elements with the classes "intro" and "demo"</a:t>
                      </a:r>
                    </a:p>
                  </a:txBody>
                  <a:tcPr marL="87402" marR="87402" marT="40340" marB="403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6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633475"/>
              </p:ext>
            </p:extLst>
          </p:nvPr>
        </p:nvGraphicFramePr>
        <p:xfrm>
          <a:off x="1232080" y="1900707"/>
          <a:ext cx="10436178" cy="4422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8726"/>
                <a:gridCol w="3478726"/>
                <a:gridCol w="3478726"/>
              </a:tblGrid>
              <a:tr h="75441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Selector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/>
                        <a:t>Example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Selects</a:t>
                      </a:r>
                    </a:p>
                  </a:txBody>
                  <a:tcPr marL="99060" marR="99060" anchor="ctr"/>
                </a:tc>
              </a:tr>
              <a:tr h="66935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:first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$("p:first")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first p element</a:t>
                      </a:r>
                    </a:p>
                  </a:txBody>
                  <a:tcPr marL="87402" marR="87402" marT="40340" marB="40340" anchor="ctr"/>
                </a:tc>
              </a:tr>
              <a:tr h="11648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:last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</a:t>
                      </a:r>
                      <a:r>
                        <a:rPr lang="en-US" sz="2400" dirty="0" err="1"/>
                        <a:t>p:last</a:t>
                      </a:r>
                      <a:r>
                        <a:rPr lang="en-US" sz="2400" dirty="0"/>
                        <a:t>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last p element</a:t>
                      </a:r>
                    </a:p>
                  </a:txBody>
                  <a:tcPr marL="87402" marR="87402" marT="40340" marB="40340" anchor="ctr"/>
                </a:tc>
              </a:tr>
              <a:tr h="11648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:even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</a:t>
                      </a:r>
                      <a:r>
                        <a:rPr lang="en-US" sz="2400" dirty="0" err="1"/>
                        <a:t>tr:even</a:t>
                      </a:r>
                      <a:r>
                        <a:rPr lang="en-US" sz="2400" dirty="0"/>
                        <a:t>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even tr elements</a:t>
                      </a:r>
                    </a:p>
                  </a:txBody>
                  <a:tcPr marL="87402" marR="87402" marT="40340" marB="40340" anchor="ctr"/>
                </a:tc>
              </a:tr>
              <a:tr h="66935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:odd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</a:t>
                      </a:r>
                      <a:r>
                        <a:rPr lang="en-US" sz="2400" dirty="0" err="1"/>
                        <a:t>tr:odd</a:t>
                      </a:r>
                      <a:r>
                        <a:rPr lang="en-US" sz="2400" dirty="0"/>
                        <a:t>")</a:t>
                      </a:r>
                    </a:p>
                  </a:txBody>
                  <a:tcPr marL="87402" marR="87402" marT="40340" marB="403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odd </a:t>
                      </a:r>
                      <a:r>
                        <a:rPr lang="en-US" sz="2400" dirty="0" err="1"/>
                        <a:t>tr</a:t>
                      </a:r>
                      <a:r>
                        <a:rPr lang="en-US" sz="2400" dirty="0"/>
                        <a:t> elements</a:t>
                      </a:r>
                    </a:p>
                  </a:txBody>
                  <a:tcPr marL="87402" marR="87402" marT="40340" marB="403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4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159232"/>
              </p:ext>
            </p:extLst>
          </p:nvPr>
        </p:nvGraphicFramePr>
        <p:xfrm>
          <a:off x="859666" y="1769772"/>
          <a:ext cx="10976019" cy="46954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8673"/>
                <a:gridCol w="3658673"/>
                <a:gridCol w="3658673"/>
              </a:tblGrid>
              <a:tr h="68675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Selector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/>
                        <a:t>Example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Selects</a:t>
                      </a:r>
                    </a:p>
                  </a:txBody>
                  <a:tcPr marL="99060" marR="99060" anchor="ctr"/>
                </a:tc>
              </a:tr>
              <a:tr h="94394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sz="2400" b="1" dirty="0" err="1">
                          <a:solidFill>
                            <a:srgbClr val="0070C0"/>
                          </a:solidFill>
                        </a:rPr>
                        <a:t>eq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</a:t>
                      </a:r>
                      <a:r>
                        <a:rPr lang="en-US" sz="2400" dirty="0" err="1"/>
                        <a:t>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li:eq</a:t>
                      </a:r>
                      <a:r>
                        <a:rPr lang="en-US" sz="2400" dirty="0"/>
                        <a:t>(3)")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fourth element in a list (index starts at 0)</a:t>
                      </a:r>
                    </a:p>
                  </a:txBody>
                  <a:tcPr marL="16315" marR="16315" marT="7530" marB="7530" anchor="ctr"/>
                </a:tc>
              </a:tr>
              <a:tr h="10603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sz="2400" b="1" dirty="0" err="1">
                          <a:solidFill>
                            <a:srgbClr val="0070C0"/>
                          </a:solidFill>
                        </a:rPr>
                        <a:t>gt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no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$("ul li:gt(3)")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List elements with an index greater than 3</a:t>
                      </a:r>
                    </a:p>
                  </a:txBody>
                  <a:tcPr marL="16315" marR="16315" marT="7530" marB="7530" anchor="ctr"/>
                </a:tc>
              </a:tr>
              <a:tr h="10603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sz="2400" b="1" dirty="0" err="1">
                          <a:solidFill>
                            <a:srgbClr val="0070C0"/>
                          </a:solidFill>
                        </a:rPr>
                        <a:t>lt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no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</a:t>
                      </a:r>
                      <a:r>
                        <a:rPr lang="en-US" sz="2400" dirty="0" err="1"/>
                        <a:t>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li:lt</a:t>
                      </a:r>
                      <a:r>
                        <a:rPr lang="en-US" sz="2400" dirty="0"/>
                        <a:t>(3)")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elements with an index less than 3</a:t>
                      </a:r>
                    </a:p>
                  </a:txBody>
                  <a:tcPr marL="16315" marR="16315" marT="7530" marB="7530" anchor="ctr"/>
                </a:tc>
              </a:tr>
              <a:tr h="94394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:not(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selector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$("input:not(:empty)")</a:t>
                      </a: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input elements that are not empty</a:t>
                      </a:r>
                    </a:p>
                  </a:txBody>
                  <a:tcPr marL="16315" marR="16315" marT="7530" marB="75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8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831328"/>
              </p:ext>
            </p:extLst>
          </p:nvPr>
        </p:nvGraphicFramePr>
        <p:xfrm>
          <a:off x="657224" y="1863144"/>
          <a:ext cx="11101188" cy="46278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00396"/>
                <a:gridCol w="3700396"/>
                <a:gridCol w="3700396"/>
              </a:tblGrid>
              <a:tr h="60056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Selector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/>
                        <a:t>Example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Selects</a:t>
                      </a:r>
                    </a:p>
                  </a:txBody>
                  <a:tcPr marL="99060" marR="99060" anchor="ctr"/>
                </a:tc>
              </a:tr>
              <a:tr h="132471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</a:rPr>
                        <a:t>attribute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$("[</a:t>
                      </a:r>
                      <a:r>
                        <a:rPr lang="en-US" sz="2400" dirty="0" err="1" smtClean="0"/>
                        <a:t>href</a:t>
                      </a:r>
                      <a:r>
                        <a:rPr lang="en-US" sz="2400" dirty="0" smtClean="0"/>
                        <a:t>]")</a:t>
                      </a:r>
                      <a:endParaRPr lang="en-US" sz="2400" dirty="0"/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elements with a </a:t>
                      </a:r>
                      <a:r>
                        <a:rPr lang="en-US" sz="2400" dirty="0" err="1" smtClean="0"/>
                        <a:t>href</a:t>
                      </a:r>
                      <a:r>
                        <a:rPr lang="en-US" sz="2400" dirty="0" smtClean="0"/>
                        <a:t> attribute</a:t>
                      </a:r>
                      <a:endParaRPr lang="en-US" sz="2400" dirty="0"/>
                    </a:p>
                  </a:txBody>
                  <a:tcPr marL="16315" marR="16315" marT="7530" marB="7530" anchor="ctr"/>
                </a:tc>
              </a:tr>
              <a:tr h="135126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</a:rPr>
                        <a:t>attribute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6315" marR="16315" marT="7530" marB="753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$("[</a:t>
                      </a:r>
                      <a:r>
                        <a:rPr lang="en-US" sz="2400" dirty="0" err="1"/>
                        <a:t>href</a:t>
                      </a:r>
                      <a:r>
                        <a:rPr lang="en-US" sz="2400" dirty="0"/>
                        <a:t>='default.htm']")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elements with a </a:t>
                      </a:r>
                      <a:r>
                        <a:rPr lang="en-US" sz="2400" dirty="0" err="1"/>
                        <a:t>href</a:t>
                      </a:r>
                      <a:r>
                        <a:rPr lang="en-US" sz="2400" dirty="0"/>
                        <a:t> attribute value equal to "default.htm"</a:t>
                      </a:r>
                    </a:p>
                  </a:txBody>
                  <a:tcPr marL="99060" marR="99060" anchor="ctr"/>
                </a:tc>
              </a:tr>
              <a:tr h="135126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attribute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!=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value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$("[href!='default.htm']")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elements with a </a:t>
                      </a:r>
                      <a:r>
                        <a:rPr lang="en-US" sz="2400" dirty="0" err="1"/>
                        <a:t>href</a:t>
                      </a:r>
                      <a:r>
                        <a:rPr lang="en-US" sz="2400" dirty="0"/>
                        <a:t> attribute value not equal to "default.htm"</a:t>
                      </a: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014202"/>
              </p:ext>
            </p:extLst>
          </p:nvPr>
        </p:nvGraphicFramePr>
        <p:xfrm>
          <a:off x="872545" y="1687132"/>
          <a:ext cx="10557453" cy="3902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19151"/>
                <a:gridCol w="3519151"/>
                <a:gridCol w="3519151"/>
              </a:tblGrid>
              <a:tr h="70951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Selector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Example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Selects</a:t>
                      </a:r>
                    </a:p>
                  </a:txBody>
                  <a:tcPr marL="99060" marR="99060" anchor="ctr"/>
                </a:tc>
              </a:tr>
              <a:tr h="159639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attribute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$=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value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$("[href$='.jpg']")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elements with a href attribute value ending with ".jpg"</a:t>
                      </a:r>
                    </a:p>
                  </a:txBody>
                  <a:tcPr marL="99060" marR="99060" anchor="ctr"/>
                </a:tc>
              </a:tr>
              <a:tr h="159639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attribute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^=</a:t>
                      </a:r>
                      <a:r>
                        <a:rPr lang="en-US" sz="2400" b="1" i="1" dirty="0">
                          <a:solidFill>
                            <a:srgbClr val="0070C0"/>
                          </a:solidFill>
                        </a:rPr>
                        <a:t>value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$("[</a:t>
                      </a:r>
                      <a:r>
                        <a:rPr lang="en-US" sz="2400" dirty="0" err="1"/>
                        <a:t>href</a:t>
                      </a:r>
                      <a:r>
                        <a:rPr lang="en-US" sz="2400" dirty="0"/>
                        <a:t>^='</a:t>
                      </a:r>
                      <a:r>
                        <a:rPr lang="en-US" sz="2400" dirty="0" err="1"/>
                        <a:t>jquery</a:t>
                      </a:r>
                      <a:r>
                        <a:rPr lang="en-US" sz="2400" dirty="0"/>
                        <a:t>_']")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elements with a </a:t>
                      </a:r>
                      <a:r>
                        <a:rPr lang="en-US" sz="2400" dirty="0" err="1"/>
                        <a:t>href</a:t>
                      </a:r>
                      <a:r>
                        <a:rPr lang="en-US" sz="2400" dirty="0"/>
                        <a:t> attribute value starting with "</a:t>
                      </a:r>
                      <a:r>
                        <a:rPr lang="en-US" sz="2400" dirty="0" err="1"/>
                        <a:t>jquery</a:t>
                      </a:r>
                      <a:r>
                        <a:rPr lang="en-US" sz="2400" dirty="0"/>
                        <a:t>_"</a:t>
                      </a: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29" y="0"/>
            <a:ext cx="10772775" cy="953037"/>
          </a:xfrm>
        </p:spPr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161482"/>
              </p:ext>
            </p:extLst>
          </p:nvPr>
        </p:nvGraphicFramePr>
        <p:xfrm>
          <a:off x="695860" y="953037"/>
          <a:ext cx="10772775" cy="54288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90925"/>
                <a:gridCol w="3590925"/>
                <a:gridCol w="3590925"/>
              </a:tblGrid>
              <a:tr h="457924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Selector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Example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Selects</a:t>
                      </a:r>
                    </a:p>
                  </a:txBody>
                  <a:tcPr marL="99060" marR="99060" anchor="ctr"/>
                </a:tc>
              </a:tr>
              <a:tr h="45792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:input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$(":input")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input elements</a:t>
                      </a:r>
                    </a:p>
                  </a:txBody>
                  <a:tcPr marL="99060" marR="99060" anchor="ctr"/>
                </a:tc>
              </a:tr>
              <a:tr h="6104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:text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$(":text")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input elements with type="text"</a:t>
                      </a:r>
                    </a:p>
                  </a:txBody>
                  <a:tcPr marL="99060" marR="99060" anchor="ctr"/>
                </a:tc>
              </a:tr>
              <a:tr h="6104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:password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$(":password")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input elements with type="password"</a:t>
                      </a:r>
                    </a:p>
                  </a:txBody>
                  <a:tcPr marL="99060" marR="99060" anchor="ctr"/>
                </a:tc>
              </a:tr>
              <a:tr h="6104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:radio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$(":radio")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input elements with type="radio"</a:t>
                      </a:r>
                    </a:p>
                  </a:txBody>
                  <a:tcPr marL="99060" marR="99060" anchor="ctr"/>
                </a:tc>
              </a:tr>
              <a:tr h="85040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:checkbox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$(":checkbox")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input elements with type="checkbox"</a:t>
                      </a:r>
                    </a:p>
                  </a:txBody>
                  <a:tcPr marL="99060" marR="99060" anchor="ctr"/>
                </a:tc>
              </a:tr>
              <a:tr h="6104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:submit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$(":submit")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input elements with type="submit"</a:t>
                      </a:r>
                    </a:p>
                  </a:txBody>
                  <a:tcPr marL="99060" marR="99060" anchor="ctr"/>
                </a:tc>
              </a:tr>
              <a:tr h="6104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:reset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$(":reset")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input elements with type="reset"</a:t>
                      </a:r>
                    </a:p>
                  </a:txBody>
                  <a:tcPr marL="99060" marR="99060" anchor="ctr"/>
                </a:tc>
              </a:tr>
              <a:tr h="61042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:button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$(“:button”)</a:t>
                      </a:r>
                      <a:endParaRPr lang="en-US" sz="2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buttons (button tags and inputs</a:t>
                      </a:r>
                      <a:r>
                        <a:rPr lang="en-US" sz="1600" baseline="0" dirty="0" smtClean="0"/>
                        <a:t> with type=“button”)</a:t>
                      </a:r>
                      <a:endParaRPr lang="en-US" sz="1600" dirty="0"/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8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Complete selectors API reference:</a:t>
            </a:r>
          </a:p>
          <a:p>
            <a:pPr lvl="1"/>
            <a:r>
              <a:rPr lang="en-US" dirty="0">
                <a:hlinkClick r:id="rId2"/>
              </a:rPr>
              <a:t>http://api.jquery.com/category/selectors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 </a:t>
            </a:r>
            <a:r>
              <a:rPr lang="en-US" dirty="0" smtClean="0"/>
              <a:t>when selectors are not enough</a:t>
            </a:r>
          </a:p>
          <a:p>
            <a:r>
              <a:rPr lang="en-US" b="1" dirty="0"/>
              <a:t> .children</a:t>
            </a:r>
            <a:r>
              <a:rPr lang="en-US" b="1" dirty="0" smtClean="0"/>
              <a:t>()</a:t>
            </a:r>
            <a:r>
              <a:rPr lang="en-US" dirty="0" smtClean="0"/>
              <a:t> – find all children of selected element</a:t>
            </a:r>
          </a:p>
          <a:p>
            <a:r>
              <a:rPr lang="en-US" b="1" dirty="0"/>
              <a:t> .parent()</a:t>
            </a:r>
            <a:r>
              <a:rPr lang="en-US" dirty="0"/>
              <a:t> – get parents of selected </a:t>
            </a:r>
            <a:r>
              <a:rPr lang="en-US" dirty="0" smtClean="0"/>
              <a:t>elements</a:t>
            </a:r>
          </a:p>
          <a:p>
            <a:r>
              <a:rPr lang="en-US" b="1" dirty="0" smtClean="0"/>
              <a:t> .siblings()</a:t>
            </a:r>
            <a:r>
              <a:rPr lang="en-US" dirty="0" smtClean="0"/>
              <a:t> – get the siblings of the matched elements</a:t>
            </a:r>
          </a:p>
          <a:p>
            <a:r>
              <a:rPr lang="en-US" b="1" dirty="0" smtClean="0"/>
              <a:t> .filter()</a:t>
            </a:r>
            <a:r>
              <a:rPr lang="en-US" dirty="0" smtClean="0"/>
              <a:t> – filter found items based on some criteria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.first()</a:t>
            </a:r>
            <a:r>
              <a:rPr lang="en-US" dirty="0" smtClean="0"/>
              <a:t>, </a:t>
            </a:r>
            <a:r>
              <a:rPr lang="en-US" b="1" dirty="0" smtClean="0"/>
              <a:t>.last()</a:t>
            </a:r>
            <a:r>
              <a:rPr lang="en-US" dirty="0" smtClean="0"/>
              <a:t> – get just the specified element of the set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.map()</a:t>
            </a:r>
            <a:r>
              <a:rPr lang="en-US" dirty="0" smtClean="0"/>
              <a:t> – transform the found collection via a function</a:t>
            </a:r>
          </a:p>
          <a:p>
            <a:r>
              <a:rPr lang="en-US" b="1" dirty="0" smtClean="0"/>
              <a:t> .each()</a:t>
            </a:r>
            <a:r>
              <a:rPr lang="en-US" dirty="0" smtClean="0"/>
              <a:t> – execute a function for each found element</a:t>
            </a:r>
          </a:p>
        </p:txBody>
      </p:sp>
    </p:spTree>
    <p:extLst>
      <p:ext uri="{BB962C8B-B14F-4D97-AF65-F5344CB8AC3E}">
        <p14:creationId xmlns:p14="http://schemas.microsoft.com/office/powerpoint/2010/main" val="35029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.hide()</a:t>
            </a:r>
            <a:r>
              <a:rPr lang="en-US" dirty="0" smtClean="0"/>
              <a:t> / </a:t>
            </a:r>
            <a:r>
              <a:rPr lang="en-US" b="1" dirty="0" smtClean="0"/>
              <a:t>.show()</a:t>
            </a:r>
            <a:r>
              <a:rPr lang="en-US" dirty="0" smtClean="0"/>
              <a:t> – hides or shows the element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.toggle()</a:t>
            </a:r>
            <a:r>
              <a:rPr lang="en-US" dirty="0" smtClean="0"/>
              <a:t> – hides if shown, shows if hidden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 err="1" smtClean="0"/>
              <a:t>slideDown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en-US" b="1" dirty="0" smtClean="0"/>
              <a:t>.</a:t>
            </a:r>
            <a:r>
              <a:rPr lang="en-US" b="1" dirty="0" err="1" smtClean="0"/>
              <a:t>slideUp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en-US" b="1" dirty="0" smtClean="0"/>
              <a:t>.</a:t>
            </a:r>
            <a:r>
              <a:rPr lang="en-US" b="1" dirty="0" err="1" smtClean="0"/>
              <a:t>slideToggle</a:t>
            </a:r>
            <a:r>
              <a:rPr lang="en-US" b="1" dirty="0" smtClean="0"/>
              <a:t>()</a:t>
            </a:r>
            <a:endParaRPr lang="en-US" b="1" dirty="0"/>
          </a:p>
          <a:p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 err="1" smtClean="0"/>
              <a:t>fadeIn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en-US" b="1" dirty="0" smtClean="0"/>
              <a:t>.</a:t>
            </a:r>
            <a:r>
              <a:rPr lang="en-US" b="1" dirty="0" err="1" smtClean="0"/>
              <a:t>fadeOut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en-US" b="1" dirty="0" smtClean="0"/>
              <a:t>.</a:t>
            </a:r>
            <a:r>
              <a:rPr lang="en-US" b="1" dirty="0" err="1" smtClean="0"/>
              <a:t>fadeTo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.animate()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25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Myriad Pro" pitchFamily="34" charset="0"/>
              </a:rPr>
              <a:t>What we will learn in this course?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57224" y="1678675"/>
            <a:ext cx="9972676" cy="44474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Myriad Pro" pitchFamily="34" charset="0"/>
              </a:rPr>
              <a:t> JavaScript Basics (</a:t>
            </a:r>
            <a:r>
              <a:rPr lang="en-US" sz="2400" dirty="0" smtClean="0">
                <a:latin typeface="Myriad Pro" pitchFamily="34" charset="0"/>
              </a:rPr>
              <a:t>Basis, Terms, Syntax, Flow</a:t>
            </a:r>
            <a:r>
              <a:rPr lang="en-US" sz="3200" dirty="0" smtClean="0">
                <a:latin typeface="Myriad Pro" pitchFamily="34" charset="0"/>
              </a:rPr>
              <a:t>)</a:t>
            </a:r>
          </a:p>
          <a:p>
            <a:r>
              <a:rPr lang="en-US" sz="3200" dirty="0" smtClean="0">
                <a:latin typeface="Myriad Pro" pitchFamily="34" charset="0"/>
              </a:rPr>
              <a:t> JavaScript </a:t>
            </a:r>
            <a:r>
              <a:rPr lang="en-US" sz="3200" dirty="0">
                <a:latin typeface="Myriad Pro" pitchFamily="34" charset="0"/>
              </a:rPr>
              <a:t>OOP </a:t>
            </a:r>
            <a:r>
              <a:rPr lang="en-US" sz="3200" dirty="0" smtClean="0">
                <a:latin typeface="Myriad Pro" pitchFamily="34" charset="0"/>
              </a:rPr>
              <a:t>Principles</a:t>
            </a:r>
          </a:p>
          <a:p>
            <a:r>
              <a:rPr lang="en-US" sz="3200" b="1" dirty="0">
                <a:latin typeface="Myriad Pro" pitchFamily="34" charset="0"/>
              </a:rPr>
              <a:t> </a:t>
            </a:r>
            <a:r>
              <a:rPr lang="en-US" sz="3200" b="1" dirty="0" smtClean="0">
                <a:latin typeface="Myriad Pro" pitchFamily="34" charset="0"/>
              </a:rPr>
              <a:t>jQuery Basics</a:t>
            </a:r>
          </a:p>
          <a:p>
            <a:r>
              <a:rPr lang="en-US" sz="3200" dirty="0">
                <a:latin typeface="Myriad Pro" pitchFamily="34" charset="0"/>
              </a:rPr>
              <a:t> </a:t>
            </a:r>
            <a:r>
              <a:rPr lang="en-US" sz="3200" dirty="0" smtClean="0">
                <a:latin typeface="Myriad Pro" pitchFamily="34" charset="0"/>
              </a:rPr>
              <a:t>jQuery UI</a:t>
            </a:r>
          </a:p>
          <a:p>
            <a:r>
              <a:rPr lang="en-US" sz="3200" dirty="0">
                <a:latin typeface="Myriad Pro" pitchFamily="34" charset="0"/>
              </a:rPr>
              <a:t> </a:t>
            </a:r>
            <a:r>
              <a:rPr lang="en-US" sz="3200" dirty="0" smtClean="0">
                <a:latin typeface="Myriad Pro" pitchFamily="34" charset="0"/>
              </a:rPr>
              <a:t>jQuery </a:t>
            </a:r>
            <a:r>
              <a:rPr lang="en-US" sz="3200" dirty="0">
                <a:latin typeface="Myriad Pro" pitchFamily="34" charset="0"/>
              </a:rPr>
              <a:t>Mobile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1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</a:t>
            </a:r>
            <a:r>
              <a:rPr lang="en-US" dirty="0" smtClean="0"/>
              <a:t>Development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 smtClean="0"/>
              <a:t>– most used method, performs an asynchronous HTTP (Ajax) request.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$.load() </a:t>
            </a:r>
            <a:r>
              <a:rPr lang="en-US" dirty="0" smtClean="0"/>
              <a:t>– loads data from the server and place the returned HTML into the matched element.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$.get() </a:t>
            </a:r>
            <a:r>
              <a:rPr lang="en-US" dirty="0" smtClean="0"/>
              <a:t>- loads data from the server using a HTTP GET request.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getJSON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 smtClean="0"/>
              <a:t>- loads JSON-encoded data from the server using a GET HTTP request.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getScript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 smtClean="0"/>
              <a:t>- loads a JavaScript file from the server using a GET HTTP request, then execute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 smtClean="0"/>
              <a:t>Ajax (example)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70892"/>
            <a:ext cx="10753725" cy="42069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 //optional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string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ettings – object ( {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prop:value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jqXHR.done</a:t>
            </a:r>
            <a:r>
              <a:rPr lang="en-US" b="1" dirty="0" smtClean="0"/>
              <a:t>(function</a:t>
            </a:r>
            <a:r>
              <a:rPr lang="en-US" b="1" dirty="0"/>
              <a:t>( data, </a:t>
            </a:r>
            <a:r>
              <a:rPr lang="en-US" b="1" dirty="0" err="1"/>
              <a:t>textStatus</a:t>
            </a:r>
            <a:r>
              <a:rPr lang="en-US" b="1" dirty="0"/>
              <a:t>, </a:t>
            </a:r>
            <a:r>
              <a:rPr lang="en-US" b="1" dirty="0" err="1"/>
              <a:t>jqXHR</a:t>
            </a:r>
            <a:r>
              <a:rPr lang="en-US" b="1" dirty="0"/>
              <a:t> ) </a:t>
            </a:r>
            <a:r>
              <a:rPr lang="en-US" b="1" dirty="0" smtClean="0"/>
              <a:t>{});</a:t>
            </a:r>
          </a:p>
          <a:p>
            <a:r>
              <a:rPr lang="en-US" b="1" dirty="0" err="1"/>
              <a:t>jqXHR.fail</a:t>
            </a:r>
            <a:r>
              <a:rPr lang="en-US" b="1" dirty="0"/>
              <a:t>(function( </a:t>
            </a:r>
            <a:r>
              <a:rPr lang="en-US" b="1" dirty="0" err="1"/>
              <a:t>jqXHR</a:t>
            </a:r>
            <a:r>
              <a:rPr lang="en-US" b="1" dirty="0"/>
              <a:t>, </a:t>
            </a:r>
            <a:r>
              <a:rPr lang="en-US" b="1" dirty="0" err="1"/>
              <a:t>textStatus</a:t>
            </a:r>
            <a:r>
              <a:rPr lang="en-US" b="1" dirty="0"/>
              <a:t>, </a:t>
            </a:r>
            <a:r>
              <a:rPr lang="en-US" b="1" dirty="0" err="1"/>
              <a:t>errorThrown</a:t>
            </a:r>
            <a:r>
              <a:rPr lang="en-US" b="1" dirty="0"/>
              <a:t> ) </a:t>
            </a:r>
            <a:r>
              <a:rPr lang="en-US" b="1" dirty="0" smtClean="0"/>
              <a:t>{});</a:t>
            </a:r>
          </a:p>
          <a:p>
            <a:r>
              <a:rPr lang="en-US" b="1" dirty="0" err="1"/>
              <a:t>jqXHR.always</a:t>
            </a:r>
            <a:r>
              <a:rPr lang="en-US" b="1" dirty="0"/>
              <a:t>(function( </a:t>
            </a:r>
            <a:r>
              <a:rPr lang="en-US" b="1" dirty="0" err="1"/>
              <a:t>data|jqXHR</a:t>
            </a:r>
            <a:r>
              <a:rPr lang="en-US" b="1" dirty="0"/>
              <a:t>, </a:t>
            </a:r>
            <a:r>
              <a:rPr lang="en-US" b="1" dirty="0" err="1"/>
              <a:t>textStatus</a:t>
            </a:r>
            <a:r>
              <a:rPr lang="en-US" b="1" dirty="0"/>
              <a:t>, </a:t>
            </a:r>
            <a:r>
              <a:rPr lang="en-US" b="1" dirty="0" err="1"/>
              <a:t>jqXHR|errorThrown</a:t>
            </a:r>
            <a:r>
              <a:rPr lang="en-US" b="1" dirty="0"/>
              <a:t> ) { });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 smtClean="0"/>
              <a:t>Ajax Lab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70892"/>
            <a:ext cx="10753725" cy="4206973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function that will: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take the search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input boxes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Search button make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 request to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WebApi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manipulate the DOM and create rows for each returned item in the result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Time: 40 min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API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DOM Traversing</a:t>
            </a:r>
          </a:p>
          <a:p>
            <a:r>
              <a:rPr lang="en-US" dirty="0" smtClean="0"/>
              <a:t> DOM Manipulation</a:t>
            </a:r>
          </a:p>
          <a:p>
            <a:r>
              <a:rPr lang="en-US" dirty="0" smtClean="0"/>
              <a:t> CSS</a:t>
            </a:r>
          </a:p>
          <a:p>
            <a:r>
              <a:rPr lang="en-US" dirty="0" smtClean="0"/>
              <a:t> Events</a:t>
            </a:r>
          </a:p>
          <a:p>
            <a:r>
              <a:rPr lang="en-US" dirty="0" smtClean="0"/>
              <a:t> Effects</a:t>
            </a:r>
          </a:p>
          <a:p>
            <a:r>
              <a:rPr lang="en-US" dirty="0" smtClean="0"/>
              <a:t> Ajax… etc.</a:t>
            </a:r>
            <a:br>
              <a:rPr lang="en-US" dirty="0" smtClean="0"/>
            </a:br>
            <a:r>
              <a:rPr lang="en-US" dirty="0" smtClean="0"/>
              <a:t>Complete reference: </a:t>
            </a:r>
            <a:r>
              <a:rPr lang="en-US" b="1" dirty="0" smtClean="0">
                <a:hlinkClick r:id="rId2"/>
              </a:rPr>
              <a:t>http://docs.jquery.com/Main_Page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10" y="2713977"/>
            <a:ext cx="10772775" cy="1132572"/>
          </a:xfrm>
        </p:spPr>
        <p:txBody>
          <a:bodyPr/>
          <a:lstStyle/>
          <a:p>
            <a:pPr algn="ctr"/>
            <a:r>
              <a:rPr lang="en-US" dirty="0" smtClean="0"/>
              <a:t>Questions &amp; Answers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573" y="368489"/>
            <a:ext cx="8919438" cy="1231711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jQuery?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198" y="1600201"/>
            <a:ext cx="10452332" cy="3960587"/>
          </a:xfrm>
        </p:spPr>
        <p:txBody>
          <a:bodyPr>
            <a:normAutofit/>
          </a:bodyPr>
          <a:lstStyle/>
          <a:p>
            <a:r>
              <a:rPr lang="en-US" dirty="0" smtClean="0"/>
              <a:t> Free</a:t>
            </a:r>
            <a:r>
              <a:rPr lang="en-US" dirty="0"/>
              <a:t>, open-source, lightweight JavaScript library</a:t>
            </a:r>
          </a:p>
          <a:p>
            <a:r>
              <a:rPr lang="en-US" dirty="0" smtClean="0"/>
              <a:t> Designed </a:t>
            </a:r>
            <a:r>
              <a:rPr lang="en-US" dirty="0"/>
              <a:t>to change the way that you write JavaScript</a:t>
            </a:r>
          </a:p>
          <a:p>
            <a:r>
              <a:rPr lang="en-US" dirty="0" smtClean="0"/>
              <a:t> Cross-browser </a:t>
            </a:r>
            <a:r>
              <a:rPr lang="en-US" dirty="0"/>
              <a:t>compatible, perfect for DOM manipulation</a:t>
            </a:r>
          </a:p>
          <a:p>
            <a:r>
              <a:rPr lang="en-US" dirty="0" smtClean="0"/>
              <a:t> Simplifies </a:t>
            </a:r>
            <a:r>
              <a:rPr lang="en-US" dirty="0"/>
              <a:t>Ajax development</a:t>
            </a:r>
          </a:p>
          <a:p>
            <a:r>
              <a:rPr lang="en-US" dirty="0" smtClean="0"/>
              <a:t> John </a:t>
            </a:r>
            <a:r>
              <a:rPr lang="en-US" dirty="0" err="1"/>
              <a:t>Resig</a:t>
            </a:r>
            <a:r>
              <a:rPr lang="en-US" dirty="0"/>
              <a:t>, created in 2005, released in 2006</a:t>
            </a:r>
          </a:p>
          <a:p>
            <a:r>
              <a:rPr lang="en-US" dirty="0" smtClean="0">
                <a:hlinkClick r:id="rId2"/>
              </a:rPr>
              <a:t> www.jquery.com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Lightweight (small size)</a:t>
            </a:r>
          </a:p>
          <a:p>
            <a:pPr marL="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~32kb</a:t>
            </a:r>
            <a:r>
              <a:rPr lang="en-US" dirty="0" smtClean="0"/>
              <a:t> minified/</a:t>
            </a:r>
            <a:r>
              <a:rPr lang="en-US" dirty="0" err="1" smtClean="0"/>
              <a:t>gzipped</a:t>
            </a:r>
            <a:r>
              <a:rPr lang="en-US" dirty="0" smtClean="0"/>
              <a:t> – </a:t>
            </a:r>
            <a:r>
              <a:rPr lang="en-US" b="1" dirty="0" smtClean="0"/>
              <a:t>Production</a:t>
            </a:r>
          </a:p>
          <a:p>
            <a:pPr marL="4572" lvl="1" indent="0">
              <a:buNone/>
            </a:pPr>
            <a:r>
              <a:rPr lang="en-US" sz="2400" b="1" i="1" dirty="0" smtClean="0"/>
              <a:t>	~</a:t>
            </a:r>
            <a:r>
              <a:rPr lang="en-US" sz="2400" b="1" i="1" dirty="0"/>
              <a:t>252kb – Development</a:t>
            </a:r>
          </a:p>
          <a:p>
            <a:r>
              <a:rPr lang="en-US" dirty="0" smtClean="0"/>
              <a:t> Cross-browser compatible</a:t>
            </a:r>
          </a:p>
          <a:p>
            <a:r>
              <a:rPr lang="en-US" dirty="0" smtClean="0"/>
              <a:t> Well documented</a:t>
            </a:r>
          </a:p>
          <a:p>
            <a:r>
              <a:rPr lang="en-US" dirty="0" smtClean="0"/>
              <a:t> Great community support</a:t>
            </a:r>
          </a:p>
          <a:p>
            <a:r>
              <a:rPr lang="en-US" dirty="0" smtClean="0"/>
              <a:t> Supported by Microsoft</a:t>
            </a:r>
          </a:p>
          <a:p>
            <a:r>
              <a:rPr lang="en-US" dirty="0" smtClean="0"/>
              <a:t> Tons of plugins, jQuery </a:t>
            </a:r>
            <a:r>
              <a:rPr lang="en-US" dirty="0" err="1" smtClean="0"/>
              <a:t>Uis</a:t>
            </a:r>
            <a:endParaRPr lang="en-US" dirty="0" smtClean="0"/>
          </a:p>
          <a:p>
            <a:r>
              <a:rPr lang="en-US" dirty="0" smtClean="0"/>
              <a:t> Most widely used JavaScript library on web today</a:t>
            </a:r>
          </a:p>
        </p:txBody>
      </p:sp>
    </p:spTree>
    <p:extLst>
      <p:ext uri="{BB962C8B-B14F-4D97-AF65-F5344CB8AC3E}">
        <p14:creationId xmlns:p14="http://schemas.microsoft.com/office/powerpoint/2010/main" val="22460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Main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Find elements inside the HTML structure and do something with them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$(“div”).</a:t>
            </a:r>
            <a:r>
              <a:rPr lang="en-US" b="1" dirty="0" err="1" smtClean="0">
                <a:solidFill>
                  <a:srgbClr val="002060"/>
                </a:solidFill>
              </a:rPr>
              <a:t>addClass</a:t>
            </a:r>
            <a:r>
              <a:rPr lang="en-US" b="1" dirty="0" smtClean="0">
                <a:solidFill>
                  <a:srgbClr val="002060"/>
                </a:solidFill>
              </a:rPr>
              <a:t>(“colorized”);</a:t>
            </a:r>
          </a:p>
        </p:txBody>
      </p:sp>
    </p:spTree>
    <p:extLst>
      <p:ext uri="{BB962C8B-B14F-4D97-AF65-F5344CB8AC3E}">
        <p14:creationId xmlns:p14="http://schemas.microsoft.com/office/powerpoint/2010/main" val="39332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same as any other JavaScript file</a:t>
            </a:r>
          </a:p>
          <a:p>
            <a:pPr lvl="1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=“file”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/&gt;</a:t>
            </a:r>
          </a:p>
          <a:p>
            <a:r>
              <a:rPr lang="en-US" dirty="0" smtClean="0"/>
              <a:t>You can use it locally or directly from Microsoft CDN (Content Delivery Network)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http://ajax.microsoft.com/ajax/jquery/jquery-1.8.3.js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JavaScript-like code</a:t>
            </a:r>
          </a:p>
          <a:p>
            <a:r>
              <a:rPr lang="en-US" smtClean="0"/>
              <a:t>jQuery alias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mtClean="0"/>
              <a:t> = </a:t>
            </a:r>
            <a:r>
              <a:rPr lang="en-US" b="1" smtClean="0"/>
              <a:t>jQuery</a:t>
            </a:r>
          </a:p>
          <a:p>
            <a:pPr>
              <a:buNone/>
            </a:pPr>
            <a:r>
              <a:rPr lang="en-US" sz="2400" b="1"/>
              <a:t>	  </a:t>
            </a:r>
            <a:r>
              <a:rPr lang="en-US" sz="2400" b="1">
                <a:solidFill>
                  <a:srgbClr val="002060"/>
                </a:solidFill>
              </a:rPr>
              <a:t>$(“div”).addClass(“colorize”);</a:t>
            </a:r>
            <a:br>
              <a:rPr lang="en-US" sz="2400" b="1">
                <a:solidFill>
                  <a:srgbClr val="002060"/>
                </a:solidFill>
              </a:rPr>
            </a:br>
            <a:r>
              <a:rPr lang="en-US" sz="2400" b="1">
                <a:solidFill>
                  <a:srgbClr val="002060"/>
                </a:solidFill>
              </a:rPr>
              <a:t>  jQuery(“div”).addClass(“colorize”);</a:t>
            </a:r>
          </a:p>
          <a:p>
            <a:r>
              <a:rPr lang="en-US" smtClean="0"/>
              <a:t>Supports chaining</a:t>
            </a:r>
          </a:p>
          <a:p>
            <a:pPr lvl="1">
              <a:buNone/>
            </a:pPr>
            <a:r>
              <a:rPr lang="en-US" b="1" smtClean="0">
                <a:solidFill>
                  <a:srgbClr val="002060"/>
                </a:solidFill>
              </a:rPr>
              <a:t>$(“div”).addClass(“colorize”).hide();</a:t>
            </a:r>
            <a:endParaRPr lang="en-US" smtClean="0">
              <a:solidFill>
                <a:srgbClr val="002060"/>
              </a:solidFill>
            </a:endParaRPr>
          </a:p>
          <a:p>
            <a:r>
              <a:rPr lang="en-US" smtClean="0"/>
              <a:t>Ready Function – same as traditional body onload=“someFunction()”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7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Syntax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Ready function does not fire until the page is completely downloaded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en-US" sz="2400" b="1" dirty="0">
                <a:solidFill>
                  <a:srgbClr val="002060"/>
                </a:solidFill>
              </a:rPr>
              <a:t>$(document).ready(function(){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	//code goes here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 });</a:t>
            </a:r>
          </a:p>
          <a:p>
            <a:r>
              <a:rPr lang="en-US" dirty="0" smtClean="0"/>
              <a:t>or… shorter version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$(function() {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	//code goes here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});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Syntax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jQuery code is usually so ugly its own mother would slap it</a:t>
            </a:r>
          </a:p>
          <a:p>
            <a:r>
              <a:rPr lang="en-US" dirty="0" smtClean="0"/>
              <a:t> But… it don’t has to be</a:t>
            </a:r>
          </a:p>
          <a:p>
            <a:r>
              <a:rPr lang="en-US" dirty="0" smtClean="0"/>
              <a:t> We can make it in C#-like style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$(document).ready(</a:t>
            </a:r>
            <a:r>
              <a:rPr lang="en-US" b="1" dirty="0" err="1" smtClean="0">
                <a:solidFill>
                  <a:srgbClr val="FF0000"/>
                </a:solidFill>
              </a:rPr>
              <a:t>myFunction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FF0000"/>
                </a:solidFill>
              </a:rPr>
              <a:t>myFunction</a:t>
            </a:r>
            <a:r>
              <a:rPr lang="en-US" b="1" dirty="0" smtClean="0">
                <a:solidFill>
                  <a:srgbClr val="002060"/>
                </a:solidFill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//code goes here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3774</TotalTime>
  <Words>910</Words>
  <Application>Microsoft Office PowerPoint</Application>
  <PresentationFormat>Custom</PresentationFormat>
  <Paragraphs>209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Metropolitan</vt:lpstr>
      <vt:lpstr>JavaScript &amp; jQuery Development</vt:lpstr>
      <vt:lpstr>What we will learn in this course?</vt:lpstr>
      <vt:lpstr>What is jQuery?</vt:lpstr>
      <vt:lpstr>Why jQuery?</vt:lpstr>
      <vt:lpstr>jQuery Main Focus</vt:lpstr>
      <vt:lpstr>jQuery Setup</vt:lpstr>
      <vt:lpstr>jQuery Syntax</vt:lpstr>
      <vt:lpstr>jQuery Syntax (contd.)</vt:lpstr>
      <vt:lpstr>jQuery Syntax (contd.)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jQuery Methods</vt:lpstr>
      <vt:lpstr>Effects</vt:lpstr>
      <vt:lpstr>jQuery Ajax Development</vt:lpstr>
      <vt:lpstr>jQuery Ajax (example)</vt:lpstr>
      <vt:lpstr>jQuery Ajax Lab</vt:lpstr>
      <vt:lpstr>Complete API Reference</vt:lpstr>
      <vt:lpstr>Questions &amp; Answers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SEDC - Code Academy v3.0</dc:title>
  <dc:creator>Hajan Selmani</dc:creator>
  <cp:lastModifiedBy>Goce Kalamadevski</cp:lastModifiedBy>
  <cp:revision>121</cp:revision>
  <dcterms:created xsi:type="dcterms:W3CDTF">2014-05-14T10:17:54Z</dcterms:created>
  <dcterms:modified xsi:type="dcterms:W3CDTF">2015-04-29T10:00:23Z</dcterms:modified>
</cp:coreProperties>
</file>