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73" r:id="rId3"/>
    <p:sldId id="274" r:id="rId4"/>
    <p:sldId id="279" r:id="rId5"/>
    <p:sldId id="282" r:id="rId6"/>
    <p:sldId id="283" r:id="rId7"/>
    <p:sldId id="284" r:id="rId8"/>
    <p:sldId id="285" r:id="rId9"/>
    <p:sldId id="286" r:id="rId10"/>
    <p:sldId id="293" r:id="rId11"/>
    <p:sldId id="294" r:id="rId12"/>
    <p:sldId id="291" r:id="rId13"/>
    <p:sldId id="295" r:id="rId14"/>
    <p:sldId id="292" r:id="rId15"/>
    <p:sldId id="287" r:id="rId16"/>
    <p:sldId id="296" r:id="rId17"/>
    <p:sldId id="297" r:id="rId18"/>
    <p:sldId id="298" r:id="rId19"/>
    <p:sldId id="299" r:id="rId20"/>
    <p:sldId id="300" r:id="rId21"/>
    <p:sldId id="289" r:id="rId22"/>
    <p:sldId id="288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1" d="100"/>
          <a:sy n="81" d="100"/>
        </p:scale>
        <p:origin x="-21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4/27/2015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82615"/>
            <a:ext cx="9601200" cy="44782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err="1" smtClean="0"/>
              <a:t>RepositoryPattern</a:t>
            </a:r>
            <a:r>
              <a:rPr lang="en-US" b="1" i="1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encapsulates </a:t>
            </a:r>
            <a:r>
              <a:rPr lang="en-US" dirty="0"/>
              <a:t>the set of objects persisted in a data store and the operations performed over them, providing a more object-oriented view of the persistence layer.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supports </a:t>
            </a:r>
            <a:r>
              <a:rPr lang="en-US" dirty="0"/>
              <a:t>the objective of achieving a clean separation and one-way dependency between the domain and data mapping layers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allows </a:t>
            </a:r>
            <a:r>
              <a:rPr lang="en-US" dirty="0"/>
              <a:t>you to choose the </a:t>
            </a:r>
            <a:r>
              <a:rPr lang="en-US" dirty="0" smtClean="0"/>
              <a:t>DAL technology </a:t>
            </a:r>
            <a:r>
              <a:rPr lang="en-US" dirty="0"/>
              <a:t>that fits the current use case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i="1" dirty="0"/>
              <a:t>Do not add anything into the repository class until the very moment that you need </a:t>
            </a:r>
            <a:r>
              <a:rPr lang="en-US" b="1" i="1" dirty="0" smtClean="0"/>
              <a:t>it</a:t>
            </a:r>
          </a:p>
          <a:p>
            <a:pPr>
              <a:buFontTx/>
              <a:buChar char="-"/>
            </a:pPr>
            <a:r>
              <a:rPr lang="en-US" dirty="0"/>
              <a:t>Domain (business) entities vs DAL </a:t>
            </a:r>
            <a:r>
              <a:rPr lang="en-US" dirty="0" smtClean="0"/>
              <a:t>entities?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Beware</a:t>
            </a:r>
            <a:endParaRPr lang="en-US" b="1" i="1" dirty="0" smtClean="0"/>
          </a:p>
          <a:p>
            <a:pPr>
              <a:buFontTx/>
              <a:buChar char="-"/>
            </a:pPr>
            <a:r>
              <a:rPr lang="en-US" dirty="0" smtClean="0"/>
              <a:t>Do </a:t>
            </a:r>
            <a:r>
              <a:rPr lang="en-US" dirty="0"/>
              <a:t>not expose LINQ </a:t>
            </a:r>
            <a:r>
              <a:rPr lang="en-US" dirty="0" smtClean="0"/>
              <a:t>methods</a:t>
            </a:r>
          </a:p>
          <a:p>
            <a:pPr>
              <a:buFontTx/>
              <a:buChar char="-"/>
            </a:pPr>
            <a:r>
              <a:rPr lang="en-US" dirty="0"/>
              <a:t>Learn about lazy </a:t>
            </a:r>
            <a:r>
              <a:rPr lang="en-US" dirty="0" smtClean="0"/>
              <a:t>loading</a:t>
            </a:r>
          </a:p>
          <a:p>
            <a:pPr>
              <a:buFontTx/>
              <a:buChar char="-"/>
            </a:pPr>
            <a:r>
              <a:rPr lang="en-US" dirty="0" err="1"/>
              <a:t>ToList</a:t>
            </a:r>
            <a:r>
              <a:rPr lang="en-US" dirty="0"/>
              <a:t>() before </a:t>
            </a:r>
            <a:r>
              <a:rPr lang="en-US" dirty="0" smtClean="0"/>
              <a:t>returning</a:t>
            </a:r>
          </a:p>
          <a:p>
            <a:pPr>
              <a:buFontTx/>
              <a:buChar char="-"/>
            </a:pPr>
            <a:r>
              <a:rPr lang="en-US" dirty="0"/>
              <a:t>Get is not </a:t>
            </a:r>
            <a:r>
              <a:rPr lang="en-US" dirty="0" smtClean="0"/>
              <a:t>search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971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508" y="1582619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/>
              <a:t>FactoryPattern</a:t>
            </a:r>
            <a:endParaRPr lang="en-US" b="1" i="1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4" name="Picture 2" descr="Factory Implementation - 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168" y="2026384"/>
            <a:ext cx="5193324" cy="39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82615"/>
            <a:ext cx="9601200" cy="447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/>
              <a:t>FactoryPattern</a:t>
            </a:r>
            <a:r>
              <a:rPr lang="en-US" b="1" i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-“</a:t>
            </a:r>
            <a:r>
              <a:rPr lang="en-US" dirty="0"/>
              <a:t>new</a:t>
            </a:r>
            <a:r>
              <a:rPr lang="en-US" dirty="0"/>
              <a:t>” </a:t>
            </a:r>
            <a:r>
              <a:rPr lang="en-US" dirty="0" smtClean="0"/>
              <a:t>keyword, under </a:t>
            </a:r>
            <a:r>
              <a:rPr lang="en-US" dirty="0"/>
              <a:t>the hood you are </a:t>
            </a:r>
            <a:r>
              <a:rPr lang="en-US" dirty="0" smtClean="0"/>
              <a:t>introducing </a:t>
            </a:r>
            <a:r>
              <a:rPr lang="en-US" dirty="0"/>
              <a:t>coupling within your </a:t>
            </a:r>
            <a:r>
              <a:rPr lang="en-US" dirty="0" smtClean="0"/>
              <a:t>application</a:t>
            </a:r>
          </a:p>
          <a:p>
            <a:pPr marL="0" indent="0">
              <a:buNone/>
            </a:pPr>
            <a:r>
              <a:rPr lang="en-US" dirty="0" smtClean="0"/>
              <a:t>-define abstractions (abstract classes, interfaces)</a:t>
            </a:r>
          </a:p>
          <a:p>
            <a:pPr marL="0" indent="0">
              <a:buNone/>
            </a:pPr>
            <a:r>
              <a:rPr lang="en-US" b="1" i="1" dirty="0" smtClean="0"/>
              <a:t>-</a:t>
            </a:r>
            <a:r>
              <a:rPr lang="en-US" dirty="0" smtClean="0"/>
              <a:t>isolate creation and move it to a dedicated class called Factory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26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Loggers</a:t>
            </a:r>
          </a:p>
          <a:p>
            <a:pPr marL="0" indent="0">
              <a:buNone/>
            </a:pPr>
            <a:r>
              <a:rPr lang="en-US" b="1" i="1" dirty="0" smtClean="0"/>
              <a:t>-</a:t>
            </a:r>
            <a:r>
              <a:rPr lang="en-US" dirty="0" smtClean="0"/>
              <a:t>logging of different types of messages</a:t>
            </a:r>
          </a:p>
          <a:p>
            <a:pPr marL="0" indent="0">
              <a:buNone/>
            </a:pPr>
            <a:r>
              <a:rPr lang="en-US" dirty="0" smtClean="0"/>
              <a:t>-existing libraries (Log4Net, </a:t>
            </a:r>
            <a:r>
              <a:rPr lang="en-US" dirty="0" err="1" smtClean="0"/>
              <a:t>NLog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err="1" smtClean="0"/>
              <a:t>IoC</a:t>
            </a:r>
            <a:r>
              <a:rPr lang="en-US" b="1" i="1" dirty="0" smtClean="0"/>
              <a:t> container</a:t>
            </a:r>
          </a:p>
          <a:p>
            <a:pPr marL="0" indent="0">
              <a:buNone/>
            </a:pPr>
            <a:r>
              <a:rPr lang="en-US" dirty="0" smtClean="0"/>
              <a:t>-containers used to implement the Dependency Inversion principle</a:t>
            </a:r>
          </a:p>
          <a:p>
            <a:pPr marL="0" indent="0">
              <a:buNone/>
            </a:pPr>
            <a:r>
              <a:rPr lang="en-US" dirty="0" smtClean="0"/>
              <a:t>-existing libraries (</a:t>
            </a:r>
            <a:r>
              <a:rPr lang="en-US" dirty="0" err="1" smtClean="0"/>
              <a:t>Autofac</a:t>
            </a:r>
            <a:r>
              <a:rPr lang="en-US" dirty="0" smtClean="0"/>
              <a:t>, </a:t>
            </a:r>
            <a:r>
              <a:rPr lang="en-US" dirty="0" err="1" smtClean="0"/>
              <a:t>Ninject</a:t>
            </a:r>
            <a:r>
              <a:rPr lang="en-US" dirty="0" smtClean="0"/>
              <a:t>, Unity …)</a:t>
            </a:r>
            <a:endParaRPr lang="en-US" dirty="0" smtClean="0"/>
          </a:p>
          <a:p>
            <a:pPr marL="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2082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Unit testing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780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600" dirty="0" smtClean="0"/>
              <a:t>Testing </a:t>
            </a:r>
            <a:r>
              <a:rPr lang="en-GB" sz="1600" dirty="0"/>
              <a:t>Methods </a:t>
            </a:r>
          </a:p>
          <a:p>
            <a:pPr lvl="1"/>
            <a:r>
              <a:rPr lang="en-GB" sz="1600" dirty="0"/>
              <a:t>Levels of Testing </a:t>
            </a:r>
          </a:p>
          <a:p>
            <a:pPr lvl="1"/>
            <a:r>
              <a:rPr lang="en-GB" sz="1600" dirty="0"/>
              <a:t>Testing Practices and </a:t>
            </a:r>
            <a:r>
              <a:rPr lang="en-GB" sz="1600" dirty="0" smtClean="0"/>
              <a:t>Methodologies</a:t>
            </a:r>
          </a:p>
          <a:p>
            <a:pPr lvl="1"/>
            <a:r>
              <a:rPr lang="en-GB" sz="1600" dirty="0" smtClean="0"/>
              <a:t>What is </a:t>
            </a:r>
            <a:r>
              <a:rPr lang="en-GB" sz="1600" dirty="0" err="1" smtClean="0"/>
              <a:t>UnitTesting</a:t>
            </a:r>
            <a:r>
              <a:rPr lang="en-GB" sz="1600" dirty="0" smtClean="0"/>
              <a:t>?</a:t>
            </a:r>
            <a:endParaRPr lang="en-GB" sz="1600" dirty="0"/>
          </a:p>
          <a:p>
            <a:pPr lvl="1"/>
            <a:r>
              <a:rPr lang="en-GB" sz="1600" dirty="0"/>
              <a:t>Unit Testing Frameworks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17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600" dirty="0" smtClean="0"/>
              <a:t>Test </a:t>
            </a:r>
            <a:r>
              <a:rPr lang="en-GB" sz="1600" dirty="0"/>
              <a:t>Stub</a:t>
            </a:r>
          </a:p>
          <a:p>
            <a:pPr lvl="1"/>
            <a:r>
              <a:rPr lang="en-GB" sz="1600" dirty="0"/>
              <a:t>Test Spy</a:t>
            </a:r>
          </a:p>
          <a:p>
            <a:pPr lvl="1"/>
            <a:r>
              <a:rPr lang="en-GB" sz="1600" dirty="0"/>
              <a:t>Mock Object</a:t>
            </a:r>
          </a:p>
          <a:p>
            <a:pPr lvl="1"/>
            <a:r>
              <a:rPr lang="en-GB" sz="1600" dirty="0"/>
              <a:t>Fake Object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3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MSTest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Attributes</a:t>
            </a:r>
          </a:p>
          <a:p>
            <a:pPr lvl="1"/>
            <a:r>
              <a:rPr lang="en-US" sz="2000" i="1" dirty="0"/>
              <a:t>Attributes Used to Identify Test Classes and Methods (Example 01)</a:t>
            </a:r>
          </a:p>
          <a:p>
            <a:pPr lvl="2"/>
            <a:r>
              <a:rPr lang="en-US" sz="2000" b="1" i="1" dirty="0" err="1"/>
              <a:t>TestClassAttribute</a:t>
            </a:r>
            <a:endParaRPr lang="en-US" sz="2000" b="1" i="1" dirty="0"/>
          </a:p>
          <a:p>
            <a:pPr lvl="2"/>
            <a:r>
              <a:rPr lang="en-US" sz="2000" b="1" i="1" dirty="0" err="1"/>
              <a:t>TestMethodAttribute</a:t>
            </a:r>
            <a:endParaRPr lang="en-US" sz="2000" b="1" i="1" dirty="0"/>
          </a:p>
          <a:p>
            <a:pPr lvl="1"/>
            <a:r>
              <a:rPr lang="en-US" sz="2000" i="1" dirty="0"/>
              <a:t>Attributes Used to Establish a Calling Order (Example 01)</a:t>
            </a:r>
          </a:p>
          <a:p>
            <a:pPr lvl="2"/>
            <a:r>
              <a:rPr lang="en-US" sz="2000" b="1" i="1" dirty="0" err="1"/>
              <a:t>AssemblyInitializeAttribute</a:t>
            </a:r>
            <a:r>
              <a:rPr lang="en-US" sz="2000" b="1" i="1" dirty="0"/>
              <a:t> (Don’t use in ASP.NET tests)</a:t>
            </a:r>
          </a:p>
          <a:p>
            <a:pPr lvl="2"/>
            <a:r>
              <a:rPr lang="en-US" sz="2000" b="1" i="1" dirty="0" err="1"/>
              <a:t>AssemblyCleanupAttribute</a:t>
            </a:r>
            <a:r>
              <a:rPr lang="en-US" sz="2000" b="1" i="1" dirty="0"/>
              <a:t> (Don’t use in ASP.NET tests)</a:t>
            </a:r>
          </a:p>
          <a:p>
            <a:pPr lvl="2"/>
            <a:r>
              <a:rPr lang="en-US" sz="2000" b="1" i="1" dirty="0" err="1"/>
              <a:t>ClassInitializeAttribute</a:t>
            </a:r>
            <a:r>
              <a:rPr lang="en-US" sz="2000" b="1" i="1" dirty="0"/>
              <a:t> (Don’t use in ASP.NET tests)</a:t>
            </a:r>
          </a:p>
          <a:p>
            <a:pPr lvl="2"/>
            <a:r>
              <a:rPr lang="en-US" sz="2000" b="1" i="1" dirty="0" err="1"/>
              <a:t>ClassInitializeAttribute</a:t>
            </a:r>
            <a:r>
              <a:rPr lang="en-US" sz="2000" b="1" i="1" dirty="0"/>
              <a:t> (Don’t use in ASP.NET tests)</a:t>
            </a:r>
          </a:p>
          <a:p>
            <a:pPr lvl="2"/>
            <a:r>
              <a:rPr lang="en-US" sz="2000" b="1" i="1" dirty="0" err="1"/>
              <a:t>TestInitializeAttribute</a:t>
            </a:r>
            <a:endParaRPr lang="en-US" sz="2000" b="1" i="1" dirty="0"/>
          </a:p>
          <a:p>
            <a:pPr lvl="2"/>
            <a:r>
              <a:rPr lang="en-US" sz="2000" b="1" i="1" dirty="0" err="1"/>
              <a:t>TestCleanupAttribute</a:t>
            </a:r>
            <a:endParaRPr lang="en-US" sz="2000" i="1" dirty="0"/>
          </a:p>
          <a:p>
            <a:pPr lvl="1"/>
            <a:r>
              <a:rPr lang="en-US" sz="2000" i="1" dirty="0"/>
              <a:t>Attributes for Identifying and Sorting Tests (Example 01)</a:t>
            </a:r>
          </a:p>
          <a:p>
            <a:pPr marL="27432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157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MSTest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b="1" dirty="0"/>
              <a:t>Asserts and Exceptions (Example 02)</a:t>
            </a:r>
          </a:p>
          <a:p>
            <a:pPr lvl="1"/>
            <a:r>
              <a:rPr lang="en-US" sz="2000" dirty="0"/>
              <a:t>Assert statements are the basic way of specifying the conditions under which the executed code should pass or fail. </a:t>
            </a:r>
          </a:p>
          <a:p>
            <a:pPr lvl="1"/>
            <a:r>
              <a:rPr lang="en-US" sz="2000" dirty="0"/>
              <a:t>Asserts are basically classes that expose a number of static methods that perform comparisons of values against known conditions and according to the result allow the call to pass without an error or throw an </a:t>
            </a:r>
            <a:r>
              <a:rPr lang="en-US" sz="2000" dirty="0" err="1"/>
              <a:t>AssertFailException</a:t>
            </a:r>
            <a:r>
              <a:rPr lang="en-US" sz="2000" dirty="0"/>
              <a:t> to signal failure.</a:t>
            </a:r>
          </a:p>
          <a:p>
            <a:pPr lvl="1"/>
            <a:r>
              <a:rPr lang="en-US" sz="2000" b="1" i="1" dirty="0"/>
              <a:t>Assert</a:t>
            </a:r>
            <a:r>
              <a:rPr lang="en-US" sz="2000" dirty="0"/>
              <a:t>- Verifies conditions in unit tests using true/false propositions</a:t>
            </a:r>
          </a:p>
          <a:p>
            <a:pPr lvl="1"/>
            <a:r>
              <a:rPr lang="en-US" sz="2000" b="1" i="1" dirty="0" err="1"/>
              <a:t>CollectionAssert</a:t>
            </a:r>
            <a:r>
              <a:rPr lang="en-US" sz="2000" dirty="0"/>
              <a:t>- Verifies true/false propositions associated with collections in unit tests</a:t>
            </a:r>
          </a:p>
          <a:p>
            <a:pPr lvl="1"/>
            <a:r>
              <a:rPr lang="en-US" sz="2000" b="1" i="1" dirty="0" err="1"/>
              <a:t>StringAssert</a:t>
            </a:r>
            <a:r>
              <a:rPr lang="en-US" sz="2000" dirty="0"/>
              <a:t>-Verifies true/false propositions associated with strings in unit tests</a:t>
            </a:r>
          </a:p>
          <a:p>
            <a:pPr lvl="1"/>
            <a:r>
              <a:rPr lang="en-US" sz="2000" b="1" i="1" dirty="0" err="1"/>
              <a:t>ExpectedExceptionAttribute</a:t>
            </a:r>
            <a:r>
              <a:rPr lang="en-US" sz="2000" b="1" i="1" dirty="0"/>
              <a:t>-</a:t>
            </a:r>
            <a:r>
              <a:rPr lang="en-US" sz="2000" dirty="0"/>
              <a:t>Indicates that an exception is expected during test method execution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0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MSTest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dirty="0"/>
              <a:t>Using Visual Studio to write tests (</a:t>
            </a:r>
            <a:r>
              <a:rPr lang="en-US" b="1" dirty="0" smtClean="0"/>
              <a:t>Lab)</a:t>
            </a:r>
            <a:endParaRPr lang="en-US" b="1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Add test project </a:t>
            </a:r>
            <a:r>
              <a:rPr lang="en-US" sz="2000" dirty="0"/>
              <a:t>(use &lt;</a:t>
            </a:r>
            <a:r>
              <a:rPr lang="en-US" sz="2000" dirty="0" err="1"/>
              <a:t>SolutionName</a:t>
            </a:r>
            <a:r>
              <a:rPr lang="en-US" sz="2000" dirty="0"/>
              <a:t>&gt;.Tests.&lt;</a:t>
            </a:r>
            <a:r>
              <a:rPr lang="en-US" sz="2000" dirty="0" err="1"/>
              <a:t>TypeOfTests</a:t>
            </a:r>
            <a:r>
              <a:rPr lang="en-US" sz="2000" dirty="0"/>
              <a:t>&gt; </a:t>
            </a:r>
            <a:r>
              <a:rPr lang="en-US" dirty="0"/>
              <a:t>convention)</a:t>
            </a:r>
            <a:endParaRPr lang="en-US" b="1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Add tests</a:t>
            </a:r>
          </a:p>
          <a:p>
            <a:pPr marL="822960" lvl="3" indent="-274320">
              <a:buSzPct val="95000"/>
            </a:pPr>
            <a:r>
              <a:rPr lang="en-US" dirty="0"/>
              <a:t>Use the Add New Test Option</a:t>
            </a:r>
          </a:p>
          <a:p>
            <a:pPr marL="822960" lvl="3" indent="-274320">
              <a:buSzPct val="95000"/>
            </a:pPr>
            <a:r>
              <a:rPr lang="en-US" dirty="0"/>
              <a:t>Use the Add Unit Test Option</a:t>
            </a:r>
          </a:p>
          <a:p>
            <a:pPr marL="822960" lvl="3" indent="-274320">
              <a:buSzPct val="95000"/>
            </a:pPr>
            <a:r>
              <a:rPr lang="en-US" dirty="0"/>
              <a:t>Use the Create Unit Tests… Option</a:t>
            </a:r>
          </a:p>
          <a:p>
            <a:pPr marL="822960" lvl="3" indent="-274320">
              <a:buSzPct val="95000"/>
            </a:pPr>
            <a:r>
              <a:rPr lang="en-US" dirty="0"/>
              <a:t>Use the Add New Item option and create the class manually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Test Properties (Owner, </a:t>
            </a:r>
            <a:r>
              <a:rPr lang="en-US" sz="2000" b="1" dirty="0" err="1"/>
              <a:t>Description,TestProperty</a:t>
            </a:r>
            <a:r>
              <a:rPr lang="en-US" sz="2000" b="1" dirty="0"/>
              <a:t>…)</a:t>
            </a:r>
            <a:endParaRPr lang="en-US" b="1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Configure Tests</a:t>
            </a:r>
          </a:p>
          <a:p>
            <a:pPr marL="822960" lvl="3" indent="-274320">
              <a:buSzPct val="95000"/>
            </a:pPr>
            <a:r>
              <a:rPr lang="en-US" dirty="0"/>
              <a:t>Manage Test Configurations</a:t>
            </a:r>
          </a:p>
          <a:p>
            <a:pPr marL="822960" lvl="3" indent="-274320">
              <a:buSzPct val="95000"/>
            </a:pPr>
            <a:r>
              <a:rPr lang="en-US" dirty="0"/>
              <a:t>Manage Test Metadata (Test Lists)</a:t>
            </a:r>
            <a:endParaRPr lang="en-US" b="1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Run/Debug Tests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Gather Code Coverage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80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345" y="2145323"/>
            <a:ext cx="4554415" cy="3809999"/>
          </a:xfrm>
        </p:spPr>
        <p:txBody>
          <a:bodyPr/>
          <a:lstStyle/>
          <a:p>
            <a:r>
              <a:rPr lang="en-US" dirty="0"/>
              <a:t>JavaScript introduction</a:t>
            </a:r>
          </a:p>
          <a:p>
            <a:r>
              <a:rPr lang="en-US" dirty="0"/>
              <a:t>JavaScript </a:t>
            </a:r>
            <a:r>
              <a:rPr lang="en-US" dirty="0" smtClean="0"/>
              <a:t>libraries</a:t>
            </a:r>
            <a:endParaRPr lang="en-US" dirty="0" smtClean="0"/>
          </a:p>
          <a:p>
            <a:r>
              <a:rPr lang="en-US" dirty="0" err="1" smtClean="0"/>
              <a:t>Goint</a:t>
            </a:r>
            <a:r>
              <a:rPr lang="en-US" dirty="0" smtClean="0"/>
              <a:t> to SPA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2133601"/>
            <a:ext cx="4554415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Application requirements brainstorming</a:t>
            </a:r>
          </a:p>
          <a:p>
            <a:r>
              <a:rPr lang="en-US" dirty="0" smtClean="0"/>
              <a:t>Introduction to ASP.NET MVC project</a:t>
            </a:r>
          </a:p>
          <a:p>
            <a:r>
              <a:rPr lang="en-US" dirty="0" smtClean="0"/>
              <a:t>Setting up the solution</a:t>
            </a:r>
          </a:p>
          <a:p>
            <a:r>
              <a:rPr lang="en-US" dirty="0" smtClean="0"/>
              <a:t>Accessing data with EF</a:t>
            </a:r>
          </a:p>
          <a:p>
            <a:r>
              <a:rPr lang="en-US" dirty="0" smtClean="0"/>
              <a:t>Improving the design with patterns</a:t>
            </a:r>
          </a:p>
          <a:p>
            <a:r>
              <a:rPr lang="en-US" dirty="0" smtClean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11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 introduction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488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 libraries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71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Going to SPA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59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Setting up the solution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23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Divide scope into 3 tiers</a:t>
            </a:r>
          </a:p>
          <a:p>
            <a:pPr>
              <a:buFontTx/>
              <a:buChar char="-"/>
            </a:pPr>
            <a:r>
              <a:rPr lang="en-US" dirty="0" smtClean="0"/>
              <a:t>Presentation Layer</a:t>
            </a:r>
          </a:p>
          <a:p>
            <a:pPr>
              <a:buFontTx/>
              <a:buChar char="-"/>
            </a:pPr>
            <a:r>
              <a:rPr lang="en-US" dirty="0" smtClean="0"/>
              <a:t>Business Layer</a:t>
            </a:r>
          </a:p>
          <a:p>
            <a:pPr>
              <a:buFontTx/>
              <a:buChar char="-"/>
            </a:pPr>
            <a:r>
              <a:rPr lang="en-US" dirty="0" smtClean="0"/>
              <a:t>Data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Command pattern</a:t>
            </a:r>
          </a:p>
          <a:p>
            <a:pPr>
              <a:buFontTx/>
              <a:buChar char="-"/>
            </a:pPr>
            <a:r>
              <a:rPr lang="en-US" dirty="0" smtClean="0"/>
              <a:t>Called by PL</a:t>
            </a:r>
          </a:p>
          <a:p>
            <a:pPr>
              <a:buFontTx/>
              <a:buChar char="-"/>
            </a:pPr>
            <a:r>
              <a:rPr lang="en-US" dirty="0" err="1" smtClean="0"/>
              <a:t>CommandInvoker</a:t>
            </a:r>
            <a:r>
              <a:rPr lang="en-US" dirty="0" smtClean="0"/>
              <a:t>, central entry point for execution of command</a:t>
            </a:r>
          </a:p>
          <a:p>
            <a:pPr>
              <a:buFontTx/>
              <a:buChar char="-"/>
            </a:pPr>
            <a:r>
              <a:rPr lang="en-US" dirty="0" smtClean="0"/>
              <a:t>Base classes, Command, </a:t>
            </a:r>
            <a:r>
              <a:rPr lang="en-US" dirty="0" err="1" smtClean="0"/>
              <a:t>CommandResult</a:t>
            </a:r>
            <a:r>
              <a:rPr lang="en-US" dirty="0" smtClean="0"/>
              <a:t>, </a:t>
            </a:r>
            <a:r>
              <a:rPr lang="en-US" dirty="0" err="1" smtClean="0"/>
              <a:t>CommandReceiver</a:t>
            </a:r>
            <a:r>
              <a:rPr lang="en-US" dirty="0" smtClean="0"/>
              <a:t>/Handler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err="1" smtClean="0"/>
              <a:t>DataAccessObjects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err="1" smtClean="0"/>
              <a:t>DataContext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err="1" smtClean="0"/>
              <a:t>IDataContext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8030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Accessing data with EF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68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Improving the design with patterns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084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82615"/>
            <a:ext cx="9601200" cy="447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/>
              <a:t>RepositoryPattern</a:t>
            </a:r>
            <a:r>
              <a:rPr lang="en-US" b="1" i="1" dirty="0" smtClean="0"/>
              <a:t>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1028" name="Picture 4" descr="http://www.martinfowler.com/eaaCatalog/repository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332" y="2231169"/>
            <a:ext cx="6866544" cy="366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535</Words>
  <Application>Microsoft Office PowerPoint</Application>
  <PresentationFormat>Custom</PresentationFormat>
  <Paragraphs>113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Diamond Grid 16x9</vt:lpstr>
      <vt:lpstr>ASP.NET MVC SPA</vt:lpstr>
      <vt:lpstr>Overview</vt:lpstr>
      <vt:lpstr>Setting up the solution</vt:lpstr>
      <vt:lpstr>N-Tier architecture</vt:lpstr>
      <vt:lpstr>Business Layer</vt:lpstr>
      <vt:lpstr>DataLayer</vt:lpstr>
      <vt:lpstr>Accessing data with EF</vt:lpstr>
      <vt:lpstr>Improving the design with patterns</vt:lpstr>
      <vt:lpstr>Patterns</vt:lpstr>
      <vt:lpstr>Patterns</vt:lpstr>
      <vt:lpstr>Patterns</vt:lpstr>
      <vt:lpstr>Patterns</vt:lpstr>
      <vt:lpstr>Libraries</vt:lpstr>
      <vt:lpstr>Unit testing</vt:lpstr>
      <vt:lpstr>Introduction</vt:lpstr>
      <vt:lpstr>Test double patterns</vt:lpstr>
      <vt:lpstr>MSTest framework</vt:lpstr>
      <vt:lpstr>MSTest framework</vt:lpstr>
      <vt:lpstr>MSTest framework</vt:lpstr>
      <vt:lpstr>JavaScript introduction</vt:lpstr>
      <vt:lpstr>JavaScript libraries</vt:lpstr>
      <vt:lpstr>Going to SPA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2014-03-27T09:26:06Z</dcterms:created>
  <dcterms:modified xsi:type="dcterms:W3CDTF">2015-04-27T14:54:31Z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