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778000" y="2298700"/>
            <a:ext cx="20828000" cy="4648200"/>
          </a:xfrm>
          <a:prstGeom prst="rect">
            <a:avLst/>
          </a:prstGeom>
        </p:spPr>
        <p:txBody>
          <a:bodyPr anchor="b"/>
          <a:lstStyle/>
          <a:p>
            <a:pPr/>
            <a:r>
              <a:t>Title Text</a:t>
            </a:r>
          </a:p>
        </p:txBody>
      </p:sp>
      <p:sp>
        <p:nvSpPr>
          <p:cNvPr id="12" name="Body Level One…"/>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p:nvPr>
            <p:ph type="body" sz="quarter" idx="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a:defRPr>
            </a:lvl1pPr>
            <a:lvl2pPr marL="1099038" indent="-464038" algn="ctr">
              <a:spcBef>
                <a:spcPts val="0"/>
              </a:spcBef>
              <a:defRPr sz="3800">
                <a:latin typeface="+mn-lt"/>
                <a:ea typeface="+mn-ea"/>
                <a:cs typeface="+mn-cs"/>
                <a:sym typeface="Helvetica"/>
              </a:defRPr>
            </a:lvl2pPr>
            <a:lvl3pPr marL="1734038" indent="-464038" algn="ctr">
              <a:spcBef>
                <a:spcPts val="0"/>
              </a:spcBef>
              <a:defRPr sz="3800">
                <a:latin typeface="+mn-lt"/>
                <a:ea typeface="+mn-ea"/>
                <a:cs typeface="+mn-cs"/>
                <a:sym typeface="Helvetica"/>
              </a:defRPr>
            </a:lvl3pPr>
            <a:lvl4pPr marL="2369038" indent="-464038" algn="ctr">
              <a:spcBef>
                <a:spcPts val="0"/>
              </a:spcBef>
              <a:defRPr sz="3800">
                <a:latin typeface="+mn-lt"/>
                <a:ea typeface="+mn-ea"/>
                <a:cs typeface="+mn-cs"/>
                <a:sym typeface="Helvetica"/>
              </a:defRPr>
            </a:lvl4pPr>
            <a:lvl5pPr marL="3004038" indent="-464038" algn="ctr">
              <a:spcBef>
                <a:spcPts val="0"/>
              </a:spcBef>
              <a:defRPr sz="3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body" sz="quarter" idx="13"/>
          </p:nvPr>
        </p:nvSpPr>
        <p:spPr>
          <a:xfrm>
            <a:off x="2387600" y="6045200"/>
            <a:ext cx="19621500" cy="889000"/>
          </a:xfrm>
          <a:prstGeom prst="rect">
            <a:avLst/>
          </a:prstGeom>
        </p:spPr>
        <p:txBody>
          <a:bodyPr/>
          <a:lstStyle/>
          <a:p>
            <a:pPr marL="0" indent="0" algn="ctr">
              <a:spcBef>
                <a:spcPts val="0"/>
              </a:spcBef>
              <a:buSzTx/>
              <a:buNone/>
            </a:pP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5967" y="673100"/>
            <a:ext cx="18135603" cy="8737600"/>
          </a:xfrm>
          <a:prstGeom prst="rect">
            <a:avLst/>
          </a:prstGeom>
        </p:spPr>
        <p:txBody>
          <a:bodyPr lIns="91439" tIns="45719" rIns="91439" bIns="45719" anchor="t">
            <a:noAutofit/>
          </a:bodyPr>
          <a:lstStyle/>
          <a:p>
            <a:pPr/>
          </a:p>
        </p:txBody>
      </p:sp>
      <p:sp>
        <p:nvSpPr>
          <p:cNvPr id="21" name="Title Text"/>
          <p:cNvSpPr/>
          <p:nvPr>
            <p:ph type="title"/>
          </p:nvPr>
        </p:nvSpPr>
        <p:spPr>
          <a:xfrm>
            <a:off x="635000" y="9448800"/>
            <a:ext cx="23114000" cy="2006600"/>
          </a:xfrm>
          <a:prstGeom prst="rect">
            <a:avLst/>
          </a:prstGeom>
        </p:spPr>
        <p:txBody>
          <a:bodyPr anchor="b"/>
          <a:lstStyle/>
          <a:p>
            <a:pPr/>
            <a:r>
              <a:t>Title Text</a:t>
            </a:r>
          </a:p>
        </p:txBody>
      </p:sp>
      <p:sp>
        <p:nvSpPr>
          <p:cNvPr id="22" name="Body Level One…"/>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778000" y="4533900"/>
            <a:ext cx="20828000" cy="46482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2" cy="11506200"/>
          </a:xfrm>
          <a:prstGeom prst="rect">
            <a:avLst/>
          </a:prstGeom>
        </p:spPr>
        <p:txBody>
          <a:bodyPr lIns="91439" tIns="45719" rIns="91439" bIns="45719" anchor="t">
            <a:noAutofit/>
          </a:bodyPr>
          <a:lstStyle/>
          <a:p>
            <a:pPr/>
          </a:p>
        </p:txBody>
      </p:sp>
      <p:sp>
        <p:nvSpPr>
          <p:cNvPr id="39" name="Title Text"/>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 Id="rId3" Type="http://schemas.openxmlformats.org/officeDocument/2006/relationships/image" Target="../media/image12.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gochev.org/" TargetMode="External"/><Relationship Id="rId3" Type="http://schemas.openxmlformats.org/officeDocument/2006/relationships/image" Target="../media/image2.jpeg"/><Relationship Id="rId4" Type="http://schemas.openxmlformats.org/officeDocument/2006/relationships/image" Target="../media/image3.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 Id="rId3" Type="http://schemas.openxmlformats.org/officeDocument/2006/relationships/hyperlink" Target="https://youtu.be/8H85iC7SXf0" TargetMode="External"/><Relationship Id="rId4" Type="http://schemas.openxmlformats.org/officeDocument/2006/relationships/hyperlink" Target="https://youtu.be/wIuAVfehme4"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Screen Shot 2017-02-10 at 18.03.00 (2).jpg" descr="Screen Shot 2017-02-10 at 18.03.00 (2).jpg"/>
          <p:cNvPicPr>
            <a:picLocks noChangeAspect="1"/>
          </p:cNvPicPr>
          <p:nvPr/>
        </p:nvPicPr>
        <p:blipFill>
          <a:blip r:embed="rId2">
            <a:extLst/>
          </a:blip>
          <a:srcRect l="0" t="5000" r="0" b="5000"/>
          <a:stretch>
            <a:fillRect/>
          </a:stretch>
        </p:blipFill>
        <p:spPr>
          <a:xfrm flipH="1">
            <a:off x="-2" y="-1"/>
            <a:ext cx="24384003" cy="13716002"/>
          </a:xfrm>
          <a:prstGeom prst="rect">
            <a:avLst/>
          </a:prstGeom>
          <a:ln w="12700">
            <a:miter lim="400000"/>
          </a:ln>
          <a:effectLst>
            <a:outerShdw sx="100000" sy="100000" kx="0" ky="0" algn="b" rotWithShape="0" blurRad="38100" dist="25400" dir="5400000">
              <a:srgbClr val="000000">
                <a:alpha val="50000"/>
              </a:srgbClr>
            </a:outerShdw>
          </a:effectLst>
        </p:spPr>
      </p:pic>
      <p:sp>
        <p:nvSpPr>
          <p:cNvPr id="120" name="Shape 120"/>
          <p:cNvSpPr/>
          <p:nvPr/>
        </p:nvSpPr>
        <p:spPr>
          <a:xfrm>
            <a:off x="723700" y="3642783"/>
            <a:ext cx="22936598" cy="546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000">
                <a:solidFill>
                  <a:srgbClr val="FFFFFF"/>
                </a:solidFill>
                <a:latin typeface="Roboto Bold"/>
                <a:ea typeface="Roboto Bold"/>
                <a:cs typeface="Roboto Bold"/>
                <a:sym typeface="Roboto Bold"/>
              </a:defRPr>
            </a:lvl1pPr>
          </a:lstStyle>
          <a:p>
            <a:pPr/>
            <a:r>
              <a:t>Hitchhiker's Guide to the JavaFX Galaxy</a:t>
            </a:r>
          </a:p>
        </p:txBody>
      </p:sp>
      <p:sp>
        <p:nvSpPr>
          <p:cNvPr id="121" name="Shape 121"/>
          <p:cNvSpPr/>
          <p:nvPr/>
        </p:nvSpPr>
        <p:spPr>
          <a:xfrm>
            <a:off x="9441880" y="581566"/>
            <a:ext cx="6532410"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230000"/>
              </a:lnSpc>
              <a:spcBef>
                <a:spcPts val="700"/>
              </a:spcBef>
              <a:defRPr spc="456" sz="5700">
                <a:latin typeface="Roboto Bold"/>
                <a:ea typeface="Roboto Bold"/>
                <a:cs typeface="Roboto Bold"/>
                <a:sym typeface="Roboto Bold"/>
              </a:defRPr>
            </a:lvl1pPr>
          </a:lstStyle>
          <a:p>
            <a:pPr/>
            <a:r>
              <a:t>Nayden Gochev’s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87" name="Shape 1339"/>
          <p:cNvSpPr/>
          <p:nvPr/>
        </p:nvSpPr>
        <p:spPr>
          <a:xfrm>
            <a:off x="780429" y="365898"/>
            <a:ext cx="10459475" cy="939801"/>
          </a:xfrm>
          <a:prstGeom prst="rect">
            <a:avLst/>
          </a:prstGeom>
          <a:ln w="12700">
            <a:miter lim="400000"/>
          </a:ln>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p>
        </p:txBody>
      </p:sp>
      <p:sp>
        <p:nvSpPr>
          <p:cNvPr id="188"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89"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9</a:t>
            </a:r>
          </a:p>
        </p:txBody>
      </p:sp>
      <p:sp>
        <p:nvSpPr>
          <p:cNvPr id="190" name="Shape 1342"/>
          <p:cNvSpPr/>
          <p:nvPr/>
        </p:nvSpPr>
        <p:spPr>
          <a:xfrm>
            <a:off x="1091372" y="2266950"/>
            <a:ext cx="21032856" cy="1104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6000">
                <a:latin typeface="Roboto Light"/>
                <a:ea typeface="Roboto Light"/>
                <a:cs typeface="Roboto Light"/>
                <a:sym typeface="Roboto Light"/>
              </a:defRPr>
            </a:lvl1pPr>
          </a:lstStyle>
          <a:p>
            <a:pPr/>
            <a:r>
              <a:t>HBox Pane</a:t>
            </a:r>
          </a:p>
        </p:txBody>
      </p:sp>
      <p:sp>
        <p:nvSpPr>
          <p:cNvPr id="191" name="HBox hbox = new HBox();…"/>
          <p:cNvSpPr/>
          <p:nvPr/>
        </p:nvSpPr>
        <p:spPr>
          <a:xfrm>
            <a:off x="702989" y="4333101"/>
            <a:ext cx="22978022" cy="85575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7400"/>
              </a:lnSpc>
              <a:defRPr>
                <a:latin typeface="Monaco"/>
                <a:ea typeface="Monaco"/>
                <a:cs typeface="Monaco"/>
                <a:sym typeface="Monaco"/>
              </a:defRPr>
            </a:pPr>
            <a:r>
              <a:t>HBox hbox = new HBox();</a:t>
            </a:r>
          </a:p>
          <a:p>
            <a:pPr algn="l" defTabSz="457200">
              <a:lnSpc>
                <a:spcPts val="7400"/>
              </a:lnSpc>
              <a:defRPr>
                <a:latin typeface="Monaco"/>
                <a:ea typeface="Monaco"/>
                <a:cs typeface="Monaco"/>
                <a:sym typeface="Monaco"/>
              </a:defRPr>
            </a:pPr>
            <a:r>
              <a:t>hbox.setPadding(new Insets(15, 12, 15, 12)); hbox.setSpacing(10); </a:t>
            </a:r>
          </a:p>
          <a:p>
            <a:pPr algn="l" defTabSz="457200">
              <a:lnSpc>
                <a:spcPts val="7400"/>
              </a:lnSpc>
              <a:defRPr>
                <a:latin typeface="Monaco"/>
                <a:ea typeface="Monaco"/>
                <a:cs typeface="Monaco"/>
                <a:sym typeface="Monaco"/>
              </a:defRPr>
            </a:pPr>
            <a:r>
              <a:t>hbox.setStyle("-fx-background-color: #336699;”);</a:t>
            </a:r>
          </a:p>
          <a:p>
            <a:pPr algn="l" defTabSz="457200">
              <a:lnSpc>
                <a:spcPts val="7400"/>
              </a:lnSpc>
              <a:defRPr>
                <a:latin typeface="Monaco"/>
                <a:ea typeface="Monaco"/>
                <a:cs typeface="Monaco"/>
                <a:sym typeface="Monaco"/>
              </a:defRPr>
            </a:pPr>
          </a:p>
          <a:p>
            <a:pPr algn="l" defTabSz="457200">
              <a:lnSpc>
                <a:spcPts val="7400"/>
              </a:lnSpc>
              <a:defRPr>
                <a:latin typeface="Monaco"/>
                <a:ea typeface="Monaco"/>
                <a:cs typeface="Monaco"/>
                <a:sym typeface="Monaco"/>
              </a:defRPr>
            </a:pPr>
            <a:r>
              <a:t>Button buttonCurrent = new Button("Current"); buttonCurrent.setPrefSize(100, 20); </a:t>
            </a:r>
          </a:p>
          <a:p>
            <a:pPr algn="l" defTabSz="457200">
              <a:lnSpc>
                <a:spcPts val="7400"/>
              </a:lnSpc>
              <a:defRPr>
                <a:latin typeface="Monaco"/>
                <a:ea typeface="Monaco"/>
                <a:cs typeface="Monaco"/>
                <a:sym typeface="Monaco"/>
              </a:defRPr>
            </a:pPr>
            <a:r>
              <a:t>Button buttonProjected = new Button("Projected"); buttonProjected.setPrefSize(100, 20); hbox.getChildren().addAll(buttonCurrent, buttonProjected);  </a:t>
            </a:r>
          </a:p>
        </p:txBody>
      </p:sp>
      <p:pic>
        <p:nvPicPr>
          <p:cNvPr id="192" name="Screen Shot 2017-04-23 at 12.58.16.jpg" descr="Screen Shot 2017-04-23 at 12.58.16.jpg"/>
          <p:cNvPicPr>
            <a:picLocks noChangeAspect="1"/>
          </p:cNvPicPr>
          <p:nvPr/>
        </p:nvPicPr>
        <p:blipFill>
          <a:blip r:embed="rId2">
            <a:extLst/>
          </a:blip>
          <a:stretch>
            <a:fillRect/>
          </a:stretch>
        </p:blipFill>
        <p:spPr>
          <a:xfrm>
            <a:off x="6890047" y="1734318"/>
            <a:ext cx="14212062" cy="253203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95" name="Shape 1339"/>
          <p:cNvSpPr/>
          <p:nvPr/>
        </p:nvSpPr>
        <p:spPr>
          <a:xfrm>
            <a:off x="780429" y="365898"/>
            <a:ext cx="10459475" cy="939801"/>
          </a:xfrm>
          <a:prstGeom prst="rect">
            <a:avLst/>
          </a:prstGeom>
          <a:ln w="12700">
            <a:miter lim="400000"/>
          </a:ln>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p>
        </p:txBody>
      </p:sp>
      <p:sp>
        <p:nvSpPr>
          <p:cNvPr id="196"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97"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10</a:t>
            </a:r>
          </a:p>
        </p:txBody>
      </p:sp>
      <p:sp>
        <p:nvSpPr>
          <p:cNvPr id="198" name="Shape 1342"/>
          <p:cNvSpPr/>
          <p:nvPr/>
        </p:nvSpPr>
        <p:spPr>
          <a:xfrm>
            <a:off x="634172" y="1930400"/>
            <a:ext cx="21032856" cy="1214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6000">
                <a:latin typeface="Roboto Light"/>
                <a:ea typeface="Roboto Light"/>
                <a:cs typeface="Roboto Light"/>
                <a:sym typeface="Roboto Light"/>
              </a:defRPr>
            </a:pPr>
            <a:r>
              <a:t>VBox Pane</a:t>
            </a: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r>
              <a:t>Stack Pane (stacks all nodes on top of each other)</a:t>
            </a: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r>
              <a:t>GridPane </a:t>
            </a: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p:txBody>
      </p:sp>
      <p:pic>
        <p:nvPicPr>
          <p:cNvPr id="199" name="Screen Shot 2017-04-23 at 12.59.47.jpg" descr="Screen Shot 2017-04-23 at 12.59.47.jpg"/>
          <p:cNvPicPr>
            <a:picLocks noChangeAspect="1"/>
          </p:cNvPicPr>
          <p:nvPr/>
        </p:nvPicPr>
        <p:blipFill>
          <a:blip r:embed="rId2">
            <a:extLst/>
          </a:blip>
          <a:stretch>
            <a:fillRect/>
          </a:stretch>
        </p:blipFill>
        <p:spPr>
          <a:xfrm>
            <a:off x="5295205" y="2072977"/>
            <a:ext cx="3365501" cy="4102101"/>
          </a:xfrm>
          <a:prstGeom prst="rect">
            <a:avLst/>
          </a:prstGeom>
          <a:ln w="12700">
            <a:miter lim="400000"/>
          </a:ln>
        </p:spPr>
      </p:pic>
      <p:pic>
        <p:nvPicPr>
          <p:cNvPr id="200" name="Screen Shot 2017-04-23 at 13.00.24.jpg" descr="Screen Shot 2017-04-23 at 13.00.24.jpg"/>
          <p:cNvPicPr>
            <a:picLocks noChangeAspect="1"/>
          </p:cNvPicPr>
          <p:nvPr/>
        </p:nvPicPr>
        <p:blipFill>
          <a:blip r:embed="rId3">
            <a:extLst/>
          </a:blip>
          <a:stretch>
            <a:fillRect/>
          </a:stretch>
        </p:blipFill>
        <p:spPr>
          <a:xfrm>
            <a:off x="17691397" y="5507831"/>
            <a:ext cx="2971801" cy="2133601"/>
          </a:xfrm>
          <a:prstGeom prst="rect">
            <a:avLst/>
          </a:prstGeom>
          <a:ln w="12700">
            <a:miter lim="400000"/>
          </a:ln>
        </p:spPr>
      </p:pic>
      <p:pic>
        <p:nvPicPr>
          <p:cNvPr id="201" name="Screen Shot 2017-04-23 at 13.01.02.jpg" descr="Screen Shot 2017-04-23 at 13.01.02.jpg"/>
          <p:cNvPicPr>
            <a:picLocks noChangeAspect="1"/>
          </p:cNvPicPr>
          <p:nvPr/>
        </p:nvPicPr>
        <p:blipFill>
          <a:blip r:embed="rId4">
            <a:extLst/>
          </a:blip>
          <a:stretch>
            <a:fillRect/>
          </a:stretch>
        </p:blipFill>
        <p:spPr>
          <a:xfrm>
            <a:off x="4558903" y="7596088"/>
            <a:ext cx="12065001" cy="5334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04" name="Shape 1339"/>
          <p:cNvSpPr/>
          <p:nvPr/>
        </p:nvSpPr>
        <p:spPr>
          <a:xfrm>
            <a:off x="780429" y="365898"/>
            <a:ext cx="10459475" cy="939801"/>
          </a:xfrm>
          <a:prstGeom prst="rect">
            <a:avLst/>
          </a:prstGeom>
          <a:ln w="12700">
            <a:miter lim="400000"/>
          </a:ln>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p>
        </p:txBody>
      </p:sp>
      <p:sp>
        <p:nvSpPr>
          <p:cNvPr id="205"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06"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11</a:t>
            </a:r>
          </a:p>
        </p:txBody>
      </p:sp>
      <p:sp>
        <p:nvSpPr>
          <p:cNvPr id="207" name="Shape 1342"/>
          <p:cNvSpPr/>
          <p:nvPr/>
        </p:nvSpPr>
        <p:spPr>
          <a:xfrm>
            <a:off x="405572" y="2127250"/>
            <a:ext cx="21032856" cy="1515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6000">
                <a:latin typeface="Roboto Light"/>
                <a:ea typeface="Roboto Light"/>
                <a:cs typeface="Roboto Light"/>
                <a:sym typeface="Roboto Light"/>
              </a:defRPr>
            </a:pPr>
            <a:r>
              <a:t>FlowPane</a:t>
            </a: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r>
              <a:t>and and awesome The AnchorPane that enables you to anchor nodes to the top, bottom, left side, right side, or center of the pane. As the window is resized, the nodes maintain their position relative to their anchor point.</a:t>
            </a: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p>
        </p:txBody>
      </p:sp>
      <p:pic>
        <p:nvPicPr>
          <p:cNvPr id="208" name="Screen Shot 2017-04-23 at 13.01.42.jpg" descr="Screen Shot 2017-04-23 at 13.01.42.jpg"/>
          <p:cNvPicPr>
            <a:picLocks noChangeAspect="1"/>
          </p:cNvPicPr>
          <p:nvPr/>
        </p:nvPicPr>
        <p:blipFill>
          <a:blip r:embed="rId2">
            <a:extLst/>
          </a:blip>
          <a:stretch>
            <a:fillRect/>
          </a:stretch>
        </p:blipFill>
        <p:spPr>
          <a:xfrm>
            <a:off x="4502943" y="1931888"/>
            <a:ext cx="3568701" cy="64643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11"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12"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More about AnchorPane please?</a:t>
            </a:r>
          </a:p>
        </p:txBody>
      </p:sp>
      <p:sp>
        <p:nvSpPr>
          <p:cNvPr id="213"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14"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12</a:t>
            </a:r>
          </a:p>
        </p:txBody>
      </p:sp>
      <p:sp>
        <p:nvSpPr>
          <p:cNvPr id="215" name="AnchorPane anchorpane = new AnchorPane();…"/>
          <p:cNvSpPr/>
          <p:nvPr/>
        </p:nvSpPr>
        <p:spPr>
          <a:xfrm>
            <a:off x="347636" y="1893286"/>
            <a:ext cx="17262092" cy="1111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latin typeface="Monaco"/>
                <a:ea typeface="Monaco"/>
                <a:cs typeface="Monaco"/>
                <a:sym typeface="Monaco"/>
              </a:defRPr>
            </a:pPr>
            <a:r>
              <a:t> AnchorPane anchorpane = new AnchorPane();</a:t>
            </a:r>
          </a:p>
          <a:p>
            <a:pPr algn="l">
              <a:defRPr>
                <a:latin typeface="Monaco"/>
                <a:ea typeface="Monaco"/>
                <a:cs typeface="Monaco"/>
                <a:sym typeface="Monaco"/>
              </a:defRPr>
            </a:pPr>
            <a:r>
              <a:t> Button buttonSave = new Button("Save");</a:t>
            </a:r>
          </a:p>
          <a:p>
            <a:pPr algn="l">
              <a:defRPr>
                <a:latin typeface="Monaco"/>
                <a:ea typeface="Monaco"/>
                <a:cs typeface="Monaco"/>
                <a:sym typeface="Monaco"/>
              </a:defRPr>
            </a:pPr>
            <a:r>
              <a:t> Button buttonCancel = new Button("Cancel");</a:t>
            </a:r>
          </a:p>
          <a:p>
            <a:pPr algn="l">
              <a:defRPr>
                <a:latin typeface="Monaco"/>
                <a:ea typeface="Monaco"/>
                <a:cs typeface="Monaco"/>
                <a:sym typeface="Monaco"/>
              </a:defRPr>
            </a:pPr>
            <a:r>
              <a:t> HBox hb = new HBox();</a:t>
            </a:r>
          </a:p>
          <a:p>
            <a:pPr algn="l">
              <a:defRPr>
                <a:latin typeface="Monaco"/>
                <a:ea typeface="Monaco"/>
                <a:cs typeface="Monaco"/>
                <a:sym typeface="Monaco"/>
              </a:defRPr>
            </a:pPr>
            <a:r>
              <a:t> hb.setPadding(new Insets(0, 10, 10, 10));</a:t>
            </a:r>
          </a:p>
          <a:p>
            <a:pPr algn="l">
              <a:defRPr>
                <a:latin typeface="Monaco"/>
                <a:ea typeface="Monaco"/>
                <a:cs typeface="Monaco"/>
                <a:sym typeface="Monaco"/>
              </a:defRPr>
            </a:pPr>
            <a:r>
              <a:t> hb.setSpacing(10);</a:t>
            </a:r>
          </a:p>
          <a:p>
            <a:pPr algn="l">
              <a:defRPr>
                <a:latin typeface="Monaco"/>
                <a:ea typeface="Monaco"/>
                <a:cs typeface="Monaco"/>
                <a:sym typeface="Monaco"/>
              </a:defRPr>
            </a:pPr>
            <a:r>
              <a:t> hb.getChildren().addAll(buttonSave,</a:t>
            </a:r>
          </a:p>
          <a:p>
            <a:pPr algn="l">
              <a:defRPr>
                <a:latin typeface="Monaco"/>
                <a:ea typeface="Monaco"/>
                <a:cs typeface="Monaco"/>
                <a:sym typeface="Monaco"/>
              </a:defRPr>
            </a:pPr>
            <a:r>
              <a:t>                     buttonCancel);</a:t>
            </a:r>
          </a:p>
          <a:p>
            <a:pPr algn="l">
              <a:defRPr>
                <a:latin typeface="Monaco"/>
                <a:ea typeface="Monaco"/>
                <a:cs typeface="Monaco"/>
                <a:sym typeface="Monaco"/>
              </a:defRPr>
            </a:pPr>
            <a:r>
              <a:t> //Add grid from the previous example</a:t>
            </a:r>
          </a:p>
          <a:p>
            <a:pPr algn="l">
              <a:defRPr>
                <a:latin typeface="Monaco"/>
                <a:ea typeface="Monaco"/>
                <a:cs typeface="Monaco"/>
                <a:sym typeface="Monaco"/>
              </a:defRPr>
            </a:pPr>
            <a:r>
              <a:t> anchorpane.getChildren().addAll(grid,hb);</a:t>
            </a:r>
          </a:p>
          <a:p>
            <a:pPr algn="l">
              <a:defRPr>
                <a:latin typeface="Monaco"/>
                <a:ea typeface="Monaco"/>
                <a:cs typeface="Monaco"/>
                <a:sym typeface="Monaco"/>
              </a:defRPr>
            </a:pPr>
            <a:r>
              <a:t> AnchorPane.setBottomAnchor(hb, 8.0);</a:t>
            </a:r>
          </a:p>
          <a:p>
            <a:pPr algn="l">
              <a:defRPr>
                <a:latin typeface="Monaco"/>
                <a:ea typeface="Monaco"/>
                <a:cs typeface="Monaco"/>
                <a:sym typeface="Monaco"/>
              </a:defRPr>
            </a:pPr>
            <a:r>
              <a:t> AnchorPane.setRightAnchor(hb, 5.0);</a:t>
            </a:r>
          </a:p>
          <a:p>
            <a:pPr algn="l">
              <a:defRPr>
                <a:latin typeface="Monaco"/>
                <a:ea typeface="Monaco"/>
                <a:cs typeface="Monaco"/>
                <a:sym typeface="Monaco"/>
              </a:defRPr>
            </a:pPr>
            <a:r>
              <a:t> AnchorPane.setTopAnchor(grid, 10.0); </a:t>
            </a:r>
          </a:p>
        </p:txBody>
      </p:sp>
      <p:pic>
        <p:nvPicPr>
          <p:cNvPr id="216" name="Screen Shot 2017-04-23 at 13.03.16.jpg" descr="Screen Shot 2017-04-23 at 13.03.16.jpg"/>
          <p:cNvPicPr>
            <a:picLocks noChangeAspect="1"/>
          </p:cNvPicPr>
          <p:nvPr/>
        </p:nvPicPr>
        <p:blipFill>
          <a:blip r:embed="rId2">
            <a:extLst/>
          </a:blip>
          <a:stretch>
            <a:fillRect/>
          </a:stretch>
        </p:blipFill>
        <p:spPr>
          <a:xfrm>
            <a:off x="17553086" y="4330576"/>
            <a:ext cx="5842001" cy="62357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19"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20"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JavaFX is a bit ugly ?</a:t>
            </a:r>
          </a:p>
        </p:txBody>
      </p:sp>
      <p:sp>
        <p:nvSpPr>
          <p:cNvPr id="221"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22"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13</a:t>
            </a:r>
          </a:p>
        </p:txBody>
      </p:sp>
      <p:sp>
        <p:nvSpPr>
          <p:cNvPr id="223" name="Shape 1342"/>
          <p:cNvSpPr/>
          <p:nvPr/>
        </p:nvSpPr>
        <p:spPr>
          <a:xfrm>
            <a:off x="1091372" y="2235835"/>
            <a:ext cx="21032856" cy="102349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6000">
                <a:latin typeface="Roboto Light"/>
                <a:ea typeface="Roboto Light"/>
                <a:cs typeface="Roboto Light"/>
                <a:sym typeface="Roboto Light"/>
              </a:defRPr>
            </a:pPr>
            <a:r>
              <a:t>JavaFX support CSS so we can use CSS to style everything.</a:t>
            </a:r>
          </a:p>
          <a:p>
            <a:pPr marL="601578" indent="-601578" algn="just">
              <a:lnSpc>
                <a:spcPct val="130000"/>
              </a:lnSpc>
              <a:buSzPct val="100000"/>
              <a:buChar char="•"/>
              <a:defRPr sz="6000">
                <a:latin typeface="Roboto Light"/>
                <a:ea typeface="Roboto Light"/>
                <a:cs typeface="Roboto Light"/>
                <a:sym typeface="Roboto Light"/>
              </a:defRPr>
            </a:pPr>
            <a:r>
              <a:t>It comes with a buid in theme called Modena but we can find Mac themes, Material themes and so on.</a:t>
            </a:r>
          </a:p>
          <a:p>
            <a:pPr marL="601578" indent="-601578" algn="just">
              <a:lnSpc>
                <a:spcPct val="130000"/>
              </a:lnSpc>
              <a:buSzPct val="100000"/>
              <a:buChar char="•"/>
              <a:defRPr sz="6000">
                <a:latin typeface="Roboto Light"/>
                <a:ea typeface="Roboto Light"/>
                <a:cs typeface="Roboto Light"/>
                <a:sym typeface="Roboto Light"/>
              </a:defRPr>
            </a:pPr>
            <a:r>
              <a:t>We can write our own using CSS selectors, like:</a:t>
            </a:r>
          </a:p>
          <a:p>
            <a:pPr algn="just">
              <a:lnSpc>
                <a:spcPct val="130000"/>
              </a:lnSpc>
              <a:defRPr sz="6000">
                <a:latin typeface="Roboto Bold"/>
                <a:ea typeface="Roboto Bold"/>
                <a:cs typeface="Roboto Bold"/>
                <a:sym typeface="Roboto Bold"/>
              </a:defRPr>
            </a:pPr>
            <a:r>
              <a:t>Class Selectors                                       ID Selectors</a:t>
            </a:r>
          </a:p>
          <a:p>
            <a:pPr algn="just">
              <a:lnSpc>
                <a:spcPct val="130000"/>
              </a:lnSpc>
              <a:defRPr sz="6000">
                <a:latin typeface="Roboto Light"/>
                <a:ea typeface="Roboto Light"/>
                <a:cs typeface="Roboto Light"/>
                <a:sym typeface="Roboto Light"/>
              </a:defRPr>
            </a:pPr>
            <a:r>
              <a:t>.button                                                        #my-button</a:t>
            </a:r>
          </a:p>
          <a:p>
            <a:pPr algn="just">
              <a:lnSpc>
                <a:spcPct val="130000"/>
              </a:lnSpc>
              <a:defRPr sz="6000">
                <a:latin typeface="Roboto Light"/>
                <a:ea typeface="Roboto Light"/>
                <a:cs typeface="Roboto Light"/>
                <a:sym typeface="Roboto Light"/>
              </a:defRPr>
            </a:pPr>
            <a:r>
              <a:t>.check-box                                                 #shaded-hbox</a:t>
            </a:r>
          </a:p>
          <a:p>
            <a:pPr algn="just">
              <a:lnSpc>
                <a:spcPct val="130000"/>
              </a:lnSpc>
              <a:defRPr sz="6000">
                <a:latin typeface="Roboto Light"/>
                <a:ea typeface="Roboto Light"/>
                <a:cs typeface="Roboto Light"/>
                <a:sym typeface="Roboto Light"/>
              </a:defRPr>
            </a:pPr>
            <a:r>
              <a:t>.scroll-bar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26"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27"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JavaFX CSS support more info</a:t>
            </a:r>
          </a:p>
        </p:txBody>
      </p:sp>
      <p:sp>
        <p:nvSpPr>
          <p:cNvPr id="228"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29"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14</a:t>
            </a:r>
          </a:p>
        </p:txBody>
      </p:sp>
      <p:sp>
        <p:nvSpPr>
          <p:cNvPr id="230" name="Shape 1342"/>
          <p:cNvSpPr/>
          <p:nvPr/>
        </p:nvSpPr>
        <p:spPr>
          <a:xfrm>
            <a:off x="938972" y="2012315"/>
            <a:ext cx="21032856" cy="110375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10000"/>
              </a:lnSpc>
              <a:buSzPct val="100000"/>
              <a:buChar char="•"/>
              <a:defRPr sz="6000">
                <a:latin typeface="Roboto Light"/>
                <a:ea typeface="Roboto Light"/>
                <a:cs typeface="Roboto Light"/>
                <a:sym typeface="Roboto Light"/>
              </a:defRPr>
            </a:pPr>
            <a:r>
              <a:t>We can use descendant classes like .check-box .label</a:t>
            </a:r>
          </a:p>
          <a:p>
            <a:pPr marL="601578" indent="-601578" algn="just">
              <a:lnSpc>
                <a:spcPct val="110000"/>
              </a:lnSpc>
              <a:buSzPct val="100000"/>
              <a:buChar char="•"/>
              <a:defRPr sz="6000">
                <a:latin typeface="Roboto Light"/>
                <a:ea typeface="Roboto Light"/>
                <a:cs typeface="Roboto Light"/>
                <a:sym typeface="Roboto Light"/>
              </a:defRPr>
            </a:pPr>
            <a:r>
              <a:t>We can also use focus selectors like .radio-button:focused or :hover</a:t>
            </a:r>
          </a:p>
          <a:p>
            <a:pPr marL="601578" indent="-601578" algn="just">
              <a:lnSpc>
                <a:spcPct val="110000"/>
              </a:lnSpc>
              <a:buSzPct val="100000"/>
              <a:buChar char="•"/>
              <a:defRPr sz="6000">
                <a:latin typeface="Roboto Light"/>
                <a:ea typeface="Roboto Light"/>
                <a:cs typeface="Roboto Light"/>
                <a:sym typeface="Roboto Light"/>
              </a:defRPr>
            </a:pPr>
            <a:r>
              <a:t>The CSS rules and properties are defined as described here:</a:t>
            </a:r>
          </a:p>
          <a:p>
            <a:pPr algn="just">
              <a:lnSpc>
                <a:spcPct val="110000"/>
              </a:lnSpc>
              <a:defRPr sz="6000">
                <a:latin typeface="Roboto Bold"/>
                <a:ea typeface="Roboto Bold"/>
                <a:cs typeface="Roboto Bold"/>
                <a:sym typeface="Roboto Bold"/>
              </a:defRPr>
            </a:pPr>
            <a:r>
              <a:t>Rule property names correspond to the names of the properties for a class. The convention for property names with multiple words is to separate the words with a hyphen (-). Property names for styles in JavaFX style sheets are preceded by -fx-. Property names and values are separated by a colon (:). Rules are terminated with a semicolon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2" name="Screen Shot 2017-04-23 at 13.17.25.jpg" descr="Screen Shot 2017-04-23 at 13.17.25.jpg"/>
          <p:cNvPicPr>
            <a:picLocks noChangeAspect="1"/>
          </p:cNvPicPr>
          <p:nvPr/>
        </p:nvPicPr>
        <p:blipFill>
          <a:blip r:embed="rId2">
            <a:extLst/>
          </a:blip>
          <a:stretch>
            <a:fillRect/>
          </a:stretch>
        </p:blipFill>
        <p:spPr>
          <a:xfrm>
            <a:off x="13751024" y="3688556"/>
            <a:ext cx="4775201" cy="2476501"/>
          </a:xfrm>
          <a:prstGeom prst="rect">
            <a:avLst/>
          </a:prstGeom>
          <a:ln w="12700">
            <a:miter lim="400000"/>
          </a:ln>
          <a:effectLst>
            <a:outerShdw sx="100000" sy="100000" kx="0" ky="0" algn="b" rotWithShape="0" blurRad="38100" dist="25400" dir="5400000">
              <a:srgbClr val="000000">
                <a:alpha val="22128"/>
              </a:srgbClr>
            </a:outerShdw>
          </a:effectLst>
        </p:spPr>
      </p:pic>
      <p:sp>
        <p:nvSpPr>
          <p:cNvPr id="233"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34"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What !??! </a:t>
            </a:r>
          </a:p>
        </p:txBody>
      </p:sp>
      <p:sp>
        <p:nvSpPr>
          <p:cNvPr id="235"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36"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15</a:t>
            </a:r>
          </a:p>
        </p:txBody>
      </p:sp>
      <p:sp>
        <p:nvSpPr>
          <p:cNvPr id="237" name=".button{…"/>
          <p:cNvSpPr/>
          <p:nvPr/>
        </p:nvSpPr>
        <p:spPr>
          <a:xfrm>
            <a:off x="709609" y="2341485"/>
            <a:ext cx="12460710" cy="107218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500">
                <a:latin typeface="Monaco"/>
                <a:ea typeface="Monaco"/>
                <a:cs typeface="Monaco"/>
                <a:sym typeface="Monaco"/>
              </a:defRPr>
            </a:pPr>
            <a:r>
              <a:rPr>
                <a:solidFill>
                  <a:srgbClr val="931A68"/>
                </a:solidFill>
              </a:rPr>
              <a:t>.button{</a:t>
            </a:r>
            <a:endParaRPr>
              <a:solidFill>
                <a:srgbClr val="931A68"/>
              </a:solidFill>
            </a:endParaRPr>
          </a:p>
          <a:p>
            <a:pPr algn="l" defTabSz="457200">
              <a:defRPr sz="4500">
                <a:latin typeface="Monaco"/>
                <a:ea typeface="Monaco"/>
                <a:cs typeface="Monaco"/>
                <a:sym typeface="Monaco"/>
              </a:defRPr>
            </a:pPr>
            <a:r>
              <a:rPr>
                <a:solidFill>
                  <a:srgbClr val="931A68"/>
                </a:solidFill>
              </a:rPr>
              <a:t> -fx-text-fill: rgb(49, 89, 23);</a:t>
            </a:r>
            <a:endParaRPr>
              <a:solidFill>
                <a:srgbClr val="931A68"/>
              </a:solidFill>
            </a:endParaRPr>
          </a:p>
          <a:p>
            <a:pPr algn="l" defTabSz="457200">
              <a:defRPr sz="4500">
                <a:latin typeface="Monaco"/>
                <a:ea typeface="Monaco"/>
                <a:cs typeface="Monaco"/>
                <a:sym typeface="Monaco"/>
              </a:defRPr>
            </a:pPr>
            <a:r>
              <a:rPr>
                <a:solidFill>
                  <a:srgbClr val="931A68"/>
                </a:solidFill>
              </a:rPr>
              <a:t> -fx-border-color: rgb(49, 89, 23);</a:t>
            </a:r>
            <a:endParaRPr>
              <a:solidFill>
                <a:srgbClr val="931A68"/>
              </a:solidFill>
            </a:endParaRPr>
          </a:p>
          <a:p>
            <a:pPr algn="l" defTabSz="457200">
              <a:defRPr sz="4500">
                <a:latin typeface="Monaco"/>
                <a:ea typeface="Monaco"/>
                <a:cs typeface="Monaco"/>
                <a:sym typeface="Monaco"/>
              </a:defRPr>
            </a:pPr>
            <a:r>
              <a:rPr>
                <a:solidFill>
                  <a:srgbClr val="931A68"/>
                </a:solidFill>
              </a:rPr>
              <a:t> -fx-border-radius: 5;</a:t>
            </a:r>
            <a:endParaRPr>
              <a:solidFill>
                <a:srgbClr val="931A68"/>
              </a:solidFill>
            </a:endParaRPr>
          </a:p>
          <a:p>
            <a:pPr algn="l" defTabSz="457200">
              <a:defRPr sz="4500">
                <a:latin typeface="Monaco"/>
                <a:ea typeface="Monaco"/>
                <a:cs typeface="Monaco"/>
                <a:sym typeface="Monaco"/>
              </a:defRPr>
            </a:pPr>
            <a:r>
              <a:rPr>
                <a:solidFill>
                  <a:srgbClr val="931A68"/>
                </a:solidFill>
              </a:rPr>
              <a:t> -fx-padding: 3 6 6 6;</a:t>
            </a:r>
            <a:endParaRPr>
              <a:solidFill>
                <a:srgbClr val="931A68"/>
              </a:solidFill>
            </a:endParaRPr>
          </a:p>
          <a:p>
            <a:pPr algn="l" defTabSz="457200">
              <a:defRPr sz="4500">
                <a:latin typeface="Monaco"/>
                <a:ea typeface="Monaco"/>
                <a:cs typeface="Monaco"/>
                <a:sym typeface="Monaco"/>
              </a:defRPr>
            </a:pPr>
            <a:r>
              <a:rPr>
                <a:solidFill>
                  <a:srgbClr val="931A68"/>
                </a:solidFill>
              </a:rPr>
              <a:t>}</a:t>
            </a:r>
            <a:endParaRPr>
              <a:solidFill>
                <a:srgbClr val="931A68"/>
              </a:solidFill>
            </a:endParaRPr>
          </a:p>
          <a:p>
            <a:pPr algn="l" defTabSz="457200">
              <a:defRPr sz="4500">
                <a:latin typeface="Monaco"/>
                <a:ea typeface="Monaco"/>
                <a:cs typeface="Monaco"/>
                <a:sym typeface="Monaco"/>
              </a:defRPr>
            </a:pPr>
            <a:endParaRPr>
              <a:solidFill>
                <a:srgbClr val="931A68"/>
              </a:solidFill>
            </a:endParaRPr>
          </a:p>
          <a:p>
            <a:pPr algn="l" defTabSz="457200">
              <a:defRPr sz="4500">
                <a:latin typeface="Monaco"/>
                <a:ea typeface="Monaco"/>
                <a:cs typeface="Monaco"/>
                <a:sym typeface="Monaco"/>
              </a:defRPr>
            </a:pPr>
            <a:r>
              <a:rPr>
                <a:solidFill>
                  <a:srgbClr val="931A68"/>
                </a:solidFill>
              </a:rPr>
              <a:t>.button1{</a:t>
            </a:r>
            <a:endParaRPr>
              <a:solidFill>
                <a:srgbClr val="931A68"/>
              </a:solidFill>
            </a:endParaRPr>
          </a:p>
          <a:p>
            <a:pPr algn="l" defTabSz="457200">
              <a:defRPr sz="4500">
                <a:latin typeface="Monaco"/>
                <a:ea typeface="Monaco"/>
                <a:cs typeface="Monaco"/>
                <a:sym typeface="Monaco"/>
              </a:defRPr>
            </a:pPr>
            <a:r>
              <a:rPr>
                <a:solidFill>
                  <a:srgbClr val="931A68"/>
                </a:solidFill>
              </a:rPr>
              <a:t> -fx-text-fill: #006464;</a:t>
            </a:r>
            <a:endParaRPr>
              <a:solidFill>
                <a:srgbClr val="931A68"/>
              </a:solidFill>
            </a:endParaRPr>
          </a:p>
          <a:p>
            <a:pPr algn="l" defTabSz="457200">
              <a:defRPr sz="4500">
                <a:latin typeface="Monaco"/>
                <a:ea typeface="Monaco"/>
                <a:cs typeface="Monaco"/>
                <a:sym typeface="Monaco"/>
              </a:defRPr>
            </a:pPr>
            <a:r>
              <a:rPr>
                <a:solidFill>
                  <a:srgbClr val="931A68"/>
                </a:solidFill>
              </a:rPr>
              <a:t> -fx-background-color: #DFB951;</a:t>
            </a:r>
            <a:endParaRPr>
              <a:solidFill>
                <a:srgbClr val="931A68"/>
              </a:solidFill>
            </a:endParaRPr>
          </a:p>
          <a:p>
            <a:pPr algn="l" defTabSz="457200">
              <a:defRPr sz="4500">
                <a:latin typeface="Monaco"/>
                <a:ea typeface="Monaco"/>
                <a:cs typeface="Monaco"/>
                <a:sym typeface="Monaco"/>
              </a:defRPr>
            </a:pPr>
            <a:r>
              <a:rPr>
                <a:solidFill>
                  <a:srgbClr val="931A68"/>
                </a:solidFill>
              </a:rPr>
              <a:t> -fx-border-radius: 20;</a:t>
            </a:r>
            <a:endParaRPr>
              <a:solidFill>
                <a:srgbClr val="931A68"/>
              </a:solidFill>
            </a:endParaRPr>
          </a:p>
          <a:p>
            <a:pPr algn="l" defTabSz="457200">
              <a:defRPr sz="4500">
                <a:latin typeface="Monaco"/>
                <a:ea typeface="Monaco"/>
                <a:cs typeface="Monaco"/>
                <a:sym typeface="Monaco"/>
              </a:defRPr>
            </a:pPr>
            <a:r>
              <a:rPr>
                <a:solidFill>
                  <a:srgbClr val="931A68"/>
                </a:solidFill>
              </a:rPr>
              <a:t> -fx-background-radius: 20;</a:t>
            </a:r>
            <a:endParaRPr>
              <a:solidFill>
                <a:srgbClr val="931A68"/>
              </a:solidFill>
            </a:endParaRPr>
          </a:p>
          <a:p>
            <a:pPr algn="l" defTabSz="457200">
              <a:defRPr sz="4500">
                <a:latin typeface="Monaco"/>
                <a:ea typeface="Monaco"/>
                <a:cs typeface="Monaco"/>
                <a:sym typeface="Monaco"/>
              </a:defRPr>
            </a:pPr>
            <a:r>
              <a:rPr>
                <a:solidFill>
                  <a:srgbClr val="931A68"/>
                </a:solidFill>
              </a:rPr>
              <a:t> -fx-padding: 5;</a:t>
            </a:r>
            <a:endParaRPr>
              <a:solidFill>
                <a:srgbClr val="931A68"/>
              </a:solidFill>
            </a:endParaRPr>
          </a:p>
          <a:p>
            <a:pPr algn="l" defTabSz="457200">
              <a:defRPr sz="4500">
                <a:latin typeface="Monaco"/>
                <a:ea typeface="Monaco"/>
                <a:cs typeface="Monaco"/>
                <a:sym typeface="Monaco"/>
              </a:defRPr>
            </a:pPr>
            <a:r>
              <a:rPr>
                <a:solidFill>
                  <a:srgbClr val="931A68"/>
                </a:solidFill>
              </a:rPr>
              <a:t>}</a:t>
            </a:r>
          </a:p>
        </p:txBody>
      </p:sp>
      <p:pic>
        <p:nvPicPr>
          <p:cNvPr id="238" name="Screen Shot 2017-04-23 at 13.17.55.jpg" descr="Screen Shot 2017-04-23 at 13.17.55.jpg"/>
          <p:cNvPicPr>
            <a:picLocks noChangeAspect="1"/>
          </p:cNvPicPr>
          <p:nvPr/>
        </p:nvPicPr>
        <p:blipFill>
          <a:blip r:embed="rId3">
            <a:extLst/>
          </a:blip>
          <a:stretch>
            <a:fillRect/>
          </a:stretch>
        </p:blipFill>
        <p:spPr>
          <a:xfrm>
            <a:off x="14268849" y="9117806"/>
            <a:ext cx="3739352" cy="24765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0" name="imagechange.jpg" descr="imagechange.jpg"/>
          <p:cNvPicPr>
            <a:picLocks noChangeAspect="1"/>
          </p:cNvPicPr>
          <p:nvPr/>
        </p:nvPicPr>
        <p:blipFill>
          <a:blip r:embed="rId2">
            <a:extLst/>
          </a:blip>
          <a:srcRect l="0" t="120" r="0" b="120"/>
          <a:stretch>
            <a:fillRect/>
          </a:stretch>
        </p:blipFill>
        <p:spPr>
          <a:xfrm>
            <a:off x="-2" y="-2"/>
            <a:ext cx="24384003" cy="13716003"/>
          </a:xfrm>
          <a:prstGeom prst="rect">
            <a:avLst/>
          </a:prstGeom>
          <a:ln w="12700">
            <a:miter lim="400000"/>
          </a:ln>
          <a:effectLst>
            <a:outerShdw sx="100000" sy="100000" kx="0" ky="0" algn="b" rotWithShape="0" blurRad="38100" dist="25400" dir="5400000">
              <a:srgbClr val="000000">
                <a:alpha val="50000"/>
              </a:srgbClr>
            </a:outerShdw>
          </a:effectLst>
        </p:spPr>
      </p:pic>
      <p:sp>
        <p:nvSpPr>
          <p:cNvPr id="241" name="Shape 508"/>
          <p:cNvSpPr/>
          <p:nvPr/>
        </p:nvSpPr>
        <p:spPr>
          <a:xfrm>
            <a:off x="-7838" y="-12700"/>
            <a:ext cx="24383306" cy="13741400"/>
          </a:xfrm>
          <a:prstGeom prst="rect">
            <a:avLst/>
          </a:prstGeom>
          <a:solidFill>
            <a:srgbClr val="3C71ED">
              <a:alpha val="81069"/>
            </a:srgbClr>
          </a:solidFill>
          <a:ln w="12700">
            <a:miter lim="400000"/>
          </a:ln>
        </p:spPr>
        <p:txBody>
          <a:bodyPr lIns="50800" tIns="50800" rIns="50800" bIns="50800" anchor="ctr"/>
          <a:lstStyle/>
          <a:p>
            <a:pPr>
              <a:defRPr sz="3200">
                <a:solidFill>
                  <a:srgbClr val="FFFFFF"/>
                </a:solidFill>
              </a:defRPr>
            </a:pPr>
          </a:p>
        </p:txBody>
      </p:sp>
      <p:sp>
        <p:nvSpPr>
          <p:cNvPr id="242" name="Shape 509"/>
          <p:cNvSpPr/>
          <p:nvPr/>
        </p:nvSpPr>
        <p:spPr>
          <a:xfrm>
            <a:off x="7867237" y="5435600"/>
            <a:ext cx="8649525"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defRPr sz="8200">
                <a:solidFill>
                  <a:srgbClr val="FFFFFF"/>
                </a:solidFill>
                <a:latin typeface="Roboto Bold"/>
                <a:ea typeface="Roboto Bold"/>
                <a:cs typeface="Roboto Bold"/>
                <a:sym typeface="Roboto Bold"/>
              </a:defRPr>
            </a:pPr>
            <a:r>
              <a:t>JavaFX Fancy Login Example</a:t>
            </a:r>
          </a:p>
        </p:txBody>
      </p:sp>
      <p:sp>
        <p:nvSpPr>
          <p:cNvPr id="243" name="Shape 510"/>
          <p:cNvSpPr/>
          <p:nvPr/>
        </p:nvSpPr>
        <p:spPr>
          <a:xfrm>
            <a:off x="7481886" y="5108674"/>
            <a:ext cx="9420228" cy="3937596"/>
          </a:xfrm>
          <a:prstGeom prst="rect">
            <a:avLst/>
          </a:prstGeom>
          <a:ln w="25400">
            <a:solidFill>
              <a:srgbClr val="FFFFFF"/>
            </a:solidFill>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46"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47" name="Shape 1339"/>
          <p:cNvSpPr/>
          <p:nvPr/>
        </p:nvSpPr>
        <p:spPr>
          <a:xfrm>
            <a:off x="780429" y="-53202"/>
            <a:ext cx="104594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Is there Binding or something in Java FX?</a:t>
            </a:r>
          </a:p>
        </p:txBody>
      </p:sp>
      <p:sp>
        <p:nvSpPr>
          <p:cNvPr id="248"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49"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16</a:t>
            </a:r>
          </a:p>
        </p:txBody>
      </p:sp>
      <p:sp>
        <p:nvSpPr>
          <p:cNvPr id="250" name="Shape 1342"/>
          <p:cNvSpPr/>
          <p:nvPr/>
        </p:nvSpPr>
        <p:spPr>
          <a:xfrm>
            <a:off x="1091372" y="1800603"/>
            <a:ext cx="21032856" cy="111053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4000">
                <a:latin typeface="Roboto Light"/>
                <a:ea typeface="Roboto Light"/>
                <a:cs typeface="Roboto Light"/>
                <a:sym typeface="Roboto Light"/>
              </a:defRPr>
            </a:pPr>
            <a:r>
              <a:t>JavaFX supports binding for specific set of properties.</a:t>
            </a:r>
          </a:p>
          <a:p>
            <a:pPr marL="601578" indent="-601578" algn="just">
              <a:lnSpc>
                <a:spcPct val="130000"/>
              </a:lnSpc>
              <a:buSzPct val="100000"/>
              <a:buChar char="•"/>
              <a:defRPr sz="4000">
                <a:latin typeface="Roboto Light"/>
                <a:ea typeface="Roboto Light"/>
                <a:cs typeface="Roboto Light"/>
                <a:sym typeface="Roboto Light"/>
              </a:defRPr>
            </a:pPr>
            <a:r>
              <a:t>This properties are observable and are written like this:</a:t>
            </a:r>
          </a:p>
          <a:p>
            <a:pPr algn="just">
              <a:lnSpc>
                <a:spcPct val="130000"/>
              </a:lnSpc>
              <a:defRPr sz="4000">
                <a:latin typeface="Monaco"/>
                <a:ea typeface="Monaco"/>
                <a:cs typeface="Monaco"/>
                <a:sym typeface="Monaco"/>
              </a:defRPr>
            </a:pPr>
            <a:r>
              <a:t>class Bill {</a:t>
            </a:r>
          </a:p>
          <a:p>
            <a:pPr lvl="4" indent="914400" algn="l">
              <a:lnSpc>
                <a:spcPct val="130000"/>
              </a:lnSpc>
              <a:defRPr sz="4000">
                <a:solidFill>
                  <a:schemeClr val="accent2"/>
                </a:solidFill>
                <a:latin typeface="Monaco"/>
                <a:ea typeface="Monaco"/>
                <a:cs typeface="Monaco"/>
                <a:sym typeface="Monaco"/>
              </a:defRPr>
            </a:pPr>
            <a:r>
              <a:t> // Define a variable to store the property</a:t>
            </a:r>
          </a:p>
          <a:p>
            <a:pPr lvl="4" indent="914400" algn="l">
              <a:lnSpc>
                <a:spcPct val="130000"/>
              </a:lnSpc>
              <a:defRPr sz="4000">
                <a:latin typeface="Monaco"/>
                <a:ea typeface="Monaco"/>
                <a:cs typeface="Monaco"/>
                <a:sym typeface="Monaco"/>
              </a:defRPr>
            </a:pPr>
            <a:r>
              <a:t> private DoubleProperty amountDue = new SimpleDoubleProperty();</a:t>
            </a:r>
          </a:p>
          <a:p>
            <a:pPr lvl="4" indent="914400" algn="l">
              <a:lnSpc>
                <a:spcPct val="130000"/>
              </a:lnSpc>
              <a:defRPr sz="4000">
                <a:solidFill>
                  <a:schemeClr val="accent2"/>
                </a:solidFill>
                <a:latin typeface="Monaco"/>
                <a:ea typeface="Monaco"/>
                <a:cs typeface="Monaco"/>
                <a:sym typeface="Monaco"/>
              </a:defRPr>
            </a:pPr>
            <a:r>
              <a:t> // Define a getter for the property's value</a:t>
            </a:r>
          </a:p>
          <a:p>
            <a:pPr lvl="4" indent="914400" algn="l">
              <a:lnSpc>
                <a:spcPct val="130000"/>
              </a:lnSpc>
              <a:defRPr sz="4000">
                <a:latin typeface="Monaco"/>
                <a:ea typeface="Monaco"/>
                <a:cs typeface="Monaco"/>
                <a:sym typeface="Monaco"/>
              </a:defRPr>
            </a:pPr>
            <a:r>
              <a:t> public final double getAmountDue(){return amountDue.get();}</a:t>
            </a:r>
          </a:p>
          <a:p>
            <a:pPr lvl="4" indent="914400" algn="l">
              <a:lnSpc>
                <a:spcPct val="130000"/>
              </a:lnSpc>
              <a:defRPr sz="4000">
                <a:solidFill>
                  <a:schemeClr val="accent2">
                    <a:lumOff val="-5333"/>
                  </a:schemeClr>
                </a:solidFill>
                <a:latin typeface="Monaco"/>
                <a:ea typeface="Monaco"/>
                <a:cs typeface="Monaco"/>
                <a:sym typeface="Monaco"/>
              </a:defRPr>
            </a:pPr>
            <a:r>
              <a:t> // Define a setter for the property's value</a:t>
            </a:r>
          </a:p>
          <a:p>
            <a:pPr lvl="4" indent="914400" algn="l">
              <a:lnSpc>
                <a:spcPct val="130000"/>
              </a:lnSpc>
              <a:defRPr sz="4000">
                <a:latin typeface="Monaco"/>
                <a:ea typeface="Monaco"/>
                <a:cs typeface="Monaco"/>
                <a:sym typeface="Monaco"/>
              </a:defRPr>
            </a:pPr>
            <a:r>
              <a:t> public final void setAmountDue(double value){ amountDue.set(value); }</a:t>
            </a:r>
          </a:p>
          <a:p>
            <a:pPr lvl="4" indent="914400" algn="l">
              <a:lnSpc>
                <a:spcPct val="130000"/>
              </a:lnSpc>
              <a:defRPr sz="4000">
                <a:solidFill>
                  <a:schemeClr val="accent2"/>
                </a:solidFill>
                <a:latin typeface="Monaco"/>
                <a:ea typeface="Monaco"/>
                <a:cs typeface="Monaco"/>
                <a:sym typeface="Monaco"/>
              </a:defRPr>
            </a:pPr>
            <a:r>
              <a:t> // Define a getter for the property itself</a:t>
            </a:r>
          </a:p>
          <a:p>
            <a:pPr lvl="4" indent="914400" algn="l">
              <a:lnSpc>
                <a:spcPct val="130000"/>
              </a:lnSpc>
              <a:defRPr sz="4000">
                <a:latin typeface="Monaco"/>
                <a:ea typeface="Monaco"/>
                <a:cs typeface="Monaco"/>
                <a:sym typeface="Monaco"/>
              </a:defRPr>
            </a:pPr>
            <a:r>
              <a:t> public DoubleProperty amountDueProperty() {return amountDue;}</a:t>
            </a:r>
          </a:p>
          <a:p>
            <a:pPr algn="just">
              <a:lnSpc>
                <a:spcPct val="130000"/>
              </a:lnSpc>
              <a:defRPr sz="4000">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53"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54" name="Shape 1339"/>
          <p:cNvSpPr/>
          <p:nvPr/>
        </p:nvSpPr>
        <p:spPr>
          <a:xfrm>
            <a:off x="780429" y="-53202"/>
            <a:ext cx="104594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Is there Binding or something in Java FX?</a:t>
            </a:r>
          </a:p>
        </p:txBody>
      </p:sp>
      <p:sp>
        <p:nvSpPr>
          <p:cNvPr id="255"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56"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17</a:t>
            </a:r>
          </a:p>
        </p:txBody>
      </p:sp>
      <p:sp>
        <p:nvSpPr>
          <p:cNvPr id="257" name="Shape 1342"/>
          <p:cNvSpPr/>
          <p:nvPr/>
        </p:nvSpPr>
        <p:spPr>
          <a:xfrm>
            <a:off x="1091372" y="1800603"/>
            <a:ext cx="21032856" cy="111053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4000">
                <a:latin typeface="Roboto Light"/>
                <a:ea typeface="Roboto Light"/>
                <a:cs typeface="Roboto Light"/>
                <a:sym typeface="Roboto Light"/>
              </a:defRPr>
            </a:pPr>
            <a:r>
              <a:t>When we have observable property we can write observe it.</a:t>
            </a:r>
          </a:p>
          <a:p>
            <a:pPr marL="601578" indent="-601578" algn="just">
              <a:lnSpc>
                <a:spcPct val="130000"/>
              </a:lnSpc>
              <a:buSzPct val="100000"/>
              <a:buChar char="•"/>
              <a:defRPr sz="4000">
                <a:latin typeface="Roboto Light"/>
                <a:ea typeface="Roboto Light"/>
                <a:cs typeface="Roboto Light"/>
                <a:sym typeface="Roboto Light"/>
              </a:defRPr>
            </a:pPr>
          </a:p>
          <a:p>
            <a:pPr algn="just">
              <a:lnSpc>
                <a:spcPct val="130000"/>
              </a:lnSpc>
              <a:defRPr sz="4000">
                <a:latin typeface="Monaco"/>
                <a:ea typeface="Monaco"/>
                <a:cs typeface="Monaco"/>
                <a:sym typeface="Monaco"/>
              </a:defRPr>
            </a:pPr>
            <a:r>
              <a:t>class Bill {</a:t>
            </a:r>
          </a:p>
          <a:p>
            <a:pPr lvl="4" indent="914400" algn="l">
              <a:lnSpc>
                <a:spcPct val="130000"/>
              </a:lnSpc>
              <a:defRPr sz="4000">
                <a:solidFill>
                  <a:schemeClr val="accent2"/>
                </a:solidFill>
                <a:latin typeface="Monaco"/>
                <a:ea typeface="Monaco"/>
                <a:cs typeface="Monaco"/>
                <a:sym typeface="Monaco"/>
              </a:defRPr>
            </a:pPr>
            <a:r>
              <a:t> // Define a variable to store the property</a:t>
            </a:r>
          </a:p>
          <a:p>
            <a:pPr lvl="4" indent="914400" algn="l">
              <a:lnSpc>
                <a:spcPct val="130000"/>
              </a:lnSpc>
              <a:defRPr sz="4000">
                <a:latin typeface="Monaco"/>
                <a:ea typeface="Monaco"/>
                <a:cs typeface="Monaco"/>
                <a:sym typeface="Monaco"/>
              </a:defRPr>
            </a:pPr>
            <a:r>
              <a:t> private DoubleProperty amountDue = new SimpleDoubleProperty();</a:t>
            </a:r>
          </a:p>
          <a:p>
            <a:pPr lvl="4" indent="914400" algn="l">
              <a:lnSpc>
                <a:spcPct val="130000"/>
              </a:lnSpc>
              <a:defRPr sz="4000">
                <a:solidFill>
                  <a:schemeClr val="accent2"/>
                </a:solidFill>
                <a:latin typeface="Monaco"/>
                <a:ea typeface="Monaco"/>
                <a:cs typeface="Monaco"/>
                <a:sym typeface="Monaco"/>
              </a:defRPr>
            </a:pPr>
            <a:r>
              <a:t> // Define a getter for the property's value</a:t>
            </a:r>
          </a:p>
          <a:p>
            <a:pPr lvl="4" indent="914400" algn="l">
              <a:lnSpc>
                <a:spcPct val="130000"/>
              </a:lnSpc>
              <a:defRPr sz="4000">
                <a:latin typeface="Monaco"/>
                <a:ea typeface="Monaco"/>
                <a:cs typeface="Monaco"/>
                <a:sym typeface="Monaco"/>
              </a:defRPr>
            </a:pPr>
            <a:r>
              <a:t> public final double getAmountDue(){return amountDue.get();}</a:t>
            </a:r>
          </a:p>
          <a:p>
            <a:pPr lvl="4" indent="914400" algn="l">
              <a:lnSpc>
                <a:spcPct val="130000"/>
              </a:lnSpc>
              <a:defRPr sz="4000">
                <a:solidFill>
                  <a:schemeClr val="accent2">
                    <a:lumOff val="-5333"/>
                  </a:schemeClr>
                </a:solidFill>
                <a:latin typeface="Monaco"/>
                <a:ea typeface="Monaco"/>
                <a:cs typeface="Monaco"/>
                <a:sym typeface="Monaco"/>
              </a:defRPr>
            </a:pPr>
            <a:r>
              <a:t> // Define a setter for the property's value</a:t>
            </a:r>
          </a:p>
          <a:p>
            <a:pPr lvl="4" indent="914400" algn="l">
              <a:lnSpc>
                <a:spcPct val="130000"/>
              </a:lnSpc>
              <a:defRPr sz="4000">
                <a:latin typeface="Monaco"/>
                <a:ea typeface="Monaco"/>
                <a:cs typeface="Monaco"/>
                <a:sym typeface="Monaco"/>
              </a:defRPr>
            </a:pPr>
            <a:r>
              <a:t> public final void setAmountDue(double value){ amountDue.set(value); }</a:t>
            </a:r>
          </a:p>
          <a:p>
            <a:pPr lvl="4" indent="914400" algn="l">
              <a:lnSpc>
                <a:spcPct val="130000"/>
              </a:lnSpc>
              <a:defRPr sz="4000">
                <a:solidFill>
                  <a:schemeClr val="accent2"/>
                </a:solidFill>
                <a:latin typeface="Monaco"/>
                <a:ea typeface="Monaco"/>
                <a:cs typeface="Monaco"/>
                <a:sym typeface="Monaco"/>
              </a:defRPr>
            </a:pPr>
            <a:r>
              <a:t> // Define a getter for the property itself</a:t>
            </a:r>
          </a:p>
          <a:p>
            <a:pPr lvl="4" indent="914400" algn="l">
              <a:lnSpc>
                <a:spcPct val="130000"/>
              </a:lnSpc>
              <a:defRPr sz="4000">
                <a:latin typeface="Monaco"/>
                <a:ea typeface="Monaco"/>
                <a:cs typeface="Monaco"/>
                <a:sym typeface="Monaco"/>
              </a:defRPr>
            </a:pPr>
            <a:r>
              <a:t> public DoubleProperty amountDueProperty() {return amountDue;}</a:t>
            </a:r>
          </a:p>
          <a:p>
            <a:pPr algn="just">
              <a:lnSpc>
                <a:spcPct val="130000"/>
              </a:lnSpc>
              <a:defRPr sz="4000">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5"/>
          <p:cNvSpPr/>
          <p:nvPr/>
        </p:nvSpPr>
        <p:spPr>
          <a:xfrm>
            <a:off x="-1" y="16637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124" name="Shape 126"/>
          <p:cNvSpPr/>
          <p:nvPr/>
        </p:nvSpPr>
        <p:spPr>
          <a:xfrm>
            <a:off x="-1" y="0"/>
            <a:ext cx="24384000" cy="1667569"/>
          </a:xfrm>
          <a:prstGeom prst="rect">
            <a:avLst/>
          </a:prstGeom>
          <a:solidFill>
            <a:srgbClr val="3D71EE"/>
          </a:solidFill>
          <a:ln w="12700">
            <a:miter lim="400000"/>
          </a:ln>
        </p:spPr>
        <p:txBody>
          <a:bodyPr lIns="50800" tIns="50800" rIns="50800" bIns="50800" anchor="ctr"/>
          <a:lstStyle/>
          <a:p>
            <a:pPr>
              <a:defRPr sz="3200">
                <a:solidFill>
                  <a:srgbClr val="4773CC"/>
                </a:solidFill>
              </a:defRPr>
            </a:pPr>
          </a:p>
        </p:txBody>
      </p:sp>
      <p:sp>
        <p:nvSpPr>
          <p:cNvPr id="125" name="Shape 127"/>
          <p:cNvSpPr/>
          <p:nvPr/>
        </p:nvSpPr>
        <p:spPr>
          <a:xfrm>
            <a:off x="-39231" y="376584"/>
            <a:ext cx="7774662"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solidFill>
                  <a:srgbClr val="FFFFFF"/>
                </a:solidFill>
                <a:latin typeface="Roboto Bold"/>
                <a:ea typeface="Roboto Bold"/>
                <a:cs typeface="Roboto Bold"/>
                <a:sym typeface="Roboto Bold"/>
              </a:defRPr>
            </a:lvl1pPr>
          </a:lstStyle>
          <a:p>
            <a:pPr/>
            <a:r>
              <a:t>Who is Nayden Gochev ?</a:t>
            </a:r>
          </a:p>
        </p:txBody>
      </p:sp>
      <p:sp>
        <p:nvSpPr>
          <p:cNvPr id="126" name="Shape 128"/>
          <p:cNvSpPr/>
          <p:nvPr/>
        </p:nvSpPr>
        <p:spPr>
          <a:xfrm>
            <a:off x="22051415" y="994816"/>
            <a:ext cx="1325069" cy="1325068"/>
          </a:xfrm>
          <a:prstGeom prst="ellipse">
            <a:avLst/>
          </a:prstGeom>
          <a:solidFill>
            <a:srgbClr val="25DB89"/>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27" name="Shape 129"/>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a:t>
            </a:r>
          </a:p>
        </p:txBody>
      </p:sp>
      <p:sp>
        <p:nvSpPr>
          <p:cNvPr id="128" name="Shape 130"/>
          <p:cNvSpPr/>
          <p:nvPr/>
        </p:nvSpPr>
        <p:spPr>
          <a:xfrm>
            <a:off x="8117010" y="4988173"/>
            <a:ext cx="12102755" cy="4857254"/>
          </a:xfrm>
          <a:prstGeom prst="rect">
            <a:avLst/>
          </a:prstGeom>
          <a:solidFill>
            <a:srgbClr val="FFFFFF"/>
          </a:solidFill>
          <a:ln w="12700">
            <a:miter lim="400000"/>
          </a:ln>
          <a:effectLst>
            <a:outerShdw sx="100000" sy="100000" kx="0" ky="0" algn="b" rotWithShape="0" blurRad="76200" dist="82656" dir="3441137">
              <a:srgbClr val="000000">
                <a:alpha val="7863"/>
              </a:srgbClr>
            </a:outerShdw>
          </a:effectLst>
        </p:spPr>
        <p:txBody>
          <a:bodyPr lIns="50800" tIns="50800" rIns="50800" bIns="50800" anchor="ctr"/>
          <a:lstStyle/>
          <a:p>
            <a:pPr>
              <a:defRPr sz="3200">
                <a:solidFill>
                  <a:srgbClr val="FFFFFF"/>
                </a:solidFill>
              </a:defRPr>
            </a:pPr>
          </a:p>
        </p:txBody>
      </p:sp>
      <p:sp>
        <p:nvSpPr>
          <p:cNvPr id="129" name="Shape 131"/>
          <p:cNvSpPr/>
          <p:nvPr/>
        </p:nvSpPr>
        <p:spPr>
          <a:xfrm>
            <a:off x="8808576" y="5584638"/>
            <a:ext cx="7925327"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pc="240" sz="4000">
                <a:latin typeface="Roboto Black"/>
                <a:ea typeface="Roboto Black"/>
                <a:cs typeface="Roboto Black"/>
                <a:sym typeface="Roboto Black"/>
              </a:defRPr>
            </a:lvl1pPr>
          </a:lstStyle>
          <a:p>
            <a:pPr/>
            <a:r>
              <a:t>Nayden Gochev</a:t>
            </a:r>
          </a:p>
        </p:txBody>
      </p:sp>
      <p:sp>
        <p:nvSpPr>
          <p:cNvPr id="130" name="Shape 132"/>
          <p:cNvSpPr/>
          <p:nvPr/>
        </p:nvSpPr>
        <p:spPr>
          <a:xfrm>
            <a:off x="8821276" y="6395460"/>
            <a:ext cx="6465472" cy="40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defRPr sz="1800">
                <a:solidFill>
                  <a:srgbClr val="5095EE"/>
                </a:solidFill>
                <a:latin typeface="Roboto Medium"/>
                <a:ea typeface="Roboto Medium"/>
                <a:cs typeface="Roboto Medium"/>
                <a:sym typeface="Roboto Medium"/>
              </a:defRPr>
            </a:lvl1pPr>
          </a:lstStyle>
          <a:p>
            <a:pPr/>
            <a:r>
              <a:t>Solution Architect</a:t>
            </a:r>
          </a:p>
        </p:txBody>
      </p:sp>
      <p:sp>
        <p:nvSpPr>
          <p:cNvPr id="131" name="Shape 133"/>
          <p:cNvSpPr/>
          <p:nvPr/>
        </p:nvSpPr>
        <p:spPr>
          <a:xfrm>
            <a:off x="8808576" y="6806232"/>
            <a:ext cx="10894616" cy="307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solidFill>
                  <a:srgbClr val="44484E"/>
                </a:solidFill>
                <a:latin typeface="Roboto Light"/>
                <a:ea typeface="Roboto Light"/>
                <a:cs typeface="Roboto Light"/>
                <a:sym typeface="Roboto Light"/>
              </a:defRPr>
            </a:pPr>
            <a:r>
              <a:t>Solution Architect at Nemesis Software with with more than 12 years of experience. Developer, Trainer and consultant in many international companies and Bulgarian companies., took part in many conferences, seminars, technical trainings in multiple academic and non academic structures and companies. One of the organizers of jPrime and jProfessionals conferences and the monthly Bulgarian Java User Group seminars. </a:t>
            </a:r>
          </a:p>
          <a:p>
            <a:pPr algn="l">
              <a:defRPr sz="2000">
                <a:solidFill>
                  <a:srgbClr val="44484E"/>
                </a:solidFill>
                <a:latin typeface="Roboto Light"/>
                <a:ea typeface="Roboto Light"/>
                <a:cs typeface="Roboto Light"/>
                <a:sym typeface="Roboto Light"/>
              </a:defRPr>
            </a:pPr>
          </a:p>
          <a:p>
            <a:pPr algn="l">
              <a:defRPr sz="2000">
                <a:solidFill>
                  <a:srgbClr val="44484E"/>
                </a:solidFill>
                <a:latin typeface="Roboto Light"/>
                <a:ea typeface="Roboto Light"/>
                <a:cs typeface="Roboto Light"/>
                <a:sym typeface="Roboto Light"/>
              </a:defRPr>
            </a:pPr>
            <a:r>
              <a:t>Huge Java fan with love for all *.java and big community supporter. </a:t>
            </a:r>
          </a:p>
          <a:p>
            <a:pPr algn="l">
              <a:defRPr sz="2000">
                <a:solidFill>
                  <a:srgbClr val="44484E"/>
                </a:solidFill>
                <a:latin typeface="Roboto Light"/>
                <a:ea typeface="Roboto Light"/>
                <a:cs typeface="Roboto Light"/>
                <a:sym typeface="Roboto Light"/>
              </a:defRPr>
            </a:pPr>
            <a:r>
              <a:t>My personal blog can be found at </a:t>
            </a:r>
            <a:r>
              <a:rPr>
                <a:solidFill>
                  <a:srgbClr val="F8BA01"/>
                </a:solidFill>
                <a:hlinkClick r:id="rId2" invalidUrl="" action="" tgtFrame="" tooltip="" history="1" highlightClick="0" endSnd="0"/>
              </a:rPr>
              <a:t>gochev.org</a:t>
            </a:r>
            <a:br/>
          </a:p>
        </p:txBody>
      </p:sp>
      <p:pic>
        <p:nvPicPr>
          <p:cNvPr id="132" name="imagechange.jpg" descr="imagechange.jpg"/>
          <p:cNvPicPr>
            <a:picLocks noChangeAspect="1"/>
          </p:cNvPicPr>
          <p:nvPr/>
        </p:nvPicPr>
        <p:blipFill>
          <a:blip r:embed="rId3">
            <a:extLst/>
          </a:blip>
          <a:srcRect l="41672" t="31851" r="41672" b="31851"/>
          <a:stretch>
            <a:fillRect/>
          </a:stretch>
        </p:blipFill>
        <p:spPr>
          <a:xfrm>
            <a:off x="4164234" y="4988171"/>
            <a:ext cx="3952778" cy="4857256"/>
          </a:xfrm>
          <a:prstGeom prst="rect">
            <a:avLst/>
          </a:prstGeom>
          <a:ln w="12700">
            <a:miter lim="400000"/>
          </a:ln>
          <a:effectLst>
            <a:outerShdw sx="100000" sy="100000" kx="0" ky="0" algn="b" rotWithShape="0" blurRad="76200" dist="82656" dir="3441137">
              <a:srgbClr val="000000">
                <a:alpha val="7863"/>
              </a:srgbClr>
            </a:outerShdw>
          </a:effectLst>
        </p:spPr>
      </p:pic>
      <p:pic>
        <p:nvPicPr>
          <p:cNvPr id="133" name="14317497_10208486600257125_944217173811801554_n (1).jpg" descr="14317497_10208486600257125_944217173811801554_n (1).jpg"/>
          <p:cNvPicPr>
            <a:picLocks noChangeAspect="1"/>
          </p:cNvPicPr>
          <p:nvPr/>
        </p:nvPicPr>
        <p:blipFill>
          <a:blip r:embed="rId4">
            <a:extLst/>
          </a:blip>
          <a:stretch>
            <a:fillRect/>
          </a:stretch>
        </p:blipFill>
        <p:spPr>
          <a:xfrm>
            <a:off x="3266578" y="4988173"/>
            <a:ext cx="4857255" cy="4857255"/>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9" name="imagechange.jpg" descr="imagechange.jpg"/>
          <p:cNvPicPr>
            <a:picLocks noChangeAspect="1"/>
          </p:cNvPicPr>
          <p:nvPr/>
        </p:nvPicPr>
        <p:blipFill>
          <a:blip r:embed="rId2">
            <a:extLst/>
          </a:blip>
          <a:srcRect l="0" t="120" r="0" b="120"/>
          <a:stretch>
            <a:fillRect/>
          </a:stretch>
        </p:blipFill>
        <p:spPr>
          <a:xfrm>
            <a:off x="-2" y="-2"/>
            <a:ext cx="24384003" cy="13716003"/>
          </a:xfrm>
          <a:prstGeom prst="rect">
            <a:avLst/>
          </a:prstGeom>
          <a:ln w="12700">
            <a:miter lim="400000"/>
          </a:ln>
          <a:effectLst>
            <a:outerShdw sx="100000" sy="100000" kx="0" ky="0" algn="b" rotWithShape="0" blurRad="38100" dist="25400" dir="5400000">
              <a:srgbClr val="000000">
                <a:alpha val="50000"/>
              </a:srgbClr>
            </a:outerShdw>
          </a:effectLst>
        </p:spPr>
      </p:pic>
      <p:sp>
        <p:nvSpPr>
          <p:cNvPr id="260" name="Shape 508"/>
          <p:cNvSpPr/>
          <p:nvPr/>
        </p:nvSpPr>
        <p:spPr>
          <a:xfrm>
            <a:off x="-7838" y="-12700"/>
            <a:ext cx="24383306" cy="13741400"/>
          </a:xfrm>
          <a:prstGeom prst="rect">
            <a:avLst/>
          </a:prstGeom>
          <a:solidFill>
            <a:srgbClr val="3C71ED">
              <a:alpha val="81069"/>
            </a:srgbClr>
          </a:solidFill>
          <a:ln w="12700">
            <a:miter lim="400000"/>
          </a:ln>
        </p:spPr>
        <p:txBody>
          <a:bodyPr lIns="50800" tIns="50800" rIns="50800" bIns="50800" anchor="ctr"/>
          <a:lstStyle/>
          <a:p>
            <a:pPr>
              <a:defRPr sz="3200">
                <a:solidFill>
                  <a:srgbClr val="FFFFFF"/>
                </a:solidFill>
              </a:defRPr>
            </a:pPr>
          </a:p>
        </p:txBody>
      </p:sp>
      <p:sp>
        <p:nvSpPr>
          <p:cNvPr id="261" name="Shape 509"/>
          <p:cNvSpPr/>
          <p:nvPr/>
        </p:nvSpPr>
        <p:spPr>
          <a:xfrm>
            <a:off x="7867237" y="4749800"/>
            <a:ext cx="8649525"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defRPr sz="8200">
                <a:solidFill>
                  <a:srgbClr val="FFFFFF"/>
                </a:solidFill>
                <a:latin typeface="Roboto Bold"/>
                <a:ea typeface="Roboto Bold"/>
                <a:cs typeface="Roboto Bold"/>
                <a:sym typeface="Roboto Bold"/>
              </a:defRPr>
            </a:pPr>
            <a:r>
              <a:t>JavaFX Bindings/ MainObservable Example</a:t>
            </a:r>
          </a:p>
        </p:txBody>
      </p:sp>
      <p:sp>
        <p:nvSpPr>
          <p:cNvPr id="262" name="Shape 510"/>
          <p:cNvSpPr/>
          <p:nvPr/>
        </p:nvSpPr>
        <p:spPr>
          <a:xfrm>
            <a:off x="7481886" y="4855269"/>
            <a:ext cx="9403858" cy="4191001"/>
          </a:xfrm>
          <a:prstGeom prst="rect">
            <a:avLst/>
          </a:prstGeom>
          <a:ln w="25400">
            <a:solidFill>
              <a:srgbClr val="FFFFFF"/>
            </a:solidFill>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65"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66"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Looks like too much work.</a:t>
            </a:r>
          </a:p>
        </p:txBody>
      </p:sp>
      <p:sp>
        <p:nvSpPr>
          <p:cNvPr id="267"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68"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18</a:t>
            </a:r>
          </a:p>
        </p:txBody>
      </p:sp>
      <p:sp>
        <p:nvSpPr>
          <p:cNvPr id="269" name="Shape 1342"/>
          <p:cNvSpPr/>
          <p:nvPr/>
        </p:nvSpPr>
        <p:spPr>
          <a:xfrm>
            <a:off x="1091372" y="1609128"/>
            <a:ext cx="21032856" cy="114883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4000">
                <a:latin typeface="Roboto Light"/>
                <a:ea typeface="Roboto Light"/>
                <a:cs typeface="Roboto Light"/>
                <a:sym typeface="Roboto Light"/>
              </a:defRPr>
            </a:pPr>
            <a:r>
              <a:t>Each property in each JavaFX component is already observable.</a:t>
            </a:r>
          </a:p>
          <a:p>
            <a:pPr marL="601578" indent="-601578" algn="just">
              <a:lnSpc>
                <a:spcPct val="130000"/>
              </a:lnSpc>
              <a:buSzPct val="100000"/>
              <a:buChar char="•"/>
              <a:defRPr sz="4000">
                <a:latin typeface="Roboto Light"/>
                <a:ea typeface="Roboto Light"/>
                <a:cs typeface="Roboto Light"/>
                <a:sym typeface="Roboto Light"/>
              </a:defRPr>
            </a:pPr>
            <a:r>
              <a:t>Instead of writing the logic yourself you can use High Level or Low Level API for Binding.</a:t>
            </a:r>
          </a:p>
          <a:p>
            <a:pPr marL="601578" indent="-601578" algn="just">
              <a:lnSpc>
                <a:spcPct val="130000"/>
              </a:lnSpc>
              <a:buSzPct val="100000"/>
              <a:buChar char="•"/>
              <a:defRPr sz="4000">
                <a:latin typeface="Roboto Light"/>
                <a:ea typeface="Roboto Light"/>
                <a:cs typeface="Roboto Light"/>
                <a:sym typeface="Roboto Light"/>
              </a:defRPr>
            </a:pPr>
            <a:r>
              <a:t>The HighLevel API uses Bindings class and looks like this:</a:t>
            </a:r>
          </a:p>
          <a:p>
            <a:pPr algn="l" defTabSz="457200">
              <a:lnSpc>
                <a:spcPts val="5700"/>
              </a:lnSpc>
              <a:defRPr sz="3600">
                <a:latin typeface="Monaco"/>
                <a:ea typeface="Monaco"/>
                <a:cs typeface="Monaco"/>
                <a:sym typeface="Monaco"/>
              </a:defRPr>
            </a:pPr>
            <a:r>
              <a:t>NumberBinding total = Bindings.add(num1.multiply(num2),num3.multiply(num4));</a:t>
            </a:r>
          </a:p>
          <a:p>
            <a:pPr algn="l" defTabSz="457200">
              <a:lnSpc>
                <a:spcPts val="5700"/>
              </a:lnSpc>
              <a:defRPr sz="3600">
                <a:latin typeface="Monaco"/>
                <a:ea typeface="Monaco"/>
                <a:cs typeface="Monaco"/>
                <a:sym typeface="Monaco"/>
              </a:defRPr>
            </a:pPr>
            <a:r>
              <a:t>System.out.println(total.getValue());</a:t>
            </a:r>
          </a:p>
          <a:p>
            <a:pPr marL="601578" indent="-601578" algn="just">
              <a:lnSpc>
                <a:spcPct val="130000"/>
              </a:lnSpc>
              <a:buSzPct val="100000"/>
              <a:buChar char="•"/>
              <a:defRPr sz="4000">
                <a:latin typeface="Roboto Light"/>
                <a:ea typeface="Roboto Light"/>
                <a:cs typeface="Roboto Light"/>
                <a:sym typeface="Roboto Light"/>
              </a:defRPr>
            </a:pPr>
            <a:r>
              <a:t>or LowLevel API which looks like this:</a:t>
            </a:r>
          </a:p>
          <a:p>
            <a:pPr algn="l" defTabSz="457200">
              <a:lnSpc>
                <a:spcPts val="5700"/>
              </a:lnSpc>
              <a:defRPr sz="3600">
                <a:latin typeface="Monaco"/>
                <a:ea typeface="Monaco"/>
                <a:cs typeface="Monaco"/>
                <a:sym typeface="Monaco"/>
              </a:defRPr>
            </a:pPr>
            <a:r>
              <a:t>DoubleBinding db = new DoubleBinding() { </a:t>
            </a:r>
          </a:p>
          <a:p>
            <a:pPr algn="l" defTabSz="457200">
              <a:lnSpc>
                <a:spcPts val="5700"/>
              </a:lnSpc>
              <a:defRPr sz="3600">
                <a:latin typeface="Monaco"/>
                <a:ea typeface="Monaco"/>
                <a:cs typeface="Monaco"/>
                <a:sym typeface="Monaco"/>
              </a:defRPr>
            </a:pPr>
            <a:r>
              <a:t>    { super.bind(a, b, c, d); } </a:t>
            </a:r>
          </a:p>
          <a:p>
            <a:pPr algn="l" defTabSz="457200">
              <a:lnSpc>
                <a:spcPts val="5700"/>
              </a:lnSpc>
              <a:defRPr sz="3600">
                <a:latin typeface="Monaco"/>
                <a:ea typeface="Monaco"/>
                <a:cs typeface="Monaco"/>
                <a:sym typeface="Monaco"/>
              </a:defRPr>
            </a:pPr>
            <a:r>
              <a:t>    @Override </a:t>
            </a:r>
          </a:p>
          <a:p>
            <a:pPr algn="l" defTabSz="457200">
              <a:lnSpc>
                <a:spcPts val="5700"/>
              </a:lnSpc>
              <a:defRPr sz="3600">
                <a:latin typeface="Monaco"/>
                <a:ea typeface="Monaco"/>
                <a:cs typeface="Monaco"/>
                <a:sym typeface="Monaco"/>
              </a:defRPr>
            </a:pPr>
            <a:r>
              <a:t>    protected double computeValue() { </a:t>
            </a:r>
          </a:p>
          <a:p>
            <a:pPr algn="l" defTabSz="457200">
              <a:lnSpc>
                <a:spcPts val="5700"/>
              </a:lnSpc>
              <a:defRPr sz="3600">
                <a:latin typeface="Monaco"/>
                <a:ea typeface="Monaco"/>
                <a:cs typeface="Monaco"/>
                <a:sym typeface="Monaco"/>
              </a:defRPr>
            </a:pPr>
            <a:r>
              <a:t>       return (a.get() * b.get()) + (c.get() * d.get()); </a:t>
            </a:r>
          </a:p>
          <a:p>
            <a:pPr algn="l" defTabSz="457200">
              <a:lnSpc>
                <a:spcPts val="5700"/>
              </a:lnSpc>
              <a:defRPr sz="3600">
                <a:latin typeface="Monaco"/>
                <a:ea typeface="Monaco"/>
                <a:cs typeface="Monaco"/>
                <a:sym typeface="Monaco"/>
              </a:defRPr>
            </a:pPr>
            <a:r>
              <a:t>    } </a:t>
            </a:r>
          </a:p>
          <a:p>
            <a:pPr algn="l" defTabSz="457200">
              <a:lnSpc>
                <a:spcPts val="5700"/>
              </a:lnSpc>
              <a:defRPr sz="3600">
                <a:latin typeface="Monaco"/>
                <a:ea typeface="Monaco"/>
                <a:cs typeface="Monaco"/>
                <a:sym typeface="Monaco"/>
              </a:defRPr>
            </a:pPr>
            <a:r>
              <a:t>}; </a:t>
            </a:r>
          </a:p>
          <a:p>
            <a:pPr algn="l" defTabSz="457200">
              <a:lnSpc>
                <a:spcPts val="5700"/>
              </a:lnSpc>
              <a:defRPr sz="3600">
                <a:latin typeface="Monaco"/>
                <a:ea typeface="Monaco"/>
                <a:cs typeface="Monaco"/>
                <a:sym typeface="Monaco"/>
              </a:defRPr>
            </a:pPr>
          </a:p>
          <a:p>
            <a:pPr algn="l" defTabSz="457200">
              <a:lnSpc>
                <a:spcPts val="5700"/>
              </a:lnSpc>
              <a:defRPr sz="3600">
                <a:latin typeface="Monaco"/>
                <a:ea typeface="Monaco"/>
                <a:cs typeface="Monaco"/>
                <a:sym typeface="Monaco"/>
              </a:defRPr>
            </a:pPr>
            <a:r>
              <a:t>System.out.println(db.get());</a:t>
            </a:r>
          </a:p>
          <a:p>
            <a:pPr algn="l" defTabSz="457200">
              <a:lnSpc>
                <a:spcPts val="5700"/>
              </a:lnSpc>
              <a:defRPr sz="3600">
                <a:latin typeface="Monaco"/>
                <a:ea typeface="Monaco"/>
                <a:cs typeface="Monaco"/>
                <a:sym typeface="Monaco"/>
              </a:defRPr>
            </a:pPr>
            <a:r>
              <a:t>b.set(3); </a:t>
            </a:r>
          </a:p>
          <a:p>
            <a:pPr algn="l" defTabSz="457200">
              <a:lnSpc>
                <a:spcPts val="5700"/>
              </a:lnSpc>
              <a:defRPr sz="3600">
                <a:latin typeface="Monaco"/>
                <a:ea typeface="Monaco"/>
                <a:cs typeface="Monaco"/>
                <a:sym typeface="Monaco"/>
              </a:defRPr>
            </a:pPr>
            <a:r>
              <a:t>System.out.println(db.get());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72"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73" name="Shape 1339"/>
          <p:cNvSpPr/>
          <p:nvPr/>
        </p:nvSpPr>
        <p:spPr>
          <a:xfrm>
            <a:off x="780429" y="-53202"/>
            <a:ext cx="104594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Properties are … kinda ok but what about Collections ?</a:t>
            </a:r>
          </a:p>
        </p:txBody>
      </p:sp>
      <p:sp>
        <p:nvSpPr>
          <p:cNvPr id="274"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75"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19</a:t>
            </a:r>
          </a:p>
        </p:txBody>
      </p:sp>
      <p:sp>
        <p:nvSpPr>
          <p:cNvPr id="276" name="Shape 1342"/>
          <p:cNvSpPr/>
          <p:nvPr/>
        </p:nvSpPr>
        <p:spPr>
          <a:xfrm>
            <a:off x="1091372" y="2047245"/>
            <a:ext cx="21032856" cy="106121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4000">
                <a:latin typeface="Roboto Light"/>
                <a:ea typeface="Roboto Light"/>
                <a:cs typeface="Roboto Light"/>
                <a:sym typeface="Roboto Light"/>
              </a:defRPr>
            </a:pPr>
            <a:r>
              <a:t>The standard Collections in Java SDK are not observable, however in Desktop Apps we may want to observe a collection for change or bind a collection to a component property.</a:t>
            </a:r>
          </a:p>
          <a:p>
            <a:pPr marL="601578" indent="-601578" algn="just">
              <a:lnSpc>
                <a:spcPct val="130000"/>
              </a:lnSpc>
              <a:buSzPct val="100000"/>
              <a:buChar char="•"/>
              <a:defRPr sz="4000">
                <a:latin typeface="Roboto Light"/>
                <a:ea typeface="Roboto Light"/>
                <a:cs typeface="Roboto Light"/>
                <a:sym typeface="Roboto Light"/>
              </a:defRPr>
            </a:pPr>
            <a:r>
              <a:t>JavaFX provides a collection API found in </a:t>
            </a:r>
            <a:r>
              <a:rPr>
                <a:latin typeface="Monaco"/>
                <a:ea typeface="Monaco"/>
                <a:cs typeface="Monaco"/>
                <a:sym typeface="Monaco"/>
              </a:rPr>
              <a:t>javafx.collections</a:t>
            </a:r>
            <a:r>
              <a:t> package.</a:t>
            </a:r>
          </a:p>
          <a:p>
            <a:pPr marL="601578" indent="-601578" algn="just">
              <a:lnSpc>
                <a:spcPct val="130000"/>
              </a:lnSpc>
              <a:buSzPct val="100000"/>
              <a:buChar char="•"/>
              <a:defRPr sz="4000">
                <a:latin typeface="Roboto Light"/>
                <a:ea typeface="Roboto Light"/>
                <a:cs typeface="Roboto Light"/>
                <a:sym typeface="Roboto Light"/>
              </a:defRPr>
            </a:pPr>
            <a:r>
              <a:t>It contain 4 important interfaces </a:t>
            </a:r>
            <a:r>
              <a:rPr>
                <a:latin typeface="Monaco"/>
                <a:ea typeface="Monaco"/>
                <a:cs typeface="Monaco"/>
                <a:sym typeface="Monaco"/>
              </a:rPr>
              <a:t>ObservableList</a:t>
            </a:r>
            <a:r>
              <a:t>, </a:t>
            </a:r>
            <a:r>
              <a:rPr>
                <a:latin typeface="Monaco"/>
                <a:ea typeface="Monaco"/>
                <a:cs typeface="Monaco"/>
                <a:sym typeface="Monaco"/>
              </a:rPr>
              <a:t>ObservableMap</a:t>
            </a:r>
            <a:r>
              <a:t> together with </a:t>
            </a:r>
            <a:r>
              <a:rPr>
                <a:latin typeface="Monaco"/>
                <a:ea typeface="Monaco"/>
                <a:cs typeface="Monaco"/>
                <a:sym typeface="Monaco"/>
              </a:rPr>
              <a:t>ListChangeListener</a:t>
            </a:r>
            <a:r>
              <a:t> and </a:t>
            </a:r>
            <a:r>
              <a:rPr>
                <a:latin typeface="Monaco"/>
                <a:ea typeface="Monaco"/>
                <a:cs typeface="Monaco"/>
                <a:sym typeface="Monaco"/>
              </a:rPr>
              <a:t>MapChangeListener</a:t>
            </a:r>
          </a:p>
          <a:p>
            <a:pPr marL="601578" indent="-601578" algn="l">
              <a:lnSpc>
                <a:spcPct val="130000"/>
              </a:lnSpc>
              <a:buSzPct val="100000"/>
              <a:buChar char="•"/>
              <a:defRPr sz="4000">
                <a:latin typeface="Roboto Light"/>
                <a:ea typeface="Roboto Light"/>
                <a:cs typeface="Roboto Light"/>
                <a:sym typeface="Roboto Light"/>
              </a:defRPr>
            </a:pPr>
            <a:r>
              <a:t>If we want to make collection observable we should use: </a:t>
            </a:r>
            <a:r>
              <a:rPr>
                <a:latin typeface="Monaco"/>
                <a:ea typeface="Monaco"/>
                <a:cs typeface="Monaco"/>
                <a:sym typeface="Monaco"/>
              </a:rPr>
              <a:t>FXCollections.observableXXX(nonObservableCollection)</a:t>
            </a:r>
            <a:r>
              <a:t>  which will return an observable collection, now any change in the observable collection should update each components or bindings to that collection.</a:t>
            </a:r>
          </a:p>
          <a:p>
            <a:pPr marL="601578" indent="-601578" algn="just">
              <a:lnSpc>
                <a:spcPct val="130000"/>
              </a:lnSpc>
              <a:buSzPct val="100000"/>
              <a:buChar char="•"/>
              <a:defRPr sz="4000">
                <a:latin typeface="Roboto Light"/>
                <a:ea typeface="Roboto Light"/>
                <a:cs typeface="Roboto Light"/>
                <a:sym typeface="Roboto Light"/>
              </a:defRPr>
            </a:pPr>
            <a:r>
              <a:t>Keep in mind for Sorting and etc it is better to use utility methods in FXCollections like </a:t>
            </a:r>
            <a:r>
              <a:rPr>
                <a:latin typeface="Monaco"/>
                <a:ea typeface="Monaco"/>
                <a:cs typeface="Monaco"/>
                <a:sym typeface="Monaco"/>
              </a:rPr>
              <a:t>.sort() </a:t>
            </a:r>
            <a:r>
              <a:t>instead of in </a:t>
            </a:r>
            <a:r>
              <a:rPr>
                <a:latin typeface="Monaco"/>
                <a:ea typeface="Monaco"/>
                <a:cs typeface="Monaco"/>
                <a:sym typeface="Monaco"/>
              </a:rPr>
              <a:t>Collections</a:t>
            </a:r>
            <a:r>
              <a:t>, because of example </a:t>
            </a:r>
            <a:r>
              <a:rPr>
                <a:latin typeface="Monaco"/>
                <a:ea typeface="Monaco"/>
                <a:cs typeface="Monaco"/>
                <a:sym typeface="Monaco"/>
              </a:rPr>
              <a:t>FXCollections.sort</a:t>
            </a:r>
            <a:r>
              <a:t> will fire only one change notification instead of hundreds.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8" name="imagechange.jpg" descr="imagechange.jpg"/>
          <p:cNvPicPr>
            <a:picLocks noChangeAspect="1"/>
          </p:cNvPicPr>
          <p:nvPr/>
        </p:nvPicPr>
        <p:blipFill>
          <a:blip r:embed="rId2">
            <a:extLst/>
          </a:blip>
          <a:srcRect l="0" t="120" r="0" b="120"/>
          <a:stretch>
            <a:fillRect/>
          </a:stretch>
        </p:blipFill>
        <p:spPr>
          <a:xfrm>
            <a:off x="-2" y="-2"/>
            <a:ext cx="24384003" cy="13716003"/>
          </a:xfrm>
          <a:prstGeom prst="rect">
            <a:avLst/>
          </a:prstGeom>
          <a:ln w="12700">
            <a:miter lim="400000"/>
          </a:ln>
          <a:effectLst>
            <a:outerShdw sx="100000" sy="100000" kx="0" ky="0" algn="b" rotWithShape="0" blurRad="38100" dist="25400" dir="5400000">
              <a:srgbClr val="000000">
                <a:alpha val="50000"/>
              </a:srgbClr>
            </a:outerShdw>
          </a:effectLst>
        </p:spPr>
      </p:pic>
      <p:sp>
        <p:nvSpPr>
          <p:cNvPr id="279" name="Shape 508"/>
          <p:cNvSpPr/>
          <p:nvPr/>
        </p:nvSpPr>
        <p:spPr>
          <a:xfrm>
            <a:off x="-7838" y="-12700"/>
            <a:ext cx="24383306" cy="13741400"/>
          </a:xfrm>
          <a:prstGeom prst="rect">
            <a:avLst/>
          </a:prstGeom>
          <a:solidFill>
            <a:srgbClr val="3C71ED">
              <a:alpha val="81069"/>
            </a:srgbClr>
          </a:solidFill>
          <a:ln w="12700">
            <a:miter lim="400000"/>
          </a:ln>
        </p:spPr>
        <p:txBody>
          <a:bodyPr lIns="50800" tIns="50800" rIns="50800" bIns="50800" anchor="ctr"/>
          <a:lstStyle/>
          <a:p>
            <a:pPr>
              <a:defRPr sz="3200">
                <a:solidFill>
                  <a:srgbClr val="FFFFFF"/>
                </a:solidFill>
              </a:defRPr>
            </a:pPr>
          </a:p>
        </p:txBody>
      </p:sp>
      <p:sp>
        <p:nvSpPr>
          <p:cNvPr id="280" name="Shape 509"/>
          <p:cNvSpPr/>
          <p:nvPr/>
        </p:nvSpPr>
        <p:spPr>
          <a:xfrm>
            <a:off x="7867237" y="4064000"/>
            <a:ext cx="8649525" cy="558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defRPr sz="8200">
                <a:solidFill>
                  <a:srgbClr val="FFFFFF"/>
                </a:solidFill>
                <a:latin typeface="Roboto Bold"/>
                <a:ea typeface="Roboto Bold"/>
                <a:cs typeface="Roboto Bold"/>
                <a:sym typeface="Roboto Bold"/>
              </a:defRPr>
            </a:pPr>
            <a:r>
              <a:t>JavaFX Collections/ MainObservable Example</a:t>
            </a:r>
          </a:p>
        </p:txBody>
      </p:sp>
      <p:sp>
        <p:nvSpPr>
          <p:cNvPr id="281" name="Shape 510"/>
          <p:cNvSpPr/>
          <p:nvPr/>
        </p:nvSpPr>
        <p:spPr>
          <a:xfrm>
            <a:off x="7481886" y="3798788"/>
            <a:ext cx="9403858" cy="6778427"/>
          </a:xfrm>
          <a:prstGeom prst="rect">
            <a:avLst/>
          </a:prstGeom>
          <a:ln w="25400">
            <a:solidFill>
              <a:srgbClr val="FFFFFF"/>
            </a:solidFill>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84"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85" name="Shape 1339"/>
          <p:cNvSpPr/>
          <p:nvPr/>
        </p:nvSpPr>
        <p:spPr>
          <a:xfrm>
            <a:off x="780429" y="-53202"/>
            <a:ext cx="104594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JavaFX contains also effects, animations and transitions</a:t>
            </a:r>
          </a:p>
        </p:txBody>
      </p:sp>
      <p:sp>
        <p:nvSpPr>
          <p:cNvPr id="286"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87"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20</a:t>
            </a:r>
          </a:p>
        </p:txBody>
      </p:sp>
      <p:sp>
        <p:nvSpPr>
          <p:cNvPr id="288" name="Shape 1342"/>
          <p:cNvSpPr/>
          <p:nvPr/>
        </p:nvSpPr>
        <p:spPr>
          <a:xfrm>
            <a:off x="1091372" y="5653405"/>
            <a:ext cx="21032856" cy="33997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4000">
                <a:latin typeface="Roboto Light"/>
                <a:ea typeface="Roboto Light"/>
                <a:cs typeface="Roboto Light"/>
                <a:sym typeface="Roboto Light"/>
              </a:defRPr>
            </a:pPr>
            <a:r>
              <a:t>Effects like Reflection, DropShadow and so on that can even be chained</a:t>
            </a:r>
          </a:p>
          <a:p>
            <a:pPr marL="601578" indent="-601578" algn="just">
              <a:lnSpc>
                <a:spcPct val="130000"/>
              </a:lnSpc>
              <a:buSzPct val="100000"/>
              <a:buChar char="•"/>
              <a:defRPr sz="4000">
                <a:latin typeface="Roboto Light"/>
                <a:ea typeface="Roboto Light"/>
                <a:cs typeface="Roboto Light"/>
                <a:sym typeface="Roboto Light"/>
              </a:defRPr>
            </a:pPr>
            <a:r>
              <a:t>Transitions that can translate each property from a value to a value with different Interpolations</a:t>
            </a:r>
          </a:p>
          <a:p>
            <a:pPr marL="601578" indent="-601578" algn="just">
              <a:lnSpc>
                <a:spcPct val="130000"/>
              </a:lnSpc>
              <a:buSzPct val="100000"/>
              <a:buChar char="•"/>
              <a:defRPr sz="4000">
                <a:latin typeface="Roboto Light"/>
                <a:ea typeface="Roboto Light"/>
                <a:cs typeface="Roboto Light"/>
                <a:sym typeface="Roboto Light"/>
              </a:defRPr>
            </a:pPr>
            <a:r>
              <a:t>And even KeyFrame animations that we can fine tune everything.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291"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292" name="Shape 1339"/>
          <p:cNvSpPr/>
          <p:nvPr/>
        </p:nvSpPr>
        <p:spPr>
          <a:xfrm>
            <a:off x="780429" y="-53202"/>
            <a:ext cx="104594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Do we have time for step by step Animations ?</a:t>
            </a:r>
          </a:p>
        </p:txBody>
      </p:sp>
      <p:sp>
        <p:nvSpPr>
          <p:cNvPr id="293"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294"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21</a:t>
            </a:r>
          </a:p>
        </p:txBody>
      </p:sp>
      <p:sp>
        <p:nvSpPr>
          <p:cNvPr id="295" name="Shape 1342"/>
          <p:cNvSpPr/>
          <p:nvPr/>
        </p:nvSpPr>
        <p:spPr>
          <a:xfrm>
            <a:off x="1091372" y="5653405"/>
            <a:ext cx="21032856" cy="33997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4000">
                <a:latin typeface="Roboto Light"/>
                <a:ea typeface="Roboto Light"/>
                <a:cs typeface="Roboto Light"/>
                <a:sym typeface="Roboto Light"/>
              </a:defRPr>
            </a:pPr>
            <a:r>
              <a:t>Effects like Reflection, DropShadow and so on that can even be chained</a:t>
            </a:r>
          </a:p>
          <a:p>
            <a:pPr marL="601578" indent="-601578" algn="just">
              <a:lnSpc>
                <a:spcPct val="130000"/>
              </a:lnSpc>
              <a:buSzPct val="100000"/>
              <a:buChar char="•"/>
              <a:defRPr sz="4000">
                <a:latin typeface="Roboto Light"/>
                <a:ea typeface="Roboto Light"/>
                <a:cs typeface="Roboto Light"/>
                <a:sym typeface="Roboto Light"/>
              </a:defRPr>
            </a:pPr>
            <a:r>
              <a:t>Transitions that can translate each property from a value to a value with different Interpolations</a:t>
            </a:r>
          </a:p>
          <a:p>
            <a:pPr marL="601578" indent="-601578" algn="just">
              <a:lnSpc>
                <a:spcPct val="130000"/>
              </a:lnSpc>
              <a:buSzPct val="100000"/>
              <a:buChar char="•"/>
              <a:defRPr sz="4000">
                <a:latin typeface="Roboto Light"/>
                <a:ea typeface="Roboto Light"/>
                <a:cs typeface="Roboto Light"/>
                <a:sym typeface="Roboto Light"/>
              </a:defRPr>
            </a:pPr>
            <a:r>
              <a:t>And even KeyFrame animations that we can fine tune everything.</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7" name="imagechange.jpg" descr="imagechange.jpg"/>
          <p:cNvPicPr>
            <a:picLocks noChangeAspect="1"/>
          </p:cNvPicPr>
          <p:nvPr/>
        </p:nvPicPr>
        <p:blipFill>
          <a:blip r:embed="rId2">
            <a:extLst/>
          </a:blip>
          <a:srcRect l="0" t="120" r="0" b="120"/>
          <a:stretch>
            <a:fillRect/>
          </a:stretch>
        </p:blipFill>
        <p:spPr>
          <a:xfrm>
            <a:off x="-2" y="-2"/>
            <a:ext cx="24384003" cy="13716003"/>
          </a:xfrm>
          <a:prstGeom prst="rect">
            <a:avLst/>
          </a:prstGeom>
          <a:ln w="12700">
            <a:miter lim="400000"/>
          </a:ln>
          <a:effectLst>
            <a:outerShdw sx="100000" sy="100000" kx="0" ky="0" algn="b" rotWithShape="0" blurRad="38100" dist="25400" dir="5400000">
              <a:srgbClr val="000000">
                <a:alpha val="50000"/>
              </a:srgbClr>
            </a:outerShdw>
          </a:effectLst>
        </p:spPr>
      </p:pic>
      <p:sp>
        <p:nvSpPr>
          <p:cNvPr id="298" name="Shape 508"/>
          <p:cNvSpPr/>
          <p:nvPr/>
        </p:nvSpPr>
        <p:spPr>
          <a:xfrm>
            <a:off x="-7838" y="-12700"/>
            <a:ext cx="24383306" cy="13741400"/>
          </a:xfrm>
          <a:prstGeom prst="rect">
            <a:avLst/>
          </a:prstGeom>
          <a:solidFill>
            <a:srgbClr val="3C71ED">
              <a:alpha val="81069"/>
            </a:srgbClr>
          </a:solidFill>
          <a:ln w="12700">
            <a:miter lim="400000"/>
          </a:ln>
        </p:spPr>
        <p:txBody>
          <a:bodyPr lIns="50800" tIns="50800" rIns="50800" bIns="50800" anchor="ctr"/>
          <a:lstStyle/>
          <a:p>
            <a:pPr>
              <a:defRPr sz="3200">
                <a:solidFill>
                  <a:srgbClr val="FFFFFF"/>
                </a:solidFill>
              </a:defRPr>
            </a:pPr>
          </a:p>
        </p:txBody>
      </p:sp>
      <p:sp>
        <p:nvSpPr>
          <p:cNvPr id="299" name="Shape 509"/>
          <p:cNvSpPr/>
          <p:nvPr/>
        </p:nvSpPr>
        <p:spPr>
          <a:xfrm>
            <a:off x="7867237" y="3378200"/>
            <a:ext cx="8649525" cy="695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defRPr sz="8200">
                <a:solidFill>
                  <a:srgbClr val="FFFFFF"/>
                </a:solidFill>
                <a:latin typeface="Roboto Bold"/>
                <a:ea typeface="Roboto Bold"/>
                <a:cs typeface="Roboto Bold"/>
                <a:sym typeface="Roboto Bold"/>
              </a:defRPr>
            </a:pPr>
            <a:r>
              <a:t>JavaFX Effects chain, Scene Animations  and Animations Examples</a:t>
            </a:r>
          </a:p>
        </p:txBody>
      </p:sp>
      <p:sp>
        <p:nvSpPr>
          <p:cNvPr id="300" name="Shape 510"/>
          <p:cNvSpPr/>
          <p:nvPr/>
        </p:nvSpPr>
        <p:spPr>
          <a:xfrm>
            <a:off x="7481886" y="3798788"/>
            <a:ext cx="9403858" cy="6778427"/>
          </a:xfrm>
          <a:prstGeom prst="rect">
            <a:avLst/>
          </a:prstGeom>
          <a:ln w="25400">
            <a:solidFill>
              <a:srgbClr val="FFFFFF"/>
            </a:solidFill>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303"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304"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Can I write like XML ? for the UI</a:t>
            </a:r>
          </a:p>
        </p:txBody>
      </p:sp>
      <p:sp>
        <p:nvSpPr>
          <p:cNvPr id="305"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306"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22</a:t>
            </a:r>
          </a:p>
        </p:txBody>
      </p:sp>
      <p:sp>
        <p:nvSpPr>
          <p:cNvPr id="307" name="Shape 1342"/>
          <p:cNvSpPr/>
          <p:nvPr/>
        </p:nvSpPr>
        <p:spPr>
          <a:xfrm>
            <a:off x="989772" y="1807907"/>
            <a:ext cx="21032856" cy="112431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4000">
                <a:latin typeface="Roboto Light"/>
                <a:ea typeface="Roboto Light"/>
                <a:cs typeface="Roboto Light"/>
                <a:sym typeface="Roboto Light"/>
              </a:defRPr>
            </a:pPr>
            <a:r>
              <a:t>Yes instead of writing Java code you can write XML in a declarative way to declare the UI.</a:t>
            </a:r>
          </a:p>
          <a:p>
            <a:pPr marL="601578" indent="-601578" algn="just">
              <a:lnSpc>
                <a:spcPct val="130000"/>
              </a:lnSpc>
              <a:buSzPct val="100000"/>
              <a:buChar char="•"/>
              <a:defRPr sz="4000">
                <a:latin typeface="Roboto Light"/>
                <a:ea typeface="Roboto Light"/>
                <a:cs typeface="Roboto Light"/>
                <a:sym typeface="Roboto Light"/>
              </a:defRPr>
            </a:pPr>
            <a:r>
              <a:t>This XML is called FXML and have several pluses:</a:t>
            </a:r>
          </a:p>
          <a:p>
            <a:pPr lvl="2" marL="1363578" indent="-601578" algn="just">
              <a:lnSpc>
                <a:spcPct val="130000"/>
              </a:lnSpc>
              <a:buSzPct val="100000"/>
              <a:buChar char="•"/>
              <a:defRPr sz="4000">
                <a:latin typeface="Roboto Light"/>
                <a:ea typeface="Roboto Light"/>
                <a:cs typeface="Roboto Light"/>
                <a:sym typeface="Roboto Light"/>
              </a:defRPr>
            </a:pPr>
            <a:r>
              <a:t>Separation between the UI and the business logic </a:t>
            </a:r>
          </a:p>
          <a:p>
            <a:pPr lvl="2" marL="1363578" indent="-601578" algn="just">
              <a:lnSpc>
                <a:spcPct val="130000"/>
              </a:lnSpc>
              <a:buSzPct val="100000"/>
              <a:buChar char="•"/>
              <a:defRPr sz="4000">
                <a:latin typeface="Roboto Light"/>
                <a:ea typeface="Roboto Light"/>
                <a:cs typeface="Roboto Light"/>
                <a:sym typeface="Roboto Light"/>
              </a:defRPr>
            </a:pPr>
            <a:r>
              <a:t>Using a descriptive language to describe the UI</a:t>
            </a:r>
          </a:p>
          <a:p>
            <a:pPr lvl="2" marL="1363578" indent="-601578" algn="just">
              <a:lnSpc>
                <a:spcPct val="130000"/>
              </a:lnSpc>
              <a:buSzPct val="100000"/>
              <a:buChar char="•"/>
              <a:defRPr sz="4000">
                <a:latin typeface="Roboto Light"/>
                <a:ea typeface="Roboto Light"/>
                <a:cs typeface="Roboto Light"/>
                <a:sym typeface="Roboto Light"/>
              </a:defRPr>
            </a:pPr>
            <a:r>
              <a:t>Possibility to run preview of this FXML without compilation and without any Java code</a:t>
            </a:r>
          </a:p>
          <a:p>
            <a:pPr marL="601578" indent="-601578" algn="just">
              <a:lnSpc>
                <a:spcPct val="130000"/>
              </a:lnSpc>
              <a:buSzPct val="100000"/>
              <a:buChar char="•"/>
              <a:defRPr sz="4000">
                <a:latin typeface="Roboto Light"/>
                <a:ea typeface="Roboto Light"/>
                <a:cs typeface="Roboto Light"/>
                <a:sym typeface="Roboto Light"/>
              </a:defRPr>
            </a:pPr>
            <a:r>
              <a:t>In order to use FXML you just need to create an example.fxml file describing your scene and just load it into the stage</a:t>
            </a:r>
          </a:p>
          <a:p>
            <a:pPr algn="l" defTabSz="457200">
              <a:lnSpc>
                <a:spcPts val="8600"/>
              </a:lnSpc>
              <a:defRPr sz="6000">
                <a:latin typeface="Monaco"/>
                <a:ea typeface="Monaco"/>
                <a:cs typeface="Monaco"/>
                <a:sym typeface="Monaco"/>
              </a:defRPr>
            </a:pPr>
            <a:r>
              <a:t>Parent root = FXMLLoader.load(getClass().getResource(“fxml_example.fxml"));</a:t>
            </a:r>
          </a:p>
          <a:p>
            <a:pPr algn="l" defTabSz="457200">
              <a:lnSpc>
                <a:spcPts val="8600"/>
              </a:lnSpc>
              <a:defRPr sz="6000">
                <a:latin typeface="Monaco"/>
                <a:ea typeface="Monaco"/>
                <a:cs typeface="Monaco"/>
                <a:sym typeface="Monaco"/>
              </a:defRPr>
            </a:pPr>
          </a:p>
          <a:p>
            <a:pPr algn="l" defTabSz="457200">
              <a:lnSpc>
                <a:spcPts val="8600"/>
              </a:lnSpc>
              <a:defRPr sz="6000">
                <a:latin typeface="Monaco"/>
                <a:ea typeface="Monaco"/>
                <a:cs typeface="Monaco"/>
                <a:sym typeface="Monaco"/>
              </a:defRPr>
            </a:pPr>
            <a:r>
              <a:t>stage.setScene(new Scene(root, 300, 275));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9" name="imagechange.jpg" descr="imagechange.jpg"/>
          <p:cNvPicPr>
            <a:picLocks noChangeAspect="1"/>
          </p:cNvPicPr>
          <p:nvPr/>
        </p:nvPicPr>
        <p:blipFill>
          <a:blip r:embed="rId2">
            <a:extLst/>
          </a:blip>
          <a:srcRect l="0" t="120" r="0" b="120"/>
          <a:stretch>
            <a:fillRect/>
          </a:stretch>
        </p:blipFill>
        <p:spPr>
          <a:xfrm>
            <a:off x="-2" y="-2"/>
            <a:ext cx="24384003" cy="13716003"/>
          </a:xfrm>
          <a:prstGeom prst="rect">
            <a:avLst/>
          </a:prstGeom>
          <a:ln w="12700">
            <a:miter lim="400000"/>
          </a:ln>
          <a:effectLst>
            <a:outerShdw sx="100000" sy="100000" kx="0" ky="0" algn="b" rotWithShape="0" blurRad="38100" dist="25400" dir="5400000">
              <a:srgbClr val="000000">
                <a:alpha val="50000"/>
              </a:srgbClr>
            </a:outerShdw>
          </a:effectLst>
        </p:spPr>
      </p:pic>
      <p:sp>
        <p:nvSpPr>
          <p:cNvPr id="310" name="Shape 508"/>
          <p:cNvSpPr/>
          <p:nvPr/>
        </p:nvSpPr>
        <p:spPr>
          <a:xfrm>
            <a:off x="-7838" y="-12700"/>
            <a:ext cx="24383306" cy="13741400"/>
          </a:xfrm>
          <a:prstGeom prst="rect">
            <a:avLst/>
          </a:prstGeom>
          <a:solidFill>
            <a:srgbClr val="3C71ED">
              <a:alpha val="81069"/>
            </a:srgbClr>
          </a:solidFill>
          <a:ln w="12700">
            <a:miter lim="400000"/>
          </a:ln>
        </p:spPr>
        <p:txBody>
          <a:bodyPr lIns="50800" tIns="50800" rIns="50800" bIns="50800" anchor="ctr"/>
          <a:lstStyle/>
          <a:p>
            <a:pPr>
              <a:defRPr sz="3200">
                <a:solidFill>
                  <a:srgbClr val="FFFFFF"/>
                </a:solidFill>
              </a:defRPr>
            </a:pPr>
          </a:p>
        </p:txBody>
      </p:sp>
      <p:sp>
        <p:nvSpPr>
          <p:cNvPr id="311" name="Shape 509"/>
          <p:cNvSpPr/>
          <p:nvPr/>
        </p:nvSpPr>
        <p:spPr>
          <a:xfrm>
            <a:off x="7867237" y="6121400"/>
            <a:ext cx="8649525"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defRPr sz="8200">
                <a:solidFill>
                  <a:srgbClr val="FFFFFF"/>
                </a:solidFill>
                <a:latin typeface="Roboto Bold"/>
                <a:ea typeface="Roboto Bold"/>
                <a:cs typeface="Roboto Bold"/>
                <a:sym typeface="Roboto Bold"/>
              </a:defRPr>
            </a:pPr>
            <a:r>
              <a:t>FXML example(s)</a:t>
            </a:r>
          </a:p>
        </p:txBody>
      </p:sp>
      <p:sp>
        <p:nvSpPr>
          <p:cNvPr id="312" name="Shape 510"/>
          <p:cNvSpPr/>
          <p:nvPr/>
        </p:nvSpPr>
        <p:spPr>
          <a:xfrm>
            <a:off x="7481886" y="5638800"/>
            <a:ext cx="9103424" cy="2229644"/>
          </a:xfrm>
          <a:prstGeom prst="rect">
            <a:avLst/>
          </a:prstGeom>
          <a:ln w="25400">
            <a:solidFill>
              <a:srgbClr val="FFFFFF"/>
            </a:solidFill>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315"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316"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is there.. drag and drop thingy .. ?</a:t>
            </a:r>
          </a:p>
        </p:txBody>
      </p:sp>
      <p:sp>
        <p:nvSpPr>
          <p:cNvPr id="317"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318"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23</a:t>
            </a:r>
          </a:p>
        </p:txBody>
      </p:sp>
      <p:sp>
        <p:nvSpPr>
          <p:cNvPr id="319" name="Shape 1342"/>
          <p:cNvSpPr/>
          <p:nvPr/>
        </p:nvSpPr>
        <p:spPr>
          <a:xfrm>
            <a:off x="989772" y="7042150"/>
            <a:ext cx="21032856"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01578" indent="-601578" algn="just">
              <a:lnSpc>
                <a:spcPct val="130000"/>
              </a:lnSpc>
              <a:buSzPct val="100000"/>
              <a:buChar char="•"/>
              <a:defRPr sz="4000">
                <a:latin typeface="Roboto Light"/>
                <a:ea typeface="Roboto Light"/>
                <a:cs typeface="Roboto Light"/>
                <a:sym typeface="Roboto Light"/>
              </a:defRPr>
            </a:lvl1pPr>
          </a:lstStyle>
          <a:p>
            <a:pPr/>
            <a:r>
              <a:t>Yes there is, its called Scene Builder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44"/>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136" name="Shape 1345"/>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37" name="Shape 1346"/>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What is JavaFX ?</a:t>
            </a:r>
          </a:p>
        </p:txBody>
      </p:sp>
      <p:sp>
        <p:nvSpPr>
          <p:cNvPr id="138" name="Shape 1347"/>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39" name="Shape 1348"/>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2</a:t>
            </a:r>
          </a:p>
        </p:txBody>
      </p:sp>
      <p:sp>
        <p:nvSpPr>
          <p:cNvPr id="140" name="Shape 1349"/>
          <p:cNvSpPr/>
          <p:nvPr/>
        </p:nvSpPr>
        <p:spPr>
          <a:xfrm>
            <a:off x="2091473" y="1981200"/>
            <a:ext cx="9431454" cy="1099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0789" indent="-300789" algn="just">
              <a:buSzPct val="100000"/>
              <a:buChar char="•"/>
              <a:defRPr sz="3000">
                <a:latin typeface="Roboto Light"/>
                <a:ea typeface="Roboto Light"/>
                <a:cs typeface="Roboto Light"/>
                <a:sym typeface="Roboto Light"/>
              </a:defRPr>
            </a:pPr>
            <a:r>
              <a:t>JavaFX started as a project called F3 in Sun Microsystems by Chris Oliver in 2005</a:t>
            </a:r>
          </a:p>
          <a:p>
            <a:pPr marL="300789" indent="-300789" algn="just">
              <a:buSzPct val="100000"/>
              <a:buChar char="•"/>
              <a:defRPr sz="3000">
                <a:latin typeface="Roboto Light"/>
                <a:ea typeface="Roboto Light"/>
                <a:cs typeface="Roboto Light"/>
                <a:sym typeface="Roboto Light"/>
              </a:defRPr>
            </a:pPr>
          </a:p>
          <a:p>
            <a:pPr marL="300789" indent="-300789" algn="just">
              <a:buSzPct val="100000"/>
              <a:buChar char="•"/>
              <a:defRPr sz="3000">
                <a:latin typeface="Roboto Light"/>
                <a:ea typeface="Roboto Light"/>
                <a:cs typeface="Roboto Light"/>
                <a:sym typeface="Roboto Light"/>
              </a:defRPr>
            </a:pPr>
            <a:r>
              <a:t>JavaFX initially was not an API but actually a declarative Java scripting language.</a:t>
            </a:r>
          </a:p>
          <a:p>
            <a:pPr marL="300789" indent="-300789" algn="just">
              <a:buSzPct val="100000"/>
              <a:buChar char="•"/>
              <a:defRPr sz="3000">
                <a:latin typeface="Roboto Light"/>
                <a:ea typeface="Roboto Light"/>
                <a:cs typeface="Roboto Light"/>
                <a:sym typeface="Roboto Light"/>
              </a:defRPr>
            </a:pPr>
          </a:p>
          <a:p>
            <a:pPr marL="300789" indent="-300789" algn="just">
              <a:buSzPct val="100000"/>
              <a:buChar char="•"/>
              <a:defRPr sz="3000">
                <a:latin typeface="Roboto Light"/>
                <a:ea typeface="Roboto Light"/>
                <a:cs typeface="Roboto Light"/>
                <a:sym typeface="Roboto Light"/>
              </a:defRPr>
            </a:pPr>
            <a:r>
              <a:t>Sun Microsystems saw an opportunity and in 2007 rebranded F3 to JavaFX and the Script to JavaFX Script</a:t>
            </a:r>
          </a:p>
          <a:p>
            <a:pPr marL="300789" indent="-300789" algn="just">
              <a:buSzPct val="100000"/>
              <a:buChar char="•"/>
              <a:defRPr sz="3000">
                <a:latin typeface="Roboto Light"/>
                <a:ea typeface="Roboto Light"/>
                <a:cs typeface="Roboto Light"/>
                <a:sym typeface="Roboto Light"/>
              </a:defRPr>
            </a:pPr>
          </a:p>
          <a:p>
            <a:pPr marL="300789" indent="-300789" algn="just">
              <a:buSzPct val="100000"/>
              <a:buChar char="•"/>
              <a:defRPr sz="3000">
                <a:latin typeface="Roboto Light"/>
                <a:ea typeface="Roboto Light"/>
                <a:cs typeface="Roboto Light"/>
                <a:sym typeface="Roboto Light"/>
              </a:defRPr>
            </a:pPr>
            <a:r>
              <a:t>JavaFX 1.0 was released in December 2008 containing the Script + a lot of components ready to be used </a:t>
            </a:r>
          </a:p>
          <a:p>
            <a:pPr marL="300789" indent="-300789" algn="just">
              <a:buSzPct val="100000"/>
              <a:buChar char="•"/>
              <a:defRPr sz="3000">
                <a:latin typeface="Roboto Light"/>
                <a:ea typeface="Roboto Light"/>
                <a:cs typeface="Roboto Light"/>
                <a:sym typeface="Roboto Light"/>
              </a:defRPr>
            </a:pPr>
          </a:p>
          <a:p>
            <a:pPr marL="300789" indent="-300789" algn="just">
              <a:buSzPct val="100000"/>
              <a:buChar char="•"/>
              <a:defRPr sz="3000">
                <a:latin typeface="Roboto Light"/>
                <a:ea typeface="Roboto Light"/>
                <a:cs typeface="Roboto Light"/>
                <a:sym typeface="Roboto Light"/>
              </a:defRPr>
            </a:pPr>
            <a:r>
              <a:t>JavaFX 1.1 was released in 2009 with an official support for Java FX Mobile + improvements</a:t>
            </a:r>
          </a:p>
          <a:p>
            <a:pPr marL="300789" indent="-300789" algn="just">
              <a:buSzPct val="100000"/>
              <a:buChar char="•"/>
              <a:defRPr sz="3000">
                <a:latin typeface="Roboto Light"/>
                <a:ea typeface="Roboto Light"/>
                <a:cs typeface="Roboto Light"/>
                <a:sym typeface="Roboto Light"/>
              </a:defRPr>
            </a:pPr>
          </a:p>
          <a:p>
            <a:pPr marL="300789" indent="-300789" algn="just">
              <a:buSzPct val="100000"/>
              <a:buChar char="•"/>
              <a:defRPr sz="3000">
                <a:latin typeface="Roboto Light"/>
                <a:ea typeface="Roboto Light"/>
                <a:cs typeface="Roboto Light"/>
                <a:sym typeface="Roboto Light"/>
              </a:defRPr>
            </a:pPr>
            <a:r>
              <a:t>Java FX 1.2 was released in 2009 with Layouts support + CSS skinning , Charts Widgets</a:t>
            </a:r>
          </a:p>
          <a:p>
            <a:pPr marL="300789" indent="-300789" algn="just">
              <a:buSzPct val="100000"/>
              <a:buChar char="•"/>
              <a:defRPr sz="3000">
                <a:latin typeface="Roboto Light"/>
                <a:ea typeface="Roboto Light"/>
                <a:cs typeface="Roboto Light"/>
                <a:sym typeface="Roboto Light"/>
              </a:defRPr>
            </a:pPr>
          </a:p>
          <a:p>
            <a:pPr marL="300789" indent="-300789" algn="just">
              <a:buSzPct val="100000"/>
              <a:buChar char="•"/>
              <a:defRPr sz="3000">
                <a:latin typeface="Roboto Light"/>
                <a:ea typeface="Roboto Light"/>
                <a:cs typeface="Roboto Light"/>
                <a:sym typeface="Roboto Light"/>
              </a:defRPr>
            </a:pPr>
            <a:r>
              <a:t>JavaFX 1.3 was release in 2010 with performance improvements</a:t>
            </a:r>
          </a:p>
        </p:txBody>
      </p:sp>
      <p:sp>
        <p:nvSpPr>
          <p:cNvPr id="141" name="Shape 1350"/>
          <p:cNvSpPr/>
          <p:nvPr/>
        </p:nvSpPr>
        <p:spPr>
          <a:xfrm>
            <a:off x="12784873" y="1733550"/>
            <a:ext cx="9431454" cy="1149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000">
                <a:latin typeface="Roboto Light"/>
                <a:ea typeface="Roboto Light"/>
                <a:cs typeface="Roboto Light"/>
                <a:sym typeface="Roboto Light"/>
              </a:defRPr>
            </a:pPr>
            <a:r>
              <a:t>JavaFX 2.0 was released in October 2011 as the biggest release after 1.0 containing :</a:t>
            </a:r>
          </a:p>
          <a:p>
            <a:pPr algn="just">
              <a:defRPr sz="3000">
                <a:latin typeface="Roboto Light"/>
                <a:ea typeface="Roboto Light"/>
                <a:cs typeface="Roboto Light"/>
                <a:sym typeface="Roboto Light"/>
              </a:defRPr>
            </a:pPr>
          </a:p>
          <a:p>
            <a:pPr algn="just">
              <a:defRPr sz="3000">
                <a:latin typeface="Roboto Light"/>
                <a:ea typeface="Roboto Light"/>
                <a:cs typeface="Roboto Light"/>
                <a:sym typeface="Roboto Light"/>
              </a:defRPr>
            </a:pPr>
            <a:r>
              <a:t>• Java FX Script support was dropped permanently.</a:t>
            </a:r>
          </a:p>
          <a:p>
            <a:pPr algn="just">
              <a:defRPr sz="3000">
                <a:latin typeface="Roboto Light"/>
                <a:ea typeface="Roboto Light"/>
                <a:cs typeface="Roboto Light"/>
                <a:sym typeface="Roboto Light"/>
              </a:defRPr>
            </a:pPr>
            <a:r>
              <a:t>• Support for high performance lazy binding, binding</a:t>
            </a:r>
          </a:p>
          <a:p>
            <a:pPr algn="just">
              <a:defRPr sz="3000">
                <a:latin typeface="Roboto Light"/>
                <a:ea typeface="Roboto Light"/>
                <a:cs typeface="Roboto Light"/>
                <a:sym typeface="Roboto Light"/>
              </a:defRPr>
            </a:pPr>
            <a:r>
              <a:t>expressions</a:t>
            </a:r>
          </a:p>
          <a:p>
            <a:pPr algn="just">
              <a:defRPr sz="3000">
                <a:latin typeface="Roboto Light"/>
                <a:ea typeface="Roboto Light"/>
                <a:cs typeface="Roboto Light"/>
                <a:sym typeface="Roboto Light"/>
              </a:defRPr>
            </a:pPr>
            <a:r>
              <a:t>• Dropping support for JavaFX Mobile.</a:t>
            </a:r>
          </a:p>
          <a:p>
            <a:pPr algn="just">
              <a:defRPr sz="3000">
                <a:latin typeface="Roboto Light"/>
                <a:ea typeface="Roboto Light"/>
                <a:cs typeface="Roboto Light"/>
                <a:sym typeface="Roboto Light"/>
              </a:defRPr>
            </a:pPr>
            <a:r>
              <a:t>• Oracle announcing its intent to open source JavaFX.</a:t>
            </a:r>
          </a:p>
          <a:p>
            <a:pPr algn="just">
              <a:defRPr sz="3000">
                <a:latin typeface="Roboto Light"/>
                <a:ea typeface="Roboto Light"/>
                <a:cs typeface="Roboto Light"/>
                <a:sym typeface="Roboto Light"/>
              </a:defRPr>
            </a:pPr>
            <a:r>
              <a:t>JavaFX 2.0 makes use of a new declarative XML language called FXML.</a:t>
            </a:r>
          </a:p>
          <a:p>
            <a:pPr algn="just">
              <a:defRPr sz="3000">
                <a:latin typeface="Roboto Light"/>
                <a:ea typeface="Roboto Light"/>
                <a:cs typeface="Roboto Light"/>
                <a:sym typeface="Roboto Light"/>
              </a:defRPr>
            </a:pPr>
          </a:p>
          <a:p>
            <a:pPr algn="just">
              <a:defRPr sz="3000">
                <a:latin typeface="Roboto Light"/>
                <a:ea typeface="Roboto Light"/>
                <a:cs typeface="Roboto Light"/>
                <a:sym typeface="Roboto Light"/>
              </a:defRPr>
            </a:pPr>
            <a:r>
              <a:t>Java FX 2.1 was released in 2012 adding Mac OS support, H.264/MPEG-4 AVC and Advanced Audio Coding  support, new UI components and WebView component allowing JavaScript to Java method calls</a:t>
            </a:r>
          </a:p>
          <a:p>
            <a:pPr algn="just">
              <a:defRPr sz="3000">
                <a:latin typeface="Roboto Light"/>
                <a:ea typeface="Roboto Light"/>
                <a:cs typeface="Roboto Light"/>
                <a:sym typeface="Roboto Light"/>
              </a:defRPr>
            </a:pPr>
          </a:p>
          <a:p>
            <a:pPr algn="just">
              <a:defRPr sz="3000">
                <a:latin typeface="Roboto Light"/>
                <a:ea typeface="Roboto Light"/>
                <a:cs typeface="Roboto Light"/>
                <a:sym typeface="Roboto Light"/>
              </a:defRPr>
            </a:pPr>
            <a:r>
              <a:t>JavaFX 2.2 was released in 2012 also with Linux support, Canvas and other components, touch support and gestures, Image manipulation API and Native packaging.</a:t>
            </a:r>
          </a:p>
          <a:p>
            <a:pPr algn="just">
              <a:defRPr sz="3000">
                <a:latin typeface="Roboto Light"/>
                <a:ea typeface="Roboto Light"/>
                <a:cs typeface="Roboto Light"/>
                <a:sym typeface="Roboto Light"/>
              </a:defRPr>
            </a:pPr>
          </a:p>
          <a:p>
            <a:pPr algn="just">
              <a:defRPr sz="3000">
                <a:latin typeface="Roboto Light"/>
                <a:ea typeface="Roboto Light"/>
                <a:cs typeface="Roboto Light"/>
                <a:sym typeface="Roboto Light"/>
              </a:defRPr>
            </a:pPr>
            <a:r>
              <a:t>JavaFX 8 is the latest version part of JDK 8 with support for 3D graphics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1" name="imagechange.jpg" descr="imagechange.jpg"/>
          <p:cNvPicPr>
            <a:picLocks noChangeAspect="1"/>
          </p:cNvPicPr>
          <p:nvPr/>
        </p:nvPicPr>
        <p:blipFill>
          <a:blip r:embed="rId2">
            <a:extLst/>
          </a:blip>
          <a:srcRect l="0" t="120" r="0" b="120"/>
          <a:stretch>
            <a:fillRect/>
          </a:stretch>
        </p:blipFill>
        <p:spPr>
          <a:xfrm>
            <a:off x="-2" y="-2"/>
            <a:ext cx="24384003" cy="13716003"/>
          </a:xfrm>
          <a:prstGeom prst="rect">
            <a:avLst/>
          </a:prstGeom>
          <a:ln w="12700">
            <a:miter lim="400000"/>
          </a:ln>
          <a:effectLst>
            <a:outerShdw sx="100000" sy="100000" kx="0" ky="0" algn="b" rotWithShape="0" blurRad="38100" dist="25400" dir="5400000">
              <a:srgbClr val="000000">
                <a:alpha val="50000"/>
              </a:srgbClr>
            </a:outerShdw>
          </a:effectLst>
        </p:spPr>
      </p:pic>
      <p:sp>
        <p:nvSpPr>
          <p:cNvPr id="322" name="Shape 508"/>
          <p:cNvSpPr/>
          <p:nvPr/>
        </p:nvSpPr>
        <p:spPr>
          <a:xfrm>
            <a:off x="-7838" y="-12700"/>
            <a:ext cx="24383306" cy="13741400"/>
          </a:xfrm>
          <a:prstGeom prst="rect">
            <a:avLst/>
          </a:prstGeom>
          <a:solidFill>
            <a:srgbClr val="3C71ED">
              <a:alpha val="81069"/>
            </a:srgbClr>
          </a:solidFill>
          <a:ln w="12700">
            <a:miter lim="400000"/>
          </a:ln>
        </p:spPr>
        <p:txBody>
          <a:bodyPr lIns="50800" tIns="50800" rIns="50800" bIns="50800" anchor="ctr"/>
          <a:lstStyle/>
          <a:p>
            <a:pPr>
              <a:defRPr sz="3200">
                <a:solidFill>
                  <a:srgbClr val="FFFFFF"/>
                </a:solidFill>
              </a:defRPr>
            </a:pPr>
          </a:p>
        </p:txBody>
      </p:sp>
      <p:sp>
        <p:nvSpPr>
          <p:cNvPr id="323" name="Shape 509"/>
          <p:cNvSpPr/>
          <p:nvPr/>
        </p:nvSpPr>
        <p:spPr>
          <a:xfrm>
            <a:off x="7867237" y="5435600"/>
            <a:ext cx="8649525" cy="284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defRPr sz="8200">
                <a:solidFill>
                  <a:srgbClr val="FFFFFF"/>
                </a:solidFill>
                <a:latin typeface="Roboto Bold"/>
                <a:ea typeface="Roboto Bold"/>
                <a:cs typeface="Roboto Bold"/>
                <a:sym typeface="Roboto Bold"/>
              </a:defRPr>
            </a:pPr>
            <a:r>
              <a:t>SceneBuilder Example</a:t>
            </a:r>
          </a:p>
        </p:txBody>
      </p:sp>
      <p:sp>
        <p:nvSpPr>
          <p:cNvPr id="324" name="Shape 510"/>
          <p:cNvSpPr/>
          <p:nvPr/>
        </p:nvSpPr>
        <p:spPr>
          <a:xfrm>
            <a:off x="7481886" y="5638799"/>
            <a:ext cx="9171885" cy="2729212"/>
          </a:xfrm>
          <a:prstGeom prst="rect">
            <a:avLst/>
          </a:prstGeom>
          <a:ln w="25400">
            <a:solidFill>
              <a:srgbClr val="FFFFFF"/>
            </a:solidFill>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6" name="Screen Shot 2017-03-21 at 11.29.02 (2).jpg" descr="Screen Shot 2017-03-21 at 11.29.02 (2).jpg"/>
          <p:cNvPicPr>
            <a:picLocks noChangeAspect="1"/>
          </p:cNvPicPr>
          <p:nvPr/>
        </p:nvPicPr>
        <p:blipFill>
          <a:blip r:embed="rId2">
            <a:extLst/>
          </a:blip>
          <a:srcRect l="0" t="4999" r="0" b="4999"/>
          <a:stretch>
            <a:fillRect/>
          </a:stretch>
        </p:blipFill>
        <p:spPr>
          <a:xfrm>
            <a:off x="0" y="-1"/>
            <a:ext cx="24384000" cy="13716002"/>
          </a:xfrm>
          <a:prstGeom prst="rect">
            <a:avLst/>
          </a:prstGeom>
          <a:ln w="12700">
            <a:miter lim="400000"/>
          </a:ln>
        </p:spPr>
      </p:pic>
      <p:sp>
        <p:nvSpPr>
          <p:cNvPr id="327" name="Shape 1473"/>
          <p:cNvSpPr/>
          <p:nvPr/>
        </p:nvSpPr>
        <p:spPr>
          <a:xfrm>
            <a:off x="8685770" y="8333316"/>
            <a:ext cx="7012460"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sz="9400">
                <a:solidFill>
                  <a:srgbClr val="FFFFFF"/>
                </a:solidFill>
                <a:latin typeface="Roboto Bold"/>
                <a:ea typeface="Roboto Bold"/>
                <a:cs typeface="Roboto Bold"/>
                <a:sym typeface="Roboto Bold"/>
              </a:defRPr>
            </a:lvl1pPr>
          </a:lstStyle>
          <a:p>
            <a:pPr/>
            <a:r>
              <a:t>THANK YOU!</a:t>
            </a:r>
          </a:p>
        </p:txBody>
      </p:sp>
      <p:sp>
        <p:nvSpPr>
          <p:cNvPr id="328" name="Shape 1474"/>
          <p:cNvSpPr/>
          <p:nvPr/>
        </p:nvSpPr>
        <p:spPr>
          <a:xfrm>
            <a:off x="7706452" y="8434254"/>
            <a:ext cx="8971096" cy="1817425"/>
          </a:xfrm>
          <a:prstGeom prst="rect">
            <a:avLst/>
          </a:prstGeom>
          <a:ln w="25400">
            <a:solidFill>
              <a:srgbClr val="FFFFFF"/>
            </a:solidFill>
            <a:miter lim="400000"/>
          </a:ln>
        </p:spPr>
        <p:txBody>
          <a:bodyPr lIns="50800" tIns="50800" rIns="50800" bIns="50800" anchor="ctr"/>
          <a:lstStyle/>
          <a:p>
            <a:pPr>
              <a:defRPr sz="3200">
                <a:solidFill>
                  <a:srgbClr val="FFFFFF"/>
                </a:solidFill>
              </a:defRPr>
            </a:pPr>
          </a:p>
        </p:txBody>
      </p:sp>
      <p:sp>
        <p:nvSpPr>
          <p:cNvPr id="329" name="If you want to learn more check:…"/>
          <p:cNvSpPr/>
          <p:nvPr/>
        </p:nvSpPr>
        <p:spPr>
          <a:xfrm>
            <a:off x="2901940" y="10769595"/>
            <a:ext cx="20002521" cy="1625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FFFFFF"/>
                </a:solidFill>
              </a:defRPr>
            </a:pPr>
            <a:r>
              <a:t>If you want to learn more check:</a:t>
            </a:r>
          </a:p>
          <a:p>
            <a:pPr>
              <a:defRPr>
                <a:solidFill>
                  <a:srgbClr val="FFFFFF"/>
                </a:solidFill>
              </a:defRPr>
            </a:pPr>
            <a:r>
              <a:t>  </a:t>
            </a:r>
            <a:r>
              <a:rPr b="1" u="sng">
                <a:uFill>
                  <a:solidFill>
                    <a:srgbClr val="0000FF"/>
                  </a:solidFill>
                </a:uFill>
                <a:latin typeface="+mn-lt"/>
                <a:ea typeface="+mn-ea"/>
                <a:cs typeface="+mn-cs"/>
                <a:sym typeface="Helvetica"/>
                <a:hlinkClick r:id="rId3" invalidUrl="" action="" tgtFrame="" tooltip="" history="1" highlightClick="0" endSnd="0"/>
              </a:rPr>
              <a:t>https://youtu.be/8H85iC7SXf0</a:t>
            </a:r>
            <a:r>
              <a:t> and </a:t>
            </a:r>
            <a:r>
              <a:rPr b="1" u="sng">
                <a:uFill>
                  <a:solidFill>
                    <a:srgbClr val="0000FF"/>
                  </a:solidFill>
                </a:uFill>
                <a:latin typeface="+mn-lt"/>
                <a:ea typeface="+mn-ea"/>
                <a:cs typeface="+mn-cs"/>
                <a:sym typeface="Helvetica"/>
                <a:hlinkClick r:id="rId4" invalidUrl="" action="" tgtFrame="" tooltip="" history="1" highlightClick="0" endSnd="0"/>
              </a:rPr>
              <a:t>https://youtu.be/wIuAVfehme4</a:t>
            </a:r>
            <a:r>
              <a:t> </a:t>
            </a:r>
          </a:p>
        </p:txBody>
      </p:sp>
      <p:sp>
        <p:nvSpPr>
          <p:cNvPr id="330" name="Contacts:…"/>
          <p:cNvSpPr/>
          <p:nvPr/>
        </p:nvSpPr>
        <p:spPr>
          <a:xfrm>
            <a:off x="15838804" y="685799"/>
            <a:ext cx="8301991" cy="467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a:solidFill>
                  <a:srgbClr val="FFFFFF"/>
                </a:solidFill>
              </a:defRPr>
            </a:pPr>
            <a:r>
              <a:t>Contacts:</a:t>
            </a:r>
          </a:p>
          <a:p>
            <a:pPr algn="r">
              <a:defRPr>
                <a:solidFill>
                  <a:srgbClr val="FFFFFF"/>
                </a:solidFill>
              </a:defRPr>
            </a:pPr>
          </a:p>
          <a:p>
            <a:pPr algn="r">
              <a:defRPr u="sng">
                <a:solidFill>
                  <a:srgbClr val="FFFFFF"/>
                </a:solidFill>
              </a:defRPr>
            </a:pPr>
            <a:r>
              <a:t>https://github.com/gochev</a:t>
            </a:r>
          </a:p>
          <a:p>
            <a:pPr algn="r">
              <a:defRPr u="sng">
                <a:solidFill>
                  <a:srgbClr val="FFFFFF"/>
                </a:solidFill>
              </a:defRPr>
            </a:pPr>
            <a:r>
              <a:t>https://twitter.com/gochev</a:t>
            </a:r>
          </a:p>
          <a:p>
            <a:pPr algn="r">
              <a:defRPr u="sng">
                <a:solidFill>
                  <a:srgbClr val="FFFFFF"/>
                </a:solidFill>
              </a:defRPr>
            </a:pPr>
            <a:r>
              <a:t>http://facebook.com/gochev</a:t>
            </a:r>
          </a:p>
          <a:p>
            <a:pPr algn="r">
              <a:defRPr u="sng">
                <a:solidFill>
                  <a:srgbClr val="FFFFFF"/>
                </a:solidFill>
              </a:defRPr>
            </a:pPr>
            <a:r>
              <a:t>http://linkedin.com/in/gochev</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144"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45"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What the FCUK is JavaFX ?!?! </a:t>
            </a:r>
          </a:p>
        </p:txBody>
      </p:sp>
      <p:sp>
        <p:nvSpPr>
          <p:cNvPr id="146"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47"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3</a:t>
            </a:r>
          </a:p>
        </p:txBody>
      </p:sp>
      <p:sp>
        <p:nvSpPr>
          <p:cNvPr id="148" name="import javafx.application.Application;…"/>
          <p:cNvSpPr/>
          <p:nvPr/>
        </p:nvSpPr>
        <p:spPr>
          <a:xfrm>
            <a:off x="2132009" y="1960484"/>
            <a:ext cx="20119982" cy="114838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500">
                <a:latin typeface="Monaco"/>
                <a:ea typeface="Monaco"/>
                <a:cs typeface="Monaco"/>
                <a:sym typeface="Monaco"/>
              </a:defRPr>
            </a:pPr>
            <a:r>
              <a:rPr>
                <a:solidFill>
                  <a:srgbClr val="931A68"/>
                </a:solidFill>
              </a:rPr>
              <a:t>import</a:t>
            </a:r>
            <a:r>
              <a:t> javafx.application.Application;</a:t>
            </a:r>
          </a:p>
          <a:p>
            <a:pPr algn="l" defTabSz="457200">
              <a:defRPr sz="4500">
                <a:latin typeface="Monaco"/>
                <a:ea typeface="Monaco"/>
                <a:cs typeface="Monaco"/>
                <a:sym typeface="Monaco"/>
              </a:defRPr>
            </a:pPr>
            <a:r>
              <a:rPr>
                <a:solidFill>
                  <a:srgbClr val="931A68"/>
                </a:solidFill>
              </a:rPr>
              <a:t>import</a:t>
            </a:r>
            <a:r>
              <a:t> javafx.stage.Stage;</a:t>
            </a:r>
          </a:p>
          <a:p>
            <a:pPr algn="l" defTabSz="457200">
              <a:defRPr sz="4500">
                <a:latin typeface="Monaco"/>
                <a:ea typeface="Monaco"/>
                <a:cs typeface="Monaco"/>
                <a:sym typeface="Monaco"/>
              </a:defRPr>
            </a:pPr>
          </a:p>
          <a:p>
            <a:pPr algn="l" defTabSz="457200">
              <a:defRPr sz="4500">
                <a:latin typeface="Monaco"/>
                <a:ea typeface="Monaco"/>
                <a:cs typeface="Monaco"/>
                <a:sym typeface="Monaco"/>
              </a:defRPr>
            </a:pPr>
            <a:r>
              <a:rPr>
                <a:solidFill>
                  <a:srgbClr val="931A68"/>
                </a:solidFill>
              </a:rPr>
              <a:t>public</a:t>
            </a:r>
            <a:r>
              <a:t> </a:t>
            </a:r>
            <a:r>
              <a:rPr>
                <a:solidFill>
                  <a:srgbClr val="931A68"/>
                </a:solidFill>
              </a:rPr>
              <a:t>class</a:t>
            </a:r>
            <a:r>
              <a:t> JavaFXHelloWorld </a:t>
            </a:r>
            <a:r>
              <a:rPr>
                <a:solidFill>
                  <a:srgbClr val="931A68"/>
                </a:solidFill>
              </a:rPr>
              <a:t>extends</a:t>
            </a:r>
            <a:r>
              <a:t> Application {</a:t>
            </a:r>
          </a:p>
          <a:p>
            <a:pPr algn="l" defTabSz="457200">
              <a:defRPr sz="4500">
                <a:latin typeface="Monaco"/>
                <a:ea typeface="Monaco"/>
                <a:cs typeface="Monaco"/>
                <a:sym typeface="Monaco"/>
              </a:defRPr>
            </a:pPr>
          </a:p>
          <a:p>
            <a:pPr algn="l" defTabSz="457200">
              <a:defRPr sz="4500">
                <a:solidFill>
                  <a:srgbClr val="777777"/>
                </a:solidFill>
                <a:latin typeface="Monaco"/>
                <a:ea typeface="Monaco"/>
                <a:cs typeface="Monaco"/>
                <a:sym typeface="Monaco"/>
              </a:defRPr>
            </a:pPr>
            <a:r>
              <a:rPr>
                <a:solidFill>
                  <a:srgbClr val="000000"/>
                </a:solidFill>
              </a:rPr>
              <a:t>	</a:t>
            </a:r>
            <a:r>
              <a:t>@Override</a:t>
            </a:r>
            <a:endParaRPr>
              <a:solidFill>
                <a:srgbClr val="000000"/>
              </a:solidFill>
            </a:endParaRPr>
          </a:p>
          <a:p>
            <a:pPr algn="l" defTabSz="457200">
              <a:defRPr sz="4500">
                <a:latin typeface="Monaco"/>
                <a:ea typeface="Monaco"/>
                <a:cs typeface="Monaco"/>
                <a:sym typeface="Monaco"/>
              </a:defRPr>
            </a:pPr>
            <a:r>
              <a:t>	</a:t>
            </a:r>
            <a:r>
              <a:rPr>
                <a:solidFill>
                  <a:srgbClr val="931A68"/>
                </a:solidFill>
              </a:rPr>
              <a:t>public</a:t>
            </a:r>
            <a:r>
              <a:t> </a:t>
            </a:r>
            <a:r>
              <a:rPr>
                <a:solidFill>
                  <a:srgbClr val="931A68"/>
                </a:solidFill>
              </a:rPr>
              <a:t>void</a:t>
            </a:r>
            <a:r>
              <a:t> start(Stage </a:t>
            </a:r>
            <a:r>
              <a:rPr>
                <a:solidFill>
                  <a:srgbClr val="7E504F"/>
                </a:solidFill>
              </a:rPr>
              <a:t>primaryStage</a:t>
            </a:r>
            <a:r>
              <a:t>) </a:t>
            </a:r>
            <a:r>
              <a:rPr>
                <a:solidFill>
                  <a:srgbClr val="931A68"/>
                </a:solidFill>
              </a:rPr>
              <a:t>throws</a:t>
            </a:r>
            <a:r>
              <a:t> Exception {</a:t>
            </a:r>
          </a:p>
          <a:p>
            <a:pPr algn="l" defTabSz="457200">
              <a:defRPr sz="4500">
                <a:solidFill>
                  <a:srgbClr val="3933FF"/>
                </a:solidFill>
                <a:latin typeface="Monaco"/>
                <a:ea typeface="Monaco"/>
                <a:cs typeface="Monaco"/>
                <a:sym typeface="Monaco"/>
              </a:defRPr>
            </a:pPr>
            <a:r>
              <a:rPr>
                <a:solidFill>
                  <a:srgbClr val="000000"/>
                </a:solidFill>
              </a:rPr>
              <a:t>		</a:t>
            </a:r>
            <a:r>
              <a:rPr>
                <a:solidFill>
                  <a:srgbClr val="7E504F"/>
                </a:solidFill>
              </a:rPr>
              <a:t>primaryStage</a:t>
            </a:r>
            <a:r>
              <a:rPr>
                <a:solidFill>
                  <a:srgbClr val="000000"/>
                </a:solidFill>
              </a:rPr>
              <a:t>.setTitle(</a:t>
            </a:r>
            <a:r>
              <a:t>"Hello World!"</a:t>
            </a:r>
            <a:r>
              <a:rPr>
                <a:solidFill>
                  <a:srgbClr val="000000"/>
                </a:solidFill>
              </a:rPr>
              <a:t>);</a:t>
            </a:r>
            <a:endParaRPr>
              <a:solidFill>
                <a:srgbClr val="000000"/>
              </a:solidFill>
            </a:endParaRPr>
          </a:p>
          <a:p>
            <a:pPr algn="l" defTabSz="457200">
              <a:defRPr sz="4500">
                <a:solidFill>
                  <a:srgbClr val="7E504F"/>
                </a:solidFill>
                <a:latin typeface="Monaco"/>
                <a:ea typeface="Monaco"/>
                <a:cs typeface="Monaco"/>
                <a:sym typeface="Monaco"/>
              </a:defRPr>
            </a:pPr>
            <a:r>
              <a:rPr>
                <a:solidFill>
                  <a:srgbClr val="000000"/>
                </a:solidFill>
              </a:rPr>
              <a:t>		</a:t>
            </a:r>
            <a:r>
              <a:t>primaryStage</a:t>
            </a:r>
            <a:r>
              <a:rPr>
                <a:solidFill>
                  <a:srgbClr val="000000"/>
                </a:solidFill>
              </a:rPr>
              <a:t>.show();</a:t>
            </a:r>
            <a:endParaRPr>
              <a:solidFill>
                <a:srgbClr val="000000"/>
              </a:solidFill>
            </a:endParaRPr>
          </a:p>
          <a:p>
            <a:pPr algn="l" defTabSz="457200">
              <a:defRPr sz="4500">
                <a:latin typeface="Monaco"/>
                <a:ea typeface="Monaco"/>
                <a:cs typeface="Monaco"/>
                <a:sym typeface="Monaco"/>
              </a:defRPr>
            </a:pPr>
            <a:r>
              <a:t>	}</a:t>
            </a:r>
          </a:p>
          <a:p>
            <a:pPr algn="l" defTabSz="457200">
              <a:defRPr sz="4500">
                <a:latin typeface="Monaco"/>
                <a:ea typeface="Monaco"/>
                <a:cs typeface="Monaco"/>
                <a:sym typeface="Monaco"/>
              </a:defRPr>
            </a:pPr>
          </a:p>
          <a:p>
            <a:pPr algn="l" defTabSz="457200">
              <a:defRPr sz="4500">
                <a:latin typeface="Monaco"/>
                <a:ea typeface="Monaco"/>
                <a:cs typeface="Monaco"/>
                <a:sym typeface="Monaco"/>
              </a:defRPr>
            </a:pPr>
            <a:r>
              <a:t>	</a:t>
            </a:r>
            <a:r>
              <a:rPr>
                <a:solidFill>
                  <a:srgbClr val="931A68"/>
                </a:solidFill>
              </a:rPr>
              <a:t>public</a:t>
            </a:r>
            <a:r>
              <a:t> </a:t>
            </a:r>
            <a:r>
              <a:rPr>
                <a:solidFill>
                  <a:srgbClr val="931A68"/>
                </a:solidFill>
              </a:rPr>
              <a:t>static</a:t>
            </a:r>
            <a:r>
              <a:t> </a:t>
            </a:r>
            <a:r>
              <a:rPr>
                <a:solidFill>
                  <a:srgbClr val="931A68"/>
                </a:solidFill>
              </a:rPr>
              <a:t>void</a:t>
            </a:r>
            <a:r>
              <a:t> main(String[] </a:t>
            </a:r>
            <a:r>
              <a:rPr>
                <a:solidFill>
                  <a:srgbClr val="7E504F"/>
                </a:solidFill>
              </a:rPr>
              <a:t>args</a:t>
            </a:r>
            <a:r>
              <a:t>) {</a:t>
            </a:r>
          </a:p>
          <a:p>
            <a:pPr algn="l" defTabSz="457200">
              <a:defRPr sz="4500">
                <a:latin typeface="Monaco"/>
                <a:ea typeface="Monaco"/>
                <a:cs typeface="Monaco"/>
                <a:sym typeface="Monaco"/>
              </a:defRPr>
            </a:pPr>
            <a:r>
              <a:t>		launch(</a:t>
            </a:r>
            <a:r>
              <a:rPr>
                <a:solidFill>
                  <a:srgbClr val="7E504F"/>
                </a:solidFill>
              </a:rPr>
              <a:t>args</a:t>
            </a:r>
            <a:r>
              <a:t>);</a:t>
            </a:r>
          </a:p>
          <a:p>
            <a:pPr algn="l" defTabSz="457200">
              <a:defRPr sz="4500">
                <a:latin typeface="Monaco"/>
                <a:ea typeface="Monaco"/>
                <a:cs typeface="Monaco"/>
                <a:sym typeface="Monaco"/>
              </a:defRPr>
            </a:pPr>
            <a:r>
              <a:t>	}</a:t>
            </a:r>
          </a:p>
          <a:p>
            <a:pPr algn="l" defTabSz="457200">
              <a:defRPr sz="4500">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151"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52"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What is Scene ?</a:t>
            </a:r>
          </a:p>
        </p:txBody>
      </p:sp>
      <p:sp>
        <p:nvSpPr>
          <p:cNvPr id="153"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54"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4</a:t>
            </a:r>
          </a:p>
        </p:txBody>
      </p:sp>
      <p:sp>
        <p:nvSpPr>
          <p:cNvPr id="155" name="public class JavaFXSceneBlack extends Application {…"/>
          <p:cNvSpPr/>
          <p:nvPr/>
        </p:nvSpPr>
        <p:spPr>
          <a:xfrm>
            <a:off x="1878009" y="2288033"/>
            <a:ext cx="18710127" cy="108287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000">
                <a:latin typeface="Monaco"/>
                <a:ea typeface="Monaco"/>
                <a:cs typeface="Monaco"/>
                <a:sym typeface="Monaco"/>
              </a:defRPr>
            </a:pPr>
            <a:r>
              <a:rPr>
                <a:solidFill>
                  <a:srgbClr val="931A68"/>
                </a:solidFill>
              </a:rPr>
              <a:t>public</a:t>
            </a:r>
            <a:r>
              <a:t> </a:t>
            </a:r>
            <a:r>
              <a:rPr>
                <a:solidFill>
                  <a:srgbClr val="931A68"/>
                </a:solidFill>
              </a:rPr>
              <a:t>class</a:t>
            </a:r>
            <a:r>
              <a:t> JavaFXSceneBlack </a:t>
            </a:r>
            <a:r>
              <a:rPr>
                <a:solidFill>
                  <a:srgbClr val="931A68"/>
                </a:solidFill>
              </a:rPr>
              <a:t>extends</a:t>
            </a:r>
            <a:r>
              <a:t> Application {</a:t>
            </a:r>
          </a:p>
          <a:p>
            <a:pPr algn="l" defTabSz="457200">
              <a:defRPr sz="4000">
                <a:latin typeface="Monaco"/>
                <a:ea typeface="Monaco"/>
                <a:cs typeface="Monaco"/>
                <a:sym typeface="Monaco"/>
              </a:defRPr>
            </a:pPr>
            <a:r>
              <a:t> </a:t>
            </a:r>
          </a:p>
          <a:p>
            <a:pPr algn="l" defTabSz="457200">
              <a:defRPr sz="4000">
                <a:solidFill>
                  <a:srgbClr val="777777"/>
                </a:solidFill>
                <a:latin typeface="Monaco"/>
                <a:ea typeface="Monaco"/>
                <a:cs typeface="Monaco"/>
                <a:sym typeface="Monaco"/>
              </a:defRPr>
            </a:pPr>
            <a:r>
              <a:rPr>
                <a:solidFill>
                  <a:srgbClr val="000000"/>
                </a:solidFill>
              </a:rPr>
              <a:t>   </a:t>
            </a:r>
            <a:r>
              <a:t>@Override</a:t>
            </a:r>
            <a:endParaRPr>
              <a:solidFill>
                <a:srgbClr val="000000"/>
              </a:solidFill>
            </a:endParaRPr>
          </a:p>
          <a:p>
            <a:pPr algn="l" defTabSz="457200">
              <a:defRPr sz="4000">
                <a:latin typeface="Monaco"/>
                <a:ea typeface="Monaco"/>
                <a:cs typeface="Monaco"/>
                <a:sym typeface="Monaco"/>
              </a:defRPr>
            </a:pPr>
            <a:r>
              <a:t>   </a:t>
            </a:r>
            <a:r>
              <a:rPr>
                <a:solidFill>
                  <a:srgbClr val="931A68"/>
                </a:solidFill>
              </a:rPr>
              <a:t>public</a:t>
            </a:r>
            <a:r>
              <a:t> </a:t>
            </a:r>
            <a:r>
              <a:rPr>
                <a:solidFill>
                  <a:srgbClr val="931A68"/>
                </a:solidFill>
              </a:rPr>
              <a:t>void</a:t>
            </a:r>
            <a:r>
              <a:t> start(Stage </a:t>
            </a:r>
            <a:r>
              <a:rPr>
                <a:solidFill>
                  <a:srgbClr val="7E504F"/>
                </a:solidFill>
              </a:rPr>
              <a:t>stage</a:t>
            </a:r>
            <a:r>
              <a:t>) {</a:t>
            </a:r>
          </a:p>
          <a:p>
            <a:pPr algn="l" defTabSz="457200">
              <a:defRPr sz="4000">
                <a:latin typeface="Monaco"/>
                <a:ea typeface="Monaco"/>
                <a:cs typeface="Monaco"/>
                <a:sym typeface="Monaco"/>
              </a:defRPr>
            </a:pPr>
            <a:r>
              <a:t>       Group </a:t>
            </a:r>
            <a:r>
              <a:rPr>
                <a:solidFill>
                  <a:srgbClr val="7E504F"/>
                </a:solidFill>
              </a:rPr>
              <a:t>root</a:t>
            </a:r>
            <a:r>
              <a:t> = </a:t>
            </a:r>
            <a:r>
              <a:rPr>
                <a:solidFill>
                  <a:srgbClr val="931A68"/>
                </a:solidFill>
              </a:rPr>
              <a:t>new</a:t>
            </a:r>
            <a:r>
              <a:t> Group();</a:t>
            </a:r>
          </a:p>
          <a:p>
            <a:pPr algn="l" defTabSz="457200">
              <a:defRPr sz="4000">
                <a:latin typeface="Monaco"/>
                <a:ea typeface="Monaco"/>
                <a:cs typeface="Monaco"/>
                <a:sym typeface="Monaco"/>
              </a:defRPr>
            </a:pPr>
            <a:r>
              <a:t>       Scene </a:t>
            </a:r>
            <a:r>
              <a:rPr>
                <a:solidFill>
                  <a:srgbClr val="7E504F"/>
                </a:solidFill>
              </a:rPr>
              <a:t>scene</a:t>
            </a:r>
            <a:r>
              <a:t> = </a:t>
            </a:r>
            <a:r>
              <a:rPr>
                <a:solidFill>
                  <a:srgbClr val="931A68"/>
                </a:solidFill>
              </a:rPr>
              <a:t>new</a:t>
            </a:r>
            <a:r>
              <a:t> Scene(</a:t>
            </a:r>
            <a:r>
              <a:rPr>
                <a:solidFill>
                  <a:srgbClr val="7E504F"/>
                </a:solidFill>
              </a:rPr>
              <a:t>root</a:t>
            </a:r>
            <a:r>
              <a:t>, 500, 500, Color.</a:t>
            </a:r>
            <a:r>
              <a:rPr>
                <a:solidFill>
                  <a:srgbClr val="0326CC"/>
                </a:solidFill>
              </a:rPr>
              <a:t>BLACK</a:t>
            </a:r>
            <a:r>
              <a:t>);</a:t>
            </a:r>
          </a:p>
          <a:p>
            <a:pPr algn="l" defTabSz="457200">
              <a:defRPr sz="4000">
                <a:solidFill>
                  <a:srgbClr val="3933FF"/>
                </a:solidFill>
                <a:latin typeface="Monaco"/>
                <a:ea typeface="Monaco"/>
                <a:cs typeface="Monaco"/>
                <a:sym typeface="Monaco"/>
              </a:defRPr>
            </a:pPr>
            <a:r>
              <a:rPr>
                <a:solidFill>
                  <a:srgbClr val="000000"/>
                </a:solidFill>
              </a:rPr>
              <a:t>       </a:t>
            </a:r>
            <a:r>
              <a:rPr>
                <a:solidFill>
                  <a:srgbClr val="7E504F"/>
                </a:solidFill>
              </a:rPr>
              <a:t>stage</a:t>
            </a:r>
            <a:r>
              <a:rPr>
                <a:solidFill>
                  <a:srgbClr val="000000"/>
                </a:solidFill>
              </a:rPr>
              <a:t>.setTitle(</a:t>
            </a:r>
            <a:r>
              <a:t>"JavaFX Scene Graph Demo"</a:t>
            </a:r>
            <a:r>
              <a:rPr>
                <a:solidFill>
                  <a:srgbClr val="000000"/>
                </a:solidFill>
              </a:rPr>
              <a:t>);</a:t>
            </a:r>
            <a:endParaRPr>
              <a:solidFill>
                <a:srgbClr val="000000"/>
              </a:solidFill>
            </a:endParaRPr>
          </a:p>
          <a:p>
            <a:pPr algn="l" defTabSz="457200">
              <a:defRPr sz="4000">
                <a:latin typeface="Monaco"/>
                <a:ea typeface="Monaco"/>
                <a:cs typeface="Monaco"/>
                <a:sym typeface="Monaco"/>
              </a:defRPr>
            </a:pPr>
            <a:r>
              <a:t>       </a:t>
            </a:r>
            <a:r>
              <a:rPr>
                <a:solidFill>
                  <a:srgbClr val="7E504F"/>
                </a:solidFill>
              </a:rPr>
              <a:t>stage</a:t>
            </a:r>
            <a:r>
              <a:t>.setScene(</a:t>
            </a:r>
            <a:r>
              <a:rPr>
                <a:solidFill>
                  <a:srgbClr val="7E504F"/>
                </a:solidFill>
              </a:rPr>
              <a:t>scene</a:t>
            </a:r>
            <a:r>
              <a:t>);</a:t>
            </a:r>
          </a:p>
          <a:p>
            <a:pPr algn="l" defTabSz="457200">
              <a:defRPr sz="4000">
                <a:latin typeface="Monaco"/>
                <a:ea typeface="Monaco"/>
                <a:cs typeface="Monaco"/>
                <a:sym typeface="Monaco"/>
              </a:defRPr>
            </a:pPr>
            <a:r>
              <a:t>       </a:t>
            </a:r>
          </a:p>
          <a:p>
            <a:pPr algn="l" defTabSz="457200">
              <a:defRPr sz="4000">
                <a:latin typeface="Monaco"/>
                <a:ea typeface="Monaco"/>
                <a:cs typeface="Monaco"/>
                <a:sym typeface="Monaco"/>
              </a:defRPr>
            </a:pPr>
            <a:r>
              <a:t>       </a:t>
            </a:r>
            <a:r>
              <a:rPr>
                <a:solidFill>
                  <a:srgbClr val="7E504F"/>
                </a:solidFill>
              </a:rPr>
              <a:t>stage</a:t>
            </a:r>
            <a:r>
              <a:t>.show();</a:t>
            </a:r>
          </a:p>
          <a:p>
            <a:pPr algn="l" defTabSz="457200">
              <a:defRPr sz="4000">
                <a:latin typeface="Monaco"/>
                <a:ea typeface="Monaco"/>
                <a:cs typeface="Monaco"/>
                <a:sym typeface="Monaco"/>
              </a:defRPr>
            </a:pPr>
            <a:r>
              <a:t>   }</a:t>
            </a:r>
          </a:p>
          <a:p>
            <a:pPr algn="l" defTabSz="457200">
              <a:defRPr sz="4000">
                <a:latin typeface="Monaco"/>
                <a:ea typeface="Monaco"/>
                <a:cs typeface="Monaco"/>
                <a:sym typeface="Monaco"/>
              </a:defRPr>
            </a:pPr>
            <a:r>
              <a:t> </a:t>
            </a:r>
          </a:p>
          <a:p>
            <a:pPr algn="l" defTabSz="457200">
              <a:defRPr sz="4000">
                <a:latin typeface="Monaco"/>
                <a:ea typeface="Monaco"/>
                <a:cs typeface="Monaco"/>
                <a:sym typeface="Monaco"/>
              </a:defRPr>
            </a:pPr>
            <a:r>
              <a:t>   </a:t>
            </a:r>
            <a:r>
              <a:rPr>
                <a:solidFill>
                  <a:srgbClr val="931A68"/>
                </a:solidFill>
              </a:rPr>
              <a:t>public</a:t>
            </a:r>
            <a:r>
              <a:t> </a:t>
            </a:r>
            <a:r>
              <a:rPr>
                <a:solidFill>
                  <a:srgbClr val="931A68"/>
                </a:solidFill>
              </a:rPr>
              <a:t>static</a:t>
            </a:r>
            <a:r>
              <a:t> </a:t>
            </a:r>
            <a:r>
              <a:rPr>
                <a:solidFill>
                  <a:srgbClr val="931A68"/>
                </a:solidFill>
              </a:rPr>
              <a:t>void</a:t>
            </a:r>
            <a:r>
              <a:t> main(String[] </a:t>
            </a:r>
            <a:r>
              <a:rPr>
                <a:solidFill>
                  <a:srgbClr val="7E504F"/>
                </a:solidFill>
              </a:rPr>
              <a:t>args</a:t>
            </a:r>
            <a:r>
              <a:t>) {</a:t>
            </a:r>
          </a:p>
          <a:p>
            <a:pPr algn="l" defTabSz="457200">
              <a:defRPr sz="4000">
                <a:latin typeface="Monaco"/>
                <a:ea typeface="Monaco"/>
                <a:cs typeface="Monaco"/>
                <a:sym typeface="Monaco"/>
              </a:defRPr>
            </a:pPr>
            <a:r>
              <a:t>       launch(</a:t>
            </a:r>
            <a:r>
              <a:rPr>
                <a:solidFill>
                  <a:srgbClr val="7E504F"/>
                </a:solidFill>
              </a:rPr>
              <a:t>args</a:t>
            </a:r>
            <a:r>
              <a:t>);</a:t>
            </a:r>
          </a:p>
          <a:p>
            <a:pPr algn="l" defTabSz="457200">
              <a:defRPr sz="4000">
                <a:latin typeface="Monaco"/>
                <a:ea typeface="Monaco"/>
                <a:cs typeface="Monaco"/>
                <a:sym typeface="Monaco"/>
              </a:defRPr>
            </a:pPr>
            <a:r>
              <a:t>   }</a:t>
            </a:r>
          </a:p>
          <a:p>
            <a:pPr algn="l" defTabSz="457200">
              <a:defRPr sz="4000">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158"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59"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Sorry SIRI Scene, Stage WTF?</a:t>
            </a:r>
          </a:p>
        </p:txBody>
      </p:sp>
      <p:sp>
        <p:nvSpPr>
          <p:cNvPr id="160"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61"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5</a:t>
            </a:r>
          </a:p>
        </p:txBody>
      </p:sp>
      <p:sp>
        <p:nvSpPr>
          <p:cNvPr id="162" name="Shape 1342"/>
          <p:cNvSpPr/>
          <p:nvPr/>
        </p:nvSpPr>
        <p:spPr>
          <a:xfrm>
            <a:off x="1675572" y="2083435"/>
            <a:ext cx="21032856" cy="102349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1578" indent="-601578" algn="just">
              <a:lnSpc>
                <a:spcPct val="130000"/>
              </a:lnSpc>
              <a:buSzPct val="100000"/>
              <a:buChar char="•"/>
              <a:defRPr sz="6000">
                <a:latin typeface="Roboto Light"/>
                <a:ea typeface="Roboto Light"/>
                <a:cs typeface="Roboto Light"/>
                <a:sym typeface="Roboto Light"/>
              </a:defRPr>
            </a:pPr>
            <a:r>
              <a:t>JavaFX uses the idea of Stage and Scene.</a:t>
            </a:r>
          </a:p>
          <a:p>
            <a:pPr marL="601578" indent="-601578" algn="just">
              <a:lnSpc>
                <a:spcPct val="130000"/>
              </a:lnSpc>
              <a:buSzPct val="100000"/>
              <a:buChar char="•"/>
              <a:defRPr sz="6000">
                <a:latin typeface="Roboto Light"/>
                <a:ea typeface="Roboto Light"/>
                <a:cs typeface="Roboto Light"/>
                <a:sym typeface="Roboto Light"/>
              </a:defRPr>
            </a:pPr>
            <a:r>
              <a:t>The Scene contains everything we want to show.</a:t>
            </a:r>
          </a:p>
          <a:p>
            <a:pPr marL="601578" indent="-601578" algn="just">
              <a:lnSpc>
                <a:spcPct val="130000"/>
              </a:lnSpc>
              <a:buSzPct val="100000"/>
              <a:buChar char="•"/>
              <a:defRPr sz="6000">
                <a:latin typeface="Roboto Light"/>
                <a:ea typeface="Roboto Light"/>
                <a:cs typeface="Roboto Light"/>
                <a:sym typeface="Roboto Light"/>
              </a:defRPr>
            </a:pPr>
            <a:r>
              <a:t>Stage always points to a single Scene that is currently “happening” and show its content.</a:t>
            </a:r>
          </a:p>
          <a:p>
            <a:pPr marL="601578" indent="-601578" algn="just">
              <a:lnSpc>
                <a:spcPct val="130000"/>
              </a:lnSpc>
              <a:buSzPct val="100000"/>
              <a:buChar char="•"/>
              <a:defRPr sz="6000">
                <a:latin typeface="Roboto Light"/>
                <a:ea typeface="Roboto Light"/>
                <a:cs typeface="Roboto Light"/>
                <a:sym typeface="Roboto Light"/>
              </a:defRPr>
            </a:pPr>
            <a:r>
              <a:t>We may have multiple Scenes in our application and switch them on demand.</a:t>
            </a:r>
          </a:p>
          <a:p>
            <a:pPr marL="601578" indent="-601578" algn="just">
              <a:lnSpc>
                <a:spcPct val="130000"/>
              </a:lnSpc>
              <a:buSzPct val="100000"/>
              <a:buChar char="•"/>
              <a:defRPr sz="6000">
                <a:latin typeface="Roboto Light"/>
                <a:ea typeface="Roboto Light"/>
                <a:cs typeface="Roboto Light"/>
                <a:sym typeface="Roboto Light"/>
              </a:defRPr>
            </a:pPr>
            <a:r>
              <a:t>All UI components like Buttons, Labels, Panels we mix in a Scene together with their animations and event handlers.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165"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66" name="Shape 1339"/>
          <p:cNvSpPr/>
          <p:nvPr/>
        </p:nvSpPr>
        <p:spPr>
          <a:xfrm>
            <a:off x="780429" y="365898"/>
            <a:ext cx="10459475" cy="93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Again code using a Scene, please ?</a:t>
            </a:r>
          </a:p>
        </p:txBody>
      </p:sp>
      <p:sp>
        <p:nvSpPr>
          <p:cNvPr id="167"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68"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6</a:t>
            </a:r>
          </a:p>
        </p:txBody>
      </p:sp>
      <p:sp>
        <p:nvSpPr>
          <p:cNvPr id="169" name="@Override…"/>
          <p:cNvSpPr/>
          <p:nvPr/>
        </p:nvSpPr>
        <p:spPr>
          <a:xfrm>
            <a:off x="4955678" y="1934542"/>
            <a:ext cx="14472643" cy="115357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3200">
                <a:solidFill>
                  <a:srgbClr val="777777"/>
                </a:solidFill>
                <a:latin typeface="Monaco"/>
                <a:ea typeface="Monaco"/>
                <a:cs typeface="Monaco"/>
                <a:sym typeface="Monaco"/>
              </a:defRPr>
            </a:pPr>
            <a:r>
              <a:t>@Override</a:t>
            </a:r>
            <a:endParaRPr>
              <a:solidFill>
                <a:srgbClr val="000000"/>
              </a:solidFill>
            </a:endParaRPr>
          </a:p>
          <a:p>
            <a:pPr algn="l" defTabSz="457200">
              <a:defRPr sz="3200">
                <a:latin typeface="Monaco"/>
                <a:ea typeface="Monaco"/>
                <a:cs typeface="Monaco"/>
                <a:sym typeface="Monaco"/>
              </a:defRPr>
            </a:pPr>
            <a:r>
              <a:t>	</a:t>
            </a:r>
            <a:r>
              <a:rPr>
                <a:solidFill>
                  <a:srgbClr val="931A68"/>
                </a:solidFill>
              </a:rPr>
              <a:t>public</a:t>
            </a:r>
            <a:r>
              <a:t> </a:t>
            </a:r>
            <a:r>
              <a:rPr>
                <a:solidFill>
                  <a:srgbClr val="931A68"/>
                </a:solidFill>
              </a:rPr>
              <a:t>void</a:t>
            </a:r>
            <a:r>
              <a:t> start(Stage </a:t>
            </a:r>
            <a:r>
              <a:rPr>
                <a:solidFill>
                  <a:srgbClr val="7E504F"/>
                </a:solidFill>
              </a:rPr>
              <a:t>primaryStage</a:t>
            </a:r>
            <a:r>
              <a:t>) </a:t>
            </a:r>
            <a:r>
              <a:rPr>
                <a:solidFill>
                  <a:srgbClr val="931A68"/>
                </a:solidFill>
              </a:rPr>
              <a:t>throws</a:t>
            </a:r>
            <a:r>
              <a:t> Exception {</a:t>
            </a:r>
          </a:p>
          <a:p>
            <a:pPr algn="l" defTabSz="457200">
              <a:defRPr sz="3200">
                <a:latin typeface="Monaco"/>
                <a:ea typeface="Monaco"/>
                <a:cs typeface="Monaco"/>
                <a:sym typeface="Monaco"/>
              </a:defRPr>
            </a:pPr>
            <a:r>
              <a:t>		Button </a:t>
            </a:r>
            <a:r>
              <a:rPr>
                <a:solidFill>
                  <a:srgbClr val="7E504F"/>
                </a:solidFill>
              </a:rPr>
              <a:t>btn</a:t>
            </a:r>
            <a:r>
              <a:t> = </a:t>
            </a:r>
            <a:r>
              <a:rPr>
                <a:solidFill>
                  <a:srgbClr val="931A68"/>
                </a:solidFill>
              </a:rPr>
              <a:t>new</a:t>
            </a:r>
            <a:r>
              <a:t> Button();</a:t>
            </a:r>
          </a:p>
          <a:p>
            <a:pPr algn="l" defTabSz="457200">
              <a:defRPr sz="3200">
                <a:solidFill>
                  <a:srgbClr val="3933FF"/>
                </a:solidFill>
                <a:latin typeface="Monaco"/>
                <a:ea typeface="Monaco"/>
                <a:cs typeface="Monaco"/>
                <a:sym typeface="Monaco"/>
              </a:defRPr>
            </a:pPr>
            <a:r>
              <a:rPr>
                <a:solidFill>
                  <a:srgbClr val="000000"/>
                </a:solidFill>
              </a:rPr>
              <a:t>		</a:t>
            </a:r>
            <a:r>
              <a:rPr>
                <a:solidFill>
                  <a:srgbClr val="7E504F"/>
                </a:solidFill>
              </a:rPr>
              <a:t>btn</a:t>
            </a:r>
            <a:r>
              <a:rPr>
                <a:solidFill>
                  <a:srgbClr val="000000"/>
                </a:solidFill>
              </a:rPr>
              <a:t>.setText(</a:t>
            </a:r>
            <a:r>
              <a:t>"Say 'Hello World'"</a:t>
            </a:r>
            <a:r>
              <a:rPr>
                <a:solidFill>
                  <a:srgbClr val="000000"/>
                </a:solidFill>
              </a:rPr>
              <a:t>);</a:t>
            </a:r>
            <a:endParaRPr>
              <a:solidFill>
                <a:srgbClr val="000000"/>
              </a:solidFill>
            </a:endParaRPr>
          </a:p>
          <a:p>
            <a:pPr algn="l" defTabSz="457200">
              <a:defRPr sz="3200">
                <a:latin typeface="Monaco"/>
                <a:ea typeface="Monaco"/>
                <a:cs typeface="Monaco"/>
                <a:sym typeface="Monaco"/>
              </a:defRPr>
            </a:pPr>
            <a:r>
              <a:t>		</a:t>
            </a:r>
            <a:r>
              <a:rPr>
                <a:solidFill>
                  <a:srgbClr val="7E504F"/>
                </a:solidFill>
              </a:rPr>
              <a:t>btn</a:t>
            </a:r>
            <a:r>
              <a:t>.setOnAction(</a:t>
            </a:r>
            <a:r>
              <a:rPr>
                <a:solidFill>
                  <a:srgbClr val="931A68"/>
                </a:solidFill>
              </a:rPr>
              <a:t>new</a:t>
            </a:r>
            <a:r>
              <a:t> EventHandler&lt;ActionEvent&gt;() {</a:t>
            </a:r>
          </a:p>
          <a:p>
            <a:pPr algn="l" defTabSz="457200">
              <a:defRPr sz="3200">
                <a:latin typeface="Monaco"/>
                <a:ea typeface="Monaco"/>
                <a:cs typeface="Monaco"/>
                <a:sym typeface="Monaco"/>
              </a:defRPr>
            </a:pPr>
          </a:p>
          <a:p>
            <a:pPr algn="l" defTabSz="457200">
              <a:defRPr sz="3200">
                <a:solidFill>
                  <a:srgbClr val="777777"/>
                </a:solidFill>
                <a:latin typeface="Monaco"/>
                <a:ea typeface="Monaco"/>
                <a:cs typeface="Monaco"/>
                <a:sym typeface="Monaco"/>
              </a:defRPr>
            </a:pPr>
            <a:r>
              <a:rPr>
                <a:solidFill>
                  <a:srgbClr val="000000"/>
                </a:solidFill>
              </a:rPr>
              <a:t>			</a:t>
            </a:r>
            <a:r>
              <a:t>@Override</a:t>
            </a:r>
            <a:endParaRPr>
              <a:solidFill>
                <a:srgbClr val="000000"/>
              </a:solidFill>
            </a:endParaRPr>
          </a:p>
          <a:p>
            <a:pPr algn="l" defTabSz="457200">
              <a:defRPr sz="3200">
                <a:latin typeface="Monaco"/>
                <a:ea typeface="Monaco"/>
                <a:cs typeface="Monaco"/>
                <a:sym typeface="Monaco"/>
              </a:defRPr>
            </a:pPr>
            <a:r>
              <a:t>			</a:t>
            </a:r>
            <a:r>
              <a:rPr>
                <a:solidFill>
                  <a:srgbClr val="931A68"/>
                </a:solidFill>
              </a:rPr>
              <a:t>public</a:t>
            </a:r>
            <a:r>
              <a:t> </a:t>
            </a:r>
            <a:r>
              <a:rPr>
                <a:solidFill>
                  <a:srgbClr val="931A68"/>
                </a:solidFill>
              </a:rPr>
              <a:t>void</a:t>
            </a:r>
            <a:r>
              <a:t> handle(ActionEvent </a:t>
            </a:r>
            <a:r>
              <a:rPr>
                <a:solidFill>
                  <a:srgbClr val="7E504F"/>
                </a:solidFill>
              </a:rPr>
              <a:t>event</a:t>
            </a:r>
            <a:r>
              <a:t>) {</a:t>
            </a:r>
          </a:p>
          <a:p>
            <a:pPr algn="l" defTabSz="457200">
              <a:defRPr sz="3200">
                <a:solidFill>
                  <a:srgbClr val="3933FF"/>
                </a:solidFill>
                <a:latin typeface="Monaco"/>
                <a:ea typeface="Monaco"/>
                <a:cs typeface="Monaco"/>
                <a:sym typeface="Monaco"/>
              </a:defRPr>
            </a:pPr>
            <a:r>
              <a:rPr>
                <a:solidFill>
                  <a:srgbClr val="000000"/>
                </a:solidFill>
              </a:rPr>
              <a:t>				System.</a:t>
            </a:r>
            <a:r>
              <a:rPr>
                <a:solidFill>
                  <a:srgbClr val="0326CC"/>
                </a:solidFill>
              </a:rPr>
              <a:t>out</a:t>
            </a:r>
            <a:r>
              <a:rPr>
                <a:solidFill>
                  <a:srgbClr val="000000"/>
                </a:solidFill>
              </a:rPr>
              <a:t>.println(</a:t>
            </a:r>
            <a:r>
              <a:t>"Hello World!"</a:t>
            </a:r>
            <a:r>
              <a:rPr>
                <a:solidFill>
                  <a:srgbClr val="000000"/>
                </a:solidFill>
              </a:rPr>
              <a:t>);</a:t>
            </a:r>
            <a:endParaRPr>
              <a:solidFill>
                <a:srgbClr val="000000"/>
              </a:solidFill>
            </a:endParaRPr>
          </a:p>
          <a:p>
            <a:pPr algn="l" defTabSz="457200">
              <a:defRPr sz="3200">
                <a:latin typeface="Monaco"/>
                <a:ea typeface="Monaco"/>
                <a:cs typeface="Monaco"/>
                <a:sym typeface="Monaco"/>
              </a:defRPr>
            </a:pPr>
            <a:r>
              <a:t>			}</a:t>
            </a:r>
          </a:p>
          <a:p>
            <a:pPr algn="l" defTabSz="457200">
              <a:defRPr sz="3200">
                <a:latin typeface="Monaco"/>
                <a:ea typeface="Monaco"/>
                <a:cs typeface="Monaco"/>
                <a:sym typeface="Monaco"/>
              </a:defRPr>
            </a:pPr>
            <a:r>
              <a:t>		});</a:t>
            </a:r>
          </a:p>
          <a:p>
            <a:pPr algn="l" defTabSz="457200">
              <a:defRPr sz="3200">
                <a:latin typeface="Monaco"/>
                <a:ea typeface="Monaco"/>
                <a:cs typeface="Monaco"/>
                <a:sym typeface="Monaco"/>
              </a:defRPr>
            </a:pPr>
          </a:p>
          <a:p>
            <a:pPr algn="l" defTabSz="457200">
              <a:defRPr sz="3200">
                <a:latin typeface="Monaco"/>
                <a:ea typeface="Monaco"/>
                <a:cs typeface="Monaco"/>
                <a:sym typeface="Monaco"/>
              </a:defRPr>
            </a:pPr>
            <a:r>
              <a:t>		StackPane </a:t>
            </a:r>
            <a:r>
              <a:rPr>
                <a:solidFill>
                  <a:srgbClr val="7E504F"/>
                </a:solidFill>
              </a:rPr>
              <a:t>root</a:t>
            </a:r>
            <a:r>
              <a:t> = </a:t>
            </a:r>
            <a:r>
              <a:rPr>
                <a:solidFill>
                  <a:srgbClr val="931A68"/>
                </a:solidFill>
              </a:rPr>
              <a:t>new</a:t>
            </a:r>
            <a:r>
              <a:t> StackPane();</a:t>
            </a:r>
          </a:p>
          <a:p>
            <a:pPr algn="l" defTabSz="457200">
              <a:defRPr sz="3200">
                <a:latin typeface="Monaco"/>
                <a:ea typeface="Monaco"/>
                <a:cs typeface="Monaco"/>
                <a:sym typeface="Monaco"/>
              </a:defRPr>
            </a:pPr>
            <a:r>
              <a:t>		</a:t>
            </a:r>
            <a:r>
              <a:rPr>
                <a:solidFill>
                  <a:srgbClr val="7E504F"/>
                </a:solidFill>
              </a:rPr>
              <a:t>root</a:t>
            </a:r>
            <a:r>
              <a:t>.getChildren().add(</a:t>
            </a:r>
            <a:r>
              <a:rPr>
                <a:solidFill>
                  <a:srgbClr val="7E504F"/>
                </a:solidFill>
              </a:rPr>
              <a:t>btn</a:t>
            </a:r>
            <a:r>
              <a:t>);</a:t>
            </a:r>
          </a:p>
          <a:p>
            <a:pPr algn="l" defTabSz="457200">
              <a:defRPr sz="3200">
                <a:latin typeface="Monaco"/>
                <a:ea typeface="Monaco"/>
                <a:cs typeface="Monaco"/>
                <a:sym typeface="Monaco"/>
              </a:defRPr>
            </a:pPr>
          </a:p>
          <a:p>
            <a:pPr algn="l" defTabSz="457200">
              <a:defRPr sz="3200">
                <a:latin typeface="Monaco"/>
                <a:ea typeface="Monaco"/>
                <a:cs typeface="Monaco"/>
                <a:sym typeface="Monaco"/>
              </a:defRPr>
            </a:pPr>
            <a:r>
              <a:t>		Scene </a:t>
            </a:r>
            <a:r>
              <a:rPr>
                <a:solidFill>
                  <a:srgbClr val="7E504F"/>
                </a:solidFill>
              </a:rPr>
              <a:t>scene</a:t>
            </a:r>
            <a:r>
              <a:t> = </a:t>
            </a:r>
            <a:r>
              <a:rPr>
                <a:solidFill>
                  <a:srgbClr val="931A68"/>
                </a:solidFill>
              </a:rPr>
              <a:t>new</a:t>
            </a:r>
            <a:r>
              <a:t> Scene(</a:t>
            </a:r>
            <a:r>
              <a:rPr>
                <a:solidFill>
                  <a:srgbClr val="7E504F"/>
                </a:solidFill>
              </a:rPr>
              <a:t>root</a:t>
            </a:r>
            <a:r>
              <a:t>, 300, 250);</a:t>
            </a:r>
          </a:p>
          <a:p>
            <a:pPr algn="l" defTabSz="457200">
              <a:defRPr sz="3200">
                <a:latin typeface="Monaco"/>
                <a:ea typeface="Monaco"/>
                <a:cs typeface="Monaco"/>
                <a:sym typeface="Monaco"/>
              </a:defRPr>
            </a:pPr>
          </a:p>
          <a:p>
            <a:pPr algn="l" defTabSz="457200">
              <a:defRPr sz="3200">
                <a:solidFill>
                  <a:srgbClr val="3933FF"/>
                </a:solidFill>
                <a:latin typeface="Monaco"/>
                <a:ea typeface="Monaco"/>
                <a:cs typeface="Monaco"/>
                <a:sym typeface="Monaco"/>
              </a:defRPr>
            </a:pPr>
            <a:r>
              <a:rPr>
                <a:solidFill>
                  <a:srgbClr val="000000"/>
                </a:solidFill>
              </a:rPr>
              <a:t>		</a:t>
            </a:r>
            <a:r>
              <a:rPr>
                <a:solidFill>
                  <a:srgbClr val="7E504F"/>
                </a:solidFill>
              </a:rPr>
              <a:t>primaryStage</a:t>
            </a:r>
            <a:r>
              <a:rPr>
                <a:solidFill>
                  <a:srgbClr val="000000"/>
                </a:solidFill>
              </a:rPr>
              <a:t>.setTitle(</a:t>
            </a:r>
            <a:r>
              <a:t>"Hello World!"</a:t>
            </a:r>
            <a:r>
              <a:rPr>
                <a:solidFill>
                  <a:srgbClr val="000000"/>
                </a:solidFill>
              </a:rPr>
              <a:t>);</a:t>
            </a:r>
            <a:endParaRPr>
              <a:solidFill>
                <a:srgbClr val="000000"/>
              </a:solidFill>
            </a:endParaRPr>
          </a:p>
          <a:p>
            <a:pPr algn="l" defTabSz="457200">
              <a:defRPr sz="3200">
                <a:solidFill>
                  <a:srgbClr val="7E504F"/>
                </a:solidFill>
                <a:latin typeface="Monaco"/>
                <a:ea typeface="Monaco"/>
                <a:cs typeface="Monaco"/>
                <a:sym typeface="Monaco"/>
              </a:defRPr>
            </a:pPr>
            <a:r>
              <a:rPr>
                <a:solidFill>
                  <a:srgbClr val="000000"/>
                </a:solidFill>
              </a:rPr>
              <a:t>		</a:t>
            </a:r>
            <a:r>
              <a:t>primaryStage</a:t>
            </a:r>
            <a:r>
              <a:rPr>
                <a:solidFill>
                  <a:srgbClr val="000000"/>
                </a:solidFill>
              </a:rPr>
              <a:t>.setScene(</a:t>
            </a:r>
            <a:r>
              <a:t>scene</a:t>
            </a:r>
            <a:r>
              <a:rPr>
                <a:solidFill>
                  <a:srgbClr val="000000"/>
                </a:solidFill>
              </a:rPr>
              <a:t>);</a:t>
            </a:r>
            <a:endParaRPr>
              <a:solidFill>
                <a:srgbClr val="000000"/>
              </a:solidFill>
            </a:endParaRPr>
          </a:p>
          <a:p>
            <a:pPr algn="l" defTabSz="457200">
              <a:defRPr sz="3200">
                <a:solidFill>
                  <a:srgbClr val="7E504F"/>
                </a:solidFill>
                <a:latin typeface="Monaco"/>
                <a:ea typeface="Monaco"/>
                <a:cs typeface="Monaco"/>
                <a:sym typeface="Monaco"/>
              </a:defRPr>
            </a:pPr>
            <a:r>
              <a:rPr>
                <a:solidFill>
                  <a:srgbClr val="000000"/>
                </a:solidFill>
              </a:rPr>
              <a:t>		</a:t>
            </a:r>
            <a:r>
              <a:t>primaryStage</a:t>
            </a:r>
            <a:r>
              <a:rPr>
                <a:solidFill>
                  <a:srgbClr val="000000"/>
                </a:solidFill>
              </a:rPr>
              <a:t>.show();</a:t>
            </a:r>
            <a:endParaRPr>
              <a:solidFill>
                <a:srgbClr val="000000"/>
              </a:solidFill>
            </a:endParaRPr>
          </a:p>
          <a:p>
            <a:pPr algn="l" defTabSz="457200">
              <a:defRPr sz="3200">
                <a:latin typeface="Monaco"/>
                <a:ea typeface="Monaco"/>
                <a:cs typeface="Monaco"/>
                <a:sym typeface="Monaco"/>
              </a:defRPr>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337"/>
          <p:cNvSpPr/>
          <p:nvPr/>
        </p:nvSpPr>
        <p:spPr>
          <a:xfrm>
            <a:off x="-1" y="1676400"/>
            <a:ext cx="24384000" cy="12052052"/>
          </a:xfrm>
          <a:prstGeom prst="rect">
            <a:avLst/>
          </a:prstGeom>
          <a:solidFill>
            <a:srgbClr val="F2F3F6"/>
          </a:solidFill>
          <a:ln w="12700">
            <a:miter lim="400000"/>
          </a:ln>
          <a:effectLst>
            <a:outerShdw sx="100000" sy="100000" kx="0" ky="0" algn="b" rotWithShape="0" blurRad="38100" dist="25400" dir="5400000">
              <a:srgbClr val="000000">
                <a:alpha val="22128"/>
              </a:srgbClr>
            </a:outerShdw>
          </a:effectLst>
        </p:spPr>
        <p:txBody>
          <a:bodyPr lIns="50800" tIns="50800" rIns="50800" bIns="50800" anchor="ctr"/>
          <a:lstStyle/>
          <a:p>
            <a:pPr>
              <a:defRPr sz="3200">
                <a:solidFill>
                  <a:srgbClr val="FFFFFF"/>
                </a:solidFill>
              </a:defRPr>
            </a:pPr>
          </a:p>
        </p:txBody>
      </p:sp>
      <p:sp>
        <p:nvSpPr>
          <p:cNvPr id="172"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73" name="Shape 1339"/>
          <p:cNvSpPr/>
          <p:nvPr/>
        </p:nvSpPr>
        <p:spPr>
          <a:xfrm>
            <a:off x="780429" y="-53202"/>
            <a:ext cx="104594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And you said something about  animations ?</a:t>
            </a:r>
          </a:p>
        </p:txBody>
      </p:sp>
      <p:sp>
        <p:nvSpPr>
          <p:cNvPr id="174"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75"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7</a:t>
            </a:r>
          </a:p>
        </p:txBody>
      </p:sp>
      <p:sp>
        <p:nvSpPr>
          <p:cNvPr id="176" name="Shape 1342"/>
          <p:cNvSpPr/>
          <p:nvPr/>
        </p:nvSpPr>
        <p:spPr>
          <a:xfrm>
            <a:off x="1675572" y="2793999"/>
            <a:ext cx="21032856" cy="812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6000">
                <a:latin typeface="Roboto Light"/>
                <a:ea typeface="Roboto Light"/>
                <a:cs typeface="Roboto Light"/>
                <a:sym typeface="Roboto Light"/>
              </a:defRPr>
            </a:pPr>
            <a:r>
              <a:t>We will speak about that later, first lets talk about Mixing components.</a:t>
            </a: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r>
              <a:t>In order to Mix components you use Layouts.. ops Panels. In JavaFX each Pane has already an Layout set. </a:t>
            </a:r>
          </a:p>
          <a:p>
            <a:pPr algn="just">
              <a:defRPr sz="6000">
                <a:latin typeface="Roboto Light"/>
                <a:ea typeface="Roboto Light"/>
                <a:cs typeface="Roboto Light"/>
                <a:sym typeface="Roboto Light"/>
              </a:defRPr>
            </a:pPr>
          </a:p>
          <a:p>
            <a:pPr algn="just">
              <a:defRPr sz="6000">
                <a:latin typeface="Roboto Light"/>
                <a:ea typeface="Roboto Light"/>
                <a:cs typeface="Roboto Light"/>
                <a:sym typeface="Roboto Light"/>
              </a:defRPr>
            </a:pPr>
            <a:r>
              <a:t>So we mix Panels containing Mix of components or other panels.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8" name="Screen Shot 2017-04-23 at 12.56.01.jpg" descr="Screen Shot 2017-04-23 at 12.56.01.jpg"/>
          <p:cNvPicPr>
            <a:picLocks noChangeAspect="1"/>
          </p:cNvPicPr>
          <p:nvPr/>
        </p:nvPicPr>
        <p:blipFill>
          <a:blip r:embed="rId2">
            <a:extLst/>
          </a:blip>
          <a:stretch>
            <a:fillRect/>
          </a:stretch>
        </p:blipFill>
        <p:spPr>
          <a:xfrm>
            <a:off x="14468078" y="5768924"/>
            <a:ext cx="9266905" cy="6983755"/>
          </a:xfrm>
          <a:prstGeom prst="rect">
            <a:avLst/>
          </a:prstGeom>
          <a:ln w="12700">
            <a:miter lim="400000"/>
          </a:ln>
          <a:effectLst>
            <a:outerShdw sx="100000" sy="100000" kx="0" ky="0" algn="b" rotWithShape="0" blurRad="38100" dist="25400" dir="5400000">
              <a:srgbClr val="000000">
                <a:alpha val="22128"/>
              </a:srgbClr>
            </a:outerShdw>
          </a:effectLst>
        </p:spPr>
      </p:pic>
      <p:sp>
        <p:nvSpPr>
          <p:cNvPr id="179" name="Shape 1338"/>
          <p:cNvSpPr/>
          <p:nvPr/>
        </p:nvSpPr>
        <p:spPr>
          <a:xfrm>
            <a:off x="-1" y="0"/>
            <a:ext cx="24384000" cy="1667569"/>
          </a:xfrm>
          <a:prstGeom prst="rect">
            <a:avLst/>
          </a:prstGeom>
          <a:solidFill>
            <a:srgbClr val="3C71ED"/>
          </a:solidFill>
          <a:ln w="12700">
            <a:miter lim="400000"/>
          </a:ln>
        </p:spPr>
        <p:txBody>
          <a:bodyPr lIns="50800" tIns="50800" rIns="50800" bIns="50800" anchor="ctr"/>
          <a:lstStyle/>
          <a:p>
            <a:pPr>
              <a:defRPr sz="3200">
                <a:solidFill>
                  <a:srgbClr val="FFFFFF"/>
                </a:solidFill>
              </a:defRPr>
            </a:pPr>
          </a:p>
        </p:txBody>
      </p:sp>
      <p:sp>
        <p:nvSpPr>
          <p:cNvPr id="180" name="Shape 1339"/>
          <p:cNvSpPr/>
          <p:nvPr/>
        </p:nvSpPr>
        <p:spPr>
          <a:xfrm>
            <a:off x="780429" y="-53202"/>
            <a:ext cx="10459475"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indent="228600" algn="l">
              <a:defRPr>
                <a:solidFill>
                  <a:srgbClr val="FFFFFF"/>
                </a:solidFill>
                <a:latin typeface="Roboto Bold"/>
                <a:ea typeface="Roboto Bold"/>
                <a:cs typeface="Roboto Bold"/>
                <a:sym typeface="Roboto Bold"/>
              </a:defRPr>
            </a:pPr>
            <a:r>
              <a:t>What Layouts, ops Panels we can use?</a:t>
            </a:r>
          </a:p>
        </p:txBody>
      </p:sp>
      <p:sp>
        <p:nvSpPr>
          <p:cNvPr id="181" name="Shape 1340"/>
          <p:cNvSpPr/>
          <p:nvPr/>
        </p:nvSpPr>
        <p:spPr>
          <a:xfrm>
            <a:off x="22051415" y="994816"/>
            <a:ext cx="1325069" cy="1325068"/>
          </a:xfrm>
          <a:prstGeom prst="ellipse">
            <a:avLst/>
          </a:prstGeom>
          <a:solidFill>
            <a:srgbClr val="24DB8B"/>
          </a:solidFill>
          <a:ln w="12700">
            <a:miter lim="400000"/>
          </a:ln>
          <a:effectLst>
            <a:outerShdw sx="100000" sy="100000" kx="0" ky="0" algn="b" rotWithShape="0" blurRad="76200" dist="82656" dir="3441137">
              <a:srgbClr val="000000">
                <a:alpha val="21314"/>
              </a:srgbClr>
            </a:outerShdw>
          </a:effectLst>
        </p:spPr>
        <p:txBody>
          <a:bodyPr lIns="50800" tIns="50800" rIns="50800" bIns="50800" anchor="ctr"/>
          <a:lstStyle/>
          <a:p>
            <a:pPr>
              <a:defRPr sz="3200">
                <a:solidFill>
                  <a:srgbClr val="60FF73"/>
                </a:solidFill>
              </a:defRPr>
            </a:pPr>
          </a:p>
        </p:txBody>
      </p:sp>
      <p:sp>
        <p:nvSpPr>
          <p:cNvPr id="182" name="Shape 1341"/>
          <p:cNvSpPr/>
          <p:nvPr/>
        </p:nvSpPr>
        <p:spPr>
          <a:xfrm>
            <a:off x="22235278" y="1269999"/>
            <a:ext cx="957344"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solidFill>
                  <a:srgbClr val="FFFFFF"/>
                </a:solidFill>
                <a:latin typeface="Roboto Medium"/>
                <a:ea typeface="Roboto Medium"/>
                <a:cs typeface="Roboto Medium"/>
                <a:sym typeface="Roboto Medium"/>
              </a:defRPr>
            </a:lvl1pPr>
          </a:lstStyle>
          <a:p>
            <a:pPr/>
            <a:r>
              <a:t>8</a:t>
            </a:r>
          </a:p>
        </p:txBody>
      </p:sp>
      <p:sp>
        <p:nvSpPr>
          <p:cNvPr id="183" name="Shape 1342"/>
          <p:cNvSpPr/>
          <p:nvPr/>
        </p:nvSpPr>
        <p:spPr>
          <a:xfrm>
            <a:off x="1091372" y="2266950"/>
            <a:ext cx="21032856" cy="1104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6000">
                <a:latin typeface="Roboto Light"/>
                <a:ea typeface="Roboto Light"/>
                <a:cs typeface="Roboto Light"/>
                <a:sym typeface="Roboto Light"/>
              </a:defRPr>
            </a:lvl1pPr>
          </a:lstStyle>
          <a:p>
            <a:pPr/>
            <a:r>
              <a:t>JavaFX Border Pane</a:t>
            </a:r>
          </a:p>
        </p:txBody>
      </p:sp>
      <p:sp>
        <p:nvSpPr>
          <p:cNvPr id="184" name="BorderPane border = new BorderPane();…"/>
          <p:cNvSpPr/>
          <p:nvPr/>
        </p:nvSpPr>
        <p:spPr>
          <a:xfrm>
            <a:off x="1045480" y="3971231"/>
            <a:ext cx="14975719" cy="43030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7400"/>
              </a:lnSpc>
              <a:defRPr>
                <a:latin typeface="Monaco"/>
                <a:ea typeface="Monaco"/>
                <a:cs typeface="Monaco"/>
                <a:sym typeface="Monaco"/>
              </a:defRPr>
            </a:pPr>
            <a:r>
              <a:t>BorderPane border = new BorderPane(); </a:t>
            </a:r>
          </a:p>
          <a:p>
            <a:pPr algn="l" defTabSz="457200">
              <a:lnSpc>
                <a:spcPts val="7400"/>
              </a:lnSpc>
              <a:defRPr>
                <a:latin typeface="Monaco"/>
                <a:ea typeface="Monaco"/>
                <a:cs typeface="Monaco"/>
                <a:sym typeface="Monaco"/>
              </a:defRPr>
            </a:pPr>
            <a:r>
              <a:t>border.setTop(somenode);</a:t>
            </a:r>
          </a:p>
          <a:p>
            <a:pPr algn="l" defTabSz="457200">
              <a:lnSpc>
                <a:spcPts val="7400"/>
              </a:lnSpc>
              <a:defRPr>
                <a:latin typeface="Monaco"/>
                <a:ea typeface="Monaco"/>
                <a:cs typeface="Monaco"/>
                <a:sym typeface="Monaco"/>
              </a:defRPr>
            </a:pPr>
            <a:r>
              <a:t>border.setLeft(anotherNode); </a:t>
            </a:r>
          </a:p>
          <a:p>
            <a:pPr algn="l" defTabSz="457200">
              <a:lnSpc>
                <a:spcPts val="7400"/>
              </a:lnSpc>
              <a:defRPr>
                <a:latin typeface="Monaco"/>
                <a:ea typeface="Monaco"/>
                <a:cs typeface="Monaco"/>
                <a:sym typeface="Monaco"/>
              </a:defRPr>
            </a:pPr>
            <a:r>
              <a:t>border.setCenter(anotherNode); </a:t>
            </a:r>
          </a:p>
          <a:p>
            <a:pPr algn="l" defTabSz="457200">
              <a:lnSpc>
                <a:spcPts val="7400"/>
              </a:lnSpc>
              <a:defRPr>
                <a:latin typeface="Monaco"/>
                <a:ea typeface="Monaco"/>
                <a:cs typeface="Monaco"/>
                <a:sym typeface="Monaco"/>
              </a:defRPr>
            </a:pPr>
            <a:r>
              <a:t>border.setRight(andAnotherOne);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