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490" r:id="rId6"/>
    <p:sldId id="295" r:id="rId7"/>
    <p:sldId id="269" r:id="rId8"/>
    <p:sldId id="285" r:id="rId9"/>
    <p:sldId id="396" r:id="rId10"/>
    <p:sldId id="296" r:id="rId11"/>
    <p:sldId id="485" r:id="rId12"/>
    <p:sldId id="258" r:id="rId13"/>
    <p:sldId id="438" r:id="rId14"/>
    <p:sldId id="440" r:id="rId15"/>
    <p:sldId id="442" r:id="rId16"/>
    <p:sldId id="439" r:id="rId17"/>
    <p:sldId id="318" r:id="rId18"/>
    <p:sldId id="352" r:id="rId19"/>
    <p:sldId id="397" r:id="rId20"/>
    <p:sldId id="326" r:id="rId21"/>
    <p:sldId id="435" r:id="rId22"/>
    <p:sldId id="363" r:id="rId23"/>
    <p:sldId id="259" r:id="rId24"/>
    <p:sldId id="345" r:id="rId25"/>
    <p:sldId id="308" r:id="rId26"/>
    <p:sldId id="309" r:id="rId27"/>
    <p:sldId id="310" r:id="rId28"/>
    <p:sldId id="344" r:id="rId29"/>
    <p:sldId id="347" r:id="rId30"/>
    <p:sldId id="348" r:id="rId31"/>
    <p:sldId id="262" r:id="rId32"/>
    <p:sldId id="329" r:id="rId33"/>
    <p:sldId id="353" r:id="rId34"/>
    <p:sldId id="323" r:id="rId35"/>
    <p:sldId id="327" r:id="rId36"/>
    <p:sldId id="484" r:id="rId37"/>
    <p:sldId id="454" r:id="rId38"/>
    <p:sldId id="324" r:id="rId39"/>
    <p:sldId id="328" r:id="rId40"/>
    <p:sldId id="260" r:id="rId41"/>
    <p:sldId id="357" r:id="rId42"/>
    <p:sldId id="356" r:id="rId43"/>
    <p:sldId id="360" r:id="rId44"/>
    <p:sldId id="359" r:id="rId45"/>
    <p:sldId id="486" r:id="rId46"/>
    <p:sldId id="488" r:id="rId47"/>
    <p:sldId id="322" r:id="rId48"/>
    <p:sldId id="320" r:id="rId49"/>
    <p:sldId id="361" r:id="rId50"/>
    <p:sldId id="489" r:id="rId51"/>
    <p:sldId id="350" r:id="rId52"/>
    <p:sldId id="441" r:id="rId53"/>
    <p:sldId id="446" r:id="rId54"/>
    <p:sldId id="447" r:id="rId55"/>
    <p:sldId id="448" r:id="rId56"/>
    <p:sldId id="451" r:id="rId57"/>
    <p:sldId id="452" r:id="rId58"/>
    <p:sldId id="491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我们走了一些弯路</a:t>
            </a:r>
            <a:r>
              <a:rPr lang="en-US" altLang="zh-CN"/>
              <a:t>=</a:t>
            </a:r>
            <a:r>
              <a:rPr lang="zh-CN" altLang="en-US"/>
              <a:t>。</a:t>
            </a:r>
            <a:r>
              <a:rPr lang="en-US" altLang="zh-CN"/>
              <a:t>=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Slice </a:t>
            </a:r>
            <a:r>
              <a:rPr lang="zh-CN" altLang="en-US"/>
              <a:t>的实现方式，不太合适。因为</a:t>
            </a:r>
            <a:r>
              <a:rPr lang="en-US" altLang="zh-CN"/>
              <a:t>slice </a:t>
            </a:r>
            <a:r>
              <a:rPr lang="zh-CN" altLang="en-US"/>
              <a:t>每次结构变更，实际上是生成一个新的</a:t>
            </a:r>
            <a:r>
              <a:rPr lang="en-US" altLang="zh-CN"/>
              <a:t> slice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切片的操作太有限了，即便不能取代，但是很多场景之下，切片可能不在是最好的选择了。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Slice </a:t>
            </a:r>
            <a:r>
              <a:rPr lang="zh-CN" altLang="en-US"/>
              <a:t>的实现方式，不太合适。因为</a:t>
            </a:r>
            <a:r>
              <a:rPr lang="en-US" altLang="zh-CN"/>
              <a:t>slice </a:t>
            </a:r>
            <a:r>
              <a:rPr lang="zh-CN" altLang="en-US"/>
              <a:t>每次结构变更，实际上是生成一个新的</a:t>
            </a:r>
            <a:r>
              <a:rPr lang="en-US" altLang="zh-CN"/>
              <a:t> slice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切片的操作太有限了，即便不能取代，但是很多场景之下，切片可能不在是最好的选择了。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目前有了一个</a:t>
            </a:r>
            <a:r>
              <a:rPr lang="en-US" altLang="zh-CN"/>
              <a:t>linkedlist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目前有了一个</a:t>
            </a:r>
            <a:r>
              <a:rPr lang="en-US" altLang="zh-CN"/>
              <a:t>linkedlist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主要是参考</a:t>
            </a:r>
            <a:r>
              <a:rPr lang="en-US" altLang="zh-CN"/>
              <a:t> JAVA Stream API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我们走了一些弯路</a:t>
            </a:r>
            <a:r>
              <a:rPr lang="en-US" altLang="zh-CN"/>
              <a:t>=</a:t>
            </a:r>
            <a:r>
              <a:rPr lang="zh-CN" altLang="en-US"/>
              <a:t>。</a:t>
            </a:r>
            <a:r>
              <a:rPr lang="en-US" altLang="zh-CN"/>
              <a:t>=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主要是参考</a:t>
            </a:r>
            <a:r>
              <a:rPr lang="en-US" altLang="zh-CN"/>
              <a:t> JAVA Stream API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Stream </a:t>
            </a:r>
            <a:r>
              <a:rPr lang="zh-CN" altLang="en-US"/>
              <a:t>不可变特性待定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Stream </a:t>
            </a:r>
            <a:r>
              <a:rPr lang="zh-CN" altLang="en-US"/>
              <a:t>不可变特性待定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类型转换：类型转换在简单的逻辑下，显得很鸡肋；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新写一个方法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定义接口，所有的都得实现一遍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这一步要利用到前面的代理机制设计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DAO </a:t>
            </a:r>
            <a:r>
              <a:rPr lang="zh-CN" altLang="en-US"/>
              <a:t>机制还难以解决事务传递机制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类型转换：类型转换在简单的逻辑下，显得很鸡肋；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新写一个方法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定义接口，所有的都得实现一遍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hello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基本数学运算和科学计算、矩阵等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基本数学运算和科学计算、矩阵等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91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94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image" Target="../media/image50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Go</a:t>
            </a:r>
            <a:r>
              <a:rPr lang="zh-CN" altLang="en-US"/>
              <a:t>泛型前瞻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它带来了什么？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泛型——新的编程思维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数字类型的数学运算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内置类型的辅助方法（</a:t>
            </a:r>
            <a:r>
              <a:rPr lang="en-US" altLang="zh-CN">
                <a:sym typeface="+mn-ea"/>
              </a:rPr>
              <a:t>slice, map)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集合类型</a:t>
            </a:r>
            <a:endParaRPr lang="zh-CN" altLang="en-US">
              <a:sym typeface="+mn-ea"/>
            </a:endParaRPr>
          </a:p>
          <a:p>
            <a:r>
              <a:rPr lang="en-US" altLang="zh-CN"/>
              <a:t>Steam API </a:t>
            </a:r>
            <a:r>
              <a:rPr lang="zh-CN" altLang="en-US"/>
              <a:t>与</a:t>
            </a:r>
            <a:r>
              <a:rPr lang="en-US" altLang="zh-CN"/>
              <a:t> Map Reduce</a:t>
            </a:r>
            <a:endParaRPr lang="en-US" altLang="zh-CN"/>
          </a:p>
          <a:p>
            <a:r>
              <a:rPr lang="zh-CN" altLang="en-US">
                <a:sym typeface="+mn-ea"/>
              </a:rPr>
              <a:t>设计模式</a:t>
            </a:r>
            <a:endParaRPr lang="en-US" altLang="zh-CN"/>
          </a:p>
          <a:p>
            <a:r>
              <a:rPr lang="en-US" altLang="zh-CN"/>
              <a:t>DAO </a:t>
            </a:r>
            <a:r>
              <a:rPr lang="zh-CN" altLang="en-US"/>
              <a:t>编程和调用第三方</a:t>
            </a:r>
            <a:endParaRPr lang="zh-CN" altLang="en-US"/>
          </a:p>
          <a:p>
            <a:r>
              <a:rPr lang="zh-CN" altLang="en-US"/>
              <a:t>其它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泛型——</a:t>
            </a:r>
            <a:r>
              <a:rPr lang="en-US" altLang="zh-CN"/>
              <a:t> </a:t>
            </a:r>
            <a:r>
              <a:rPr lang="zh-CN" altLang="en-US"/>
              <a:t>内置类型的辅助方法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slice</a:t>
            </a:r>
            <a:endParaRPr lang="en-US" altLang="zh-CN"/>
          </a:p>
          <a:p>
            <a:pPr lvl="1"/>
            <a:r>
              <a:rPr lang="en-US" altLang="zh-CN"/>
              <a:t>Add, Delete, Concat</a:t>
            </a:r>
            <a:r>
              <a:rPr lang="zh-CN" altLang="en-US"/>
              <a:t>等结构修改操作</a:t>
            </a:r>
            <a:endParaRPr lang="en-US" altLang="zh-CN"/>
          </a:p>
          <a:p>
            <a:pPr lvl="1"/>
            <a:r>
              <a:rPr lang="en-US" altLang="zh-CN"/>
              <a:t>Max, Min </a:t>
            </a:r>
            <a:r>
              <a:rPr lang="zh-CN" altLang="en-US"/>
              <a:t>等查找类操作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map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PutIfAbsent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GetOrDefault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Keys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Merge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泛型——</a:t>
            </a:r>
            <a:r>
              <a:rPr lang="en-US" altLang="zh-CN"/>
              <a:t> map </a:t>
            </a:r>
            <a:r>
              <a:rPr lang="zh-CN" altLang="en-US"/>
              <a:t>辅助方法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1215" y="2317115"/>
            <a:ext cx="7981950" cy="3105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</a:t>
            </a:r>
            <a:r>
              <a:rPr lang="en-US" altLang="zh-CN"/>
              <a:t> map </a:t>
            </a:r>
            <a:r>
              <a:rPr lang="zh-CN" altLang="en-US"/>
              <a:t>的</a:t>
            </a:r>
            <a:r>
              <a:rPr lang="en-US" altLang="zh-CN"/>
              <a:t> key </a:t>
            </a:r>
            <a:r>
              <a:rPr lang="zh-CN" altLang="en-US"/>
              <a:t>不能是</a:t>
            </a:r>
            <a:r>
              <a:rPr lang="en-US" altLang="zh-CN"/>
              <a:t> any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1810385"/>
            <a:ext cx="8105775" cy="2981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5506720"/>
            <a:ext cx="8248650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65" y="1943735"/>
            <a:ext cx="8696325" cy="2714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670" y="1313815"/>
            <a:ext cx="8086725" cy="3819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泛型——</a:t>
            </a:r>
            <a:r>
              <a:rPr lang="en-US" altLang="zh-CN"/>
              <a:t> slice </a:t>
            </a:r>
            <a:r>
              <a:rPr lang="zh-CN" altLang="en-US"/>
              <a:t>辅助方法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35" y="4500880"/>
            <a:ext cx="8067675" cy="2009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基于泛型的集合类型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1800">
                <a:sym typeface="+mn-ea"/>
              </a:rPr>
              <a:t>Golang </a:t>
            </a:r>
            <a:r>
              <a:rPr lang="zh-CN" altLang="en-US" sz="1800">
                <a:sym typeface="+mn-ea"/>
              </a:rPr>
              <a:t>内置类型种类不够丰富，无法满足需要</a:t>
            </a:r>
            <a:endParaRPr lang="zh-CN" altLang="en-US" sz="1800"/>
          </a:p>
          <a:p>
            <a:pPr lvl="1"/>
            <a:r>
              <a:rPr lang="en-US" altLang="zh-CN" sz="1800">
                <a:sym typeface="+mn-ea"/>
              </a:rPr>
              <a:t>Set</a:t>
            </a:r>
            <a:r>
              <a:rPr lang="zh-CN" altLang="en-US" sz="1800">
                <a:sym typeface="+mn-ea"/>
              </a:rPr>
              <a:t>，有序</a:t>
            </a:r>
            <a:r>
              <a:rPr lang="en-US" altLang="zh-CN" sz="1800">
                <a:sym typeface="+mn-ea"/>
              </a:rPr>
              <a:t>Set </a:t>
            </a:r>
            <a:r>
              <a:rPr lang="zh-CN" altLang="en-US" sz="1800">
                <a:sym typeface="+mn-ea"/>
              </a:rPr>
              <a:t>和 有序 </a:t>
            </a:r>
            <a:r>
              <a:rPr lang="en-US" altLang="zh-CN" sz="1800">
                <a:sym typeface="+mn-ea"/>
              </a:rPr>
              <a:t>Map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特殊类型作为 </a:t>
            </a:r>
            <a:r>
              <a:rPr lang="en-US" altLang="zh-CN" sz="1800">
                <a:sym typeface="+mn-ea"/>
              </a:rPr>
              <a:t>Map </a:t>
            </a:r>
            <a:r>
              <a:rPr lang="zh-CN" altLang="en-US" sz="1800">
                <a:sym typeface="+mn-ea"/>
              </a:rPr>
              <a:t>和 </a:t>
            </a:r>
            <a:r>
              <a:rPr lang="en-US" altLang="zh-CN" sz="1800">
                <a:sym typeface="+mn-ea"/>
              </a:rPr>
              <a:t>Set </a:t>
            </a:r>
            <a:r>
              <a:rPr lang="zh-CN" altLang="en-US" sz="1800">
                <a:sym typeface="+mn-ea"/>
              </a:rPr>
              <a:t>的 </a:t>
            </a:r>
            <a:r>
              <a:rPr lang="en-US" altLang="zh-CN" sz="1800">
                <a:sym typeface="+mn-ea"/>
              </a:rPr>
              <a:t>Key </a:t>
            </a:r>
            <a:r>
              <a:rPr lang="zh-CN" altLang="en-US" sz="1800">
                <a:sym typeface="+mn-ea"/>
              </a:rPr>
              <a:t>（基于 </a:t>
            </a:r>
            <a:r>
              <a:rPr lang="en-US" altLang="zh-CN" sz="1800">
                <a:sym typeface="+mn-ea"/>
              </a:rPr>
              <a:t>map </a:t>
            </a:r>
            <a:r>
              <a:rPr lang="zh-CN" altLang="en-US" sz="1800">
                <a:sym typeface="+mn-ea"/>
              </a:rPr>
              <a:t>的实现都受制于此）</a:t>
            </a:r>
            <a:endParaRPr lang="en-US" altLang="zh-CN" sz="1800"/>
          </a:p>
          <a:p>
            <a:pPr lvl="1"/>
            <a:r>
              <a:rPr lang="zh-CN" altLang="en-US" sz="1800">
                <a:sym typeface="+mn-ea"/>
              </a:rPr>
              <a:t>链表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堆、栈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队列、优先级队列、并发阻塞队列</a:t>
            </a:r>
            <a:endParaRPr lang="zh-CN" altLang="en-US" sz="1800"/>
          </a:p>
          <a:p>
            <a:r>
              <a:rPr lang="zh-CN" altLang="en-US"/>
              <a:t>更加友好的 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已有的集合框架，都是使用</a:t>
            </a:r>
            <a:r>
              <a:rPr lang="en-US" altLang="zh-CN"/>
              <a:t> interface{} </a:t>
            </a:r>
            <a:r>
              <a:rPr lang="zh-CN" altLang="en-US"/>
              <a:t>作为类型，需要类型转换</a:t>
            </a:r>
            <a:endParaRPr lang="zh-CN" altLang="en-US"/>
          </a:p>
          <a:p>
            <a:r>
              <a:rPr lang="zh-CN" altLang="en-US"/>
              <a:t>并发安全集合类型不足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基于泛型的集合类型——</a:t>
            </a:r>
            <a:r>
              <a:rPr lang="en-US" altLang="zh-CN">
                <a:sym typeface="+mn-ea"/>
              </a:rPr>
              <a:t> List</a:t>
            </a:r>
            <a:endParaRPr lang="en-US" altLang="zh-CN">
              <a:sym typeface="+mn-ea"/>
            </a:endParaRPr>
          </a:p>
        </p:txBody>
      </p:sp>
      <p:pic>
        <p:nvPicPr>
          <p:cNvPr id="42" name="内容占位符 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985" y="1698625"/>
            <a:ext cx="5362575" cy="34632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60" y="1842135"/>
            <a:ext cx="4796790" cy="3176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基于泛型的集合类型——</a:t>
            </a:r>
            <a:r>
              <a:rPr lang="en-US" altLang="zh-CN">
                <a:sym typeface="+mn-ea"/>
              </a:rPr>
              <a:t> List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125" y="1699895"/>
            <a:ext cx="5215890" cy="3721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0" y="1781810"/>
            <a:ext cx="281940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80" y="2976245"/>
            <a:ext cx="2962275" cy="904875"/>
          </a:xfrm>
          <a:prstGeom prst="rect">
            <a:avLst/>
          </a:prstGeom>
        </p:spPr>
      </p:pic>
      <p:grpSp>
        <p:nvGrpSpPr>
          <p:cNvPr id="3" name="组合 2" descr="7b0a202020202274657874626f78223a20227b5c2263617465676f72795f69645c223a31303238352c5c2269645c223a32303334323230327d220a7d0a"/>
          <p:cNvGrpSpPr/>
          <p:nvPr/>
        </p:nvGrpSpPr>
        <p:grpSpPr>
          <a:xfrm>
            <a:off x="7820025" y="3961130"/>
            <a:ext cx="3848100" cy="2466975"/>
            <a:chOff x="6570" y="3458"/>
            <a:chExt cx="6060" cy="3885"/>
          </a:xfrm>
        </p:grpSpPr>
        <p:grpSp>
          <p:nvGrpSpPr>
            <p:cNvPr id="33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7447" y="5058"/>
              <a:ext cx="4470" cy="10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我们是否需要一个</a:t>
              </a:r>
              <a:r>
                <a:rPr lang="en-US" altLang="zh-CN" sz="1600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ArrayList?</a:t>
              </a:r>
              <a:endParaRPr lang="en-US" altLang="zh-CN" sz="1600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基于泛型的集合类型——</a:t>
            </a:r>
            <a:r>
              <a:rPr lang="en-US" altLang="zh-CN">
                <a:sym typeface="+mn-ea"/>
              </a:rPr>
              <a:t>Map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Set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Screen Shot 2021-05-10 at 15.12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1377315"/>
            <a:ext cx="7568565" cy="4876165"/>
          </a:xfrm>
          <a:prstGeom prst="rect">
            <a:avLst/>
          </a:prstGeom>
        </p:spPr>
      </p:pic>
      <p:grpSp>
        <p:nvGrpSpPr>
          <p:cNvPr id="4" name="组合 3" descr="7b0a202020202274657874626f78223a20227b5c2263617465676f72795f69645c223a31303238352c5c2269645c223a32303334323230327d220a7d0a"/>
          <p:cNvGrpSpPr/>
          <p:nvPr/>
        </p:nvGrpSpPr>
        <p:grpSpPr>
          <a:xfrm>
            <a:off x="8365490" y="2609850"/>
            <a:ext cx="3848100" cy="2466975"/>
            <a:chOff x="6570" y="3458"/>
            <a:chExt cx="6060" cy="3885"/>
          </a:xfrm>
        </p:grpSpPr>
        <p:grpSp>
          <p:nvGrpSpPr>
            <p:cNvPr id="41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42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7447" y="4888"/>
              <a:ext cx="4470" cy="20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1. </a:t>
              </a:r>
              <a:r>
                <a:rPr lang="zh-CN" altLang="en-US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普通类型，直接基于内置 </a:t>
              </a:r>
              <a:r>
                <a:rPr lang="en-US" altLang="zh-CN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map </a:t>
              </a:r>
              <a:r>
                <a:rPr lang="zh-CN" altLang="en-US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实现</a:t>
              </a:r>
              <a:endParaRPr lang="zh-CN" altLang="en-US" sz="1600" spc="200">
                <a:solidFill>
                  <a:schemeClr val="tx1"/>
                </a:solidFill>
                <a:uFillTx/>
                <a:latin typeface="汉仪旗黑X2-55简" panose="00020600040101010101" charset="-122"/>
                <a:ea typeface="汉仪旗黑X2-55简" panose="00020600040101010101" charset="-122"/>
                <a:cs typeface="汉仪旗黑X2-55简" panose="00020600040101010101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2. </a:t>
              </a:r>
              <a:r>
                <a:rPr lang="zh-CN" altLang="en-US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复杂类型，需要实现 </a:t>
              </a:r>
              <a:r>
                <a:rPr lang="en-US" altLang="zh-CN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HashCode </a:t>
              </a:r>
              <a:r>
                <a:rPr lang="zh-CN" altLang="en-US" sz="1600" spc="200"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  <a:sym typeface="+mn-ea"/>
                </a:rPr>
                <a:t>方法</a:t>
              </a:r>
              <a:endParaRPr lang="zh-CN" altLang="en-US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并发安全集合</a:t>
            </a:r>
            <a:r>
              <a:rPr lang="en-US" altLang="zh-CN">
                <a:sym typeface="+mn-ea"/>
              </a:rPr>
              <a:t> —— channel </a:t>
            </a:r>
            <a:r>
              <a:rPr lang="zh-CN" altLang="en-US">
                <a:sym typeface="+mn-ea"/>
              </a:rPr>
              <a:t>够么？</a:t>
            </a:r>
            <a:endParaRPr lang="zh-CN" altLang="en-US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411595" y="1501140"/>
            <a:ext cx="5176520" cy="1199515"/>
          </a:xfrm>
        </p:spPr>
        <p:txBody>
          <a:bodyPr/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：我们需要一个并发安全的优先级队列。比如说生产者生成不同时间执行的任务，消费者取出任务执行；</a:t>
            </a:r>
            <a:endParaRPr lang="zh-CN" altLang="en-US"/>
          </a:p>
        </p:txBody>
      </p:sp>
      <p:grpSp>
        <p:nvGrpSpPr>
          <p:cNvPr id="8" name="组合 7" descr="7b0a202020202274657874626f78223a20227b5c2263617465676f72795f69645c223a31303238352c5c2269645c223a32303334323230327d220a7d0a"/>
          <p:cNvGrpSpPr/>
          <p:nvPr/>
        </p:nvGrpSpPr>
        <p:grpSpPr>
          <a:xfrm>
            <a:off x="1190625" y="2309495"/>
            <a:ext cx="3848100" cy="2466975"/>
            <a:chOff x="6570" y="3458"/>
            <a:chExt cx="6060" cy="3885"/>
          </a:xfrm>
        </p:grpSpPr>
        <p:grpSp>
          <p:nvGrpSpPr>
            <p:cNvPr id="41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42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7447" y="4888"/>
              <a:ext cx="4470" cy="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channel </a:t>
              </a: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天然就是一个并发阻塞队列，我们还需要别的并发安全集合么？</a:t>
              </a:r>
              <a:endParaRPr lang="zh-CN" altLang="en-US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  <p:sp>
        <p:nvSpPr>
          <p:cNvPr id="9" name="内容占位符 6"/>
          <p:cNvSpPr>
            <a:spLocks noGrp="1"/>
          </p:cNvSpPr>
          <p:nvPr/>
        </p:nvSpPr>
        <p:spPr>
          <a:xfrm>
            <a:off x="6411595" y="2989580"/>
            <a:ext cx="5176520" cy="11995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：遍历队列中的元素。比如说从中找到某个尚未执行的任务；</a:t>
            </a:r>
            <a:endParaRPr lang="zh-CN" altLang="en-US"/>
          </a:p>
        </p:txBody>
      </p:sp>
      <p:sp>
        <p:nvSpPr>
          <p:cNvPr id="10" name="内容占位符 6"/>
          <p:cNvSpPr>
            <a:spLocks noGrp="1"/>
          </p:cNvSpPr>
          <p:nvPr/>
        </p:nvSpPr>
        <p:spPr>
          <a:xfrm>
            <a:off x="6411595" y="4640580"/>
            <a:ext cx="5176520" cy="11995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场景</a:t>
            </a:r>
            <a:r>
              <a:rPr lang="en-US" altLang="zh-CN"/>
              <a:t>3</a:t>
            </a:r>
            <a:r>
              <a:rPr lang="zh-CN" altLang="en-US"/>
              <a:t>：随机访问队列中的元素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为什么需要泛型</a:t>
            </a:r>
            <a:endParaRPr lang="zh-CN" altLang="en-US"/>
          </a:p>
          <a:p>
            <a:r>
              <a:rPr lang="zh-CN" altLang="en-US"/>
              <a:t>泛型简介</a:t>
            </a:r>
            <a:endParaRPr lang="zh-CN" altLang="en-US"/>
          </a:p>
          <a:p>
            <a:r>
              <a:rPr lang="zh-CN" altLang="en-US"/>
              <a:t>新的编程思维</a:t>
            </a:r>
            <a:endParaRPr lang="zh-CN" altLang="en-US"/>
          </a:p>
          <a:p>
            <a:r>
              <a:rPr lang="zh-CN" altLang="en-US"/>
              <a:t>泛型的限制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线程安全集合</a:t>
            </a:r>
            <a:r>
              <a:rPr lang="en-US" altLang="zh-CN">
                <a:sym typeface="+mn-ea"/>
              </a:rPr>
              <a:t> —— </a:t>
            </a:r>
            <a:r>
              <a:rPr lang="zh-CN" altLang="en-US">
                <a:sym typeface="+mn-ea"/>
              </a:rPr>
              <a:t>基于锁的简单实现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10030"/>
            <a:ext cx="6637655" cy="4759325"/>
          </a:xfrm>
          <a:prstGeom prst="rect">
            <a:avLst/>
          </a:prstGeom>
        </p:spPr>
      </p:pic>
      <p:grpSp>
        <p:nvGrpSpPr>
          <p:cNvPr id="5" name="组合 4" descr="7b0a202020202274657874626f78223a20227b5c2263617465676f72795f69645c223a31303238352c5c2269645c223a32303334323230327d220a7d0a"/>
          <p:cNvGrpSpPr/>
          <p:nvPr/>
        </p:nvGrpSpPr>
        <p:grpSpPr>
          <a:xfrm>
            <a:off x="7865745" y="2519680"/>
            <a:ext cx="3848100" cy="2466975"/>
            <a:chOff x="6570" y="3458"/>
            <a:chExt cx="6060" cy="3885"/>
          </a:xfrm>
        </p:grpSpPr>
        <p:grpSp>
          <p:nvGrpSpPr>
            <p:cNvPr id="33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447" y="4888"/>
              <a:ext cx="4470" cy="10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    </a:t>
              </a: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本质上是一个装饰器模式</a:t>
              </a:r>
              <a:endParaRPr lang="zh-CN" altLang="en-US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目标：操作切片、数组、</a:t>
            </a:r>
            <a:r>
              <a:rPr lang="en-US" altLang="zh-CN"/>
              <a:t>map </a:t>
            </a:r>
            <a:r>
              <a:rPr lang="zh-CN" altLang="en-US"/>
              <a:t>和集合类型</a:t>
            </a:r>
            <a:endParaRPr lang="zh-CN" altLang="en-US"/>
          </a:p>
          <a:p>
            <a:r>
              <a:rPr lang="zh-CN" altLang="en-US"/>
              <a:t>支持复杂的过滤、查找、转化、拼接、聚合运算</a:t>
            </a:r>
            <a:endParaRPr lang="zh-CN" altLang="en-US"/>
          </a:p>
          <a:p>
            <a:r>
              <a:rPr lang="zh-CN" altLang="en-US"/>
              <a:t>声明式</a:t>
            </a:r>
            <a:r>
              <a:rPr lang="en-US" altLang="zh-CN"/>
              <a:t> API</a:t>
            </a:r>
            <a:r>
              <a:rPr lang="zh-CN" altLang="en-US"/>
              <a:t>，提高编程效率和代码可读性</a:t>
            </a:r>
            <a:endParaRPr lang="zh-CN" altLang="en-US"/>
          </a:p>
          <a:p>
            <a:r>
              <a:rPr lang="zh-CN" altLang="en-US"/>
              <a:t>延迟求值</a:t>
            </a:r>
            <a:endParaRPr lang="zh-CN" altLang="en-US"/>
          </a:p>
          <a:p>
            <a:r>
              <a:rPr lang="zh-CN" altLang="en-US"/>
              <a:t>并行</a:t>
            </a:r>
            <a:r>
              <a:rPr lang="en-US" altLang="zh-CN"/>
              <a:t> Stream</a:t>
            </a:r>
            <a:endParaRPr lang="en-US" altLang="zh-CN"/>
          </a:p>
          <a:p>
            <a:r>
              <a:rPr lang="zh-CN" altLang="en-US">
                <a:sym typeface="+mn-ea"/>
              </a:rPr>
              <a:t>不可变性：</a:t>
            </a:r>
            <a:r>
              <a:rPr lang="en-US" altLang="zh-CN">
                <a:sym typeface="+mn-ea"/>
              </a:rPr>
              <a:t>Stream </a:t>
            </a:r>
            <a:r>
              <a:rPr lang="zh-CN" altLang="en-US">
                <a:sym typeface="+mn-ea"/>
              </a:rPr>
              <a:t>本身不可变（考虑中）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6235700" y="1313815"/>
            <a:ext cx="5342255" cy="4935855"/>
          </a:xfrm>
        </p:spPr>
        <p:txBody>
          <a:bodyPr/>
          <a:p>
            <a:r>
              <a:rPr lang="zh-CN" altLang="en-US"/>
              <a:t>查找类</a:t>
            </a:r>
            <a:r>
              <a:rPr lang="en-US" altLang="zh-CN"/>
              <a:t> API</a:t>
            </a:r>
            <a:endParaRPr lang="en-US" altLang="zh-CN"/>
          </a:p>
          <a:p>
            <a:r>
              <a:rPr lang="zh-CN" altLang="en-US"/>
              <a:t>结构调整类</a:t>
            </a:r>
            <a:r>
              <a:rPr lang="en-US" altLang="zh-CN"/>
              <a:t> API</a:t>
            </a:r>
            <a:endParaRPr lang="en-US" altLang="zh-CN"/>
          </a:p>
          <a:p>
            <a:r>
              <a:rPr lang="zh-CN" altLang="en-US"/>
              <a:t>聚合类</a:t>
            </a:r>
            <a:r>
              <a:rPr lang="en-US" altLang="zh-CN"/>
              <a:t> API</a:t>
            </a:r>
            <a:endParaRPr lang="en-US" altLang="zh-CN"/>
          </a:p>
          <a:p>
            <a:r>
              <a:rPr lang="zh-CN" altLang="en-US"/>
              <a:t>迭代类</a:t>
            </a:r>
            <a:r>
              <a:rPr lang="en-US" altLang="zh-CN"/>
              <a:t> API</a:t>
            </a:r>
            <a:endParaRPr lang="en-US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5355" y="1313815"/>
            <a:ext cx="4133850" cy="4935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 —— </a:t>
            </a:r>
            <a:r>
              <a:rPr lang="zh-CN" altLang="en-US"/>
              <a:t>例子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80" y="1692275"/>
            <a:ext cx="5467350" cy="443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30" y="1916430"/>
            <a:ext cx="5553075" cy="3990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 —— </a:t>
            </a:r>
            <a:r>
              <a:rPr lang="zh-CN" altLang="en-US"/>
              <a:t>例子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3520" y="2469515"/>
            <a:ext cx="6657975" cy="2800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 —— </a:t>
            </a:r>
            <a:r>
              <a:rPr lang="zh-CN" altLang="en-US"/>
              <a:t>延迟求值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2073910"/>
            <a:ext cx="6467475" cy="3590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 —— </a:t>
            </a:r>
            <a:r>
              <a:rPr lang="zh-CN" altLang="en-US"/>
              <a:t>延迟求值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中间操作：不会执行，只会暂存，如</a:t>
            </a:r>
            <a:r>
              <a:rPr lang="en-US" altLang="zh-CN"/>
              <a:t>`Filter`</a:t>
            </a:r>
            <a:r>
              <a:rPr lang="zh-CN" altLang="en-US"/>
              <a:t>操作；</a:t>
            </a:r>
            <a:endParaRPr lang="zh-CN" altLang="en-US"/>
          </a:p>
          <a:p>
            <a:r>
              <a:rPr lang="zh-CN" altLang="en-US"/>
              <a:t>终结操作：执行。在执行前会执行所有的中间操作，最终生成结果；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2490470"/>
            <a:ext cx="8629650" cy="412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 —— </a:t>
            </a:r>
            <a:r>
              <a:rPr lang="zh-CN" altLang="en-US"/>
              <a:t>并行</a:t>
            </a:r>
            <a:r>
              <a:rPr lang="en-US" altLang="zh-CN"/>
              <a:t> Stream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33195"/>
            <a:ext cx="4551680" cy="4759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0" y="2376170"/>
            <a:ext cx="4176395" cy="2872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Stream API —— </a:t>
            </a:r>
            <a:r>
              <a:rPr lang="zh-CN" altLang="en-US"/>
              <a:t>并行</a:t>
            </a:r>
            <a:r>
              <a:rPr lang="en-US" altLang="zh-CN"/>
              <a:t> Stream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如何中断执行？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如何控制</a:t>
            </a:r>
            <a:r>
              <a:rPr lang="en-US" altLang="zh-CN"/>
              <a:t> goroutine </a:t>
            </a:r>
            <a:r>
              <a:rPr lang="zh-CN" altLang="en-US"/>
              <a:t>的数量？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05130" y="1261745"/>
            <a:ext cx="5177790" cy="5414010"/>
          </a:xfrm>
          <a:prstGeom prst="rect">
            <a:avLst/>
          </a:prstGeom>
        </p:spPr>
      </p:pic>
      <p:grpSp>
        <p:nvGrpSpPr>
          <p:cNvPr id="5" name="组合 4" descr="7b0a202020202274657874626f78223a20227b5c2263617465676f72795f69645c223a31303238352c5c2269645c223a32303334323230327d220a7d0a"/>
          <p:cNvGrpSpPr/>
          <p:nvPr/>
        </p:nvGrpSpPr>
        <p:grpSpPr>
          <a:xfrm>
            <a:off x="7014845" y="3114675"/>
            <a:ext cx="3848100" cy="2466975"/>
            <a:chOff x="6570" y="3458"/>
            <a:chExt cx="6060" cy="3885"/>
          </a:xfrm>
        </p:grpSpPr>
        <p:grpSp>
          <p:nvGrpSpPr>
            <p:cNvPr id="33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447" y="4971"/>
              <a:ext cx="4470" cy="10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如何把</a:t>
              </a:r>
              <a:r>
                <a:rPr lang="en-US" altLang="zh-CN" sz="1600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 Stream API </a:t>
              </a:r>
              <a:r>
                <a:rPr lang="zh-CN" altLang="en-US" sz="1600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和集合类型结合起来？</a:t>
              </a:r>
              <a:endParaRPr lang="en-US" altLang="zh-CN" sz="1600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 Reduce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Map</a:t>
            </a:r>
            <a:r>
              <a:rPr lang="zh-CN" altLang="en-US"/>
              <a:t>方法：将一个切片转化为另外一个切片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ym typeface="+mn-ea"/>
              </a:rPr>
              <a:t>Reduce</a:t>
            </a:r>
            <a:r>
              <a:rPr lang="zh-CN" altLang="en-US">
                <a:sym typeface="+mn-ea"/>
              </a:rPr>
              <a:t>方法：将一个切片转化为一个特定的值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2679700"/>
            <a:ext cx="5767070" cy="2390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90" y="2927350"/>
            <a:ext cx="5367020" cy="1633855"/>
          </a:xfrm>
          <a:prstGeom prst="rect">
            <a:avLst/>
          </a:prstGeom>
        </p:spPr>
      </p:pic>
      <p:grpSp>
        <p:nvGrpSpPr>
          <p:cNvPr id="36" name="组合 35" descr="7b0a202020202274657874626f78223a20227b5c2263617465676f72795f69645c223a31303238352c5c2269645c223a32303334323230347d220a7d0a"/>
          <p:cNvGrpSpPr/>
          <p:nvPr/>
        </p:nvGrpSpPr>
        <p:grpSpPr>
          <a:xfrm>
            <a:off x="7778433" y="4502468"/>
            <a:ext cx="3469005" cy="2419985"/>
            <a:chOff x="6868" y="3495"/>
            <a:chExt cx="5463" cy="3811"/>
          </a:xfrm>
        </p:grpSpPr>
        <p:grpSp>
          <p:nvGrpSpPr>
            <p:cNvPr id="7" name="图形 29"/>
            <p:cNvGrpSpPr/>
            <p:nvPr/>
          </p:nvGrpSpPr>
          <p:grpSpPr>
            <a:xfrm>
              <a:off x="6868" y="3495"/>
              <a:ext cx="5463" cy="3811"/>
              <a:chOff x="4361411" y="2219124"/>
              <a:chExt cx="3469178" cy="2419752"/>
            </a:xfrm>
          </p:grpSpPr>
          <p:sp>
            <p:nvSpPr>
              <p:cNvPr id="8" name="任意多边形: 形状 2"/>
              <p:cNvSpPr/>
              <p:nvPr/>
            </p:nvSpPr>
            <p:spPr>
              <a:xfrm>
                <a:off x="4520908" y="2352588"/>
                <a:ext cx="3009313" cy="2108290"/>
              </a:xfrm>
              <a:custGeom>
                <a:avLst/>
                <a:gdLst>
                  <a:gd name="connsiteX0" fmla="*/ 2889910 w 3009313"/>
                  <a:gd name="connsiteY0" fmla="*/ 1745963 h 2108290"/>
                  <a:gd name="connsiteX1" fmla="*/ 2938478 w 3009313"/>
                  <a:gd name="connsiteY1" fmla="*/ 1639286 h 2108290"/>
                  <a:gd name="connsiteX2" fmla="*/ 2890777 w 3009313"/>
                  <a:gd name="connsiteY2" fmla="*/ 1543016 h 2108290"/>
                  <a:gd name="connsiteX3" fmla="*/ 2919398 w 3009313"/>
                  <a:gd name="connsiteY3" fmla="*/ 1475367 h 2108290"/>
                  <a:gd name="connsiteX4" fmla="*/ 2891644 w 3009313"/>
                  <a:gd name="connsiteY4" fmla="*/ 1414656 h 2108290"/>
                  <a:gd name="connsiteX5" fmla="*/ 2915928 w 3009313"/>
                  <a:gd name="connsiteY5" fmla="*/ 1170079 h 2108290"/>
                  <a:gd name="connsiteX6" fmla="*/ 2744204 w 3009313"/>
                  <a:gd name="connsiteY6" fmla="*/ 578584 h 2108290"/>
                  <a:gd name="connsiteX7" fmla="*/ 2162250 w 3009313"/>
                  <a:gd name="connsiteY7" fmla="*/ 203046 h 2108290"/>
                  <a:gd name="connsiteX8" fmla="*/ 672237 w 3009313"/>
                  <a:gd name="connsiteY8" fmla="*/ 319263 h 2108290"/>
                  <a:gd name="connsiteX9" fmla="*/ 319249 w 3009313"/>
                  <a:gd name="connsiteY9" fmla="*/ 600267 h 2108290"/>
                  <a:gd name="connsiteX10" fmla="*/ 125842 w 3009313"/>
                  <a:gd name="connsiteY10" fmla="*/ 824029 h 2108290"/>
                  <a:gd name="connsiteX11" fmla="*/ 138851 w 3009313"/>
                  <a:gd name="connsiteY11" fmla="*/ 1517864 h 2108290"/>
                  <a:gd name="connsiteX12" fmla="*/ 552551 w 3009313"/>
                  <a:gd name="connsiteY12" fmla="*/ 1854375 h 2108290"/>
                  <a:gd name="connsiteX13" fmla="*/ 1175268 w 3009313"/>
                  <a:gd name="connsiteY13" fmla="*/ 2010488 h 2108290"/>
                  <a:gd name="connsiteX14" fmla="*/ 2127558 w 3009313"/>
                  <a:gd name="connsiteY14" fmla="*/ 1999213 h 2108290"/>
                  <a:gd name="connsiteX15" fmla="*/ 2218624 w 3009313"/>
                  <a:gd name="connsiteY15" fmla="*/ 2017426 h 2108290"/>
                  <a:gd name="connsiteX16" fmla="*/ 2404225 w 3009313"/>
                  <a:gd name="connsiteY16" fmla="*/ 1873455 h 2108290"/>
                  <a:gd name="connsiteX17" fmla="*/ 2495291 w 3009313"/>
                  <a:gd name="connsiteY17" fmla="*/ 1897740 h 2108290"/>
                  <a:gd name="connsiteX18" fmla="*/ 2609773 w 3009313"/>
                  <a:gd name="connsiteY18" fmla="*/ 1844835 h 2108290"/>
                  <a:gd name="connsiteX19" fmla="*/ 2702574 w 3009313"/>
                  <a:gd name="connsiteY19" fmla="*/ 1889067 h 2108290"/>
                  <a:gd name="connsiteX20" fmla="*/ 2751143 w 3009313"/>
                  <a:gd name="connsiteY20" fmla="*/ 1876057 h 2108290"/>
                  <a:gd name="connsiteX21" fmla="*/ 2847412 w 3009313"/>
                  <a:gd name="connsiteY21" fmla="*/ 1935901 h 2108290"/>
                  <a:gd name="connsiteX22" fmla="*/ 2945416 w 3009313"/>
                  <a:gd name="connsiteY22" fmla="*/ 1831825 h 2108290"/>
                  <a:gd name="connsiteX23" fmla="*/ 2889910 w 3009313"/>
                  <a:gd name="connsiteY23" fmla="*/ 1745963 h 2108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09313" h="2108290">
                    <a:moveTo>
                      <a:pt x="2889910" y="1745963"/>
                    </a:moveTo>
                    <a:cubicBezTo>
                      <a:pt x="2921132" y="1720812"/>
                      <a:pt x="2940213" y="1681783"/>
                      <a:pt x="2938478" y="1639286"/>
                    </a:cubicBezTo>
                    <a:cubicBezTo>
                      <a:pt x="2936743" y="1600257"/>
                      <a:pt x="2918530" y="1566433"/>
                      <a:pt x="2890777" y="1543016"/>
                    </a:cubicBezTo>
                    <a:cubicBezTo>
                      <a:pt x="2908990" y="1526537"/>
                      <a:pt x="2920265" y="1502253"/>
                      <a:pt x="2919398" y="1475367"/>
                    </a:cubicBezTo>
                    <a:cubicBezTo>
                      <a:pt x="2918530" y="1451083"/>
                      <a:pt x="2908123" y="1429400"/>
                      <a:pt x="2891644" y="1414656"/>
                    </a:cubicBezTo>
                    <a:cubicBezTo>
                      <a:pt x="2929805" y="1282828"/>
                      <a:pt x="2915928" y="1170079"/>
                      <a:pt x="2915928" y="1170079"/>
                    </a:cubicBezTo>
                    <a:cubicBezTo>
                      <a:pt x="3200401" y="770257"/>
                      <a:pt x="2744204" y="578584"/>
                      <a:pt x="2744204" y="578584"/>
                    </a:cubicBezTo>
                    <a:cubicBezTo>
                      <a:pt x="2635792" y="67748"/>
                      <a:pt x="2162250" y="203046"/>
                      <a:pt x="2162250" y="203046"/>
                    </a:cubicBezTo>
                    <a:cubicBezTo>
                      <a:pt x="1133638" y="-313862"/>
                      <a:pt x="672237" y="319263"/>
                      <a:pt x="672237" y="319263"/>
                    </a:cubicBezTo>
                    <a:cubicBezTo>
                      <a:pt x="268078" y="249880"/>
                      <a:pt x="319249" y="600267"/>
                      <a:pt x="319249" y="600267"/>
                    </a:cubicBezTo>
                    <a:cubicBezTo>
                      <a:pt x="77273" y="582921"/>
                      <a:pt x="125842" y="824029"/>
                      <a:pt x="125842" y="824029"/>
                    </a:cubicBezTo>
                    <a:cubicBezTo>
                      <a:pt x="-164702" y="1177885"/>
                      <a:pt x="138851" y="1517864"/>
                      <a:pt x="138851" y="1517864"/>
                    </a:cubicBezTo>
                    <a:cubicBezTo>
                      <a:pt x="137984" y="1837029"/>
                      <a:pt x="552551" y="1854375"/>
                      <a:pt x="552551" y="1854375"/>
                    </a:cubicBezTo>
                    <a:cubicBezTo>
                      <a:pt x="768507" y="2163999"/>
                      <a:pt x="1175268" y="2010488"/>
                      <a:pt x="1175268" y="2010488"/>
                    </a:cubicBezTo>
                    <a:cubicBezTo>
                      <a:pt x="1634067" y="2177876"/>
                      <a:pt x="1942824" y="2100687"/>
                      <a:pt x="2127558" y="1999213"/>
                    </a:cubicBezTo>
                    <a:cubicBezTo>
                      <a:pt x="2155311" y="2011355"/>
                      <a:pt x="2185666" y="2018294"/>
                      <a:pt x="2218624" y="2017426"/>
                    </a:cubicBezTo>
                    <a:cubicBezTo>
                      <a:pt x="2307955" y="2013957"/>
                      <a:pt x="2381675" y="1954114"/>
                      <a:pt x="2404225" y="1873455"/>
                    </a:cubicBezTo>
                    <a:cubicBezTo>
                      <a:pt x="2430244" y="1889934"/>
                      <a:pt x="2462333" y="1898607"/>
                      <a:pt x="2495291" y="1897740"/>
                    </a:cubicBezTo>
                    <a:cubicBezTo>
                      <a:pt x="2541257" y="1896005"/>
                      <a:pt x="2582020" y="1876057"/>
                      <a:pt x="2609773" y="1844835"/>
                    </a:cubicBezTo>
                    <a:cubicBezTo>
                      <a:pt x="2630589" y="1872588"/>
                      <a:pt x="2664413" y="1890801"/>
                      <a:pt x="2702574" y="1889067"/>
                    </a:cubicBezTo>
                    <a:cubicBezTo>
                      <a:pt x="2719920" y="1888199"/>
                      <a:pt x="2736398" y="1883863"/>
                      <a:pt x="2751143" y="1876057"/>
                    </a:cubicBezTo>
                    <a:cubicBezTo>
                      <a:pt x="2767621" y="1912484"/>
                      <a:pt x="2804915" y="1936768"/>
                      <a:pt x="2847412" y="1935901"/>
                    </a:cubicBezTo>
                    <a:cubicBezTo>
                      <a:pt x="2903786" y="1934166"/>
                      <a:pt x="2948018" y="1887332"/>
                      <a:pt x="2945416" y="1831825"/>
                    </a:cubicBezTo>
                    <a:cubicBezTo>
                      <a:pt x="2944549" y="1793664"/>
                      <a:pt x="2921999" y="1761574"/>
                      <a:pt x="2889910" y="1745963"/>
                    </a:cubicBezTo>
                    <a:close/>
                  </a:path>
                </a:pathLst>
              </a:custGeom>
              <a:solidFill>
                <a:srgbClr val="EFEFEF"/>
              </a:solidFill>
              <a:ln w="86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任意多边形: 形状 3"/>
              <p:cNvSpPr/>
              <p:nvPr/>
            </p:nvSpPr>
            <p:spPr>
              <a:xfrm>
                <a:off x="4370399" y="2227834"/>
                <a:ext cx="3311018" cy="2357853"/>
              </a:xfrm>
              <a:custGeom>
                <a:avLst/>
                <a:gdLst>
                  <a:gd name="connsiteX0" fmla="*/ 3167044 w 3311018"/>
                  <a:gd name="connsiteY0" fmla="*/ 1972190 h 2357853"/>
                  <a:gd name="connsiteX1" fmla="*/ 3222551 w 3311018"/>
                  <a:gd name="connsiteY1" fmla="*/ 1854238 h 2357853"/>
                  <a:gd name="connsiteX2" fmla="*/ 3171380 w 3311018"/>
                  <a:gd name="connsiteY2" fmla="*/ 1745827 h 2357853"/>
                  <a:gd name="connsiteX3" fmla="*/ 3204338 w 3311018"/>
                  <a:gd name="connsiteY3" fmla="*/ 1671239 h 2357853"/>
                  <a:gd name="connsiteX4" fmla="*/ 3173982 w 3311018"/>
                  <a:gd name="connsiteY4" fmla="*/ 1602723 h 2357853"/>
                  <a:gd name="connsiteX5" fmla="*/ 3204338 w 3311018"/>
                  <a:gd name="connsiteY5" fmla="*/ 1330392 h 2357853"/>
                  <a:gd name="connsiteX6" fmla="*/ 3024807 w 3311018"/>
                  <a:gd name="connsiteY6" fmla="*/ 667779 h 2357853"/>
                  <a:gd name="connsiteX7" fmla="*/ 2391682 w 3311018"/>
                  <a:gd name="connsiteY7" fmla="*/ 239336 h 2357853"/>
                  <a:gd name="connsiteX8" fmla="*/ 751629 w 3311018"/>
                  <a:gd name="connsiteY8" fmla="*/ 344278 h 2357853"/>
                  <a:gd name="connsiteX9" fmla="*/ 359611 w 3311018"/>
                  <a:gd name="connsiteY9" fmla="*/ 652168 h 2357853"/>
                  <a:gd name="connsiteX10" fmla="*/ 143655 w 3311018"/>
                  <a:gd name="connsiteY10" fmla="*/ 898480 h 2357853"/>
                  <a:gd name="connsiteX11" fmla="*/ 147124 w 3311018"/>
                  <a:gd name="connsiteY11" fmla="*/ 1673841 h 2357853"/>
                  <a:gd name="connsiteX12" fmla="*/ 596383 w 3311018"/>
                  <a:gd name="connsiteY12" fmla="*/ 2055451 h 2357853"/>
                  <a:gd name="connsiteX13" fmla="*/ 1278076 w 3311018"/>
                  <a:gd name="connsiteY13" fmla="*/ 2240184 h 2357853"/>
                  <a:gd name="connsiteX14" fmla="*/ 2324901 w 3311018"/>
                  <a:gd name="connsiteY14" fmla="*/ 2243654 h 2357853"/>
                  <a:gd name="connsiteX15" fmla="*/ 2424640 w 3311018"/>
                  <a:gd name="connsiteY15" fmla="*/ 2265336 h 2357853"/>
                  <a:gd name="connsiteX16" fmla="*/ 2631056 w 3311018"/>
                  <a:gd name="connsiteY16" fmla="*/ 2107489 h 2357853"/>
                  <a:gd name="connsiteX17" fmla="*/ 2730795 w 3311018"/>
                  <a:gd name="connsiteY17" fmla="*/ 2136109 h 2357853"/>
                  <a:gd name="connsiteX18" fmla="*/ 2857420 w 3311018"/>
                  <a:gd name="connsiteY18" fmla="*/ 2078868 h 2357853"/>
                  <a:gd name="connsiteX19" fmla="*/ 2958893 w 3311018"/>
                  <a:gd name="connsiteY19" fmla="*/ 2130038 h 2357853"/>
                  <a:gd name="connsiteX20" fmla="*/ 3011798 w 3311018"/>
                  <a:gd name="connsiteY20" fmla="*/ 2116161 h 2357853"/>
                  <a:gd name="connsiteX21" fmla="*/ 3116741 w 3311018"/>
                  <a:gd name="connsiteY21" fmla="*/ 2183810 h 2357853"/>
                  <a:gd name="connsiteX22" fmla="*/ 3226020 w 3311018"/>
                  <a:gd name="connsiteY22" fmla="*/ 2069328 h 2357853"/>
                  <a:gd name="connsiteX23" fmla="*/ 3167044 w 3311018"/>
                  <a:gd name="connsiteY23" fmla="*/ 1972190 h 235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11018" h="2357853">
                    <a:moveTo>
                      <a:pt x="3167044" y="1972190"/>
                    </a:moveTo>
                    <a:cubicBezTo>
                      <a:pt x="3201736" y="1944437"/>
                      <a:pt x="3223418" y="1901940"/>
                      <a:pt x="3222551" y="1854238"/>
                    </a:cubicBezTo>
                    <a:cubicBezTo>
                      <a:pt x="3221683" y="1810874"/>
                      <a:pt x="3201736" y="1772713"/>
                      <a:pt x="3171380" y="1745827"/>
                    </a:cubicBezTo>
                    <a:cubicBezTo>
                      <a:pt x="3192195" y="1727613"/>
                      <a:pt x="3204338" y="1700727"/>
                      <a:pt x="3204338" y="1671239"/>
                    </a:cubicBezTo>
                    <a:cubicBezTo>
                      <a:pt x="3203470" y="1644353"/>
                      <a:pt x="3192195" y="1620069"/>
                      <a:pt x="3173982" y="1602723"/>
                    </a:cubicBezTo>
                    <a:cubicBezTo>
                      <a:pt x="3217347" y="1456150"/>
                      <a:pt x="3204338" y="1330392"/>
                      <a:pt x="3204338" y="1330392"/>
                    </a:cubicBezTo>
                    <a:cubicBezTo>
                      <a:pt x="3523502" y="888939"/>
                      <a:pt x="3024807" y="667779"/>
                      <a:pt x="3024807" y="667779"/>
                    </a:cubicBezTo>
                    <a:cubicBezTo>
                      <a:pt x="2913794" y="96232"/>
                      <a:pt x="2391682" y="239336"/>
                      <a:pt x="2391682" y="239336"/>
                    </a:cubicBezTo>
                    <a:cubicBezTo>
                      <a:pt x="1269403" y="-354761"/>
                      <a:pt x="751629" y="344278"/>
                      <a:pt x="751629" y="344278"/>
                    </a:cubicBezTo>
                    <a:cubicBezTo>
                      <a:pt x="309308" y="260151"/>
                      <a:pt x="359611" y="652168"/>
                      <a:pt x="359611" y="652168"/>
                    </a:cubicBezTo>
                    <a:cubicBezTo>
                      <a:pt x="94219" y="628751"/>
                      <a:pt x="143655" y="898480"/>
                      <a:pt x="143655" y="898480"/>
                    </a:cubicBezTo>
                    <a:cubicBezTo>
                      <a:pt x="-181580" y="1288762"/>
                      <a:pt x="147124" y="1673841"/>
                      <a:pt x="147124" y="1673841"/>
                    </a:cubicBezTo>
                    <a:cubicBezTo>
                      <a:pt x="141053" y="2030299"/>
                      <a:pt x="596383" y="2055451"/>
                      <a:pt x="596383" y="2055451"/>
                    </a:cubicBezTo>
                    <a:cubicBezTo>
                      <a:pt x="828818" y="2404970"/>
                      <a:pt x="1278076" y="2240184"/>
                      <a:pt x="1278076" y="2240184"/>
                    </a:cubicBezTo>
                    <a:cubicBezTo>
                      <a:pt x="1779373" y="2434459"/>
                      <a:pt x="2120219" y="2353800"/>
                      <a:pt x="2324901" y="2243654"/>
                    </a:cubicBezTo>
                    <a:cubicBezTo>
                      <a:pt x="2355256" y="2258398"/>
                      <a:pt x="2389081" y="2266203"/>
                      <a:pt x="2424640" y="2265336"/>
                    </a:cubicBezTo>
                    <a:cubicBezTo>
                      <a:pt x="2522644" y="2263602"/>
                      <a:pt x="2605037" y="2196820"/>
                      <a:pt x="2631056" y="2107489"/>
                    </a:cubicBezTo>
                    <a:cubicBezTo>
                      <a:pt x="2659677" y="2126569"/>
                      <a:pt x="2694368" y="2136976"/>
                      <a:pt x="2730795" y="2136109"/>
                    </a:cubicBezTo>
                    <a:cubicBezTo>
                      <a:pt x="2781098" y="2135242"/>
                      <a:pt x="2826197" y="2112692"/>
                      <a:pt x="2857420" y="2078868"/>
                    </a:cubicBezTo>
                    <a:cubicBezTo>
                      <a:pt x="2879969" y="2110090"/>
                      <a:pt x="2917263" y="2130905"/>
                      <a:pt x="2958893" y="2130038"/>
                    </a:cubicBezTo>
                    <a:cubicBezTo>
                      <a:pt x="2977974" y="2130038"/>
                      <a:pt x="2996187" y="2124834"/>
                      <a:pt x="3011798" y="2116161"/>
                    </a:cubicBezTo>
                    <a:cubicBezTo>
                      <a:pt x="3029144" y="2156924"/>
                      <a:pt x="3069907" y="2184678"/>
                      <a:pt x="3116741" y="2183810"/>
                    </a:cubicBezTo>
                    <a:cubicBezTo>
                      <a:pt x="3178319" y="2182943"/>
                      <a:pt x="3227755" y="2131773"/>
                      <a:pt x="3226020" y="2069328"/>
                    </a:cubicBezTo>
                    <a:cubicBezTo>
                      <a:pt x="3226020" y="2026830"/>
                      <a:pt x="3201736" y="1991271"/>
                      <a:pt x="3167044" y="1972190"/>
                    </a:cubicBezTo>
                    <a:close/>
                  </a:path>
                </a:pathLst>
              </a:custGeom>
              <a:noFill/>
              <a:ln w="17336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任意多边形: 形状 4"/>
              <p:cNvSpPr/>
              <p:nvPr/>
            </p:nvSpPr>
            <p:spPr>
              <a:xfrm rot="-71040">
                <a:off x="7571310" y="4413416"/>
                <a:ext cx="135299" cy="135299"/>
              </a:xfrm>
              <a:custGeom>
                <a:avLst/>
                <a:gdLst>
                  <a:gd name="connsiteX0" fmla="*/ 135300 w 135299"/>
                  <a:gd name="connsiteY0" fmla="*/ 67650 h 135299"/>
                  <a:gd name="connsiteX1" fmla="*/ 67650 w 135299"/>
                  <a:gd name="connsiteY1" fmla="*/ 135300 h 135299"/>
                  <a:gd name="connsiteX2" fmla="*/ 0 w 135299"/>
                  <a:gd name="connsiteY2" fmla="*/ 67650 h 135299"/>
                  <a:gd name="connsiteX3" fmla="*/ 67650 w 135299"/>
                  <a:gd name="connsiteY3" fmla="*/ 0 h 135299"/>
                  <a:gd name="connsiteX4" fmla="*/ 135300 w 135299"/>
                  <a:gd name="connsiteY4" fmla="*/ 67650 h 1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99" h="135299">
                    <a:moveTo>
                      <a:pt x="135300" y="67650"/>
                    </a:moveTo>
                    <a:cubicBezTo>
                      <a:pt x="135300" y="105012"/>
                      <a:pt x="105012" y="135300"/>
                      <a:pt x="67650" y="135300"/>
                    </a:cubicBezTo>
                    <a:cubicBezTo>
                      <a:pt x="30288" y="135300"/>
                      <a:pt x="0" y="105012"/>
                      <a:pt x="0" y="67650"/>
                    </a:cubicBezTo>
                    <a:cubicBezTo>
                      <a:pt x="0" y="30288"/>
                      <a:pt x="30288" y="0"/>
                      <a:pt x="67650" y="0"/>
                    </a:cubicBezTo>
                    <a:cubicBezTo>
                      <a:pt x="105012" y="0"/>
                      <a:pt x="135300" y="30288"/>
                      <a:pt x="135300" y="67650"/>
                    </a:cubicBezTo>
                    <a:close/>
                  </a:path>
                </a:pathLst>
              </a:custGeom>
              <a:noFill/>
              <a:ln w="17336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任意多边形: 形状 5"/>
              <p:cNvSpPr/>
              <p:nvPr/>
            </p:nvSpPr>
            <p:spPr>
              <a:xfrm rot="-71039">
                <a:off x="7744766" y="4553051"/>
                <a:ext cx="74588" cy="74588"/>
              </a:xfrm>
              <a:custGeom>
                <a:avLst/>
                <a:gdLst>
                  <a:gd name="connsiteX0" fmla="*/ 74588 w 74588"/>
                  <a:gd name="connsiteY0" fmla="*/ 37294 h 74588"/>
                  <a:gd name="connsiteX1" fmla="*/ 37294 w 74588"/>
                  <a:gd name="connsiteY1" fmla="*/ 74588 h 74588"/>
                  <a:gd name="connsiteX2" fmla="*/ 0 w 74588"/>
                  <a:gd name="connsiteY2" fmla="*/ 37294 h 74588"/>
                  <a:gd name="connsiteX3" fmla="*/ 37294 w 74588"/>
                  <a:gd name="connsiteY3" fmla="*/ 0 h 74588"/>
                  <a:gd name="connsiteX4" fmla="*/ 74588 w 74588"/>
                  <a:gd name="connsiteY4" fmla="*/ 37294 h 7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88" h="74588">
                    <a:moveTo>
                      <a:pt x="74588" y="37294"/>
                    </a:moveTo>
                    <a:cubicBezTo>
                      <a:pt x="74588" y="57891"/>
                      <a:pt x="57891" y="74588"/>
                      <a:pt x="37294" y="74588"/>
                    </a:cubicBezTo>
                    <a:cubicBezTo>
                      <a:pt x="16697" y="74588"/>
                      <a:pt x="0" y="57891"/>
                      <a:pt x="0" y="37294"/>
                    </a:cubicBezTo>
                    <a:cubicBezTo>
                      <a:pt x="0" y="16697"/>
                      <a:pt x="16697" y="0"/>
                      <a:pt x="37294" y="0"/>
                    </a:cubicBezTo>
                    <a:cubicBezTo>
                      <a:pt x="57891" y="0"/>
                      <a:pt x="74588" y="16697"/>
                      <a:pt x="74588" y="37294"/>
                    </a:cubicBezTo>
                    <a:close/>
                  </a:path>
                </a:pathLst>
              </a:custGeom>
              <a:noFill/>
              <a:ln w="17336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任意多边形: 形状 6"/>
              <p:cNvSpPr/>
              <p:nvPr/>
            </p:nvSpPr>
            <p:spPr>
              <a:xfrm>
                <a:off x="7422093" y="4231247"/>
                <a:ext cx="81525" cy="81525"/>
              </a:xfrm>
              <a:custGeom>
                <a:avLst/>
                <a:gdLst>
                  <a:gd name="connsiteX0" fmla="*/ 81526 w 81525"/>
                  <a:gd name="connsiteY0" fmla="*/ 40763 h 81525"/>
                  <a:gd name="connsiteX1" fmla="*/ 40763 w 81525"/>
                  <a:gd name="connsiteY1" fmla="*/ 81526 h 81525"/>
                  <a:gd name="connsiteX2" fmla="*/ 0 w 81525"/>
                  <a:gd name="connsiteY2" fmla="*/ 40763 h 81525"/>
                  <a:gd name="connsiteX3" fmla="*/ 40763 w 81525"/>
                  <a:gd name="connsiteY3" fmla="*/ 0 h 81525"/>
                  <a:gd name="connsiteX4" fmla="*/ 81526 w 81525"/>
                  <a:gd name="connsiteY4" fmla="*/ 40763 h 8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525" h="81525">
                    <a:moveTo>
                      <a:pt x="81526" y="40763"/>
                    </a:moveTo>
                    <a:cubicBezTo>
                      <a:pt x="81526" y="63275"/>
                      <a:pt x="63276" y="81526"/>
                      <a:pt x="40763" y="81526"/>
                    </a:cubicBezTo>
                    <a:cubicBezTo>
                      <a:pt x="18250" y="81526"/>
                      <a:pt x="0" y="63275"/>
                      <a:pt x="0" y="40763"/>
                    </a:cubicBezTo>
                    <a:cubicBezTo>
                      <a:pt x="0" y="18250"/>
                      <a:pt x="18250" y="0"/>
                      <a:pt x="40763" y="0"/>
                    </a:cubicBezTo>
                    <a:cubicBezTo>
                      <a:pt x="63275" y="0"/>
                      <a:pt x="81526" y="18250"/>
                      <a:pt x="81526" y="40763"/>
                    </a:cubicBezTo>
                    <a:close/>
                  </a:path>
                </a:pathLst>
              </a:custGeom>
              <a:solidFill>
                <a:srgbClr val="EFEFEF"/>
              </a:solidFill>
              <a:ln w="86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任意多边形: 形状 7"/>
              <p:cNvSpPr/>
              <p:nvPr/>
            </p:nvSpPr>
            <p:spPr>
              <a:xfrm>
                <a:off x="7602490" y="4428990"/>
                <a:ext cx="72852" cy="72852"/>
              </a:xfrm>
              <a:custGeom>
                <a:avLst/>
                <a:gdLst>
                  <a:gd name="connsiteX0" fmla="*/ 72853 w 72852"/>
                  <a:gd name="connsiteY0" fmla="*/ 36426 h 72852"/>
                  <a:gd name="connsiteX1" fmla="*/ 36426 w 72852"/>
                  <a:gd name="connsiteY1" fmla="*/ 72853 h 72852"/>
                  <a:gd name="connsiteX2" fmla="*/ 0 w 72852"/>
                  <a:gd name="connsiteY2" fmla="*/ 36426 h 72852"/>
                  <a:gd name="connsiteX3" fmla="*/ 36426 w 72852"/>
                  <a:gd name="connsiteY3" fmla="*/ 0 h 72852"/>
                  <a:gd name="connsiteX4" fmla="*/ 72853 w 72852"/>
                  <a:gd name="connsiteY4" fmla="*/ 36426 h 7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52" h="72852">
                    <a:moveTo>
                      <a:pt x="72853" y="36426"/>
                    </a:moveTo>
                    <a:cubicBezTo>
                      <a:pt x="72853" y="56544"/>
                      <a:pt x="56544" y="72853"/>
                      <a:pt x="36426" y="72853"/>
                    </a:cubicBezTo>
                    <a:cubicBezTo>
                      <a:pt x="16308" y="72853"/>
                      <a:pt x="0" y="56544"/>
                      <a:pt x="0" y="36426"/>
                    </a:cubicBezTo>
                    <a:cubicBezTo>
                      <a:pt x="0" y="16309"/>
                      <a:pt x="16308" y="0"/>
                      <a:pt x="36426" y="0"/>
                    </a:cubicBezTo>
                    <a:cubicBezTo>
                      <a:pt x="56544" y="0"/>
                      <a:pt x="72853" y="16309"/>
                      <a:pt x="72853" y="36426"/>
                    </a:cubicBezTo>
                    <a:close/>
                  </a:path>
                </a:pathLst>
              </a:custGeom>
              <a:solidFill>
                <a:srgbClr val="EFEFEF"/>
              </a:solidFill>
              <a:ln w="86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任意多边形: 形状 8"/>
              <p:cNvSpPr/>
              <p:nvPr/>
            </p:nvSpPr>
            <p:spPr>
              <a:xfrm>
                <a:off x="7769011" y="4567757"/>
                <a:ext cx="29488" cy="29488"/>
              </a:xfrm>
              <a:custGeom>
                <a:avLst/>
                <a:gdLst>
                  <a:gd name="connsiteX0" fmla="*/ 29488 w 29488"/>
                  <a:gd name="connsiteY0" fmla="*/ 14744 h 29488"/>
                  <a:gd name="connsiteX1" fmla="*/ 14744 w 29488"/>
                  <a:gd name="connsiteY1" fmla="*/ 29488 h 29488"/>
                  <a:gd name="connsiteX2" fmla="*/ 0 w 29488"/>
                  <a:gd name="connsiteY2" fmla="*/ 14744 h 29488"/>
                  <a:gd name="connsiteX3" fmla="*/ 14744 w 29488"/>
                  <a:gd name="connsiteY3" fmla="*/ 0 h 29488"/>
                  <a:gd name="connsiteX4" fmla="*/ 29488 w 29488"/>
                  <a:gd name="connsiteY4" fmla="*/ 14744 h 2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88" h="29488">
                    <a:moveTo>
                      <a:pt x="29488" y="14744"/>
                    </a:moveTo>
                    <a:cubicBezTo>
                      <a:pt x="29488" y="22887"/>
                      <a:pt x="22887" y="29488"/>
                      <a:pt x="14744" y="29488"/>
                    </a:cubicBezTo>
                    <a:cubicBezTo>
                      <a:pt x="6601" y="29488"/>
                      <a:pt x="0" y="22887"/>
                      <a:pt x="0" y="14744"/>
                    </a:cubicBezTo>
                    <a:cubicBezTo>
                      <a:pt x="0" y="6601"/>
                      <a:pt x="6601" y="0"/>
                      <a:pt x="14744" y="0"/>
                    </a:cubicBezTo>
                    <a:cubicBezTo>
                      <a:pt x="22887" y="0"/>
                      <a:pt x="29488" y="6601"/>
                      <a:pt x="29488" y="14744"/>
                    </a:cubicBezTo>
                    <a:close/>
                  </a:path>
                </a:pathLst>
              </a:custGeom>
              <a:solidFill>
                <a:srgbClr val="EFEFEF"/>
              </a:solidFill>
              <a:ln w="866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5" name="图形 29"/>
              <p:cNvGrpSpPr/>
              <p:nvPr/>
            </p:nvGrpSpPr>
            <p:grpSpPr>
              <a:xfrm>
                <a:off x="4415705" y="2271705"/>
                <a:ext cx="3221136" cy="2270402"/>
                <a:chOff x="4415705" y="2271705"/>
                <a:chExt cx="3221136" cy="2270402"/>
              </a:xfrm>
              <a:noFill/>
            </p:grpSpPr>
            <p:sp>
              <p:nvSpPr>
                <p:cNvPr id="16" name="任意多边形: 形状 10"/>
                <p:cNvSpPr/>
                <p:nvPr/>
              </p:nvSpPr>
              <p:spPr>
                <a:xfrm>
                  <a:off x="7480202" y="4168802"/>
                  <a:ext cx="29487" cy="43364"/>
                </a:xfrm>
                <a:custGeom>
                  <a:avLst/>
                  <a:gdLst>
                    <a:gd name="connsiteX0" fmla="*/ 29488 w 29487"/>
                    <a:gd name="connsiteY0" fmla="*/ 43365 h 43364"/>
                    <a:gd name="connsiteX1" fmla="*/ 0 w 29487"/>
                    <a:gd name="connsiteY1" fmla="*/ 25151 h 43364"/>
                    <a:gd name="connsiteX2" fmla="*/ 24284 w 29487"/>
                    <a:gd name="connsiteY2" fmla="*/ 0 h 4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487" h="43364">
                      <a:moveTo>
                        <a:pt x="29488" y="43365"/>
                      </a:moveTo>
                      <a:cubicBezTo>
                        <a:pt x="19948" y="36426"/>
                        <a:pt x="10407" y="30355"/>
                        <a:pt x="0" y="25151"/>
                      </a:cubicBezTo>
                      <a:cubicBezTo>
                        <a:pt x="7806" y="18213"/>
                        <a:pt x="16479" y="10408"/>
                        <a:pt x="24284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" name="任意多边形: 形状 11"/>
                <p:cNvSpPr/>
                <p:nvPr/>
              </p:nvSpPr>
              <p:spPr>
                <a:xfrm>
                  <a:off x="7517495" y="3998812"/>
                  <a:ext cx="28620" cy="150909"/>
                </a:xfrm>
                <a:custGeom>
                  <a:avLst/>
                  <a:gdLst>
                    <a:gd name="connsiteX0" fmla="*/ 0 w 28620"/>
                    <a:gd name="connsiteY0" fmla="*/ 150909 h 150909"/>
                    <a:gd name="connsiteX1" fmla="*/ 28621 w 28620"/>
                    <a:gd name="connsiteY1" fmla="*/ 61578 h 150909"/>
                    <a:gd name="connsiteX2" fmla="*/ 10408 w 28620"/>
                    <a:gd name="connsiteY2" fmla="*/ 0 h 15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620" h="150909">
                      <a:moveTo>
                        <a:pt x="0" y="150909"/>
                      </a:moveTo>
                      <a:cubicBezTo>
                        <a:pt x="16479" y="123156"/>
                        <a:pt x="28621" y="90199"/>
                        <a:pt x="28621" y="61578"/>
                      </a:cubicBezTo>
                      <a:cubicBezTo>
                        <a:pt x="27754" y="37294"/>
                        <a:pt x="21682" y="17346"/>
                        <a:pt x="10408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539272" sp="202230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" name="任意多边形: 形状 12"/>
                <p:cNvSpPr/>
                <p:nvPr/>
              </p:nvSpPr>
              <p:spPr>
                <a:xfrm>
                  <a:off x="7496680" y="3936367"/>
                  <a:ext cx="24284" cy="52905"/>
                </a:xfrm>
                <a:custGeom>
                  <a:avLst/>
                  <a:gdLst>
                    <a:gd name="connsiteX0" fmla="*/ 24284 w 24284"/>
                    <a:gd name="connsiteY0" fmla="*/ 52905 h 52905"/>
                    <a:gd name="connsiteX1" fmla="*/ 0 w 24284"/>
                    <a:gd name="connsiteY1" fmla="*/ 27753 h 52905"/>
                    <a:gd name="connsiteX2" fmla="*/ 19948 w 24284"/>
                    <a:gd name="connsiteY2" fmla="*/ 0 h 52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284" h="52905">
                      <a:moveTo>
                        <a:pt x="24284" y="52905"/>
                      </a:moveTo>
                      <a:cubicBezTo>
                        <a:pt x="17346" y="44232"/>
                        <a:pt x="9540" y="35559"/>
                        <a:pt x="0" y="27753"/>
                      </a:cubicBezTo>
                      <a:cubicBezTo>
                        <a:pt x="7806" y="20815"/>
                        <a:pt x="14744" y="10408"/>
                        <a:pt x="19948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" name="任意多边形: 形状 13"/>
                <p:cNvSpPr/>
                <p:nvPr/>
              </p:nvSpPr>
              <p:spPr>
                <a:xfrm>
                  <a:off x="7522699" y="3861779"/>
                  <a:ext cx="5203" cy="57241"/>
                </a:xfrm>
                <a:custGeom>
                  <a:avLst/>
                  <a:gdLst>
                    <a:gd name="connsiteX0" fmla="*/ 0 w 5203"/>
                    <a:gd name="connsiteY0" fmla="*/ 57242 h 57241"/>
                    <a:gd name="connsiteX1" fmla="*/ 5204 w 5203"/>
                    <a:gd name="connsiteY1" fmla="*/ 20815 h 57241"/>
                    <a:gd name="connsiteX2" fmla="*/ 1735 w 5203"/>
                    <a:gd name="connsiteY2" fmla="*/ 0 h 5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03" h="57241">
                      <a:moveTo>
                        <a:pt x="0" y="57242"/>
                      </a:moveTo>
                      <a:cubicBezTo>
                        <a:pt x="3469" y="45099"/>
                        <a:pt x="5204" y="32957"/>
                        <a:pt x="5204" y="20815"/>
                      </a:cubicBezTo>
                      <a:cubicBezTo>
                        <a:pt x="5204" y="13009"/>
                        <a:pt x="3469" y="6071"/>
                        <a:pt x="1735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420847" sp="157815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" name="任意多边形: 形状 14"/>
                <p:cNvSpPr/>
                <p:nvPr/>
              </p:nvSpPr>
              <p:spPr>
                <a:xfrm>
                  <a:off x="7498415" y="3794131"/>
                  <a:ext cx="22549" cy="59843"/>
                </a:xfrm>
                <a:custGeom>
                  <a:avLst/>
                  <a:gdLst>
                    <a:gd name="connsiteX0" fmla="*/ 22549 w 22549"/>
                    <a:gd name="connsiteY0" fmla="*/ 59843 h 59843"/>
                    <a:gd name="connsiteX1" fmla="*/ 0 w 22549"/>
                    <a:gd name="connsiteY1" fmla="*/ 33824 h 59843"/>
                    <a:gd name="connsiteX2" fmla="*/ 8673 w 22549"/>
                    <a:gd name="connsiteY2" fmla="*/ 0 h 5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549" h="59843">
                      <a:moveTo>
                        <a:pt x="22549" y="59843"/>
                      </a:moveTo>
                      <a:cubicBezTo>
                        <a:pt x="17346" y="50303"/>
                        <a:pt x="9540" y="42497"/>
                        <a:pt x="0" y="33824"/>
                      </a:cubicBezTo>
                      <a:cubicBezTo>
                        <a:pt x="3469" y="22550"/>
                        <a:pt x="6071" y="11275"/>
                        <a:pt x="8673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" name="任意多边形: 形状 15"/>
                <p:cNvSpPr/>
                <p:nvPr/>
              </p:nvSpPr>
              <p:spPr>
                <a:xfrm>
                  <a:off x="7396941" y="2929438"/>
                  <a:ext cx="239900" cy="838673"/>
                </a:xfrm>
                <a:custGeom>
                  <a:avLst/>
                  <a:gdLst>
                    <a:gd name="connsiteX0" fmla="*/ 116217 w 239900"/>
                    <a:gd name="connsiteY0" fmla="*/ 838674 h 838673"/>
                    <a:gd name="connsiteX1" fmla="*/ 137032 w 239900"/>
                    <a:gd name="connsiteY1" fmla="*/ 614912 h 838673"/>
                    <a:gd name="connsiteX2" fmla="*/ 0 w 239900"/>
                    <a:gd name="connsiteY2" fmla="*/ 0 h 838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900" h="838673">
                      <a:moveTo>
                        <a:pt x="116217" y="838674"/>
                      </a:moveTo>
                      <a:cubicBezTo>
                        <a:pt x="141369" y="718987"/>
                        <a:pt x="137032" y="614912"/>
                        <a:pt x="137032" y="614912"/>
                      </a:cubicBezTo>
                      <a:cubicBezTo>
                        <a:pt x="389415" y="266259"/>
                        <a:pt x="111881" y="63312"/>
                        <a:pt x="0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611475" sp="229305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" name="任意多边形: 形状 16"/>
                <p:cNvSpPr/>
                <p:nvPr/>
              </p:nvSpPr>
              <p:spPr>
                <a:xfrm>
                  <a:off x="7346638" y="2874798"/>
                  <a:ext cx="38160" cy="49435"/>
                </a:xfrm>
                <a:custGeom>
                  <a:avLst/>
                  <a:gdLst>
                    <a:gd name="connsiteX0" fmla="*/ 38161 w 38160"/>
                    <a:gd name="connsiteY0" fmla="*/ 49436 h 49435"/>
                    <a:gd name="connsiteX1" fmla="*/ 6938 w 38160"/>
                    <a:gd name="connsiteY1" fmla="*/ 33825 h 49435"/>
                    <a:gd name="connsiteX2" fmla="*/ 0 w 38160"/>
                    <a:gd name="connsiteY2" fmla="*/ 0 h 49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160" h="49435">
                      <a:moveTo>
                        <a:pt x="38161" y="49436"/>
                      </a:moveTo>
                      <a:cubicBezTo>
                        <a:pt x="19080" y="39028"/>
                        <a:pt x="6938" y="33825"/>
                        <a:pt x="6938" y="33825"/>
                      </a:cubicBezTo>
                      <a:cubicBezTo>
                        <a:pt x="4336" y="22550"/>
                        <a:pt x="2602" y="11275"/>
                        <a:pt x="0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" name="任意多边形: 形状 17"/>
                <p:cNvSpPr/>
                <p:nvPr/>
              </p:nvSpPr>
              <p:spPr>
                <a:xfrm>
                  <a:off x="5167994" y="2271705"/>
                  <a:ext cx="2172572" cy="577074"/>
                </a:xfrm>
                <a:custGeom>
                  <a:avLst/>
                  <a:gdLst>
                    <a:gd name="connsiteX0" fmla="*/ 2172573 w 2172572"/>
                    <a:gd name="connsiteY0" fmla="*/ 577075 h 577074"/>
                    <a:gd name="connsiteX1" fmla="*/ 1585414 w 2172572"/>
                    <a:gd name="connsiteY1" fmla="*/ 230157 h 577074"/>
                    <a:gd name="connsiteX2" fmla="*/ 0 w 2172572"/>
                    <a:gd name="connsiteY2" fmla="*/ 306479 h 577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72572" h="577074">
                      <a:moveTo>
                        <a:pt x="2172573" y="577075"/>
                      </a:moveTo>
                      <a:cubicBezTo>
                        <a:pt x="2042479" y="91390"/>
                        <a:pt x="1585414" y="230157"/>
                        <a:pt x="1585414" y="230157"/>
                      </a:cubicBezTo>
                      <a:cubicBezTo>
                        <a:pt x="648736" y="-265068"/>
                        <a:pt x="128360" y="172915"/>
                        <a:pt x="0" y="306479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601958" sp="225735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" name="任意多边形: 形状 18"/>
                <p:cNvSpPr/>
                <p:nvPr/>
              </p:nvSpPr>
              <p:spPr>
                <a:xfrm>
                  <a:off x="5102947" y="2587724"/>
                  <a:ext cx="56374" cy="26018"/>
                </a:xfrm>
                <a:custGeom>
                  <a:avLst/>
                  <a:gdLst>
                    <a:gd name="connsiteX0" fmla="*/ 56374 w 56374"/>
                    <a:gd name="connsiteY0" fmla="*/ 0 h 26018"/>
                    <a:gd name="connsiteX1" fmla="*/ 33825 w 56374"/>
                    <a:gd name="connsiteY1" fmla="*/ 26019 h 26018"/>
                    <a:gd name="connsiteX2" fmla="*/ 0 w 56374"/>
                    <a:gd name="connsiteY2" fmla="*/ 19948 h 2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374" h="26018">
                      <a:moveTo>
                        <a:pt x="56374" y="0"/>
                      </a:moveTo>
                      <a:cubicBezTo>
                        <a:pt x="41630" y="16479"/>
                        <a:pt x="33825" y="26019"/>
                        <a:pt x="33825" y="26019"/>
                      </a:cubicBezTo>
                      <a:cubicBezTo>
                        <a:pt x="21682" y="23417"/>
                        <a:pt x="10408" y="21682"/>
                        <a:pt x="0" y="19948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" name="任意多边形: 形状 19"/>
                <p:cNvSpPr/>
                <p:nvPr/>
              </p:nvSpPr>
              <p:spPr>
                <a:xfrm>
                  <a:off x="4759499" y="2602600"/>
                  <a:ext cx="316562" cy="270463"/>
                </a:xfrm>
                <a:custGeom>
                  <a:avLst/>
                  <a:gdLst>
                    <a:gd name="connsiteX0" fmla="*/ 316563 w 316562"/>
                    <a:gd name="connsiteY0" fmla="*/ 2469 h 270463"/>
                    <a:gd name="connsiteX1" fmla="*/ 0 w 316562"/>
                    <a:gd name="connsiteY1" fmla="*/ 270463 h 270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6562" h="270463">
                      <a:moveTo>
                        <a:pt x="316563" y="2469"/>
                      </a:moveTo>
                      <a:cubicBezTo>
                        <a:pt x="38161" y="-24417"/>
                        <a:pt x="1735" y="175061"/>
                        <a:pt x="0" y="270463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620805" sp="232800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" name="任意多边形: 形状 20"/>
                <p:cNvSpPr/>
                <p:nvPr/>
              </p:nvSpPr>
              <p:spPr>
                <a:xfrm>
                  <a:off x="4727409" y="2886073"/>
                  <a:ext cx="34691" cy="34691"/>
                </a:xfrm>
                <a:custGeom>
                  <a:avLst/>
                  <a:gdLst>
                    <a:gd name="connsiteX0" fmla="*/ 32090 w 34691"/>
                    <a:gd name="connsiteY0" fmla="*/ 0 h 34691"/>
                    <a:gd name="connsiteX1" fmla="*/ 34692 w 34691"/>
                    <a:gd name="connsiteY1" fmla="*/ 34692 h 34691"/>
                    <a:gd name="connsiteX2" fmla="*/ 0 w 34691"/>
                    <a:gd name="connsiteY2" fmla="*/ 32957 h 34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691" h="34691">
                      <a:moveTo>
                        <a:pt x="32090" y="0"/>
                      </a:moveTo>
                      <a:cubicBezTo>
                        <a:pt x="32090" y="20815"/>
                        <a:pt x="34692" y="34692"/>
                        <a:pt x="34692" y="34692"/>
                      </a:cubicBezTo>
                      <a:cubicBezTo>
                        <a:pt x="22550" y="33825"/>
                        <a:pt x="11275" y="32957"/>
                        <a:pt x="0" y="32957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" name="任意多边形: 形状 21"/>
                <p:cNvSpPr/>
                <p:nvPr/>
              </p:nvSpPr>
              <p:spPr>
                <a:xfrm>
                  <a:off x="4551348" y="2919898"/>
                  <a:ext cx="151776" cy="166520"/>
                </a:xfrm>
                <a:custGeom>
                  <a:avLst/>
                  <a:gdLst>
                    <a:gd name="connsiteX0" fmla="*/ 151777 w 151776"/>
                    <a:gd name="connsiteY0" fmla="*/ 0 h 166520"/>
                    <a:gd name="connsiteX1" fmla="*/ 0 w 151776"/>
                    <a:gd name="connsiteY1" fmla="*/ 166521 h 16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776" h="166520">
                      <a:moveTo>
                        <a:pt x="151777" y="0"/>
                      </a:moveTo>
                      <a:cubicBezTo>
                        <a:pt x="20815" y="10408"/>
                        <a:pt x="0" y="106677"/>
                        <a:pt x="0" y="166521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554378" sp="207892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" name="任意多边形: 形状 22"/>
                <p:cNvSpPr/>
                <p:nvPr/>
              </p:nvSpPr>
              <p:spPr>
                <a:xfrm>
                  <a:off x="4533135" y="3098560"/>
                  <a:ext cx="21682" cy="61577"/>
                </a:xfrm>
                <a:custGeom>
                  <a:avLst/>
                  <a:gdLst>
                    <a:gd name="connsiteX0" fmla="*/ 18213 w 21682"/>
                    <a:gd name="connsiteY0" fmla="*/ 0 h 61577"/>
                    <a:gd name="connsiteX1" fmla="*/ 21682 w 21682"/>
                    <a:gd name="connsiteY1" fmla="*/ 34692 h 61577"/>
                    <a:gd name="connsiteX2" fmla="*/ 0 w 21682"/>
                    <a:gd name="connsiteY2" fmla="*/ 61578 h 61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682" h="61577">
                      <a:moveTo>
                        <a:pt x="18213" y="0"/>
                      </a:moveTo>
                      <a:cubicBezTo>
                        <a:pt x="19080" y="20815"/>
                        <a:pt x="21682" y="34692"/>
                        <a:pt x="21682" y="34692"/>
                      </a:cubicBezTo>
                      <a:cubicBezTo>
                        <a:pt x="13877" y="43365"/>
                        <a:pt x="6938" y="52905"/>
                        <a:pt x="0" y="61578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" name="任意多边形: 形状 23"/>
                <p:cNvSpPr/>
                <p:nvPr/>
              </p:nvSpPr>
              <p:spPr>
                <a:xfrm>
                  <a:off x="4415705" y="3180953"/>
                  <a:ext cx="514650" cy="1054630"/>
                </a:xfrm>
                <a:custGeom>
                  <a:avLst/>
                  <a:gdLst>
                    <a:gd name="connsiteX0" fmla="*/ 102685 w 514650"/>
                    <a:gd name="connsiteY0" fmla="*/ 0 h 1054630"/>
                    <a:gd name="connsiteX1" fmla="*/ 142581 w 514650"/>
                    <a:gd name="connsiteY1" fmla="*/ 704243 h 1054630"/>
                    <a:gd name="connsiteX2" fmla="*/ 514650 w 514650"/>
                    <a:gd name="connsiteY2" fmla="*/ 1054630 h 1054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4650" h="1054630">
                      <a:moveTo>
                        <a:pt x="102685" y="0"/>
                      </a:moveTo>
                      <a:cubicBezTo>
                        <a:pt x="-149697" y="361662"/>
                        <a:pt x="142581" y="704243"/>
                        <a:pt x="142581" y="704243"/>
                      </a:cubicBezTo>
                      <a:cubicBezTo>
                        <a:pt x="138245" y="978308"/>
                        <a:pt x="404504" y="1040754"/>
                        <a:pt x="514650" y="105463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601358" sp="225510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" name="任意多边形: 形状 24"/>
                <p:cNvSpPr/>
                <p:nvPr/>
              </p:nvSpPr>
              <p:spPr>
                <a:xfrm>
                  <a:off x="4944232" y="4237318"/>
                  <a:ext cx="54639" cy="31222"/>
                </a:xfrm>
                <a:custGeom>
                  <a:avLst/>
                  <a:gdLst>
                    <a:gd name="connsiteX0" fmla="*/ 0 w 54639"/>
                    <a:gd name="connsiteY0" fmla="*/ 0 h 31222"/>
                    <a:gd name="connsiteX1" fmla="*/ 34692 w 54639"/>
                    <a:gd name="connsiteY1" fmla="*/ 2602 h 31222"/>
                    <a:gd name="connsiteX2" fmla="*/ 54640 w 54639"/>
                    <a:gd name="connsiteY2" fmla="*/ 31223 h 31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639" h="31222">
                      <a:moveTo>
                        <a:pt x="0" y="0"/>
                      </a:moveTo>
                      <a:cubicBezTo>
                        <a:pt x="21682" y="2602"/>
                        <a:pt x="34692" y="2602"/>
                        <a:pt x="34692" y="2602"/>
                      </a:cubicBezTo>
                      <a:cubicBezTo>
                        <a:pt x="41630" y="12142"/>
                        <a:pt x="47701" y="21682"/>
                        <a:pt x="54640" y="31223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" name="任意多边形: 形状 25"/>
                <p:cNvSpPr/>
                <p:nvPr/>
              </p:nvSpPr>
              <p:spPr>
                <a:xfrm>
                  <a:off x="5015351" y="4288489"/>
                  <a:ext cx="1628779" cy="253619"/>
                </a:xfrm>
                <a:custGeom>
                  <a:avLst/>
                  <a:gdLst>
                    <a:gd name="connsiteX0" fmla="*/ 0 w 1628779"/>
                    <a:gd name="connsiteY0" fmla="*/ 0 h 253619"/>
                    <a:gd name="connsiteX1" fmla="*/ 627054 w 1628779"/>
                    <a:gd name="connsiteY1" fmla="*/ 141369 h 253619"/>
                    <a:gd name="connsiteX2" fmla="*/ 1628779 w 1628779"/>
                    <a:gd name="connsiteY2" fmla="*/ 160450 h 25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8779" h="253619">
                      <a:moveTo>
                        <a:pt x="0" y="0"/>
                      </a:moveTo>
                      <a:cubicBezTo>
                        <a:pt x="233302" y="275800"/>
                        <a:pt x="627054" y="141369"/>
                        <a:pt x="627054" y="141369"/>
                      </a:cubicBezTo>
                      <a:cubicBezTo>
                        <a:pt x="1080649" y="317430"/>
                        <a:pt x="1423230" y="256719"/>
                        <a:pt x="1628779" y="16045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601868" sp="225705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" name="任意多边形: 形状 26"/>
                <p:cNvSpPr/>
                <p:nvPr/>
              </p:nvSpPr>
              <p:spPr>
                <a:xfrm>
                  <a:off x="6655404" y="4427256"/>
                  <a:ext cx="61577" cy="16478"/>
                </a:xfrm>
                <a:custGeom>
                  <a:avLst/>
                  <a:gdLst>
                    <a:gd name="connsiteX0" fmla="*/ 0 w 61577"/>
                    <a:gd name="connsiteY0" fmla="*/ 15611 h 16478"/>
                    <a:gd name="connsiteX1" fmla="*/ 31223 w 61577"/>
                    <a:gd name="connsiteY1" fmla="*/ 0 h 16478"/>
                    <a:gd name="connsiteX2" fmla="*/ 61578 w 61577"/>
                    <a:gd name="connsiteY2" fmla="*/ 16479 h 16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577" h="16478">
                      <a:moveTo>
                        <a:pt x="0" y="15611"/>
                      </a:moveTo>
                      <a:cubicBezTo>
                        <a:pt x="10408" y="10408"/>
                        <a:pt x="20815" y="5204"/>
                        <a:pt x="31223" y="0"/>
                      </a:cubicBezTo>
                      <a:cubicBezTo>
                        <a:pt x="42497" y="5204"/>
                        <a:pt x="52038" y="11275"/>
                        <a:pt x="61578" y="16479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" name="任意多边形: 形状 27"/>
                <p:cNvSpPr/>
                <p:nvPr/>
              </p:nvSpPr>
              <p:spPr>
                <a:xfrm>
                  <a:off x="6740399" y="4319711"/>
                  <a:ext cx="219425" cy="139804"/>
                </a:xfrm>
                <a:custGeom>
                  <a:avLst/>
                  <a:gdLst>
                    <a:gd name="connsiteX0" fmla="*/ 0 w 219425"/>
                    <a:gd name="connsiteY0" fmla="*/ 135298 h 139804"/>
                    <a:gd name="connsiteX1" fmla="*/ 29488 w 219425"/>
                    <a:gd name="connsiteY1" fmla="*/ 139634 h 139804"/>
                    <a:gd name="connsiteX2" fmla="*/ 219426 w 219425"/>
                    <a:gd name="connsiteY2" fmla="*/ 0 h 139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425" h="139804">
                      <a:moveTo>
                        <a:pt x="0" y="135298"/>
                      </a:moveTo>
                      <a:cubicBezTo>
                        <a:pt x="8673" y="137900"/>
                        <a:pt x="19081" y="140502"/>
                        <a:pt x="29488" y="139634"/>
                      </a:cubicBezTo>
                      <a:cubicBezTo>
                        <a:pt x="108412" y="137900"/>
                        <a:pt x="182132" y="71985"/>
                        <a:pt x="219426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608655" sp="228247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" name="任意多边形: 形状 28"/>
                <p:cNvSpPr/>
                <p:nvPr/>
              </p:nvSpPr>
              <p:spPr>
                <a:xfrm>
                  <a:off x="6966763" y="4275479"/>
                  <a:ext cx="37293" cy="32089"/>
                </a:xfrm>
                <a:custGeom>
                  <a:avLst/>
                  <a:gdLst>
                    <a:gd name="connsiteX0" fmla="*/ 0 w 37293"/>
                    <a:gd name="connsiteY0" fmla="*/ 32090 h 32089"/>
                    <a:gd name="connsiteX1" fmla="*/ 12142 w 37293"/>
                    <a:gd name="connsiteY1" fmla="*/ 0 h 32089"/>
                    <a:gd name="connsiteX2" fmla="*/ 37294 w 37293"/>
                    <a:gd name="connsiteY2" fmla="*/ 24284 h 32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293" h="32089">
                      <a:moveTo>
                        <a:pt x="0" y="32090"/>
                      </a:moveTo>
                      <a:cubicBezTo>
                        <a:pt x="5204" y="21682"/>
                        <a:pt x="8673" y="10408"/>
                        <a:pt x="12142" y="0"/>
                      </a:cubicBezTo>
                      <a:cubicBezTo>
                        <a:pt x="19081" y="8673"/>
                        <a:pt x="27754" y="16479"/>
                        <a:pt x="37294" y="24284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" name="任意多边形: 形状 30"/>
                <p:cNvSpPr/>
                <p:nvPr/>
              </p:nvSpPr>
              <p:spPr>
                <a:xfrm>
                  <a:off x="7024872" y="4291090"/>
                  <a:ext cx="162183" cy="37532"/>
                </a:xfrm>
                <a:custGeom>
                  <a:avLst/>
                  <a:gdLst>
                    <a:gd name="connsiteX0" fmla="*/ 0 w 162183"/>
                    <a:gd name="connsiteY0" fmla="*/ 22550 h 37532"/>
                    <a:gd name="connsiteX1" fmla="*/ 45099 w 162183"/>
                    <a:gd name="connsiteY1" fmla="*/ 37294 h 37532"/>
                    <a:gd name="connsiteX2" fmla="*/ 162184 w 162183"/>
                    <a:gd name="connsiteY2" fmla="*/ 0 h 37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183" h="37532">
                      <a:moveTo>
                        <a:pt x="0" y="22550"/>
                      </a:moveTo>
                      <a:cubicBezTo>
                        <a:pt x="15611" y="31223"/>
                        <a:pt x="31223" y="36426"/>
                        <a:pt x="45099" y="37294"/>
                      </a:cubicBezTo>
                      <a:cubicBezTo>
                        <a:pt x="104075" y="39896"/>
                        <a:pt x="136165" y="20815"/>
                        <a:pt x="162184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586147" sp="219802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" name="任意多边形: 形状 31"/>
                <p:cNvSpPr/>
                <p:nvPr/>
              </p:nvSpPr>
              <p:spPr>
                <a:xfrm>
                  <a:off x="7196596" y="4260735"/>
                  <a:ext cx="47701" cy="26886"/>
                </a:xfrm>
                <a:custGeom>
                  <a:avLst/>
                  <a:gdLst>
                    <a:gd name="connsiteX0" fmla="*/ 0 w 47701"/>
                    <a:gd name="connsiteY0" fmla="*/ 22550 h 26886"/>
                    <a:gd name="connsiteX1" fmla="*/ 26019 w 47701"/>
                    <a:gd name="connsiteY1" fmla="*/ 0 h 26886"/>
                    <a:gd name="connsiteX2" fmla="*/ 47701 w 47701"/>
                    <a:gd name="connsiteY2" fmla="*/ 26886 h 26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01" h="26886">
                      <a:moveTo>
                        <a:pt x="0" y="22550"/>
                      </a:moveTo>
                      <a:cubicBezTo>
                        <a:pt x="8673" y="14744"/>
                        <a:pt x="17346" y="6938"/>
                        <a:pt x="26019" y="0"/>
                      </a:cubicBezTo>
                      <a:cubicBezTo>
                        <a:pt x="33824" y="10408"/>
                        <a:pt x="40763" y="19081"/>
                        <a:pt x="47701" y="26886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" name="任意多边形: 形状 32"/>
                <p:cNvSpPr/>
                <p:nvPr/>
              </p:nvSpPr>
              <p:spPr>
                <a:xfrm>
                  <a:off x="7266847" y="4304100"/>
                  <a:ext cx="84127" cy="13027"/>
                </a:xfrm>
                <a:custGeom>
                  <a:avLst/>
                  <a:gdLst>
                    <a:gd name="connsiteX0" fmla="*/ 0 w 84127"/>
                    <a:gd name="connsiteY0" fmla="*/ 0 h 13027"/>
                    <a:gd name="connsiteX1" fmla="*/ 33824 w 84127"/>
                    <a:gd name="connsiteY1" fmla="*/ 12142 h 13027"/>
                    <a:gd name="connsiteX2" fmla="*/ 84128 w 84127"/>
                    <a:gd name="connsiteY2" fmla="*/ 6071 h 13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127" h="13027">
                      <a:moveTo>
                        <a:pt x="0" y="0"/>
                      </a:moveTo>
                      <a:cubicBezTo>
                        <a:pt x="9540" y="5204"/>
                        <a:pt x="20815" y="8673"/>
                        <a:pt x="33824" y="12142"/>
                      </a:cubicBezTo>
                      <a:cubicBezTo>
                        <a:pt x="44232" y="14744"/>
                        <a:pt x="64180" y="11275"/>
                        <a:pt x="84128" y="6071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636060" sp="238523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" name="任意多边形: 形状 33"/>
                <p:cNvSpPr/>
                <p:nvPr/>
              </p:nvSpPr>
              <p:spPr>
                <a:xfrm>
                  <a:off x="7364851" y="4294560"/>
                  <a:ext cx="50303" cy="30355"/>
                </a:xfrm>
                <a:custGeom>
                  <a:avLst/>
                  <a:gdLst>
                    <a:gd name="connsiteX0" fmla="*/ 0 w 50303"/>
                    <a:gd name="connsiteY0" fmla="*/ 12142 h 30355"/>
                    <a:gd name="connsiteX1" fmla="*/ 32957 w 50303"/>
                    <a:gd name="connsiteY1" fmla="*/ 0 h 30355"/>
                    <a:gd name="connsiteX2" fmla="*/ 50303 w 50303"/>
                    <a:gd name="connsiteY2" fmla="*/ 30355 h 3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303" h="30355">
                      <a:moveTo>
                        <a:pt x="0" y="12142"/>
                      </a:moveTo>
                      <a:cubicBezTo>
                        <a:pt x="13877" y="7806"/>
                        <a:pt x="26886" y="3469"/>
                        <a:pt x="32957" y="0"/>
                      </a:cubicBezTo>
                      <a:cubicBezTo>
                        <a:pt x="37294" y="11275"/>
                        <a:pt x="43365" y="21682"/>
                        <a:pt x="50303" y="30355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" name="任意多边形: 形状 34"/>
                <p:cNvSpPr/>
                <p:nvPr/>
              </p:nvSpPr>
              <p:spPr>
                <a:xfrm>
                  <a:off x="7430766" y="4219105"/>
                  <a:ext cx="119705" cy="144399"/>
                </a:xfrm>
                <a:custGeom>
                  <a:avLst/>
                  <a:gdLst>
                    <a:gd name="connsiteX0" fmla="*/ 0 w 119705"/>
                    <a:gd name="connsiteY0" fmla="*/ 123156 h 144399"/>
                    <a:gd name="connsiteX1" fmla="*/ 43365 w 119705"/>
                    <a:gd name="connsiteY1" fmla="*/ 143971 h 144399"/>
                    <a:gd name="connsiteX2" fmla="*/ 119687 w 119705"/>
                    <a:gd name="connsiteY2" fmla="*/ 59843 h 144399"/>
                    <a:gd name="connsiteX3" fmla="*/ 88464 w 119705"/>
                    <a:gd name="connsiteY3" fmla="*/ 0 h 144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705" h="144399">
                      <a:moveTo>
                        <a:pt x="0" y="123156"/>
                      </a:moveTo>
                      <a:cubicBezTo>
                        <a:pt x="13009" y="135298"/>
                        <a:pt x="28621" y="143104"/>
                        <a:pt x="43365" y="143971"/>
                      </a:cubicBezTo>
                      <a:cubicBezTo>
                        <a:pt x="91066" y="148307"/>
                        <a:pt x="120554" y="119687"/>
                        <a:pt x="119687" y="59843"/>
                      </a:cubicBezTo>
                      <a:cubicBezTo>
                        <a:pt x="118819" y="35559"/>
                        <a:pt x="106677" y="15611"/>
                        <a:pt x="88464" y="0"/>
                      </a:cubicBezTo>
                    </a:path>
                  </a:pathLst>
                </a:custGeom>
                <a:noFill/>
                <a:ln w="8668" cap="flat">
                  <a:solidFill>
                    <a:srgbClr val="231815"/>
                  </a:solidFill>
                  <a:custDash>
                    <a:ds d="549930" sp="206220"/>
                  </a:custDash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41" name="文本框 40"/>
            <p:cNvSpPr txBox="1"/>
            <p:nvPr/>
          </p:nvSpPr>
          <p:spPr>
            <a:xfrm>
              <a:off x="7590" y="4510"/>
              <a:ext cx="3801" cy="13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</a:rPr>
                <a:t>为什么不在</a:t>
              </a:r>
              <a:r>
                <a:rPr lang="en-US" altLang="zh-CN" sz="1400" spc="200">
                  <a:solidFill>
                    <a:schemeClr val="tx1"/>
                  </a:solidFill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</a:rPr>
                <a:t> Stream API </a:t>
              </a: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</a:rPr>
                <a:t>里面集成</a:t>
              </a:r>
              <a:r>
                <a:rPr lang="en-US" altLang="zh-CN" sz="1400" spc="200">
                  <a:solidFill>
                    <a:schemeClr val="tx1"/>
                  </a:solidFill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</a:rPr>
                <a:t> map-reduce API </a:t>
              </a: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旗黑X2-55简" panose="00020600040101010101" charset="-122"/>
                  <a:ea typeface="汉仪旗黑X2-55简" panose="00020600040101010101" charset="-122"/>
                  <a:cs typeface="汉仪旗黑X2-55简" panose="00020600040101010101" charset="-122"/>
                </a:rPr>
                <a:t>？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旗黑X2-55简" panose="00020600040101010101" charset="-122"/>
                <a:ea typeface="汉仪旗黑X2-55简" panose="00020600040101010101" charset="-122"/>
                <a:cs typeface="汉仪旗黑X2-55简" panose="00020600040101010101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https://go2goplay.golang.org/</a:t>
            </a:r>
            <a:r>
              <a:rPr lang="en-US" altLang="zh-CN"/>
              <a:t>  Go2</a:t>
            </a:r>
            <a:r>
              <a:rPr lang="zh-CN" altLang="en-US"/>
              <a:t>线上实验网站（官方维护）</a:t>
            </a:r>
            <a:endParaRPr lang="zh-CN" altLang="en-US"/>
          </a:p>
          <a:p>
            <a:r>
              <a:rPr lang="zh-CN" altLang="en-US"/>
              <a:t>https://github.com/gotomicro/ego-kit</a:t>
            </a:r>
            <a:r>
              <a:rPr lang="en-US" altLang="zh-CN"/>
              <a:t>  </a:t>
            </a:r>
            <a:r>
              <a:rPr lang="zh-CN" altLang="en-US"/>
              <a:t>实例代码</a:t>
            </a:r>
            <a:endParaRPr lang="zh-CN" altLang="en-US"/>
          </a:p>
          <a:p>
            <a:r>
              <a:rPr lang="zh-CN" altLang="en-US"/>
              <a:t>https://www.yuque.com/docs/share/9589face-4791-4cae-b2a2-67351cc90d5b?# 《如何在 Goland 里体验 go 范型》</a:t>
            </a:r>
            <a:endParaRPr lang="zh-CN" altLang="en-US"/>
          </a:p>
          <a:p>
            <a:r>
              <a:rPr lang="zh-CN" altLang="en-US"/>
              <a:t>https://www.yuque.com/docs/share/4f7e0285-5b23-4844-a732-702e56030a86?# 《快速使用泛型》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泛型限制——结构体方法不能额外有泛型参数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2955290"/>
            <a:ext cx="4143375" cy="18288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0" y="1845310"/>
            <a:ext cx="5076825" cy="13525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80" y="4600575"/>
            <a:ext cx="4552950" cy="1200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Steam </a:t>
            </a:r>
            <a:r>
              <a:rPr lang="zh-CN" altLang="en-US"/>
              <a:t>支持</a:t>
            </a:r>
            <a:r>
              <a:rPr lang="en-US" altLang="zh-CN"/>
              <a:t> Map Reduce API 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90345"/>
            <a:ext cx="10968990" cy="4759325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2228850"/>
            <a:ext cx="9439275" cy="2400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基于泛型的设计模式</a:t>
            </a:r>
            <a:r>
              <a:rPr lang="en-US" altLang="zh-CN"/>
              <a:t> —— Builder </a:t>
            </a:r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04950"/>
            <a:ext cx="6535420" cy="4759325"/>
          </a:xfrm>
          <a:prstGeom prst="rect">
            <a:avLst/>
          </a:prstGeom>
        </p:spPr>
      </p:pic>
      <p:grpSp>
        <p:nvGrpSpPr>
          <p:cNvPr id="5" name="组合 4" descr="7b0a202020202274657874626f78223a20227b5c2263617465676f72795f69645c223a31303238352c5c2269645c223a32303334323230327d220a7d0a"/>
          <p:cNvGrpSpPr/>
          <p:nvPr/>
        </p:nvGrpSpPr>
        <p:grpSpPr>
          <a:xfrm>
            <a:off x="7865745" y="2519680"/>
            <a:ext cx="3848100" cy="2466975"/>
            <a:chOff x="6570" y="3458"/>
            <a:chExt cx="6060" cy="3885"/>
          </a:xfrm>
        </p:grpSpPr>
        <p:grpSp>
          <p:nvGrpSpPr>
            <p:cNvPr id="33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447" y="4888"/>
              <a:ext cx="4470" cy="10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构造类的基本都可以改造，例如抽象工厂模式</a:t>
              </a:r>
              <a:endParaRPr lang="zh-CN" altLang="en-US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基于泛型的设计模式—— 责任链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32890"/>
            <a:ext cx="5125085" cy="4759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1426210"/>
            <a:ext cx="5153025" cy="4972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基于泛型的设计模式—— 责任链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28445"/>
            <a:ext cx="5667375" cy="4759325"/>
          </a:xfrm>
          <a:prstGeom prst="rect">
            <a:avLst/>
          </a:prstGeom>
        </p:spPr>
      </p:pic>
      <p:grpSp>
        <p:nvGrpSpPr>
          <p:cNvPr id="5" name="组合 4" descr="7b0a202020202274657874626f78223a20227b5c2263617465676f72795f69645c223a31303238352c5c2269645c223a32303334323230327d220a7d0a"/>
          <p:cNvGrpSpPr/>
          <p:nvPr/>
        </p:nvGrpSpPr>
        <p:grpSpPr>
          <a:xfrm>
            <a:off x="7865745" y="2519680"/>
            <a:ext cx="3848100" cy="2466975"/>
            <a:chOff x="6570" y="3458"/>
            <a:chExt cx="6060" cy="3885"/>
          </a:xfrm>
        </p:grpSpPr>
        <p:grpSp>
          <p:nvGrpSpPr>
            <p:cNvPr id="33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7447" y="4888"/>
              <a:ext cx="4470" cy="10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不断加强约束，同时它们都能被顶层机制支持</a:t>
              </a:r>
              <a:endParaRPr lang="zh-CN" altLang="en-US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基于泛型的设计模式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用泛型设计机制</a:t>
            </a:r>
            <a:endParaRPr lang="zh-CN" altLang="en-US"/>
          </a:p>
          <a:p>
            <a:r>
              <a:rPr lang="zh-CN" altLang="en-US"/>
              <a:t>加强约束具体化机制</a:t>
            </a:r>
            <a:endParaRPr lang="zh-CN" altLang="en-US"/>
          </a:p>
          <a:p>
            <a:r>
              <a:rPr lang="zh-CN" altLang="en-US"/>
              <a:t>具体类型表达策略</a:t>
            </a:r>
            <a:endParaRPr lang="zh-CN" altLang="en-US"/>
          </a:p>
          <a:p>
            <a:r>
              <a:rPr lang="zh-CN" altLang="en-US"/>
              <a:t>具体类型策略有不同实现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基于泛型的设计模式—— </a:t>
            </a:r>
            <a:r>
              <a:rPr lang="en-US" altLang="zh-CN"/>
              <a:t>Proxy </a:t>
            </a:r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4025" y="2513965"/>
            <a:ext cx="8737600" cy="2730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基于泛型的设计模式—— </a:t>
            </a:r>
            <a:r>
              <a:rPr lang="en-US" altLang="zh-CN"/>
              <a:t>Proxy </a:t>
            </a:r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275" y="1313815"/>
            <a:ext cx="8039100" cy="4695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延续已有的</a:t>
            </a:r>
            <a:r>
              <a:rPr lang="en-US" altLang="zh-CN"/>
              <a:t> ORM </a:t>
            </a:r>
            <a:r>
              <a:rPr lang="zh-CN" altLang="en-US"/>
              <a:t>设计</a:t>
            </a:r>
            <a:endParaRPr lang="zh-CN" altLang="en-US"/>
          </a:p>
          <a:p>
            <a:r>
              <a:rPr lang="zh-CN" altLang="en-US"/>
              <a:t>采用</a:t>
            </a:r>
            <a:r>
              <a:rPr lang="en-US" altLang="zh-CN"/>
              <a:t> DAO </a:t>
            </a:r>
            <a:r>
              <a:rPr lang="zh-CN" altLang="en-US"/>
              <a:t>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数据库编程</a:t>
            </a:r>
            <a:r>
              <a:rPr lang="en-US" altLang="zh-CN"/>
              <a:t>—— ORM </a:t>
            </a:r>
            <a:r>
              <a:rPr lang="zh-CN" altLang="en-US"/>
              <a:t>泛型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485" y="1618615"/>
            <a:ext cx="8534400" cy="4429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32900" y="1605280"/>
            <a:ext cx="2835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只能定义有限的方法，无法无缝衔接所有用户的需求；</a:t>
            </a:r>
            <a:endParaRPr lang="zh-CN" altLang="en-US"/>
          </a:p>
          <a:p>
            <a:r>
              <a:rPr lang="zh-CN" altLang="en-US"/>
              <a:t>实现简单，过渡自然，形如装饰器模式</a:t>
            </a:r>
            <a:r>
              <a:rPr lang="en-US" altLang="zh-CN"/>
              <a:t>——</a:t>
            </a:r>
            <a:r>
              <a:rPr lang="zh-CN" altLang="en-US"/>
              <a:t>一层泛型的装饰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为什么需要泛型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基本类型的数学运算</a:t>
            </a:r>
            <a:endParaRPr lang="zh-CN" altLang="en-US"/>
          </a:p>
          <a:p>
            <a:r>
              <a:rPr lang="zh-CN" altLang="en-US"/>
              <a:t>通用的切片、</a:t>
            </a:r>
            <a:r>
              <a:rPr lang="en-US" altLang="zh-CN"/>
              <a:t>map </a:t>
            </a:r>
            <a:r>
              <a:rPr lang="zh-CN" altLang="en-US"/>
              <a:t>逻辑</a:t>
            </a:r>
            <a:endParaRPr lang="zh-CN" altLang="en-US"/>
          </a:p>
          <a:p>
            <a:r>
              <a:rPr lang="zh-CN" altLang="en-US"/>
              <a:t>样板代码和生成代码</a:t>
            </a:r>
            <a:endParaRPr lang="zh-CN" altLang="en-US"/>
          </a:p>
          <a:p>
            <a:r>
              <a:rPr lang="zh-CN" altLang="en-US"/>
              <a:t>遍布项目的</a:t>
            </a:r>
            <a:r>
              <a:rPr lang="en-US" altLang="zh-CN"/>
              <a:t> interface{} </a:t>
            </a:r>
            <a:r>
              <a:rPr lang="zh-CN" altLang="en-US"/>
              <a:t>与</a:t>
            </a:r>
            <a:r>
              <a:rPr lang="en-US" altLang="zh-CN"/>
              <a:t> </a:t>
            </a:r>
            <a:r>
              <a:rPr lang="zh-CN" altLang="en-US"/>
              <a:t>类型转换</a:t>
            </a:r>
            <a:endParaRPr lang="zh-CN" altLang="en-US"/>
          </a:p>
          <a:p>
            <a:r>
              <a:rPr lang="en-US" altLang="zh-CN"/>
              <a:t>...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数据库编程</a:t>
            </a:r>
            <a:r>
              <a:rPr lang="en-US" altLang="zh-CN"/>
              <a:t> —— DAO </a:t>
            </a:r>
            <a:r>
              <a:rPr lang="zh-CN" altLang="en-US"/>
              <a:t>设计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106295"/>
            <a:ext cx="10968990" cy="3526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泛型限制——泛型组合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1507490"/>
            <a:ext cx="4977765" cy="4111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45" y="1429385"/>
            <a:ext cx="4651375" cy="320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15" y="5442585"/>
            <a:ext cx="8354060" cy="1415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数据库编程</a:t>
            </a:r>
            <a:r>
              <a:rPr lang="en-US" altLang="zh-CN"/>
              <a:t> —— DAO </a:t>
            </a:r>
            <a:r>
              <a:rPr lang="zh-CN" altLang="en-US"/>
              <a:t>设计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077720"/>
            <a:ext cx="10968990" cy="3583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9255" y="6189345"/>
            <a:ext cx="312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没太大意义，和</a:t>
            </a:r>
            <a:r>
              <a:rPr lang="en-US" altLang="zh-CN"/>
              <a:t> ORM </a:t>
            </a:r>
            <a:r>
              <a:rPr lang="zh-CN" altLang="en-US"/>
              <a:t>差不多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第三方调用，涉及序列化与反序列化过程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2016760"/>
            <a:ext cx="9906000" cy="3800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第三方调用，涉及序列化与反序列化过程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865" y="2683510"/>
            <a:ext cx="8248650" cy="2371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 —— </a:t>
            </a:r>
            <a:r>
              <a:rPr lang="en-US" altLang="zh-CN"/>
              <a:t>Pair, Triplet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Screen Shot 2021-05-10 at 15.29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425" y="2155825"/>
            <a:ext cx="6654165" cy="3428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 —— 序列化与反序列化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880" y="1803400"/>
            <a:ext cx="5476875" cy="4133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泛型限制——结构体方法不能额外有泛型参数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2955290"/>
            <a:ext cx="4143375" cy="18288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0" y="1845310"/>
            <a:ext cx="5076825" cy="13525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80" y="4600575"/>
            <a:ext cx="4552950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3914775"/>
            <a:ext cx="7648575" cy="2571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泛型限制——结构体方法不能额外有泛型参数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1871345"/>
            <a:ext cx="7600950" cy="3800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泛型限制——泛型组合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1507490"/>
            <a:ext cx="4977765" cy="4111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45" y="1429385"/>
            <a:ext cx="4651375" cy="320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15" y="5442585"/>
            <a:ext cx="8354060" cy="1415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为什么需要泛型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8545" y="2466975"/>
            <a:ext cx="4483100" cy="2209800"/>
          </a:xfrm>
          <a:prstGeom prst="rect">
            <a:avLst/>
          </a:prstGeom>
        </p:spPr>
      </p:pic>
      <p:grpSp>
        <p:nvGrpSpPr>
          <p:cNvPr id="25" name="组合 24" descr="7b0a202020202274657874626f78223a20227b5c2263617465676f72795f69645c223a31303238352c5c2269645c223a32303334323230307d220a7d0a"/>
          <p:cNvGrpSpPr/>
          <p:nvPr/>
        </p:nvGrpSpPr>
        <p:grpSpPr>
          <a:xfrm flipH="1">
            <a:off x="7263765" y="2313940"/>
            <a:ext cx="3305175" cy="2514600"/>
            <a:chOff x="6998" y="3420"/>
            <a:chExt cx="5205" cy="3960"/>
          </a:xfrm>
        </p:grpSpPr>
        <p:grpSp>
          <p:nvGrpSpPr>
            <p:cNvPr id="89" name="图形 87"/>
            <p:cNvGrpSpPr/>
            <p:nvPr/>
          </p:nvGrpSpPr>
          <p:grpSpPr>
            <a:xfrm>
              <a:off x="6998" y="3420"/>
              <a:ext cx="5205" cy="3960"/>
              <a:chOff x="4443412" y="2171700"/>
              <a:chExt cx="3305175" cy="2514600"/>
            </a:xfrm>
          </p:grpSpPr>
          <p:sp>
            <p:nvSpPr>
              <p:cNvPr id="90" name="任意多边形: 形状 89"/>
              <p:cNvSpPr/>
              <p:nvPr/>
            </p:nvSpPr>
            <p:spPr>
              <a:xfrm>
                <a:off x="4457699" y="2261234"/>
                <a:ext cx="3208019" cy="2202180"/>
              </a:xfrm>
              <a:custGeom>
                <a:avLst/>
                <a:gdLst>
                  <a:gd name="connsiteX0" fmla="*/ 2899410 w 3208019"/>
                  <a:gd name="connsiteY0" fmla="*/ 451485 h 2202180"/>
                  <a:gd name="connsiteX1" fmla="*/ 3208020 w 3208019"/>
                  <a:gd name="connsiteY1" fmla="*/ 1101090 h 2202180"/>
                  <a:gd name="connsiteX2" fmla="*/ 1604010 w 3208019"/>
                  <a:gd name="connsiteY2" fmla="*/ 2202180 h 2202180"/>
                  <a:gd name="connsiteX3" fmla="*/ 704850 w 3208019"/>
                  <a:gd name="connsiteY3" fmla="*/ 2012633 h 2202180"/>
                  <a:gd name="connsiteX4" fmla="*/ 474345 w 3208019"/>
                  <a:gd name="connsiteY4" fmla="*/ 2006918 h 2202180"/>
                  <a:gd name="connsiteX5" fmla="*/ 378143 w 3208019"/>
                  <a:gd name="connsiteY5" fmla="*/ 1810703 h 2202180"/>
                  <a:gd name="connsiteX6" fmla="*/ 0 w 3208019"/>
                  <a:gd name="connsiteY6" fmla="*/ 1100138 h 2202180"/>
                  <a:gd name="connsiteX7" fmla="*/ 1604010 w 3208019"/>
                  <a:gd name="connsiteY7" fmla="*/ 0 h 2202180"/>
                  <a:gd name="connsiteX8" fmla="*/ 2458403 w 3208019"/>
                  <a:gd name="connsiteY8" fmla="*/ 169545 h 220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8019" h="2202180">
                    <a:moveTo>
                      <a:pt x="2899410" y="451485"/>
                    </a:moveTo>
                    <a:cubicBezTo>
                      <a:pt x="3093720" y="633413"/>
                      <a:pt x="3208020" y="858203"/>
                      <a:pt x="3208020" y="1101090"/>
                    </a:cubicBezTo>
                    <a:cubicBezTo>
                      <a:pt x="3208020" y="1709738"/>
                      <a:pt x="2489835" y="2202180"/>
                      <a:pt x="1604010" y="2202180"/>
                    </a:cubicBezTo>
                    <a:cubicBezTo>
                      <a:pt x="1270635" y="2202180"/>
                      <a:pt x="961073" y="2132648"/>
                      <a:pt x="704850" y="2012633"/>
                    </a:cubicBezTo>
                    <a:cubicBezTo>
                      <a:pt x="704850" y="2012633"/>
                      <a:pt x="576263" y="2075498"/>
                      <a:pt x="474345" y="2006918"/>
                    </a:cubicBezTo>
                    <a:cubicBezTo>
                      <a:pt x="351473" y="1924050"/>
                      <a:pt x="378143" y="1810703"/>
                      <a:pt x="378143" y="1810703"/>
                    </a:cubicBezTo>
                    <a:cubicBezTo>
                      <a:pt x="136208" y="1649730"/>
                      <a:pt x="0" y="1403985"/>
                      <a:pt x="0" y="1100138"/>
                    </a:cubicBezTo>
                    <a:cubicBezTo>
                      <a:pt x="0" y="493395"/>
                      <a:pt x="718185" y="0"/>
                      <a:pt x="1604010" y="0"/>
                    </a:cubicBezTo>
                    <a:cubicBezTo>
                      <a:pt x="1918335" y="0"/>
                      <a:pt x="2210753" y="61913"/>
                      <a:pt x="2458403" y="169545"/>
                    </a:cubicBezTo>
                  </a:path>
                </a:pathLst>
              </a:custGeom>
              <a:solidFill>
                <a:srgbClr val="FFE200"/>
              </a:solidFill>
              <a:ln w="28575" cap="rnd">
                <a:solidFill>
                  <a:schemeClr val="bg2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任意多边形: 形状 90"/>
              <p:cNvSpPr/>
              <p:nvPr/>
            </p:nvSpPr>
            <p:spPr>
              <a:xfrm>
                <a:off x="4525327" y="2185987"/>
                <a:ext cx="3207067" cy="2202179"/>
              </a:xfrm>
              <a:custGeom>
                <a:avLst/>
                <a:gdLst>
                  <a:gd name="connsiteX0" fmla="*/ 2898458 w 3207067"/>
                  <a:gd name="connsiteY0" fmla="*/ 451485 h 2202179"/>
                  <a:gd name="connsiteX1" fmla="*/ 3207068 w 3207067"/>
                  <a:gd name="connsiteY1" fmla="*/ 1101090 h 2202179"/>
                  <a:gd name="connsiteX2" fmla="*/ 1603058 w 3207067"/>
                  <a:gd name="connsiteY2" fmla="*/ 2202180 h 2202179"/>
                  <a:gd name="connsiteX3" fmla="*/ 703898 w 3207067"/>
                  <a:gd name="connsiteY3" fmla="*/ 2012633 h 2202179"/>
                  <a:gd name="connsiteX4" fmla="*/ 473393 w 3207067"/>
                  <a:gd name="connsiteY4" fmla="*/ 2006918 h 2202179"/>
                  <a:gd name="connsiteX5" fmla="*/ 377190 w 3207067"/>
                  <a:gd name="connsiteY5" fmla="*/ 1810703 h 2202179"/>
                  <a:gd name="connsiteX6" fmla="*/ 0 w 3207067"/>
                  <a:gd name="connsiteY6" fmla="*/ 1101090 h 2202179"/>
                  <a:gd name="connsiteX7" fmla="*/ 1604010 w 3207067"/>
                  <a:gd name="connsiteY7" fmla="*/ 0 h 2202179"/>
                  <a:gd name="connsiteX8" fmla="*/ 2458403 w 3207067"/>
                  <a:gd name="connsiteY8" fmla="*/ 169545 h 220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7067" h="2202179">
                    <a:moveTo>
                      <a:pt x="2898458" y="451485"/>
                    </a:moveTo>
                    <a:cubicBezTo>
                      <a:pt x="3092768" y="633413"/>
                      <a:pt x="3207068" y="858203"/>
                      <a:pt x="3207068" y="1101090"/>
                    </a:cubicBezTo>
                    <a:cubicBezTo>
                      <a:pt x="3207068" y="1709738"/>
                      <a:pt x="2488883" y="2202180"/>
                      <a:pt x="1603058" y="2202180"/>
                    </a:cubicBezTo>
                    <a:cubicBezTo>
                      <a:pt x="1269683" y="2202180"/>
                      <a:pt x="960120" y="2132648"/>
                      <a:pt x="703898" y="2012633"/>
                    </a:cubicBezTo>
                    <a:cubicBezTo>
                      <a:pt x="703898" y="2012633"/>
                      <a:pt x="575310" y="2075498"/>
                      <a:pt x="473393" y="2006918"/>
                    </a:cubicBezTo>
                    <a:cubicBezTo>
                      <a:pt x="350520" y="1924050"/>
                      <a:pt x="377190" y="1810703"/>
                      <a:pt x="377190" y="1810703"/>
                    </a:cubicBezTo>
                    <a:cubicBezTo>
                      <a:pt x="136208" y="1650683"/>
                      <a:pt x="0" y="1404938"/>
                      <a:pt x="0" y="1101090"/>
                    </a:cubicBezTo>
                    <a:cubicBezTo>
                      <a:pt x="0" y="493395"/>
                      <a:pt x="718185" y="0"/>
                      <a:pt x="1604010" y="0"/>
                    </a:cubicBezTo>
                    <a:cubicBezTo>
                      <a:pt x="1918335" y="0"/>
                      <a:pt x="2210753" y="61913"/>
                      <a:pt x="2458403" y="169545"/>
                    </a:cubicBezTo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2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任意多边形: 形状 91"/>
              <p:cNvSpPr/>
              <p:nvPr/>
            </p:nvSpPr>
            <p:spPr>
              <a:xfrm>
                <a:off x="7038974" y="2339340"/>
                <a:ext cx="203834" cy="203835"/>
              </a:xfrm>
              <a:custGeom>
                <a:avLst/>
                <a:gdLst>
                  <a:gd name="connsiteX0" fmla="*/ 203835 w 203834"/>
                  <a:gd name="connsiteY0" fmla="*/ 101917 h 203835"/>
                  <a:gd name="connsiteX1" fmla="*/ 101917 w 203834"/>
                  <a:gd name="connsiteY1" fmla="*/ 203835 h 203835"/>
                  <a:gd name="connsiteX2" fmla="*/ 0 w 203834"/>
                  <a:gd name="connsiteY2" fmla="*/ 101917 h 203835"/>
                  <a:gd name="connsiteX3" fmla="*/ 101917 w 203834"/>
                  <a:gd name="connsiteY3" fmla="*/ 0 h 203835"/>
                  <a:gd name="connsiteX4" fmla="*/ 203835 w 203834"/>
                  <a:gd name="connsiteY4" fmla="*/ 101917 h 203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834" h="203835">
                    <a:moveTo>
                      <a:pt x="203835" y="101917"/>
                    </a:moveTo>
                    <a:cubicBezTo>
                      <a:pt x="203835" y="158205"/>
                      <a:pt x="158205" y="203835"/>
                      <a:pt x="101917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7" y="0"/>
                    </a:cubicBezTo>
                    <a:cubicBezTo>
                      <a:pt x="158205" y="0"/>
                      <a:pt x="203835" y="45630"/>
                      <a:pt x="203835" y="101917"/>
                    </a:cubicBezTo>
                    <a:close/>
                  </a:path>
                </a:pathLst>
              </a:custGeom>
              <a:solidFill>
                <a:srgbClr val="FFE200"/>
              </a:solidFill>
              <a:ln w="2857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任意多边形: 形状 92"/>
              <p:cNvSpPr/>
              <p:nvPr/>
            </p:nvSpPr>
            <p:spPr>
              <a:xfrm>
                <a:off x="7292339" y="2511742"/>
                <a:ext cx="102869" cy="102869"/>
              </a:xfrm>
              <a:custGeom>
                <a:avLst/>
                <a:gdLst>
                  <a:gd name="connsiteX0" fmla="*/ 102870 w 102869"/>
                  <a:gd name="connsiteY0" fmla="*/ 51435 h 102869"/>
                  <a:gd name="connsiteX1" fmla="*/ 51435 w 102869"/>
                  <a:gd name="connsiteY1" fmla="*/ 102870 h 102869"/>
                  <a:gd name="connsiteX2" fmla="*/ 0 w 102869"/>
                  <a:gd name="connsiteY2" fmla="*/ 51435 h 102869"/>
                  <a:gd name="connsiteX3" fmla="*/ 51435 w 102869"/>
                  <a:gd name="connsiteY3" fmla="*/ 0 h 102869"/>
                  <a:gd name="connsiteX4" fmla="*/ 102870 w 102869"/>
                  <a:gd name="connsiteY4" fmla="*/ 51435 h 10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69" h="102869">
                    <a:moveTo>
                      <a:pt x="102870" y="51435"/>
                    </a:moveTo>
                    <a:cubicBezTo>
                      <a:pt x="102870" y="79842"/>
                      <a:pt x="79842" y="102870"/>
                      <a:pt x="51435" y="102870"/>
                    </a:cubicBezTo>
                    <a:cubicBezTo>
                      <a:pt x="23028" y="102870"/>
                      <a:pt x="0" y="79842"/>
                      <a:pt x="0" y="51435"/>
                    </a:cubicBezTo>
                    <a:cubicBezTo>
                      <a:pt x="0" y="23028"/>
                      <a:pt x="23028" y="0"/>
                      <a:pt x="51435" y="0"/>
                    </a:cubicBezTo>
                    <a:cubicBezTo>
                      <a:pt x="79842" y="0"/>
                      <a:pt x="102870" y="23028"/>
                      <a:pt x="102870" y="51435"/>
                    </a:cubicBezTo>
                    <a:close/>
                  </a:path>
                </a:pathLst>
              </a:custGeom>
              <a:solidFill>
                <a:srgbClr val="FFE200"/>
              </a:solidFill>
              <a:ln w="2857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任意多边形: 形状 93"/>
              <p:cNvSpPr/>
              <p:nvPr/>
            </p:nvSpPr>
            <p:spPr>
              <a:xfrm>
                <a:off x="4616767" y="4275772"/>
                <a:ext cx="259079" cy="259079"/>
              </a:xfrm>
              <a:custGeom>
                <a:avLst/>
                <a:gdLst>
                  <a:gd name="connsiteX0" fmla="*/ 259080 w 259079"/>
                  <a:gd name="connsiteY0" fmla="*/ 129540 h 259079"/>
                  <a:gd name="connsiteX1" fmla="*/ 129540 w 259079"/>
                  <a:gd name="connsiteY1" fmla="*/ 259080 h 259079"/>
                  <a:gd name="connsiteX2" fmla="*/ 0 w 259079"/>
                  <a:gd name="connsiteY2" fmla="*/ 129540 h 259079"/>
                  <a:gd name="connsiteX3" fmla="*/ 129540 w 259079"/>
                  <a:gd name="connsiteY3" fmla="*/ 0 h 259079"/>
                  <a:gd name="connsiteX4" fmla="*/ 259080 w 259079"/>
                  <a:gd name="connsiteY4" fmla="*/ 129540 h 25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79" h="259079">
                    <a:moveTo>
                      <a:pt x="259080" y="129540"/>
                    </a:moveTo>
                    <a:cubicBezTo>
                      <a:pt x="259080" y="201083"/>
                      <a:pt x="201083" y="259080"/>
                      <a:pt x="129540" y="259080"/>
                    </a:cubicBezTo>
                    <a:cubicBezTo>
                      <a:pt x="57997" y="259080"/>
                      <a:pt x="0" y="201083"/>
                      <a:pt x="0" y="129540"/>
                    </a:cubicBezTo>
                    <a:cubicBezTo>
                      <a:pt x="0" y="57997"/>
                      <a:pt x="57997" y="0"/>
                      <a:pt x="129540" y="0"/>
                    </a:cubicBezTo>
                    <a:cubicBezTo>
                      <a:pt x="201083" y="0"/>
                      <a:pt x="259080" y="57997"/>
                      <a:pt x="259080" y="129540"/>
                    </a:cubicBezTo>
                    <a:close/>
                  </a:path>
                </a:pathLst>
              </a:custGeom>
              <a:solidFill>
                <a:srgbClr val="FFE200"/>
              </a:solidFill>
              <a:ln w="28575" cap="rnd">
                <a:solidFill>
                  <a:schemeClr val="bg2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任意多边形: 形状 94"/>
              <p:cNvSpPr/>
              <p:nvPr/>
            </p:nvSpPr>
            <p:spPr>
              <a:xfrm>
                <a:off x="4460557" y="4536757"/>
                <a:ext cx="129539" cy="129539"/>
              </a:xfrm>
              <a:custGeom>
                <a:avLst/>
                <a:gdLst>
                  <a:gd name="connsiteX0" fmla="*/ 129540 w 129539"/>
                  <a:gd name="connsiteY0" fmla="*/ 64770 h 129539"/>
                  <a:gd name="connsiteX1" fmla="*/ 64770 w 129539"/>
                  <a:gd name="connsiteY1" fmla="*/ 129540 h 129539"/>
                  <a:gd name="connsiteX2" fmla="*/ 0 w 129539"/>
                  <a:gd name="connsiteY2" fmla="*/ 64770 h 129539"/>
                  <a:gd name="connsiteX3" fmla="*/ 64770 w 129539"/>
                  <a:gd name="connsiteY3" fmla="*/ 0 h 129539"/>
                  <a:gd name="connsiteX4" fmla="*/ 129540 w 129539"/>
                  <a:gd name="connsiteY4" fmla="*/ 64770 h 12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39" h="129539">
                    <a:moveTo>
                      <a:pt x="129540" y="64770"/>
                    </a:moveTo>
                    <a:cubicBezTo>
                      <a:pt x="129540" y="100541"/>
                      <a:pt x="100541" y="129540"/>
                      <a:pt x="64770" y="129540"/>
                    </a:cubicBezTo>
                    <a:cubicBezTo>
                      <a:pt x="28999" y="129540"/>
                      <a:pt x="0" y="100541"/>
                      <a:pt x="0" y="64770"/>
                    </a:cubicBezTo>
                    <a:cubicBezTo>
                      <a:pt x="0" y="28998"/>
                      <a:pt x="28999" y="0"/>
                      <a:pt x="64770" y="0"/>
                    </a:cubicBezTo>
                    <a:cubicBezTo>
                      <a:pt x="100541" y="0"/>
                      <a:pt x="129540" y="28998"/>
                      <a:pt x="129540" y="647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chemeClr val="bg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任意多边形: 形状 95"/>
              <p:cNvSpPr/>
              <p:nvPr/>
            </p:nvSpPr>
            <p:spPr>
              <a:xfrm>
                <a:off x="4667249" y="4281487"/>
                <a:ext cx="201930" cy="201929"/>
              </a:xfrm>
              <a:custGeom>
                <a:avLst/>
                <a:gdLst>
                  <a:gd name="connsiteX0" fmla="*/ 201930 w 201930"/>
                  <a:gd name="connsiteY0" fmla="*/ 100965 h 201929"/>
                  <a:gd name="connsiteX1" fmla="*/ 100965 w 201930"/>
                  <a:gd name="connsiteY1" fmla="*/ 201930 h 201929"/>
                  <a:gd name="connsiteX2" fmla="*/ 0 w 201930"/>
                  <a:gd name="connsiteY2" fmla="*/ 100965 h 201929"/>
                  <a:gd name="connsiteX3" fmla="*/ 100965 w 201930"/>
                  <a:gd name="connsiteY3" fmla="*/ 0 h 201929"/>
                  <a:gd name="connsiteX4" fmla="*/ 201930 w 201930"/>
                  <a:gd name="connsiteY4" fmla="*/ 100965 h 20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" h="201929">
                    <a:moveTo>
                      <a:pt x="201930" y="100965"/>
                    </a:moveTo>
                    <a:cubicBezTo>
                      <a:pt x="201930" y="156726"/>
                      <a:pt x="156726" y="201930"/>
                      <a:pt x="100965" y="201930"/>
                    </a:cubicBezTo>
                    <a:cubicBezTo>
                      <a:pt x="45204" y="201930"/>
                      <a:pt x="0" y="156726"/>
                      <a:pt x="0" y="100965"/>
                    </a:cubicBezTo>
                    <a:cubicBezTo>
                      <a:pt x="0" y="45204"/>
                      <a:pt x="45204" y="0"/>
                      <a:pt x="100965" y="0"/>
                    </a:cubicBezTo>
                    <a:cubicBezTo>
                      <a:pt x="156726" y="0"/>
                      <a:pt x="201930" y="45204"/>
                      <a:pt x="201930" y="1009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2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7480" y="5049"/>
              <a:ext cx="4344" cy="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spc="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ea"/>
                  <a:cs typeface="+mn-ea"/>
                </a:rPr>
                <a:t>问题来了，我只有一个 </a:t>
              </a:r>
              <a:r>
                <a:rPr lang="en-US" altLang="zh-CN" sz="1200" spc="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ea"/>
                  <a:cs typeface="+mn-ea"/>
                </a:rPr>
                <a:t>[]int</a:t>
              </a:r>
              <a:r>
                <a:rPr lang="zh-CN" altLang="en-US" sz="1200" spc="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ea"/>
                  <a:cs typeface="+mn-ea"/>
                </a:rPr>
                <a:t>，怎么处理？</a:t>
              </a:r>
              <a:endParaRPr lang="zh-CN" altLang="en-US" sz="1200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ea"/>
                <a:cs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</a:t>
            </a:r>
            <a:r>
              <a:rPr lang="en-US" altLang="zh-CN"/>
              <a:t> map </a:t>
            </a:r>
            <a:r>
              <a:rPr lang="zh-CN" altLang="en-US"/>
              <a:t>的</a:t>
            </a:r>
            <a:r>
              <a:rPr lang="en-US" altLang="zh-CN"/>
              <a:t> key </a:t>
            </a:r>
            <a:r>
              <a:rPr lang="zh-CN" altLang="en-US"/>
              <a:t>不能是</a:t>
            </a:r>
            <a:r>
              <a:rPr lang="en-US" altLang="zh-CN"/>
              <a:t> any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1810385"/>
            <a:ext cx="8105775" cy="2981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5506720"/>
            <a:ext cx="8248650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75" y="1943735"/>
            <a:ext cx="8696325" cy="2714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</a:t>
            </a:r>
            <a:r>
              <a:rPr lang="en-US" altLang="zh-CN"/>
              <a:t> </a:t>
            </a:r>
            <a:r>
              <a:rPr lang="zh-CN" altLang="en-US"/>
              <a:t>无法同时声明多个约束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2222500"/>
            <a:ext cx="7239000" cy="3295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</a:t>
            </a:r>
            <a:r>
              <a:rPr lang="en-US" altLang="zh-CN"/>
              <a:t> </a:t>
            </a:r>
            <a:r>
              <a:rPr lang="zh-CN" altLang="en-US"/>
              <a:t>无法同时声明多个约束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0" y="1466850"/>
            <a:ext cx="6324600" cy="3924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</a:t>
            </a:r>
            <a:r>
              <a:rPr lang="en-US" altLang="zh-CN"/>
              <a:t> </a:t>
            </a:r>
            <a:r>
              <a:rPr lang="zh-CN" altLang="en-US"/>
              <a:t>约束必须是接口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6" name="组合 5" descr="7b0a202020202274657874626f78223a20227b5c2263617465676f72795f69645c223a31303238352c5c2269645c223a32303334323230327d220a7d0a"/>
          <p:cNvGrpSpPr/>
          <p:nvPr/>
        </p:nvGrpSpPr>
        <p:grpSpPr>
          <a:xfrm>
            <a:off x="7865745" y="2519680"/>
            <a:ext cx="3848100" cy="2466975"/>
            <a:chOff x="6570" y="3458"/>
            <a:chExt cx="6060" cy="3885"/>
          </a:xfrm>
        </p:grpSpPr>
        <p:grpSp>
          <p:nvGrpSpPr>
            <p:cNvPr id="33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447" y="4888"/>
              <a:ext cx="4470" cy="20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这是因为</a:t>
              </a:r>
              <a:r>
                <a:rPr lang="en-US" altLang="zh-CN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 GOLANG </a:t>
              </a: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是没有继承的；</a:t>
              </a:r>
              <a:endParaRPr lang="zh-CN" altLang="en-US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也因此限制了所有需要访问字段的泛型用法；</a:t>
              </a:r>
              <a:endParaRPr lang="en-US" altLang="zh-CN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439670"/>
            <a:ext cx="5553075" cy="2486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泛型限制——</a:t>
            </a:r>
            <a:r>
              <a:rPr lang="en-US" altLang="zh-CN"/>
              <a:t> </a:t>
            </a:r>
            <a:r>
              <a:rPr lang="zh-CN" altLang="en-US"/>
              <a:t>约束必须是接口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6" name="组合 5" descr="7b0a202020202274657874626f78223a20227b5c2263617465676f72795f69645c223a31303238352c5c2269645c223a32303334323230327d220a7d0a"/>
          <p:cNvGrpSpPr/>
          <p:nvPr/>
        </p:nvGrpSpPr>
        <p:grpSpPr>
          <a:xfrm>
            <a:off x="7865745" y="2519680"/>
            <a:ext cx="3848100" cy="2466975"/>
            <a:chOff x="6570" y="3458"/>
            <a:chExt cx="6060" cy="3885"/>
          </a:xfrm>
        </p:grpSpPr>
        <p:grpSp>
          <p:nvGrpSpPr>
            <p:cNvPr id="33" name="图形 31"/>
            <p:cNvGrpSpPr/>
            <p:nvPr/>
          </p:nvGrpSpPr>
          <p:grpSpPr>
            <a:xfrm>
              <a:off x="6570" y="3458"/>
              <a:ext cx="6060" cy="3885"/>
              <a:chOff x="4171950" y="2195512"/>
              <a:chExt cx="3848100" cy="2466975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4907279" y="2214447"/>
                <a:ext cx="3091645" cy="1975599"/>
              </a:xfrm>
              <a:custGeom>
                <a:avLst/>
                <a:gdLst>
                  <a:gd name="connsiteX0" fmla="*/ 2728913 w 3091645"/>
                  <a:gd name="connsiteY0" fmla="*/ 1975600 h 1975599"/>
                  <a:gd name="connsiteX1" fmla="*/ 2757488 w 3091645"/>
                  <a:gd name="connsiteY1" fmla="*/ 716395 h 1975599"/>
                  <a:gd name="connsiteX2" fmla="*/ 1850708 w 3091645"/>
                  <a:gd name="connsiteY2" fmla="*/ 208712 h 1975599"/>
                  <a:gd name="connsiteX3" fmla="*/ 829628 w 3091645"/>
                  <a:gd name="connsiteY3" fmla="*/ 146800 h 1975599"/>
                  <a:gd name="connsiteX4" fmla="*/ 205740 w 3091645"/>
                  <a:gd name="connsiteY4" fmla="*/ 318250 h 1975599"/>
                  <a:gd name="connsiteX5" fmla="*/ 0 w 3091645"/>
                  <a:gd name="connsiteY5" fmla="*/ 355397 h 197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1645" h="1975599">
                    <a:moveTo>
                      <a:pt x="2728913" y="1975600"/>
                    </a:moveTo>
                    <a:cubicBezTo>
                      <a:pt x="3156585" y="1764145"/>
                      <a:pt x="3254693" y="933565"/>
                      <a:pt x="2757488" y="716395"/>
                    </a:cubicBezTo>
                    <a:cubicBezTo>
                      <a:pt x="2754630" y="358255"/>
                      <a:pt x="2322195" y="85840"/>
                      <a:pt x="1850708" y="208712"/>
                    </a:cubicBezTo>
                    <a:cubicBezTo>
                      <a:pt x="1766888" y="92507"/>
                      <a:pt x="1227773" y="-160858"/>
                      <a:pt x="829628" y="146800"/>
                    </a:cubicBezTo>
                    <a:cubicBezTo>
                      <a:pt x="677228" y="28690"/>
                      <a:pt x="284798" y="97270"/>
                      <a:pt x="205740" y="318250"/>
                    </a:cubicBezTo>
                    <a:cubicBezTo>
                      <a:pt x="130493" y="319202"/>
                      <a:pt x="60960" y="332537"/>
                      <a:pt x="0" y="355397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191304" y="2875597"/>
                <a:ext cx="3012452" cy="1771118"/>
              </a:xfrm>
              <a:custGeom>
                <a:avLst/>
                <a:gdLst>
                  <a:gd name="connsiteX0" fmla="*/ 348310 w 3012452"/>
                  <a:gd name="connsiteY0" fmla="*/ 0 h 1771118"/>
                  <a:gd name="connsiteX1" fmla="*/ 318783 w 3012452"/>
                  <a:gd name="connsiteY1" fmla="*/ 151448 h 1771118"/>
                  <a:gd name="connsiteX2" fmla="*/ 503568 w 3012452"/>
                  <a:gd name="connsiteY2" fmla="*/ 1293495 h 1771118"/>
                  <a:gd name="connsiteX3" fmla="*/ 1197940 w 3012452"/>
                  <a:gd name="connsiteY3" fmla="*/ 1724978 h 1771118"/>
                  <a:gd name="connsiteX4" fmla="*/ 1630375 w 3012452"/>
                  <a:gd name="connsiteY4" fmla="*/ 1609725 h 1771118"/>
                  <a:gd name="connsiteX5" fmla="*/ 2917203 w 3012452"/>
                  <a:gd name="connsiteY5" fmla="*/ 1531620 h 1771118"/>
                  <a:gd name="connsiteX6" fmla="*/ 3012453 w 3012452"/>
                  <a:gd name="connsiteY6" fmla="*/ 1499235 h 17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2452" h="1771118">
                    <a:moveTo>
                      <a:pt x="348310" y="0"/>
                    </a:moveTo>
                    <a:cubicBezTo>
                      <a:pt x="330213" y="48577"/>
                      <a:pt x="320688" y="100013"/>
                      <a:pt x="318783" y="151448"/>
                    </a:cubicBezTo>
                    <a:cubicBezTo>
                      <a:pt x="-301295" y="444817"/>
                      <a:pt x="106375" y="1309687"/>
                      <a:pt x="503568" y="1293495"/>
                    </a:cubicBezTo>
                    <a:cubicBezTo>
                      <a:pt x="635013" y="1544003"/>
                      <a:pt x="895045" y="1718310"/>
                      <a:pt x="1197940" y="1724978"/>
                    </a:cubicBezTo>
                    <a:cubicBezTo>
                      <a:pt x="1356055" y="1728787"/>
                      <a:pt x="1503693" y="1685925"/>
                      <a:pt x="1630375" y="1609725"/>
                    </a:cubicBezTo>
                    <a:cubicBezTo>
                      <a:pt x="1776108" y="1716405"/>
                      <a:pt x="2550490" y="1948815"/>
                      <a:pt x="2917203" y="1531620"/>
                    </a:cubicBezTo>
                    <a:cubicBezTo>
                      <a:pt x="2917203" y="1531620"/>
                      <a:pt x="2964828" y="1528762"/>
                      <a:pt x="3012453" y="1499235"/>
                    </a:cubicBezTo>
                  </a:path>
                </a:pathLst>
              </a:custGeom>
              <a:noFill/>
              <a:ln w="38100" cap="rnd">
                <a:solidFill>
                  <a:srgbClr val="23181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551997" y="2586842"/>
                <a:ext cx="294322" cy="221127"/>
              </a:xfrm>
              <a:custGeom>
                <a:avLst/>
                <a:gdLst>
                  <a:gd name="connsiteX0" fmla="*/ 189547 w 294322"/>
                  <a:gd name="connsiteY0" fmla="*/ 1100 h 221127"/>
                  <a:gd name="connsiteX1" fmla="*/ 181927 w 294322"/>
                  <a:gd name="connsiteY1" fmla="*/ 10625 h 221127"/>
                  <a:gd name="connsiteX2" fmla="*/ 124777 w 294322"/>
                  <a:gd name="connsiteY2" fmla="*/ 78252 h 221127"/>
                  <a:gd name="connsiteX3" fmla="*/ 106680 w 294322"/>
                  <a:gd name="connsiteY3" fmla="*/ 136355 h 221127"/>
                  <a:gd name="connsiteX4" fmla="*/ 109538 w 294322"/>
                  <a:gd name="connsiteY4" fmla="*/ 170645 h 221127"/>
                  <a:gd name="connsiteX5" fmla="*/ 112395 w 294322"/>
                  <a:gd name="connsiteY5" fmla="*/ 186837 h 221127"/>
                  <a:gd name="connsiteX6" fmla="*/ 94297 w 294322"/>
                  <a:gd name="connsiteY6" fmla="*/ 211602 h 221127"/>
                  <a:gd name="connsiteX7" fmla="*/ 60007 w 294322"/>
                  <a:gd name="connsiteY7" fmla="*/ 221127 h 221127"/>
                  <a:gd name="connsiteX8" fmla="*/ 21907 w 294322"/>
                  <a:gd name="connsiteY8" fmla="*/ 207792 h 221127"/>
                  <a:gd name="connsiteX9" fmla="*/ 0 w 294322"/>
                  <a:gd name="connsiteY9" fmla="*/ 167787 h 221127"/>
                  <a:gd name="connsiteX10" fmla="*/ 8572 w 294322"/>
                  <a:gd name="connsiteY10" fmla="*/ 137307 h 221127"/>
                  <a:gd name="connsiteX11" fmla="*/ 41910 w 294322"/>
                  <a:gd name="connsiteY11" fmla="*/ 90635 h 221127"/>
                  <a:gd name="connsiteX12" fmla="*/ 96202 w 294322"/>
                  <a:gd name="connsiteY12" fmla="*/ 39200 h 221127"/>
                  <a:gd name="connsiteX13" fmla="*/ 151447 w 294322"/>
                  <a:gd name="connsiteY13" fmla="*/ 9672 h 221127"/>
                  <a:gd name="connsiteX14" fmla="*/ 182880 w 294322"/>
                  <a:gd name="connsiteY14" fmla="*/ 1100 h 221127"/>
                  <a:gd name="connsiteX15" fmla="*/ 189547 w 294322"/>
                  <a:gd name="connsiteY15" fmla="*/ 1100 h 221127"/>
                  <a:gd name="connsiteX16" fmla="*/ 294323 w 294322"/>
                  <a:gd name="connsiteY16" fmla="*/ 2052 h 221127"/>
                  <a:gd name="connsiteX17" fmla="*/ 288607 w 294322"/>
                  <a:gd name="connsiteY17" fmla="*/ 12530 h 221127"/>
                  <a:gd name="connsiteX18" fmla="*/ 261938 w 294322"/>
                  <a:gd name="connsiteY18" fmla="*/ 63965 h 221127"/>
                  <a:gd name="connsiteX19" fmla="*/ 253365 w 294322"/>
                  <a:gd name="connsiteY19" fmla="*/ 112542 h 221127"/>
                  <a:gd name="connsiteX20" fmla="*/ 266700 w 294322"/>
                  <a:gd name="connsiteY20" fmla="*/ 165882 h 221127"/>
                  <a:gd name="connsiteX21" fmla="*/ 270510 w 294322"/>
                  <a:gd name="connsiteY21" fmla="*/ 183980 h 221127"/>
                  <a:gd name="connsiteX22" fmla="*/ 251460 w 294322"/>
                  <a:gd name="connsiteY22" fmla="*/ 203982 h 221127"/>
                  <a:gd name="connsiteX23" fmla="*/ 215265 w 294322"/>
                  <a:gd name="connsiteY23" fmla="*/ 213507 h 221127"/>
                  <a:gd name="connsiteX24" fmla="*/ 180022 w 294322"/>
                  <a:gd name="connsiteY24" fmla="*/ 203030 h 221127"/>
                  <a:gd name="connsiteX25" fmla="*/ 161925 w 294322"/>
                  <a:gd name="connsiteY25" fmla="*/ 163977 h 221127"/>
                  <a:gd name="connsiteX26" fmla="*/ 181927 w 294322"/>
                  <a:gd name="connsiteY26" fmla="*/ 94445 h 221127"/>
                  <a:gd name="connsiteX27" fmla="*/ 243840 w 294322"/>
                  <a:gd name="connsiteY27" fmla="*/ 26817 h 221127"/>
                  <a:gd name="connsiteX28" fmla="*/ 293370 w 294322"/>
                  <a:gd name="connsiteY28" fmla="*/ 147 h 221127"/>
                  <a:gd name="connsiteX29" fmla="*/ 294323 w 294322"/>
                  <a:gd name="connsiteY29" fmla="*/ 2052 h 22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4322" h="221127">
                    <a:moveTo>
                      <a:pt x="189547" y="1100"/>
                    </a:moveTo>
                    <a:cubicBezTo>
                      <a:pt x="189547" y="3005"/>
                      <a:pt x="186690" y="5862"/>
                      <a:pt x="181927" y="10625"/>
                    </a:cubicBezTo>
                    <a:cubicBezTo>
                      <a:pt x="156210" y="32532"/>
                      <a:pt x="137160" y="54440"/>
                      <a:pt x="124777" y="78252"/>
                    </a:cubicBezTo>
                    <a:cubicBezTo>
                      <a:pt x="112395" y="102065"/>
                      <a:pt x="106680" y="121115"/>
                      <a:pt x="106680" y="136355"/>
                    </a:cubicBezTo>
                    <a:cubicBezTo>
                      <a:pt x="106680" y="151595"/>
                      <a:pt x="107632" y="163025"/>
                      <a:pt x="109538" y="170645"/>
                    </a:cubicBezTo>
                    <a:cubicBezTo>
                      <a:pt x="111442" y="178265"/>
                      <a:pt x="112395" y="183980"/>
                      <a:pt x="112395" y="186837"/>
                    </a:cubicBezTo>
                    <a:cubicBezTo>
                      <a:pt x="112395" y="197315"/>
                      <a:pt x="106680" y="204935"/>
                      <a:pt x="94297" y="211602"/>
                    </a:cubicBezTo>
                    <a:cubicBezTo>
                      <a:pt x="81915" y="218270"/>
                      <a:pt x="70485" y="221127"/>
                      <a:pt x="60007" y="221127"/>
                    </a:cubicBezTo>
                    <a:cubicBezTo>
                      <a:pt x="49530" y="221127"/>
                      <a:pt x="37147" y="216365"/>
                      <a:pt x="21907" y="207792"/>
                    </a:cubicBezTo>
                    <a:cubicBezTo>
                      <a:pt x="6667" y="198267"/>
                      <a:pt x="0" y="184932"/>
                      <a:pt x="0" y="167787"/>
                    </a:cubicBezTo>
                    <a:cubicBezTo>
                      <a:pt x="0" y="157310"/>
                      <a:pt x="2857" y="147785"/>
                      <a:pt x="8572" y="137307"/>
                    </a:cubicBezTo>
                    <a:cubicBezTo>
                      <a:pt x="14288" y="126830"/>
                      <a:pt x="25717" y="111590"/>
                      <a:pt x="41910" y="90635"/>
                    </a:cubicBezTo>
                    <a:cubicBezTo>
                      <a:pt x="59055" y="69680"/>
                      <a:pt x="77152" y="52535"/>
                      <a:pt x="96202" y="39200"/>
                    </a:cubicBezTo>
                    <a:cubicBezTo>
                      <a:pt x="115252" y="24912"/>
                      <a:pt x="134302" y="15387"/>
                      <a:pt x="151447" y="9672"/>
                    </a:cubicBezTo>
                    <a:cubicBezTo>
                      <a:pt x="169545" y="3957"/>
                      <a:pt x="180022" y="1100"/>
                      <a:pt x="182880" y="1100"/>
                    </a:cubicBezTo>
                    <a:cubicBezTo>
                      <a:pt x="187642" y="-805"/>
                      <a:pt x="189547" y="147"/>
                      <a:pt x="189547" y="1100"/>
                    </a:cubicBezTo>
                    <a:close/>
                    <a:moveTo>
                      <a:pt x="294323" y="2052"/>
                    </a:moveTo>
                    <a:cubicBezTo>
                      <a:pt x="294323" y="3957"/>
                      <a:pt x="292417" y="7767"/>
                      <a:pt x="288607" y="12530"/>
                    </a:cubicBezTo>
                    <a:cubicBezTo>
                      <a:pt x="276225" y="27770"/>
                      <a:pt x="267653" y="44915"/>
                      <a:pt x="261938" y="63965"/>
                    </a:cubicBezTo>
                    <a:cubicBezTo>
                      <a:pt x="256223" y="83015"/>
                      <a:pt x="253365" y="99207"/>
                      <a:pt x="253365" y="112542"/>
                    </a:cubicBezTo>
                    <a:cubicBezTo>
                      <a:pt x="253365" y="125877"/>
                      <a:pt x="258127" y="143975"/>
                      <a:pt x="266700" y="165882"/>
                    </a:cubicBezTo>
                    <a:cubicBezTo>
                      <a:pt x="269557" y="171597"/>
                      <a:pt x="270510" y="177312"/>
                      <a:pt x="270510" y="183980"/>
                    </a:cubicBezTo>
                    <a:cubicBezTo>
                      <a:pt x="270510" y="190647"/>
                      <a:pt x="263842" y="197315"/>
                      <a:pt x="251460" y="203982"/>
                    </a:cubicBezTo>
                    <a:cubicBezTo>
                      <a:pt x="238125" y="210650"/>
                      <a:pt x="226695" y="213507"/>
                      <a:pt x="215265" y="213507"/>
                    </a:cubicBezTo>
                    <a:cubicBezTo>
                      <a:pt x="203835" y="213507"/>
                      <a:pt x="192405" y="209697"/>
                      <a:pt x="180022" y="203030"/>
                    </a:cubicBezTo>
                    <a:cubicBezTo>
                      <a:pt x="167640" y="196362"/>
                      <a:pt x="161925" y="183027"/>
                      <a:pt x="161925" y="163977"/>
                    </a:cubicBezTo>
                    <a:cubicBezTo>
                      <a:pt x="161925" y="144927"/>
                      <a:pt x="168592" y="121115"/>
                      <a:pt x="181927" y="94445"/>
                    </a:cubicBezTo>
                    <a:cubicBezTo>
                      <a:pt x="195263" y="66822"/>
                      <a:pt x="216217" y="44915"/>
                      <a:pt x="243840" y="26817"/>
                    </a:cubicBezTo>
                    <a:cubicBezTo>
                      <a:pt x="271463" y="8720"/>
                      <a:pt x="287655" y="147"/>
                      <a:pt x="293370" y="147"/>
                    </a:cubicBezTo>
                    <a:cubicBezTo>
                      <a:pt x="293370" y="147"/>
                      <a:pt x="294323" y="1100"/>
                      <a:pt x="294323" y="2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7274242" y="4186237"/>
                <a:ext cx="293369" cy="221456"/>
              </a:xfrm>
              <a:custGeom>
                <a:avLst/>
                <a:gdLst>
                  <a:gd name="connsiteX0" fmla="*/ 103822 w 293369"/>
                  <a:gd name="connsiteY0" fmla="*/ 220028 h 221456"/>
                  <a:gd name="connsiteX1" fmla="*/ 111442 w 293369"/>
                  <a:gd name="connsiteY1" fmla="*/ 210503 h 221456"/>
                  <a:gd name="connsiteX2" fmla="*/ 168592 w 293369"/>
                  <a:gd name="connsiteY2" fmla="*/ 142875 h 221456"/>
                  <a:gd name="connsiteX3" fmla="*/ 186690 w 293369"/>
                  <a:gd name="connsiteY3" fmla="*/ 84772 h 221456"/>
                  <a:gd name="connsiteX4" fmla="*/ 183832 w 293369"/>
                  <a:gd name="connsiteY4" fmla="*/ 50483 h 221456"/>
                  <a:gd name="connsiteX5" fmla="*/ 180975 w 293369"/>
                  <a:gd name="connsiteY5" fmla="*/ 34290 h 221456"/>
                  <a:gd name="connsiteX6" fmla="*/ 199072 w 293369"/>
                  <a:gd name="connsiteY6" fmla="*/ 9525 h 221456"/>
                  <a:gd name="connsiteX7" fmla="*/ 233363 w 293369"/>
                  <a:gd name="connsiteY7" fmla="*/ 0 h 221456"/>
                  <a:gd name="connsiteX8" fmla="*/ 271463 w 293369"/>
                  <a:gd name="connsiteY8" fmla="*/ 13335 h 221456"/>
                  <a:gd name="connsiteX9" fmla="*/ 293370 w 293369"/>
                  <a:gd name="connsiteY9" fmla="*/ 53340 h 221456"/>
                  <a:gd name="connsiteX10" fmla="*/ 284797 w 293369"/>
                  <a:gd name="connsiteY10" fmla="*/ 83820 h 221456"/>
                  <a:gd name="connsiteX11" fmla="*/ 251460 w 293369"/>
                  <a:gd name="connsiteY11" fmla="*/ 130492 h 221456"/>
                  <a:gd name="connsiteX12" fmla="*/ 197167 w 293369"/>
                  <a:gd name="connsiteY12" fmla="*/ 181928 h 221456"/>
                  <a:gd name="connsiteX13" fmla="*/ 141922 w 293369"/>
                  <a:gd name="connsiteY13" fmla="*/ 211455 h 221456"/>
                  <a:gd name="connsiteX14" fmla="*/ 110490 w 293369"/>
                  <a:gd name="connsiteY14" fmla="*/ 220028 h 221456"/>
                  <a:gd name="connsiteX15" fmla="*/ 103822 w 293369"/>
                  <a:gd name="connsiteY15" fmla="*/ 220028 h 221456"/>
                  <a:gd name="connsiteX16" fmla="*/ 0 w 293369"/>
                  <a:gd name="connsiteY16" fmla="*/ 219075 h 221456"/>
                  <a:gd name="connsiteX17" fmla="*/ 5715 w 293369"/>
                  <a:gd name="connsiteY17" fmla="*/ 208597 h 221456"/>
                  <a:gd name="connsiteX18" fmla="*/ 32385 w 293369"/>
                  <a:gd name="connsiteY18" fmla="*/ 157163 h 221456"/>
                  <a:gd name="connsiteX19" fmla="*/ 40957 w 293369"/>
                  <a:gd name="connsiteY19" fmla="*/ 108585 h 221456"/>
                  <a:gd name="connsiteX20" fmla="*/ 27622 w 293369"/>
                  <a:gd name="connsiteY20" fmla="*/ 55245 h 221456"/>
                  <a:gd name="connsiteX21" fmla="*/ 23813 w 293369"/>
                  <a:gd name="connsiteY21" fmla="*/ 37147 h 221456"/>
                  <a:gd name="connsiteX22" fmla="*/ 42863 w 293369"/>
                  <a:gd name="connsiteY22" fmla="*/ 17145 h 221456"/>
                  <a:gd name="connsiteX23" fmla="*/ 79057 w 293369"/>
                  <a:gd name="connsiteY23" fmla="*/ 7620 h 221456"/>
                  <a:gd name="connsiteX24" fmla="*/ 114300 w 293369"/>
                  <a:gd name="connsiteY24" fmla="*/ 18097 h 221456"/>
                  <a:gd name="connsiteX25" fmla="*/ 132397 w 293369"/>
                  <a:gd name="connsiteY25" fmla="*/ 57150 h 221456"/>
                  <a:gd name="connsiteX26" fmla="*/ 112395 w 293369"/>
                  <a:gd name="connsiteY26" fmla="*/ 126683 h 221456"/>
                  <a:gd name="connsiteX27" fmla="*/ 50482 w 293369"/>
                  <a:gd name="connsiteY27" fmla="*/ 194310 h 221456"/>
                  <a:gd name="connsiteX28" fmla="*/ 952 w 293369"/>
                  <a:gd name="connsiteY28" fmla="*/ 220980 h 221456"/>
                  <a:gd name="connsiteX29" fmla="*/ 0 w 293369"/>
                  <a:gd name="connsiteY29" fmla="*/ 219075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93369" h="221456">
                    <a:moveTo>
                      <a:pt x="103822" y="220028"/>
                    </a:moveTo>
                    <a:cubicBezTo>
                      <a:pt x="103822" y="218122"/>
                      <a:pt x="106680" y="215265"/>
                      <a:pt x="111442" y="210503"/>
                    </a:cubicBezTo>
                    <a:cubicBezTo>
                      <a:pt x="137160" y="188595"/>
                      <a:pt x="156210" y="166688"/>
                      <a:pt x="168592" y="142875"/>
                    </a:cubicBezTo>
                    <a:cubicBezTo>
                      <a:pt x="180975" y="119063"/>
                      <a:pt x="186690" y="100013"/>
                      <a:pt x="186690" y="84772"/>
                    </a:cubicBezTo>
                    <a:cubicBezTo>
                      <a:pt x="186690" y="69533"/>
                      <a:pt x="185738" y="58103"/>
                      <a:pt x="183832" y="50483"/>
                    </a:cubicBezTo>
                    <a:cubicBezTo>
                      <a:pt x="181927" y="42863"/>
                      <a:pt x="180975" y="37147"/>
                      <a:pt x="180975" y="34290"/>
                    </a:cubicBezTo>
                    <a:cubicBezTo>
                      <a:pt x="180975" y="23813"/>
                      <a:pt x="186690" y="16192"/>
                      <a:pt x="199072" y="9525"/>
                    </a:cubicBezTo>
                    <a:cubicBezTo>
                      <a:pt x="211455" y="2858"/>
                      <a:pt x="222885" y="0"/>
                      <a:pt x="233363" y="0"/>
                    </a:cubicBezTo>
                    <a:cubicBezTo>
                      <a:pt x="243840" y="0"/>
                      <a:pt x="256222" y="4763"/>
                      <a:pt x="271463" y="13335"/>
                    </a:cubicBezTo>
                    <a:cubicBezTo>
                      <a:pt x="286702" y="22860"/>
                      <a:pt x="293370" y="36195"/>
                      <a:pt x="293370" y="53340"/>
                    </a:cubicBezTo>
                    <a:cubicBezTo>
                      <a:pt x="293370" y="63817"/>
                      <a:pt x="290513" y="73342"/>
                      <a:pt x="284797" y="83820"/>
                    </a:cubicBezTo>
                    <a:cubicBezTo>
                      <a:pt x="279082" y="94297"/>
                      <a:pt x="267652" y="109538"/>
                      <a:pt x="251460" y="130492"/>
                    </a:cubicBezTo>
                    <a:cubicBezTo>
                      <a:pt x="234315" y="151447"/>
                      <a:pt x="216217" y="168592"/>
                      <a:pt x="197167" y="181928"/>
                    </a:cubicBezTo>
                    <a:cubicBezTo>
                      <a:pt x="178117" y="196215"/>
                      <a:pt x="159067" y="205740"/>
                      <a:pt x="141922" y="211455"/>
                    </a:cubicBezTo>
                    <a:cubicBezTo>
                      <a:pt x="123825" y="217170"/>
                      <a:pt x="113347" y="220028"/>
                      <a:pt x="110490" y="220028"/>
                    </a:cubicBezTo>
                    <a:cubicBezTo>
                      <a:pt x="105727" y="221933"/>
                      <a:pt x="103822" y="221933"/>
                      <a:pt x="103822" y="220028"/>
                    </a:cubicBezTo>
                    <a:close/>
                    <a:moveTo>
                      <a:pt x="0" y="219075"/>
                    </a:moveTo>
                    <a:cubicBezTo>
                      <a:pt x="0" y="217170"/>
                      <a:pt x="1905" y="213360"/>
                      <a:pt x="5715" y="208597"/>
                    </a:cubicBezTo>
                    <a:cubicBezTo>
                      <a:pt x="18097" y="193358"/>
                      <a:pt x="26670" y="176213"/>
                      <a:pt x="32385" y="157163"/>
                    </a:cubicBezTo>
                    <a:cubicBezTo>
                      <a:pt x="38100" y="138113"/>
                      <a:pt x="40957" y="121920"/>
                      <a:pt x="40957" y="108585"/>
                    </a:cubicBezTo>
                    <a:cubicBezTo>
                      <a:pt x="40957" y="95250"/>
                      <a:pt x="36195" y="77153"/>
                      <a:pt x="27622" y="55245"/>
                    </a:cubicBezTo>
                    <a:cubicBezTo>
                      <a:pt x="24765" y="49530"/>
                      <a:pt x="23813" y="43815"/>
                      <a:pt x="23813" y="37147"/>
                    </a:cubicBezTo>
                    <a:cubicBezTo>
                      <a:pt x="23813" y="30480"/>
                      <a:pt x="30480" y="23813"/>
                      <a:pt x="42863" y="17145"/>
                    </a:cubicBezTo>
                    <a:cubicBezTo>
                      <a:pt x="56197" y="10478"/>
                      <a:pt x="67627" y="7620"/>
                      <a:pt x="79057" y="7620"/>
                    </a:cubicBezTo>
                    <a:cubicBezTo>
                      <a:pt x="90488" y="7620"/>
                      <a:pt x="101917" y="11430"/>
                      <a:pt x="114300" y="18097"/>
                    </a:cubicBezTo>
                    <a:cubicBezTo>
                      <a:pt x="126682" y="24765"/>
                      <a:pt x="132397" y="38100"/>
                      <a:pt x="132397" y="57150"/>
                    </a:cubicBezTo>
                    <a:cubicBezTo>
                      <a:pt x="132397" y="76200"/>
                      <a:pt x="125730" y="100013"/>
                      <a:pt x="112395" y="126683"/>
                    </a:cubicBezTo>
                    <a:cubicBezTo>
                      <a:pt x="99060" y="154305"/>
                      <a:pt x="78105" y="176213"/>
                      <a:pt x="50482" y="194310"/>
                    </a:cubicBezTo>
                    <a:cubicBezTo>
                      <a:pt x="22860" y="212408"/>
                      <a:pt x="6667" y="220980"/>
                      <a:pt x="952" y="220980"/>
                    </a:cubicBezTo>
                    <a:cubicBezTo>
                      <a:pt x="0" y="220980"/>
                      <a:pt x="0" y="220980"/>
                      <a:pt x="0" y="2190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447" y="4888"/>
              <a:ext cx="4470" cy="20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可预计的是，为了达成类似的效果，可能会充斥这种只有</a:t>
              </a:r>
              <a:r>
                <a:rPr lang="en-US" altLang="zh-CN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Get</a:t>
              </a: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、</a:t>
              </a:r>
              <a:r>
                <a:rPr lang="en-US" altLang="zh-CN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Set</a:t>
              </a:r>
              <a:r>
                <a:rPr lang="zh-CN" altLang="en-US" sz="1600" b="1" spc="200">
                  <a:solidFill>
                    <a:schemeClr val="tx1"/>
                  </a:solidFill>
                  <a:uFillTx/>
                  <a:latin typeface="汉仪粗圆简" panose="02010600000101010101" charset="-122"/>
                  <a:ea typeface="汉仪粗圆简" panose="02010600000101010101" charset="-122"/>
                  <a:cs typeface="汉仪粗圆简" panose="02010600000101010101" charset="-122"/>
                </a:rPr>
                <a:t>方法的接口</a:t>
              </a:r>
              <a:endParaRPr lang="zh-CN" altLang="en-US" sz="1600" b="1" spc="200">
                <a:solidFill>
                  <a:schemeClr val="tx1"/>
                </a:solidFill>
                <a:uFillTx/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2014855"/>
            <a:ext cx="6524625" cy="350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泛型很好用，但是限制也很强</a:t>
            </a:r>
            <a:endParaRPr lang="zh-CN" altLang="en-US"/>
          </a:p>
          <a:p>
            <a:r>
              <a:rPr lang="zh-CN" altLang="en-US"/>
              <a:t>泛型</a:t>
            </a:r>
            <a:r>
              <a:rPr lang="zh-CN" altLang="en-US" b="1"/>
              <a:t>能极大提升研发效率和代码内聚</a:t>
            </a:r>
            <a:endParaRPr lang="zh-CN" altLang="en-US"/>
          </a:p>
          <a:p>
            <a:r>
              <a:rPr lang="zh-CN" altLang="en-US"/>
              <a:t>泛型出来之后，标准库和第三方库都会引来一波修改浪潮</a:t>
            </a:r>
            <a:endParaRPr lang="zh-CN" altLang="en-US"/>
          </a:p>
          <a:p>
            <a:r>
              <a:rPr lang="zh-CN" altLang="en-US"/>
              <a:t>非泛型接口转为泛型接口会带来兼容性问题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1400175"/>
            <a:ext cx="5457825" cy="5457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9620" y="347345"/>
            <a:ext cx="52006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/>
              <a:t>扫码提问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为什么需要泛型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603500"/>
            <a:ext cx="5133975" cy="220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235710"/>
            <a:ext cx="3562350" cy="1628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3452495"/>
            <a:ext cx="4400550" cy="2209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泛型简介</a:t>
            </a:r>
            <a:r>
              <a:rPr lang="en-US" altLang="zh-CN"/>
              <a:t> —— </a:t>
            </a:r>
            <a:r>
              <a:rPr lang="zh-CN" altLang="en-US"/>
              <a:t>结构体和指针作为类型参数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5" name="图片 4" descr="Screen Shot 2021-05-12 at 16.13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930400"/>
            <a:ext cx="7276465" cy="4393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泛型简介</a:t>
            </a:r>
            <a:r>
              <a:rPr lang="en-US" altLang="zh-CN"/>
              <a:t> —— </a:t>
            </a:r>
            <a:r>
              <a:rPr lang="zh-CN" altLang="en-US"/>
              <a:t>定义约束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1815" y="2126615"/>
            <a:ext cx="6000750" cy="3486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 </a:t>
            </a:r>
            <a:r>
              <a:rPr lang="zh-CN" altLang="en-US"/>
              <a:t>泛型简介</a:t>
            </a:r>
            <a:r>
              <a:rPr lang="en-US" altLang="zh-CN"/>
              <a:t> —— </a:t>
            </a:r>
            <a:r>
              <a:rPr lang="zh-CN" altLang="en-US"/>
              <a:t>加强约束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3035" y="1063625"/>
            <a:ext cx="6689090" cy="5617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2382</Words>
  <Application>WPS 演示</Application>
  <PresentationFormat>宽屏</PresentationFormat>
  <Paragraphs>255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汉仪粗圆简</vt:lpstr>
      <vt:lpstr>汉仪旗黑X2-55简</vt:lpstr>
      <vt:lpstr>SimHei</vt:lpstr>
      <vt:lpstr>Office 主题​​</vt:lpstr>
      <vt:lpstr>Go泛型前瞻</vt:lpstr>
      <vt:lpstr>内容</vt:lpstr>
      <vt:lpstr>内容</vt:lpstr>
      <vt:lpstr>GO 为什么需要泛型</vt:lpstr>
      <vt:lpstr>GO 为什么需要泛型</vt:lpstr>
      <vt:lpstr>GO 为什么需要泛型</vt:lpstr>
      <vt:lpstr>GO 泛型简介</vt:lpstr>
      <vt:lpstr>GO 泛型简介</vt:lpstr>
      <vt:lpstr>GO 泛型简介</vt:lpstr>
      <vt:lpstr>GO 泛型——新的编程思维</vt:lpstr>
      <vt:lpstr>GO 泛型—— 内置类型的辅助方法</vt:lpstr>
      <vt:lpstr>GO 泛型—— map 辅助方法</vt:lpstr>
      <vt:lpstr>泛型限制—— map 的 key 不能是 any</vt:lpstr>
      <vt:lpstr>GO 泛型—— slice 辅助方法</vt:lpstr>
      <vt:lpstr>基于泛型的集合类型</vt:lpstr>
      <vt:lpstr>基于泛型的集合类型—— List</vt:lpstr>
      <vt:lpstr>基于泛型的集合类型—— List</vt:lpstr>
      <vt:lpstr>基于泛型的集合类型——Map 和 Set</vt:lpstr>
      <vt:lpstr>并发安全集合 —— channel 够么？</vt:lpstr>
      <vt:lpstr>线程安全集合 —— 基于锁的简单实现</vt:lpstr>
      <vt:lpstr>Stream API</vt:lpstr>
      <vt:lpstr>Stream API</vt:lpstr>
      <vt:lpstr>Stream API —— 例子</vt:lpstr>
      <vt:lpstr>Stream API —— 例子</vt:lpstr>
      <vt:lpstr>Stream API —— 延迟求值</vt:lpstr>
      <vt:lpstr>Stream API —— 延迟求值</vt:lpstr>
      <vt:lpstr>Stream API —— 并行 Stream</vt:lpstr>
      <vt:lpstr>Stream API —— 并行 Stream</vt:lpstr>
      <vt:lpstr>Map Reduce API</vt:lpstr>
      <vt:lpstr>泛型限制——结构体方法不能额外有泛型参数</vt:lpstr>
      <vt:lpstr>Steam 支持 Map Reduce API ?</vt:lpstr>
      <vt:lpstr>基于泛型的设计模式 —— Builder 模式</vt:lpstr>
      <vt:lpstr>基于泛型的设计模式—— 责任链</vt:lpstr>
      <vt:lpstr>基于泛型的设计模式—— 责任链</vt:lpstr>
      <vt:lpstr>基于泛型的设计模式</vt:lpstr>
      <vt:lpstr>基于泛型的设计模式—— Proxy 模式</vt:lpstr>
      <vt:lpstr>基于泛型的设计模式—— Proxy 模式</vt:lpstr>
      <vt:lpstr>数据库编程</vt:lpstr>
      <vt:lpstr>数据库编程—— ORM 泛型</vt:lpstr>
      <vt:lpstr>数据库编程 —— DAO 设计</vt:lpstr>
      <vt:lpstr>泛型限制——泛型嵌入</vt:lpstr>
      <vt:lpstr>数据库编程 —— DAO 设计</vt:lpstr>
      <vt:lpstr>数据库编程 —— DAO 设计</vt:lpstr>
      <vt:lpstr>第三方调用，涉及序列化与反序列化过程</vt:lpstr>
      <vt:lpstr>其它 —— Pair, Triplet</vt:lpstr>
      <vt:lpstr>其它 —— 序列化与反序列化</vt:lpstr>
      <vt:lpstr>泛型限制——结构体方法不能额外有泛型参数</vt:lpstr>
      <vt:lpstr>泛型限制——结构体方法不能额外有泛型参数</vt:lpstr>
      <vt:lpstr>泛型限制——泛型嵌入</vt:lpstr>
      <vt:lpstr>泛型限制—— map 的 key 不能是 any</vt:lpstr>
      <vt:lpstr>泛型限制—— 无法同时声明多个约束</vt:lpstr>
      <vt:lpstr>泛型限制—— 无法同时声明多个约束</vt:lpstr>
      <vt:lpstr>泛型限制—— 约束必须是接口</vt:lpstr>
      <vt:lpstr>泛型限制—— 约束必须是接口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邓小明</cp:lastModifiedBy>
  <cp:revision>562</cp:revision>
  <dcterms:created xsi:type="dcterms:W3CDTF">2021-05-12T08:39:00Z</dcterms:created>
  <dcterms:modified xsi:type="dcterms:W3CDTF">2021-05-13T13:43:32Z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83AB3E869E454C87985EE7543EBA2301</vt:lpwstr>
  </property>
</Properties>
</file>