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0" r:id="rId3"/>
    <p:sldId id="269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5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57FBE-E1CE-8541-867A-DB7DD7161BE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>
            <a:off x="0" y="660400"/>
            <a:ext cx="12192635" cy="76200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30170" y="3032760"/>
            <a:ext cx="6631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Kratos </a:t>
            </a:r>
            <a:r>
              <a:rPr lang="zh-CN" altLang="en-US" sz="5400"/>
              <a:t>架构</a:t>
            </a:r>
            <a:r>
              <a:rPr lang="en-US" altLang="zh-CN" sz="5400"/>
              <a:t>&amp;</a:t>
            </a:r>
            <a:r>
              <a:rPr lang="zh-CN" altLang="en-US" sz="5400"/>
              <a:t>实现</a:t>
            </a:r>
            <a:endParaRPr lang="zh-CN" altLang="en-US" sz="5400"/>
          </a:p>
          <a:p>
            <a:r>
              <a:rPr lang="en-US" altLang="zh-CN" sz="5400"/>
              <a:t>	</a:t>
            </a:r>
            <a:endParaRPr lang="en-US" altLang="zh-C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2406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欢迎关注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144270"/>
            <a:ext cx="3383280" cy="4806315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4242435" y="1745615"/>
            <a:ext cx="3159125" cy="3224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804150" y="3067050"/>
            <a:ext cx="53009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https://github.com/go-kratos/kratos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84200" y="6212840"/>
            <a:ext cx="3088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站账号：</a:t>
            </a:r>
            <a:r>
              <a:rPr lang="en-US" altLang="zh-CN">
                <a:sym typeface="+mn-ea"/>
              </a:rPr>
              <a:t>Kratos</a:t>
            </a:r>
            <a:r>
              <a:rPr lang="zh-CN" altLang="en-US">
                <a:sym typeface="+mn-ea"/>
              </a:rPr>
              <a:t>开源社区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60570" y="5193665"/>
            <a:ext cx="308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公众号：</a:t>
            </a:r>
            <a:r>
              <a:rPr lang="en-US" altLang="zh-CN"/>
              <a:t>Kratos</a:t>
            </a:r>
            <a:r>
              <a:rPr lang="zh-CN" altLang="en-US"/>
              <a:t>开源社区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3658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Kratos - Why v2?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2740" y="1767840"/>
            <a:ext cx="385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v1 </a:t>
            </a:r>
            <a:r>
              <a:rPr lang="zh-CN" altLang="en-US" sz="2000"/>
              <a:t>注重功能完善和开箱即用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7952740" y="3528060"/>
            <a:ext cx="3855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/>
              <a:t>v2 </a:t>
            </a:r>
            <a:r>
              <a:rPr lang="zh-CN" altLang="en-US" sz="2000"/>
              <a:t>注重工程标准规范</a:t>
            </a:r>
            <a:endParaRPr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>
                <a:sym typeface="+mn-ea"/>
              </a:rPr>
              <a:t>v2 </a:t>
            </a:r>
            <a:r>
              <a:rPr lang="zh-CN" altLang="en-US" sz="2000">
                <a:sym typeface="+mn-ea"/>
              </a:rPr>
              <a:t>注重组件能力抽象（轻量化、可插拔）</a:t>
            </a:r>
            <a:endParaRPr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000"/>
              <a:t>拥抱云原生</a:t>
            </a:r>
            <a:endParaRPr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0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1015365"/>
            <a:ext cx="2742565" cy="51073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929640"/>
            <a:ext cx="3047365" cy="33147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55345" y="6281420"/>
            <a:ext cx="2264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v1 </a:t>
            </a:r>
            <a:r>
              <a:rPr lang="zh-CN" altLang="en-US" sz="1400"/>
              <a:t>的</a:t>
            </a:r>
            <a:r>
              <a:rPr lang="en-US" altLang="zh-CN" sz="1400"/>
              <a:t>go mod</a:t>
            </a:r>
            <a:r>
              <a:rPr lang="zh-CN" altLang="en-US" sz="1400"/>
              <a:t>依赖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4745990" y="4497705"/>
            <a:ext cx="2264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v2 </a:t>
            </a:r>
            <a:r>
              <a:rPr lang="zh-CN" altLang="en-US" sz="1400"/>
              <a:t>的</a:t>
            </a:r>
            <a:r>
              <a:rPr lang="en-US" altLang="zh-CN" sz="1400"/>
              <a:t>go mod</a:t>
            </a:r>
            <a:r>
              <a:rPr lang="zh-CN" altLang="en-US" sz="1400"/>
              <a:t>依赖</a:t>
            </a:r>
            <a:endParaRPr lang="zh-CN" altLang="en-US" sz="1400"/>
          </a:p>
        </p:txBody>
      </p:sp>
      <p:sp>
        <p:nvSpPr>
          <p:cNvPr id="6" name="燕尾形 5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5552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分层抽象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一次调用经历了什么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1225" y="1283335"/>
            <a:ext cx="48412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我们把框架分为</a:t>
            </a:r>
            <a:r>
              <a:rPr lang="en-US" altLang="zh-CN"/>
              <a:t>Server</a:t>
            </a:r>
            <a:r>
              <a:rPr lang="zh-CN" altLang="en-US"/>
              <a:t>端和</a:t>
            </a:r>
            <a:r>
              <a:rPr lang="en-US" altLang="zh-CN"/>
              <a:t>Client</a:t>
            </a:r>
            <a:r>
              <a:rPr lang="zh-CN" altLang="en-US"/>
              <a:t>端, 分别在纵向进行分层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服务端分为Transport，</a:t>
            </a:r>
            <a:r>
              <a:rPr lang="en-US" altLang="zh-CN">
                <a:sym typeface="+mn-ea"/>
              </a:rPr>
              <a:t>Router(HTTP)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 </a:t>
            </a:r>
            <a:r>
              <a:rPr lang="en-US" altLang="zh-CN"/>
              <a:t>Body </a:t>
            </a:r>
            <a:r>
              <a:rPr lang="zh-CN" altLang="en-US"/>
              <a:t>Codec，</a:t>
            </a:r>
            <a:r>
              <a:rPr lang="en-US" altLang="zh-CN"/>
              <a:t>Middleware(Inteceptor)</a:t>
            </a:r>
            <a:r>
              <a:rPr lang="zh-CN" altLang="en-US"/>
              <a:t>和</a:t>
            </a:r>
            <a:r>
              <a:rPr lang="en-US" altLang="zh-CN"/>
              <a:t>Server Stub Interface</a:t>
            </a:r>
            <a:r>
              <a:rPr lang="zh-CN" altLang="en-US"/>
              <a:t>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客户端分为Transport，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 Codec，寻址，</a:t>
            </a:r>
            <a:r>
              <a:rPr lang="en-US" altLang="zh-CN">
                <a:sym typeface="+mn-ea"/>
              </a:rPr>
              <a:t>Middleware(Inteceptor)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Client Stub Interface</a:t>
            </a:r>
            <a:r>
              <a:rPr lang="zh-CN" altLang="en-US">
                <a:sym typeface="+mn-ea"/>
              </a:rPr>
              <a:t>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endParaRPr lang="zh-CN" altLang="en-US"/>
          </a:p>
        </p:txBody>
      </p:sp>
      <p:pic>
        <p:nvPicPr>
          <p:cNvPr id="2" name="图片 1" descr="kratos架构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683260"/>
            <a:ext cx="6284595" cy="6174740"/>
          </a:xfrm>
          <a:prstGeom prst="rect">
            <a:avLst/>
          </a:prstGeom>
        </p:spPr>
      </p:pic>
      <p:sp>
        <p:nvSpPr>
          <p:cNvPr id="6" name="燕尾形 5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3633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能力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功能全景图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功能特性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675" y="1824355"/>
            <a:ext cx="12284710" cy="3262630"/>
          </a:xfrm>
          <a:prstGeom prst="rect">
            <a:avLst/>
          </a:prstGeom>
        </p:spPr>
      </p:pic>
      <p:sp>
        <p:nvSpPr>
          <p:cNvPr id="2" name="燕尾形 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4243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拦截器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Routers: Essential, everywhere, and yet exasperatingly elusive | Stardust |  Starbeamrainbowlab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90" y="791316"/>
            <a:ext cx="2459920" cy="24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267700" y="1407795"/>
            <a:ext cx="3561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洋葱模型”依次从外向内传递请求，最内层处理业务逻辑后，再由内向外传递响应。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5" y="705248"/>
            <a:ext cx="3194411" cy="26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895465" y="4488815"/>
            <a:ext cx="5001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拦截器的常见实现有递归调用，链式回调， 数组遍历等方式。 </a:t>
            </a:r>
            <a:r>
              <a:rPr lang="en-US" altLang="zh-CN"/>
              <a:t>Kratos</a:t>
            </a:r>
            <a:r>
              <a:rPr lang="zh-CN" altLang="en-US"/>
              <a:t>使用的是递归调用，通过</a:t>
            </a:r>
            <a:r>
              <a:rPr lang="en-US" altLang="zh-CN"/>
              <a:t>Chain(m ...Middleares)</a:t>
            </a:r>
            <a:r>
              <a:rPr lang="zh-CN" altLang="en-US"/>
              <a:t>组装成递归调用链。达到的效果是单个</a:t>
            </a:r>
            <a:r>
              <a:rPr lang="en-US" altLang="zh-CN"/>
              <a:t>Middleware(</a:t>
            </a:r>
            <a:r>
              <a:rPr lang="en-US" altLang="zh-CN">
                <a:sym typeface="+mn-ea"/>
              </a:rPr>
              <a:t>Inteceptor</a:t>
            </a:r>
            <a:r>
              <a:rPr lang="en-US" altLang="zh-CN"/>
              <a:t>)</a:t>
            </a:r>
            <a:r>
              <a:rPr lang="zh-CN" altLang="en-US"/>
              <a:t>在RPC调用前后都能拦截</a:t>
            </a:r>
            <a:r>
              <a:rPr lang="en-US" altLang="zh-CN"/>
              <a:t>Request</a:t>
            </a:r>
            <a:r>
              <a:rPr lang="zh-CN" altLang="en-US"/>
              <a:t>或者</a:t>
            </a:r>
            <a:r>
              <a:rPr lang="en-US" altLang="zh-CN"/>
              <a:t>Response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" y="3437255"/>
            <a:ext cx="6043295" cy="3299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4243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寻址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路由与负载均衡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4435" y="670560"/>
            <a:ext cx="3992880" cy="6260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861060"/>
            <a:ext cx="6894830" cy="573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4243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可用性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统一健康检查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4935" y="834390"/>
            <a:ext cx="3877945" cy="5440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4295" y="6372860"/>
            <a:ext cx="430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健康检查接口grpc_health_v1</a:t>
            </a:r>
            <a:r>
              <a:rPr lang="en-US" altLang="zh-CN"/>
              <a:t>.Health 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8810" y="3776980"/>
            <a:ext cx="4691380" cy="2964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718810" y="754380"/>
            <a:ext cx="52082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Kratos</a:t>
            </a:r>
            <a:r>
              <a:rPr lang="zh-CN" altLang="en-US"/>
              <a:t>实现了google.golang.org/grpc/health/grpc_health_v1的标准接口。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可以对接</a:t>
            </a:r>
            <a:r>
              <a:rPr lang="en-US" altLang="zh-CN"/>
              <a:t>k8s liveness probe</a:t>
            </a:r>
            <a:r>
              <a:rPr lang="zh-CN" altLang="en-US"/>
              <a:t>和</a:t>
            </a:r>
            <a:r>
              <a:rPr lang="en-US" altLang="zh-CN"/>
              <a:t>readiness probe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可以对接</a:t>
            </a:r>
            <a:r>
              <a:rPr lang="en-US" altLang="zh-CN"/>
              <a:t>consul agent</a:t>
            </a:r>
            <a:r>
              <a:rPr lang="zh-CN" altLang="en-US"/>
              <a:t>的反向健康探测接口。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未来</a:t>
            </a:r>
            <a:r>
              <a:rPr lang="en-US" altLang="zh-CN"/>
              <a:t>kratos client</a:t>
            </a:r>
            <a:r>
              <a:rPr lang="zh-CN" altLang="en-US"/>
              <a:t>负载均衡策略也会加入对该接口的探测。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7124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kratos layout -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始于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protobuf&amp;google api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1994535"/>
            <a:ext cx="3619500" cy="4117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1994535"/>
            <a:ext cx="3763645" cy="41954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45" y="2897505"/>
            <a:ext cx="3778885" cy="31534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6690" y="6256020"/>
            <a:ext cx="376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protobuf</a:t>
            </a:r>
            <a:r>
              <a:rPr lang="zh-CN" altLang="en-US"/>
              <a:t>和</a:t>
            </a:r>
            <a:r>
              <a:rPr lang="en-US" altLang="zh-CN"/>
              <a:t>google api</a:t>
            </a:r>
            <a:r>
              <a:rPr lang="zh-CN" altLang="en-US"/>
              <a:t>的</a:t>
            </a:r>
            <a:r>
              <a:rPr lang="en-US" altLang="zh-CN"/>
              <a:t>IDL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86250" y="6293485"/>
            <a:ext cx="376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生成的</a:t>
            </a:r>
            <a:r>
              <a:rPr lang="en-US" altLang="zh-CN"/>
              <a:t>open api v3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34045" y="6256020"/>
            <a:ext cx="376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生成的</a:t>
            </a:r>
            <a:r>
              <a:rPr lang="en-US" altLang="zh-CN"/>
              <a:t>errors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4480" y="1050290"/>
            <a:ext cx="7520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kratos new</a:t>
            </a:r>
            <a:r>
              <a:rPr lang="en-US" altLang="zh-CN"/>
              <a:t> -r &lt;layout_repo_url&gt;</a:t>
            </a:r>
            <a:r>
              <a:rPr lang="zh-CN" altLang="en-US"/>
              <a:t> helloworld</a:t>
            </a:r>
            <a:r>
              <a:rPr lang="en-US" altLang="zh-CN"/>
              <a:t> &amp;&amp; kratos run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8816" y="705559"/>
            <a:ext cx="12192007" cy="30848"/>
          </a:xfrm>
          <a:prstGeom prst="rect">
            <a:avLst/>
          </a:prstGeom>
          <a:solidFill>
            <a:srgbClr val="62D5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7" y="705559"/>
            <a:ext cx="8685035" cy="30848"/>
          </a:xfrm>
          <a:prstGeom prst="rect">
            <a:avLst/>
          </a:prstGeom>
          <a:solidFill>
            <a:srgbClr val="2B65E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2B65E3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47145"/>
            <a:ext cx="6297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❭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迈向云原生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Proxyless ServiceMesh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804265" y="260195"/>
            <a:ext cx="720000" cy="237600"/>
          </a:xfrm>
          <a:prstGeom prst="homePlat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8512516" y="260195"/>
            <a:ext cx="720000" cy="237600"/>
          </a:xfrm>
          <a:prstGeom prst="chevron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9220767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9929018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10637269" y="260195"/>
            <a:ext cx="720000" cy="237600"/>
          </a:xfrm>
          <a:prstGeom prst="chevron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scaled="1"/>
          </a:gra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演进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345519" y="260195"/>
            <a:ext cx="720000" cy="237600"/>
          </a:xfrm>
          <a:prstGeom prst="chevron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kumimoji="1"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proxy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705485"/>
            <a:ext cx="9142095" cy="4353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970" y="4773295"/>
            <a:ext cx="5153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拥抱云原生标准，不绑定背后实现和云厂商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性能更好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运维、学习、排障成本更低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跨进程</a:t>
            </a:r>
            <a:r>
              <a:rPr lang="en-US" altLang="zh-CN"/>
              <a:t>context</a:t>
            </a:r>
            <a:r>
              <a:rPr lang="zh-CN" altLang="en-US"/>
              <a:t>传递（</a:t>
            </a:r>
            <a:r>
              <a:rPr lang="en-US" altLang="zh-CN"/>
              <a:t>trace</a:t>
            </a:r>
            <a:r>
              <a:rPr lang="zh-CN" altLang="en-US"/>
              <a:t>信息无须手动传递）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190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</vt:lpstr>
      <vt:lpstr>Wingdings</vt:lpstr>
      <vt:lpstr>宋体</vt:lpstr>
      <vt:lpstr>Arial Unicode MS</vt:lpstr>
      <vt:lpstr>Calibri</vt:lpstr>
      <vt:lpstr>Helvetica Neue</vt:lpstr>
      <vt:lpstr>宋体-简</vt:lpstr>
      <vt:lpstr>Menlo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longxboy</cp:lastModifiedBy>
  <cp:revision>307</cp:revision>
  <dcterms:created xsi:type="dcterms:W3CDTF">2022-01-13T11:57:49Z</dcterms:created>
  <dcterms:modified xsi:type="dcterms:W3CDTF">2022-01-13T11:57:49Z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  <property fmtid="{D5CDD505-2E9C-101B-9397-08002B2CF9AE}" pid="3" name="ICV">
    <vt:lpwstr>CB6ADAC612F44499A7588719CB6D911E</vt:lpwstr>
  </property>
</Properties>
</file>