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9" r:id="rId3"/>
    <p:sldId id="280" r:id="rId4"/>
    <p:sldId id="258" r:id="rId5"/>
    <p:sldId id="259" r:id="rId6"/>
    <p:sldId id="270" r:id="rId7"/>
    <p:sldId id="269" r:id="rId8"/>
    <p:sldId id="271" r:id="rId9"/>
    <p:sldId id="260" r:id="rId10"/>
    <p:sldId id="261" r:id="rId11"/>
    <p:sldId id="267" r:id="rId12"/>
    <p:sldId id="273" r:id="rId13"/>
    <p:sldId id="274" r:id="rId14"/>
    <p:sldId id="281" r:id="rId15"/>
    <p:sldId id="275" r:id="rId16"/>
    <p:sldId id="276" r:id="rId17"/>
    <p:sldId id="282" r:id="rId18"/>
    <p:sldId id="277" r:id="rId19"/>
    <p:sldId id="278" r:id="rId20"/>
    <p:sldId id="283" r:id="rId21"/>
    <p:sldId id="284" r:id="rId22"/>
    <p:sldId id="285"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DA8A"/>
    <a:srgbClr val="CFD4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38" autoAdjust="0"/>
  </p:normalViewPr>
  <p:slideViewPr>
    <p:cSldViewPr>
      <p:cViewPr varScale="1">
        <p:scale>
          <a:sx n="74" d="100"/>
          <a:sy n="74" d="100"/>
        </p:scale>
        <p:origin x="-143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CCD96E2-0DB1-49FC-A0A4-98D6B57D7A6C}" type="datetimeFigureOut">
              <a:rPr lang="en-US"/>
              <a:pPr>
                <a:defRPr/>
              </a:pPr>
              <a:t>10/22/2013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B5AE20B-B01C-4DB6-894F-18CB79649644}" type="slidenum">
              <a:rPr lang="en-US"/>
              <a:pPr>
                <a:defRPr/>
              </a:pPr>
              <a:t>‹#›</a:t>
            </a:fld>
            <a:endParaRPr lang="en-US" dirty="0"/>
          </a:p>
        </p:txBody>
      </p:sp>
    </p:spTree>
    <p:extLst>
      <p:ext uri="{BB962C8B-B14F-4D97-AF65-F5344CB8AC3E}">
        <p14:creationId xmlns:p14="http://schemas.microsoft.com/office/powerpoint/2010/main" val="314508274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
        <p:nvSpPr>
          <p:cNvPr id="153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7BC54E4-9290-4DAB-99DB-4236665B517E}" type="slidenum">
              <a:rPr lang="en-US">
                <a:cs typeface="Arial" charset="0"/>
              </a:rPr>
              <a:pPr fontAlgn="base">
                <a:spcBef>
                  <a:spcPct val="0"/>
                </a:spcBef>
                <a:spcAft>
                  <a:spcPct val="0"/>
                </a:spcAft>
              </a:pPr>
              <a:t>1</a:t>
            </a:fld>
            <a:endParaRPr lang="en-US" dirty="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36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9D120F1-70BF-4460-8A28-49876DA00CBA}" type="datetimeFigureOut">
              <a:rPr lang="en-US"/>
              <a:pPr>
                <a:defRPr/>
              </a:pPr>
              <a:t>10/22/2013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E990F641-6DA5-4CD6-A8E0-47307432BCF4}"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40097C-1B0D-4A6E-9283-449633323636}" type="datetimeFigureOut">
              <a:rPr lang="en-US"/>
              <a:pPr>
                <a:defRPr/>
              </a:pPr>
              <a:t>10/22/2013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31E218C-B8EA-4D32-94B2-18275B26288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1AC0002-893D-40E3-BE75-CEBD7AB3566B}" type="datetimeFigureOut">
              <a:rPr lang="en-US"/>
              <a:pPr>
                <a:defRPr/>
              </a:pPr>
              <a:t>10/22/2013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29A96D3-6129-4B6E-9799-A996FB10935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lang="en-US" sz="2900" b="1" kern="1200" smtClean="0">
                <a:solidFill>
                  <a:schemeClr val="tx2"/>
                </a:solidFill>
                <a:latin typeface="+mj-lt"/>
                <a:ea typeface="+mj-ea"/>
                <a:cs typeface="+mj-cs"/>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578910FD-3640-40F6-9D7F-D3F7BFA18AD4}" type="datetimeFigureOut">
              <a:rPr lang="en-US"/>
              <a:pPr>
                <a:defRPr/>
              </a:pPr>
              <a:t>10/22/2013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B610AB4-A2BD-4B08-9EAC-326039E029D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7D14915-1D73-41AF-A254-C464FDF126FF}" type="datetimeFigureOut">
              <a:rPr lang="en-US"/>
              <a:pPr>
                <a:defRPr/>
              </a:pPr>
              <a:t>10/22/2013</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29F35A9-C62F-4A3B-B9E1-4B36CD9CA27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F519493-D335-4D45-99BD-67B3213C9CE2}" type="datetimeFigureOut">
              <a:rPr lang="en-US"/>
              <a:pPr>
                <a:defRPr/>
              </a:pPr>
              <a:t>10/22/2013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36F15B5-DD62-48CB-8647-34D2CEAB0FF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21BFDC31-05BE-47A3-84DD-D57DDDC1F293}" type="datetimeFigureOut">
              <a:rPr lang="en-US"/>
              <a:pPr>
                <a:defRPr/>
              </a:pPr>
              <a:t>10/22/2013</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CA153FB8-5598-4AF9-9C7C-217E849E54D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B6BF7D7-380C-4B27-875A-C9E50042C60F}" type="datetimeFigureOut">
              <a:rPr lang="en-US"/>
              <a:pPr>
                <a:defRPr/>
              </a:pPr>
              <a:t>10/22/2013</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B72CD58-4810-47E9-8226-66EE09DFC34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7EF893B-D98E-4B7A-875F-A73591CF9799}" type="datetimeFigureOut">
              <a:rPr lang="en-US"/>
              <a:pPr>
                <a:defRPr/>
              </a:pPr>
              <a:t>10/22/2013</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2FCBA88-77C2-451F-BD31-56E0111ECAA7}"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83CD6C1-7C51-4E3D-BDF5-0F5ECCE9D670}" type="datetimeFigureOut">
              <a:rPr lang="en-US"/>
              <a:pPr>
                <a:defRPr/>
              </a:pPr>
              <a:t>10/22/2013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83619326-5A27-401A-A2E2-DBFED808970E}"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0F5685E-C315-45C4-9C12-333AEFDCFC62}" type="datetimeFigureOut">
              <a:rPr lang="en-US"/>
              <a:pPr>
                <a:defRPr/>
              </a:pPr>
              <a:t>10/22/2013</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06473DB-FC5D-4E62-9952-0C2F3CC85193}"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A14E38FF-BEF4-43CD-AE4C-A02A32A606DA}" type="datetimeFigureOut">
              <a:rPr lang="en-US"/>
              <a:pPr>
                <a:defRPr/>
              </a:pPr>
              <a:t>10/22/2013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B11E846B-92E1-4E9D-B59B-4B5BF822495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l" rtl="0" fontAlgn="base">
        <a:spcBef>
          <a:spcPct val="0"/>
        </a:spcBef>
        <a:spcAft>
          <a:spcPct val="0"/>
        </a:spcAft>
        <a:defRPr lang="en-US" sz="2900" b="1" kern="1200" smtClean="0">
          <a:solidFill>
            <a:schemeClr val="tx2"/>
          </a:solidFill>
          <a:latin typeface="+mj-lt"/>
          <a:ea typeface="+mj-ea"/>
          <a:cs typeface="+mj-cs"/>
        </a:defRPr>
      </a:lvl1pPr>
      <a:lvl2pPr algn="ctr" rtl="0" fontAlgn="base">
        <a:spcBef>
          <a:spcPct val="0"/>
        </a:spcBef>
        <a:spcAft>
          <a:spcPct val="0"/>
        </a:spcAft>
        <a:defRPr sz="4400">
          <a:solidFill>
            <a:schemeClr val="tx1"/>
          </a:solidFill>
          <a:latin typeface="Arial" charset="0"/>
        </a:defRPr>
      </a:lvl2pPr>
      <a:lvl3pPr algn="ctr" rtl="0" fontAlgn="base">
        <a:spcBef>
          <a:spcPct val="0"/>
        </a:spcBef>
        <a:spcAft>
          <a:spcPct val="0"/>
        </a:spcAft>
        <a:defRPr sz="4400">
          <a:solidFill>
            <a:schemeClr val="tx1"/>
          </a:solidFill>
          <a:latin typeface="Arial" charset="0"/>
        </a:defRPr>
      </a:lvl3pPr>
      <a:lvl4pPr algn="ctr" rtl="0" fontAlgn="base">
        <a:spcBef>
          <a:spcPct val="0"/>
        </a:spcBef>
        <a:spcAft>
          <a:spcPct val="0"/>
        </a:spcAft>
        <a:defRPr sz="4400">
          <a:solidFill>
            <a:schemeClr val="tx1"/>
          </a:solidFill>
          <a:latin typeface="Arial" charset="0"/>
        </a:defRPr>
      </a:lvl4pPr>
      <a:lvl5pPr algn="ctr" rtl="0" fontAlgn="base">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ogletreedeakins.com/publications/2013-03-13/portland-paid-sick-leave-ordinance-passes#sthash.yKodos6A.dpu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600200"/>
            <a:ext cx="9144000" cy="2743200"/>
          </a:xfrm>
        </p:spPr>
        <p:txBody>
          <a:bodyPr rtlCol="0">
            <a:normAutofit/>
          </a:bodyPr>
          <a:lstStyle/>
          <a:p>
            <a:pPr fontAlgn="auto">
              <a:spcAft>
                <a:spcPts val="0"/>
              </a:spcAft>
              <a:defRPr/>
            </a:pPr>
            <a:r>
              <a:rPr lang="en-US" sz="3600" cap="all" dirty="0" smtClean="0">
                <a:solidFill>
                  <a:schemeClr val="bg1"/>
                </a:solidFill>
                <a:cs typeface="Times New Roman" pitchFamily="18" charset="0"/>
              </a:rPr>
              <a:t>WHAT’S NEW IN </a:t>
            </a:r>
            <a:br>
              <a:rPr lang="en-US" sz="3600" cap="all" dirty="0" smtClean="0">
                <a:solidFill>
                  <a:schemeClr val="bg1"/>
                </a:solidFill>
                <a:cs typeface="Times New Roman" pitchFamily="18" charset="0"/>
              </a:rPr>
            </a:br>
            <a:r>
              <a:rPr lang="en-US" sz="3600" cap="all" dirty="0" smtClean="0">
                <a:solidFill>
                  <a:schemeClr val="bg1"/>
                </a:solidFill>
                <a:cs typeface="Times New Roman" pitchFamily="18" charset="0"/>
              </a:rPr>
              <a:t>EMPLOYMENT LAW</a:t>
            </a:r>
            <a:endParaRPr lang="en-US" sz="3600" cap="all" dirty="0">
              <a:solidFill>
                <a:schemeClr val="bg1"/>
              </a:solidFill>
              <a:cs typeface="Times New Roman" pitchFamily="18" charset="0"/>
            </a:endParaRPr>
          </a:p>
        </p:txBody>
      </p:sp>
      <p:sp>
        <p:nvSpPr>
          <p:cNvPr id="14339" name="Subtitle 2"/>
          <p:cNvSpPr>
            <a:spLocks noGrp="1"/>
          </p:cNvSpPr>
          <p:nvPr>
            <p:ph type="subTitle" idx="1"/>
          </p:nvPr>
        </p:nvSpPr>
        <p:spPr>
          <a:xfrm>
            <a:off x="1371600" y="4343400"/>
            <a:ext cx="6400800" cy="1828800"/>
          </a:xfrm>
        </p:spPr>
        <p:txBody>
          <a:bodyPr anchor="ctr"/>
          <a:lstStyle/>
          <a:p>
            <a:r>
              <a:rPr lang="en-US" dirty="0" smtClean="0">
                <a:solidFill>
                  <a:srgbClr val="DEDA8A"/>
                </a:solidFill>
                <a:cs typeface="Times New Roman" pitchFamily="18" charset="0"/>
              </a:rPr>
              <a:t>William E. Gaar</a:t>
            </a:r>
          </a:p>
          <a:p>
            <a:r>
              <a:rPr lang="en-US" dirty="0" smtClean="0">
                <a:solidFill>
                  <a:srgbClr val="DEDA8A"/>
                </a:solidFill>
                <a:cs typeface="Times New Roman" pitchFamily="18" charset="0"/>
              </a:rPr>
              <a:t>Jillian Pollock</a:t>
            </a:r>
          </a:p>
          <a:p>
            <a:r>
              <a:rPr lang="en-US" sz="1800" dirty="0" smtClean="0">
                <a:solidFill>
                  <a:srgbClr val="DEDA8A"/>
                </a:solidFill>
                <a:cs typeface="Times New Roman" pitchFamily="18" charset="0"/>
              </a:rPr>
              <a:t>ATTORNEYS AT LAW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Eligible Employees Are Allowed Two Weeks for Each Family Member Who Has Died</a:t>
            </a:r>
            <a:endParaRPr lang="en-US" dirty="0"/>
          </a:p>
        </p:txBody>
      </p:sp>
      <p:sp>
        <p:nvSpPr>
          <p:cNvPr id="3" name="Content Placeholder 2"/>
          <p:cNvSpPr>
            <a:spLocks noGrp="1"/>
          </p:cNvSpPr>
          <p:nvPr>
            <p:ph idx="1"/>
          </p:nvPr>
        </p:nvSpPr>
        <p:spPr/>
        <p:txBody>
          <a:bodyPr/>
          <a:lstStyle/>
          <a:p>
            <a:pPr marL="0" indent="0">
              <a:buNone/>
            </a:pPr>
            <a:r>
              <a:rPr lang="en-US" dirty="0" smtClean="0"/>
              <a:t>If two family members die at the same time, a covered employee may not require the employee to take their 2 weeks’ leave concurrently.</a:t>
            </a:r>
          </a:p>
          <a:p>
            <a:pPr marL="0" indent="0">
              <a:buNone/>
            </a:pPr>
            <a:r>
              <a:rPr lang="en-US" dirty="0" smtClean="0"/>
              <a:t>The employee may take 4 weeks of leave to deal with the deaths of the 2 separate family members.</a:t>
            </a:r>
            <a:endParaRPr lang="en-US" dirty="0"/>
          </a:p>
        </p:txBody>
      </p:sp>
    </p:spTree>
    <p:extLst>
      <p:ext uri="{BB962C8B-B14F-4D97-AF65-F5344CB8AC3E}">
        <p14:creationId xmlns:p14="http://schemas.microsoft.com/office/powerpoint/2010/main" val="3877386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38200"/>
          </a:xfrm>
        </p:spPr>
        <p:txBody>
          <a:bodyPr/>
          <a:lstStyle/>
          <a:p>
            <a:pPr algn="ctr"/>
            <a:r>
              <a:rPr lang="en-US" dirty="0" smtClean="0"/>
              <a:t>Proactive approach to Newly Available Leave  </a:t>
            </a:r>
            <a:br>
              <a:rPr lang="en-US" dirty="0" smtClean="0"/>
            </a:b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Employers should review their handbooks and all policies to ensure compliance with the expansions of OFLA.</a:t>
            </a:r>
          </a:p>
          <a:p>
            <a:pPr>
              <a:buFont typeface="Wingdings" panose="05000000000000000000" pitchFamily="2" charset="2"/>
              <a:buChar char="§"/>
            </a:pPr>
            <a:r>
              <a:rPr lang="en-US" dirty="0" smtClean="0"/>
              <a:t>Managing and supervising employees training on the requirements of bereavement leave.</a:t>
            </a:r>
          </a:p>
          <a:p>
            <a:pPr>
              <a:buFont typeface="Wingdings" panose="05000000000000000000" pitchFamily="2" charset="2"/>
              <a:buChar char="§"/>
            </a:pPr>
            <a:r>
              <a:rPr lang="en-US" dirty="0" smtClean="0"/>
              <a:t>Emphasis on training that OFLA does not reduce the amount of leave to which an employee is entitled to under FMLA.</a:t>
            </a:r>
            <a:endParaRPr lang="en-US" dirty="0"/>
          </a:p>
        </p:txBody>
      </p:sp>
    </p:spTree>
    <p:extLst>
      <p:ext uri="{BB962C8B-B14F-4D97-AF65-F5344CB8AC3E}">
        <p14:creationId xmlns:p14="http://schemas.microsoft.com/office/powerpoint/2010/main" val="784727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Other Employment Law Related Bills that Passed During the 2013 Legislative Session</a:t>
            </a:r>
            <a:endParaRPr lang="en-US" dirty="0"/>
          </a:p>
        </p:txBody>
      </p:sp>
      <p:sp>
        <p:nvSpPr>
          <p:cNvPr id="3" name="Content Placeholder 2"/>
          <p:cNvSpPr>
            <a:spLocks noGrp="1"/>
          </p:cNvSpPr>
          <p:nvPr>
            <p:ph idx="1"/>
          </p:nvPr>
        </p:nvSpPr>
        <p:spPr>
          <a:xfrm>
            <a:off x="457200" y="2209800"/>
            <a:ext cx="8229600" cy="3916363"/>
          </a:xfrm>
        </p:spPr>
        <p:txBody>
          <a:bodyPr/>
          <a:lstStyle/>
          <a:p>
            <a:pPr>
              <a:buFont typeface="Wingdings" panose="05000000000000000000" pitchFamily="2" charset="2"/>
              <a:buChar char="§"/>
            </a:pPr>
            <a:r>
              <a:rPr lang="en-US" sz="2000" dirty="0" smtClean="0"/>
              <a:t>SB 1:		Veterans Day Off For Veterans</a:t>
            </a:r>
          </a:p>
          <a:p>
            <a:pPr>
              <a:buFont typeface="Wingdings" panose="05000000000000000000" pitchFamily="2" charset="2"/>
              <a:buChar char="§"/>
            </a:pPr>
            <a:r>
              <a:rPr lang="en-US" sz="2000" dirty="0" smtClean="0"/>
              <a:t>SB 678:		Protections for LLC Owners From Tort Liability 			For Workplace Injuries</a:t>
            </a:r>
          </a:p>
          <a:p>
            <a:pPr>
              <a:buFont typeface="Wingdings" panose="05000000000000000000" pitchFamily="2" charset="2"/>
              <a:buChar char="§"/>
            </a:pPr>
            <a:r>
              <a:rPr lang="en-US" sz="2000" dirty="0" smtClean="0"/>
              <a:t>HB 2111:		Updated Definition of “Disability Under Oregon 			Law</a:t>
            </a:r>
          </a:p>
          <a:p>
            <a:pPr>
              <a:buFont typeface="Wingdings" panose="05000000000000000000" pitchFamily="2" charset="2"/>
              <a:buChar char="§"/>
            </a:pPr>
            <a:r>
              <a:rPr lang="en-US" sz="2000" dirty="0" smtClean="0"/>
              <a:t>HB 2654:		Employer Social Media Protections</a:t>
            </a:r>
          </a:p>
        </p:txBody>
      </p:sp>
    </p:spTree>
    <p:extLst>
      <p:ext uri="{BB962C8B-B14F-4D97-AF65-F5344CB8AC3E}">
        <p14:creationId xmlns:p14="http://schemas.microsoft.com/office/powerpoint/2010/main" val="24093730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Veteran’s Day Off for Veterans</a:t>
            </a:r>
            <a:endParaRPr lang="en-US" dirty="0"/>
          </a:p>
        </p:txBody>
      </p:sp>
      <p:sp>
        <p:nvSpPr>
          <p:cNvPr id="3" name="Content Placeholder 2"/>
          <p:cNvSpPr>
            <a:spLocks noGrp="1"/>
          </p:cNvSpPr>
          <p:nvPr>
            <p:ph idx="1"/>
          </p:nvPr>
        </p:nvSpPr>
        <p:spPr/>
        <p:txBody>
          <a:bodyPr/>
          <a:lstStyle/>
          <a:p>
            <a:pPr marL="0" indent="0">
              <a:buNone/>
            </a:pPr>
            <a:r>
              <a:rPr lang="en-US" sz="2400" dirty="0" smtClean="0"/>
              <a:t>Effective April 4, 2013 Employers </a:t>
            </a:r>
            <a:r>
              <a:rPr lang="en-US" sz="2400" dirty="0"/>
              <a:t>shall provide </a:t>
            </a:r>
            <a:r>
              <a:rPr lang="en-US" sz="2400" dirty="0" smtClean="0"/>
              <a:t>their “Veteran” employees with </a:t>
            </a:r>
            <a:r>
              <a:rPr lang="en-US" sz="2400" dirty="0"/>
              <a:t>paid or unpaid time off for Veterans Day if: </a:t>
            </a:r>
            <a:endParaRPr lang="en-US" sz="2400" dirty="0" smtClean="0"/>
          </a:p>
          <a:p>
            <a:pPr marL="0" indent="0">
              <a:buNone/>
            </a:pPr>
            <a:endParaRPr lang="en-US" sz="2400" dirty="0" smtClean="0"/>
          </a:p>
          <a:p>
            <a:pPr marL="0" indent="0">
              <a:buNone/>
            </a:pPr>
            <a:r>
              <a:rPr lang="en-US" sz="2400" dirty="0" smtClean="0"/>
              <a:t>(a) The </a:t>
            </a:r>
            <a:r>
              <a:rPr lang="en-US" sz="2400" dirty="0"/>
              <a:t>employee would otherwise be required to work on that day; and </a:t>
            </a:r>
            <a:endParaRPr lang="en-US" sz="2400" dirty="0" smtClean="0"/>
          </a:p>
          <a:p>
            <a:pPr marL="0" indent="0">
              <a:buNone/>
            </a:pPr>
            <a:r>
              <a:rPr lang="en-US" sz="2400" dirty="0" smtClean="0"/>
              <a:t>(</a:t>
            </a:r>
            <a:r>
              <a:rPr lang="en-US" sz="2400" dirty="0"/>
              <a:t>b) The employee provides the employer with</a:t>
            </a:r>
            <a:r>
              <a:rPr lang="en-US" sz="2400" dirty="0" smtClean="0"/>
              <a:t>:</a:t>
            </a:r>
          </a:p>
          <a:p>
            <a:pPr marL="0" indent="0">
              <a:buNone/>
            </a:pPr>
            <a:r>
              <a:rPr lang="en-US" sz="2400" dirty="0"/>
              <a:t>	</a:t>
            </a:r>
            <a:r>
              <a:rPr lang="en-US" sz="2400" dirty="0" smtClean="0"/>
              <a:t> </a:t>
            </a:r>
            <a:r>
              <a:rPr lang="en-US" sz="2400" dirty="0"/>
              <a:t>(A) At least 21 calendar days' notice that the employee intends to take time off for Veterans Day; and </a:t>
            </a:r>
            <a:endParaRPr lang="en-US" sz="2400" dirty="0" smtClean="0"/>
          </a:p>
          <a:p>
            <a:pPr marL="0" indent="0">
              <a:buNone/>
            </a:pPr>
            <a:r>
              <a:rPr lang="en-US" sz="2400" dirty="0"/>
              <a:t>	</a:t>
            </a:r>
            <a:r>
              <a:rPr lang="en-US" sz="2400" dirty="0" smtClean="0"/>
              <a:t>(</a:t>
            </a:r>
            <a:r>
              <a:rPr lang="en-US" sz="2400" dirty="0"/>
              <a:t>B) Documents showing that the employee is a veteran as defined in ORS 408.225. </a:t>
            </a:r>
            <a:endParaRPr lang="en-US" sz="2400"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2209981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WHO IS A VETERAN?</a:t>
            </a:r>
            <a:endParaRPr lang="en-US" dirty="0"/>
          </a:p>
        </p:txBody>
      </p:sp>
      <p:sp>
        <p:nvSpPr>
          <p:cNvPr id="3" name="Content Placeholder 2"/>
          <p:cNvSpPr>
            <a:spLocks noGrp="1"/>
          </p:cNvSpPr>
          <p:nvPr>
            <p:ph idx="1"/>
          </p:nvPr>
        </p:nvSpPr>
        <p:spPr>
          <a:xfrm>
            <a:off x="457200" y="1828800"/>
            <a:ext cx="8229600" cy="4297363"/>
          </a:xfrm>
        </p:spPr>
        <p:txBody>
          <a:bodyPr/>
          <a:lstStyle/>
          <a:p>
            <a:pPr marL="0" indent="0">
              <a:buNone/>
            </a:pPr>
            <a:r>
              <a:rPr lang="en-US" dirty="0" smtClean="0"/>
              <a:t>Generally a Veteran is an employee who has been honorably discharged and has: </a:t>
            </a:r>
          </a:p>
          <a:p>
            <a:pPr>
              <a:buFont typeface="Wingdings" panose="05000000000000000000" pitchFamily="2" charset="2"/>
              <a:buChar char="§"/>
            </a:pPr>
            <a:r>
              <a:rPr lang="en-US" dirty="0" smtClean="0"/>
              <a:t>Served 178 consecutive or more days;</a:t>
            </a:r>
          </a:p>
          <a:p>
            <a:pPr>
              <a:buFont typeface="Wingdings" panose="05000000000000000000" pitchFamily="2" charset="2"/>
              <a:buChar char="§"/>
            </a:pPr>
            <a:r>
              <a:rPr lang="en-US" dirty="0" smtClean="0"/>
              <a:t>Served 178 days or less and was released due to a service related disability;</a:t>
            </a:r>
          </a:p>
          <a:p>
            <a:pPr>
              <a:buFont typeface="Wingdings" panose="05000000000000000000" pitchFamily="2" charset="2"/>
              <a:buChar char="§"/>
            </a:pPr>
            <a:r>
              <a:rPr lang="en-US" dirty="0" smtClean="0"/>
              <a:t>Served 1 day in a combat zone.</a:t>
            </a:r>
          </a:p>
          <a:p>
            <a:endParaRPr lang="en-US" dirty="0"/>
          </a:p>
        </p:txBody>
      </p:sp>
    </p:spTree>
    <p:extLst>
      <p:ext uri="{BB962C8B-B14F-4D97-AF65-F5344CB8AC3E}">
        <p14:creationId xmlns:p14="http://schemas.microsoft.com/office/powerpoint/2010/main" val="2294252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Protections for LLC Owners From Tort Liability For Workplace Injuries</a:t>
            </a:r>
            <a:endParaRPr lang="en-US" dirty="0"/>
          </a:p>
        </p:txBody>
      </p:sp>
      <p:sp>
        <p:nvSpPr>
          <p:cNvPr id="3" name="Content Placeholder 2"/>
          <p:cNvSpPr>
            <a:spLocks noGrp="1"/>
          </p:cNvSpPr>
          <p:nvPr>
            <p:ph idx="1"/>
          </p:nvPr>
        </p:nvSpPr>
        <p:spPr>
          <a:xfrm>
            <a:off x="457200" y="1981200"/>
            <a:ext cx="8229600" cy="4144963"/>
          </a:xfrm>
        </p:spPr>
        <p:txBody>
          <a:bodyPr/>
          <a:lstStyle/>
          <a:p>
            <a:pPr marL="0" indent="0" algn="just">
              <a:buNone/>
            </a:pPr>
            <a:r>
              <a:rPr lang="en-US" sz="2400" dirty="0" smtClean="0"/>
              <a:t>Oregon legislature overruled a tortured Court of Appeals opinion that allowed an employee to sue his employer if the employer was a member-managed LLC when injured on the job instead of requiring the employee’s exclusive remedy to be the workers’ compensation system. </a:t>
            </a:r>
          </a:p>
          <a:p>
            <a:pPr marL="0" indent="0" algn="just">
              <a:buNone/>
            </a:pPr>
            <a:endParaRPr lang="en-US" sz="2400" dirty="0"/>
          </a:p>
          <a:p>
            <a:pPr marL="0" indent="0" algn="just">
              <a:buNone/>
            </a:pPr>
            <a:r>
              <a:rPr lang="en-US" sz="2400" dirty="0" smtClean="0"/>
              <a:t>Now – Regardless of your entity formation, LLC’s that are member managed fall within the exclusive protection provisions afforded by Oregon’s workers’ compensation laws. </a:t>
            </a:r>
            <a:endParaRPr lang="en-US" sz="2400" dirty="0"/>
          </a:p>
        </p:txBody>
      </p:sp>
    </p:spTree>
    <p:extLst>
      <p:ext uri="{BB962C8B-B14F-4D97-AF65-F5344CB8AC3E}">
        <p14:creationId xmlns:p14="http://schemas.microsoft.com/office/powerpoint/2010/main" val="39584086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 2111:	Update Definition of “Disability” Under Oregon Law – Covers Employers with Six or more Employees</a:t>
            </a:r>
            <a:endParaRPr lang="en-US" dirty="0"/>
          </a:p>
        </p:txBody>
      </p:sp>
      <p:sp>
        <p:nvSpPr>
          <p:cNvPr id="3" name="Content Placeholder 2"/>
          <p:cNvSpPr>
            <a:spLocks noGrp="1"/>
          </p:cNvSpPr>
          <p:nvPr>
            <p:ph idx="1"/>
          </p:nvPr>
        </p:nvSpPr>
        <p:spPr>
          <a:xfrm>
            <a:off x="457200" y="1752600"/>
            <a:ext cx="8229600" cy="4297363"/>
          </a:xfrm>
        </p:spPr>
        <p:txBody>
          <a:bodyPr/>
          <a:lstStyle/>
          <a:p>
            <a:pPr marL="0" indent="0">
              <a:buNone/>
            </a:pPr>
            <a:r>
              <a:rPr lang="en-US" sz="1600" dirty="0" smtClean="0"/>
              <a:t>HB 2111 revises standard for determination of whether individual is substantially limited in major life activity.</a:t>
            </a:r>
          </a:p>
          <a:p>
            <a:pPr marL="0" indent="0">
              <a:buNone/>
            </a:pPr>
            <a:r>
              <a:rPr lang="en-US" sz="1600" dirty="0" smtClean="0"/>
              <a:t>Effective January 1, 2014, ORS </a:t>
            </a:r>
            <a:r>
              <a:rPr lang="en-US" sz="1600" dirty="0"/>
              <a:t>659A.104 is amended to read: </a:t>
            </a:r>
            <a:endParaRPr lang="en-US" sz="1600" dirty="0" smtClean="0"/>
          </a:p>
          <a:p>
            <a:pPr marL="0" indent="0" algn="just">
              <a:buNone/>
            </a:pPr>
            <a:r>
              <a:rPr lang="en-US" sz="1600" dirty="0" smtClean="0"/>
              <a:t>659A.104</a:t>
            </a:r>
            <a:r>
              <a:rPr lang="en-US" sz="1600" dirty="0"/>
              <a:t>. (1) An individual has a disability for the purposes of ORS 659A.103 to 659A.145 if the individual meets any one of the following criteria: </a:t>
            </a:r>
            <a:endParaRPr lang="en-US" sz="1600" dirty="0" smtClean="0"/>
          </a:p>
          <a:p>
            <a:pPr marL="0" indent="0" algn="just">
              <a:buNone/>
            </a:pPr>
            <a:r>
              <a:rPr lang="en-US" sz="1600" dirty="0" smtClean="0"/>
              <a:t>(a) The </a:t>
            </a:r>
            <a:r>
              <a:rPr lang="en-US" sz="1600" dirty="0"/>
              <a:t>individual has a physical or mental impairment that substantially limits one or more major life activities of the individual. </a:t>
            </a:r>
            <a:endParaRPr lang="en-US" sz="1600" dirty="0" smtClean="0"/>
          </a:p>
          <a:p>
            <a:pPr marL="0" indent="0" algn="just">
              <a:buNone/>
            </a:pPr>
            <a:r>
              <a:rPr lang="en-US" sz="1600" dirty="0" smtClean="0"/>
              <a:t>(</a:t>
            </a:r>
            <a:r>
              <a:rPr lang="en-US" sz="1600" dirty="0"/>
              <a:t>b) The individual has a record of having a physical or mental impairment that substantially limits one or more major life activities of the individual. For the purposes of this paragraph, an individual has a record of having a physical or mental impairment if the individual has a history of, or has been misclassified as having, a physical or mental impairment that substantially limits one or more major life activities of the individual. </a:t>
            </a:r>
            <a:endParaRPr lang="en-US" sz="1600" dirty="0" smtClean="0"/>
          </a:p>
          <a:p>
            <a:pPr marL="0" indent="0" algn="just">
              <a:buNone/>
            </a:pPr>
            <a:r>
              <a:rPr lang="en-US" sz="1600" dirty="0"/>
              <a:t>(2) Activities and functions that are considered major life activities for the purpose of determining if an individual has a disability include but are not limited to: (a) Caring for oneself; (b) Performing manual tasks; (c) Seeing; (d) Hearing; (e) Eating; (f) Sleeping; </a:t>
            </a:r>
            <a:endParaRPr lang="en-US" sz="1600" dirty="0" smtClean="0"/>
          </a:p>
          <a:p>
            <a:pPr marL="0" indent="0" algn="just">
              <a:buNone/>
            </a:pPr>
            <a:endParaRPr lang="en-US" sz="1600" dirty="0"/>
          </a:p>
        </p:txBody>
      </p:sp>
    </p:spTree>
    <p:extLst>
      <p:ext uri="{BB962C8B-B14F-4D97-AF65-F5344CB8AC3E}">
        <p14:creationId xmlns:p14="http://schemas.microsoft.com/office/powerpoint/2010/main" val="27455073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CRITICAL ASPECT OF DISABILITY DEFINITION IS ITS TEMPORARY NATURE</a:t>
            </a:r>
            <a:endParaRPr lang="en-US" dirty="0"/>
          </a:p>
        </p:txBody>
      </p:sp>
      <p:sp>
        <p:nvSpPr>
          <p:cNvPr id="3" name="Content Placeholder 2"/>
          <p:cNvSpPr>
            <a:spLocks noGrp="1"/>
          </p:cNvSpPr>
          <p:nvPr>
            <p:ph idx="1"/>
          </p:nvPr>
        </p:nvSpPr>
        <p:spPr/>
        <p:txBody>
          <a:bodyPr/>
          <a:lstStyle/>
          <a:p>
            <a:pPr marL="0" indent="0">
              <a:buNone/>
            </a:pPr>
            <a:r>
              <a:rPr lang="en-US" dirty="0" smtClean="0"/>
              <a:t>Employees are not protected if they have “minor” disability lasting less than six months – </a:t>
            </a:r>
          </a:p>
          <a:p>
            <a:pPr>
              <a:buFont typeface="Wingdings" panose="05000000000000000000" pitchFamily="2" charset="2"/>
              <a:buChar char="§"/>
            </a:pPr>
            <a:r>
              <a:rPr lang="en-US" dirty="0" smtClean="0"/>
              <a:t>Minor is not defined but examples are headaches, minor illness, minor temporary sickness. </a:t>
            </a:r>
          </a:p>
          <a:p>
            <a:pPr>
              <a:buFont typeface="Wingdings" panose="05000000000000000000" pitchFamily="2" charset="2"/>
              <a:buChar char="§"/>
            </a:pPr>
            <a:r>
              <a:rPr lang="en-US" dirty="0" smtClean="0"/>
              <a:t>Is a broken arm a disability?</a:t>
            </a:r>
          </a:p>
          <a:p>
            <a:pPr>
              <a:buFont typeface="Wingdings" panose="05000000000000000000" pitchFamily="2" charset="2"/>
              <a:buChar char="§"/>
            </a:pPr>
            <a:r>
              <a:rPr lang="en-US" dirty="0" smtClean="0"/>
              <a:t>Is a back injury that is intermittent over time?</a:t>
            </a:r>
          </a:p>
          <a:p>
            <a:pPr>
              <a:buFont typeface="Wingdings" panose="05000000000000000000" pitchFamily="2" charset="2"/>
              <a:buChar char="§"/>
            </a:pPr>
            <a:r>
              <a:rPr lang="en-US" dirty="0" smtClean="0"/>
              <a:t>Is a reconstructed knee a disability?</a:t>
            </a:r>
            <a:endParaRPr lang="en-US" dirty="0"/>
          </a:p>
        </p:txBody>
      </p:sp>
    </p:spTree>
    <p:extLst>
      <p:ext uri="{BB962C8B-B14F-4D97-AF65-F5344CB8AC3E}">
        <p14:creationId xmlns:p14="http://schemas.microsoft.com/office/powerpoint/2010/main" val="2139630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HB 2654:	Employer Social Media Protections</a:t>
            </a:r>
            <a:endParaRPr lang="en-US" dirty="0"/>
          </a:p>
        </p:txBody>
      </p:sp>
      <p:sp>
        <p:nvSpPr>
          <p:cNvPr id="3" name="Content Placeholder 2"/>
          <p:cNvSpPr>
            <a:spLocks noGrp="1"/>
          </p:cNvSpPr>
          <p:nvPr>
            <p:ph idx="1"/>
          </p:nvPr>
        </p:nvSpPr>
        <p:spPr>
          <a:xfrm>
            <a:off x="381000" y="1371600"/>
            <a:ext cx="8229600" cy="5105400"/>
          </a:xfrm>
        </p:spPr>
        <p:txBody>
          <a:bodyPr/>
          <a:lstStyle/>
          <a:p>
            <a:pPr marL="0" indent="0" algn="just">
              <a:buNone/>
            </a:pPr>
            <a:r>
              <a:rPr lang="en-US" sz="2400" dirty="0" smtClean="0"/>
              <a:t>HB 2654 prohibits an employer from requiring or requesting employee or applicant for employment to provide access to personal social media account, to add employer to social media account contact list or to allow employer to view employee’s or applicant’s personal social media account.</a:t>
            </a:r>
          </a:p>
          <a:p>
            <a:pPr marL="0" indent="0" algn="just">
              <a:buNone/>
            </a:pPr>
            <a:endParaRPr lang="en-US" sz="2400" dirty="0" smtClean="0"/>
          </a:p>
          <a:p>
            <a:pPr marL="0" indent="0">
              <a:buNone/>
            </a:pPr>
            <a:r>
              <a:rPr lang="en-US" sz="2400" b="1" dirty="0" smtClean="0"/>
              <a:t>Effective January 1, 2014, ORS </a:t>
            </a:r>
            <a:r>
              <a:rPr lang="en-US" sz="2400" b="1" dirty="0"/>
              <a:t>chapter </a:t>
            </a:r>
            <a:r>
              <a:rPr lang="en-US" sz="2400" b="1" dirty="0" smtClean="0"/>
              <a:t>659A</a:t>
            </a:r>
          </a:p>
          <a:p>
            <a:pPr marL="0" indent="0">
              <a:buNone/>
            </a:pPr>
            <a:endParaRPr lang="en-US" sz="2400" dirty="0"/>
          </a:p>
          <a:p>
            <a:pPr marL="0" indent="0">
              <a:buNone/>
            </a:pPr>
            <a:r>
              <a:rPr lang="en-US" sz="2400" dirty="0" smtClean="0"/>
              <a:t>Employers may access information that is available to the Public through an on-line account. </a:t>
            </a:r>
            <a:endParaRPr lang="en-US" sz="2400" dirty="0"/>
          </a:p>
          <a:p>
            <a:pPr marL="0" indent="0">
              <a:buNone/>
            </a:pPr>
            <a:r>
              <a:rPr lang="en-US" sz="2400" dirty="0" smtClean="0"/>
              <a:t>Proactive Measures – Social Media Policy that satisfies the NLRB guidelines and does not violate the new Social Media law.  </a:t>
            </a:r>
            <a:endParaRPr lang="en-US" sz="2400" dirty="0"/>
          </a:p>
        </p:txBody>
      </p:sp>
    </p:spTree>
    <p:extLst>
      <p:ext uri="{BB962C8B-B14F-4D97-AF65-F5344CB8AC3E}">
        <p14:creationId xmlns:p14="http://schemas.microsoft.com/office/powerpoint/2010/main" val="4167805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Portland Sick Leave Ordinance – Effective January 1, 2014</a:t>
            </a:r>
            <a:endParaRPr lang="en-US" dirty="0"/>
          </a:p>
        </p:txBody>
      </p:sp>
      <p:sp>
        <p:nvSpPr>
          <p:cNvPr id="3" name="Content Placeholder 2"/>
          <p:cNvSpPr>
            <a:spLocks noGrp="1"/>
          </p:cNvSpPr>
          <p:nvPr>
            <p:ph idx="1"/>
          </p:nvPr>
        </p:nvSpPr>
        <p:spPr>
          <a:xfrm>
            <a:off x="457200" y="1295400"/>
            <a:ext cx="8229600" cy="4830763"/>
          </a:xfrm>
        </p:spPr>
        <p:txBody>
          <a:bodyPr/>
          <a:lstStyle/>
          <a:p>
            <a:pPr marL="0" indent="0">
              <a:buNone/>
            </a:pPr>
            <a:r>
              <a:rPr lang="en-US" sz="1800" dirty="0" smtClean="0"/>
              <a:t>All Employers with employees working at least 240 hours in any calendar year in Portland must provide sick leave.  </a:t>
            </a:r>
          </a:p>
          <a:p>
            <a:pPr marL="0" indent="0">
              <a:buNone/>
            </a:pPr>
            <a:r>
              <a:rPr lang="en-US" sz="1800" dirty="0" smtClean="0"/>
              <a:t>Employers who employ six or more employees working in Portland must provide up to 40 hours of sick leave in a given year.</a:t>
            </a:r>
          </a:p>
          <a:p>
            <a:pPr marL="0" indent="0">
              <a:buNone/>
            </a:pPr>
            <a:endParaRPr lang="en-US" sz="1800" dirty="0"/>
          </a:p>
          <a:p>
            <a:pPr marL="0" indent="0">
              <a:buNone/>
            </a:pPr>
            <a:r>
              <a:rPr lang="en-US" sz="1800" dirty="0" smtClean="0"/>
              <a:t>Employers with less than six employees working in Portland must provide the employee to take up to 40 hours of UNPAID sick leave. </a:t>
            </a:r>
          </a:p>
          <a:p>
            <a:pPr marL="0" indent="0">
              <a:buNone/>
            </a:pPr>
            <a:endParaRPr lang="en-US" sz="1800" dirty="0"/>
          </a:p>
          <a:p>
            <a:pPr marL="0" indent="0">
              <a:buNone/>
            </a:pPr>
            <a:r>
              <a:rPr lang="en-US" sz="1800" dirty="0" smtClean="0"/>
              <a:t>Coverage includes telecommuting employees as well as those who complete work in Portland even if not based in Portland</a:t>
            </a:r>
          </a:p>
          <a:p>
            <a:pPr marL="0" indent="0">
              <a:buNone/>
            </a:pPr>
            <a:endParaRPr lang="en-US" sz="1800" dirty="0"/>
          </a:p>
          <a:p>
            <a:pPr marL="0" indent="0">
              <a:buNone/>
            </a:pPr>
            <a:r>
              <a:rPr lang="en-US" sz="1800" dirty="0" smtClean="0"/>
              <a:t>The </a:t>
            </a:r>
            <a:r>
              <a:rPr lang="en-US" sz="1800" dirty="0"/>
              <a:t>ordinance includes a clause prohibiting employers from discriminating or retaliating against employees who request, use, or complain that they are not receiving sick leave. A similar state-wide bill is currently being considered by the Oregon legislature, but has yet to be passed. </a:t>
            </a:r>
          </a:p>
          <a:p>
            <a:pPr marL="0" indent="0">
              <a:buNone/>
            </a:pPr>
            <a:r>
              <a:rPr lang="en-US" sz="1800" dirty="0" smtClean="0"/>
              <a:t>See </a:t>
            </a:r>
            <a:r>
              <a:rPr lang="en-US" sz="1800" dirty="0"/>
              <a:t>more at: </a:t>
            </a:r>
            <a:r>
              <a:rPr lang="en-US" sz="1800" dirty="0">
                <a:hlinkClick r:id="rId2"/>
              </a:rPr>
              <a:t>http://</a:t>
            </a:r>
            <a:r>
              <a:rPr lang="en-US" sz="1800" dirty="0" smtClean="0">
                <a:hlinkClick r:id="rId2"/>
              </a:rPr>
              <a:t>www.ogletreedeakins.com/publications/2013-03-13/portland-paid-sick-leave-ordinance-passes#sthash.yKodos6A.dpuf</a:t>
            </a:r>
            <a:endParaRPr lang="en-US" sz="1800" dirty="0" smtClean="0"/>
          </a:p>
          <a:p>
            <a:pPr marL="0" indent="0">
              <a:buNone/>
            </a:pPr>
            <a:endParaRPr lang="en-US" sz="1800" dirty="0"/>
          </a:p>
        </p:txBody>
      </p:sp>
    </p:spTree>
    <p:extLst>
      <p:ext uri="{BB962C8B-B14F-4D97-AF65-F5344CB8AC3E}">
        <p14:creationId xmlns:p14="http://schemas.microsoft.com/office/powerpoint/2010/main" val="925792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RETALIATION IS THE LAWSUIT DE JURE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If you have an employee with a protected status you have the potential for a retaliation lawsuit</a:t>
            </a:r>
            <a:endParaRPr lang="en-US" b="1" dirty="0"/>
          </a:p>
          <a:p>
            <a:pPr>
              <a:buFont typeface="Wingdings" panose="05000000000000000000" pitchFamily="2" charset="2"/>
              <a:buChar char="§"/>
            </a:pPr>
            <a:r>
              <a:rPr lang="en-US" dirty="0" smtClean="0"/>
              <a:t>Most Common: Workers Compensation, ANY form of protected discrimination complaint, denial of available leave (OFLA/ADA/Workers Comp, Sick Pay, Domestic Violence)</a:t>
            </a:r>
          </a:p>
        </p:txBody>
      </p:sp>
    </p:spTree>
    <p:extLst>
      <p:ext uri="{BB962C8B-B14F-4D97-AF65-F5344CB8AC3E}">
        <p14:creationId xmlns:p14="http://schemas.microsoft.com/office/powerpoint/2010/main" val="26227420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RATE OF LEAVE ACCUMULATION</a:t>
            </a:r>
            <a:endParaRPr lang="en-US" dirty="0"/>
          </a:p>
        </p:txBody>
      </p:sp>
      <p:sp>
        <p:nvSpPr>
          <p:cNvPr id="3" name="Content Placeholder 2"/>
          <p:cNvSpPr>
            <a:spLocks noGrp="1"/>
          </p:cNvSpPr>
          <p:nvPr>
            <p:ph idx="1"/>
          </p:nvPr>
        </p:nvSpPr>
        <p:spPr>
          <a:xfrm>
            <a:off x="457200" y="2209800"/>
            <a:ext cx="8229600" cy="3916363"/>
          </a:xfrm>
        </p:spPr>
        <p:txBody>
          <a:bodyPr/>
          <a:lstStyle/>
          <a:p>
            <a:pPr>
              <a:buFont typeface="Wingdings" panose="05000000000000000000" pitchFamily="2" charset="2"/>
              <a:buChar char="§"/>
            </a:pPr>
            <a:r>
              <a:rPr lang="en-US" dirty="0" smtClean="0"/>
              <a:t>1 hour for every 30 hours performed by employee</a:t>
            </a:r>
          </a:p>
          <a:p>
            <a:pPr>
              <a:buFont typeface="Wingdings" panose="05000000000000000000" pitchFamily="2" charset="2"/>
              <a:buChar char="§"/>
            </a:pPr>
            <a:r>
              <a:rPr lang="en-US" dirty="0" smtClean="0"/>
              <a:t>Six or more: leave is paid</a:t>
            </a:r>
          </a:p>
          <a:p>
            <a:pPr>
              <a:buFont typeface="Wingdings" panose="05000000000000000000" pitchFamily="2" charset="2"/>
              <a:buChar char="§"/>
            </a:pPr>
            <a:r>
              <a:rPr lang="en-US" dirty="0" smtClean="0"/>
              <a:t>Six or less: leave is unpaid</a:t>
            </a:r>
            <a:endParaRPr lang="en-US" dirty="0"/>
          </a:p>
        </p:txBody>
      </p:sp>
    </p:spTree>
    <p:extLst>
      <p:ext uri="{BB962C8B-B14F-4D97-AF65-F5344CB8AC3E}">
        <p14:creationId xmlns:p14="http://schemas.microsoft.com/office/powerpoint/2010/main" val="31692098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MAXIMUM ACCRUAL OF SICK TIME</a:t>
            </a:r>
            <a:endParaRPr lang="en-US" dirty="0"/>
          </a:p>
        </p:txBody>
      </p:sp>
      <p:sp>
        <p:nvSpPr>
          <p:cNvPr id="3" name="Content Placeholder 2"/>
          <p:cNvSpPr>
            <a:spLocks noGrp="1"/>
          </p:cNvSpPr>
          <p:nvPr>
            <p:ph idx="1"/>
          </p:nvPr>
        </p:nvSpPr>
        <p:spPr>
          <a:xfrm>
            <a:off x="457200" y="1600200"/>
            <a:ext cx="8229600" cy="4876800"/>
          </a:xfrm>
        </p:spPr>
        <p:txBody>
          <a:bodyPr/>
          <a:lstStyle/>
          <a:p>
            <a:pPr marL="0" indent="0">
              <a:buNone/>
            </a:pPr>
            <a:r>
              <a:rPr lang="en-US" dirty="0" smtClean="0"/>
              <a:t>Unless the Employer allows more, Employees may accrue and carry over a maximum of up to 40 hours of sick time in a calendar year.</a:t>
            </a:r>
          </a:p>
          <a:p>
            <a:pPr marL="0" indent="0">
              <a:buNone/>
            </a:pPr>
            <a:endParaRPr lang="en-US" dirty="0"/>
          </a:p>
          <a:p>
            <a:pPr marL="0" indent="0">
              <a:buNone/>
            </a:pPr>
            <a:r>
              <a:rPr lang="en-US" dirty="0" smtClean="0"/>
              <a:t>Specific rules apply to use of paid unpaid leave if Employer fluctuates in size.</a:t>
            </a:r>
          </a:p>
          <a:p>
            <a:pPr marL="0" indent="0">
              <a:buNone/>
            </a:pPr>
            <a:endParaRPr lang="en-US" dirty="0"/>
          </a:p>
          <a:p>
            <a:pPr marL="0" indent="0">
              <a:buNone/>
            </a:pPr>
            <a:r>
              <a:rPr lang="en-US" dirty="0" smtClean="0"/>
              <a:t>Modify paid time off policies to avoid leave liability</a:t>
            </a:r>
            <a:endParaRPr lang="en-US" dirty="0"/>
          </a:p>
        </p:txBody>
      </p:sp>
    </p:spTree>
    <p:extLst>
      <p:ext uri="{BB962C8B-B14F-4D97-AF65-F5344CB8AC3E}">
        <p14:creationId xmlns:p14="http://schemas.microsoft.com/office/powerpoint/2010/main" val="27688632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r>
              <a:rPr lang="en-US" sz="6000" b="1" dirty="0" smtClean="0"/>
              <a:t>BUCKLEY LAW </a:t>
            </a:r>
          </a:p>
          <a:p>
            <a:pPr marL="0" indent="0" algn="ctr">
              <a:buNone/>
            </a:pPr>
            <a:r>
              <a:rPr lang="en-US" sz="2800" dirty="0" smtClean="0"/>
              <a:t>THANKS YOU FOR YOUR TIME</a:t>
            </a:r>
          </a:p>
          <a:p>
            <a:pPr marL="0" indent="0">
              <a:buNone/>
            </a:pPr>
            <a:endParaRPr lang="en-US" dirty="0"/>
          </a:p>
          <a:p>
            <a:pPr marL="0" indent="0" algn="ctr">
              <a:buNone/>
            </a:pPr>
            <a:r>
              <a:rPr lang="en-US" sz="5400" dirty="0" smtClean="0"/>
              <a:t>QUESTIONS? </a:t>
            </a:r>
            <a:endParaRPr lang="en-US" sz="5400" dirty="0"/>
          </a:p>
        </p:txBody>
      </p:sp>
    </p:spTree>
    <p:extLst>
      <p:ext uri="{BB962C8B-B14F-4D97-AF65-F5344CB8AC3E}">
        <p14:creationId xmlns:p14="http://schemas.microsoft.com/office/powerpoint/2010/main" val="2749491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AVOID RETALIATION THROUGH PROGRESSIVE DISCIPLINE</a:t>
            </a:r>
            <a:endParaRPr lang="en-US" dirty="0"/>
          </a:p>
        </p:txBody>
      </p:sp>
      <p:sp>
        <p:nvSpPr>
          <p:cNvPr id="3" name="Content Placeholder 2"/>
          <p:cNvSpPr>
            <a:spLocks noGrp="1"/>
          </p:cNvSpPr>
          <p:nvPr>
            <p:ph idx="1"/>
          </p:nvPr>
        </p:nvSpPr>
        <p:spPr>
          <a:xfrm>
            <a:off x="457200" y="1600200"/>
            <a:ext cx="8229600" cy="4724400"/>
          </a:xfrm>
        </p:spPr>
        <p:txBody>
          <a:bodyPr/>
          <a:lstStyle/>
          <a:p>
            <a:pPr>
              <a:buFont typeface="Wingdings" panose="05000000000000000000" pitchFamily="2" charset="2"/>
              <a:buChar char="§"/>
            </a:pPr>
            <a:r>
              <a:rPr lang="en-US" dirty="0" smtClean="0"/>
              <a:t>Progressive Discipline requires commitment to a process for managing employees</a:t>
            </a:r>
          </a:p>
          <a:p>
            <a:pPr>
              <a:buFont typeface="Wingdings" panose="05000000000000000000" pitchFamily="2" charset="2"/>
              <a:buChar char="§"/>
            </a:pPr>
            <a:r>
              <a:rPr lang="en-US" dirty="0" smtClean="0"/>
              <a:t>Based on severity most employees will not be disciplined for initial poor performance</a:t>
            </a:r>
          </a:p>
          <a:p>
            <a:pPr>
              <a:buFont typeface="Wingdings" panose="05000000000000000000" pitchFamily="2" charset="2"/>
              <a:buChar char="§"/>
            </a:pPr>
            <a:r>
              <a:rPr lang="en-US" dirty="0" smtClean="0"/>
              <a:t>Based on experience an employee’s poor performance is overlooked until management is forced to react</a:t>
            </a:r>
          </a:p>
          <a:p>
            <a:pPr>
              <a:buFont typeface="Wingdings" panose="05000000000000000000" pitchFamily="2" charset="2"/>
              <a:buChar char="§"/>
            </a:pPr>
            <a:r>
              <a:rPr lang="en-US" dirty="0" smtClean="0"/>
              <a:t>Ignoring poor performance is the first ingredient in a Retaliation Lawsuit</a:t>
            </a:r>
            <a:endParaRPr lang="en-US" dirty="0"/>
          </a:p>
        </p:txBody>
      </p:sp>
    </p:spTree>
    <p:extLst>
      <p:ext uri="{BB962C8B-B14F-4D97-AF65-F5344CB8AC3E}">
        <p14:creationId xmlns:p14="http://schemas.microsoft.com/office/powerpoint/2010/main" val="1086379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new in employment law for 2013 -  Where can the Retaliation Begin?</a:t>
            </a:r>
            <a:endParaRPr lang="en-US" dirty="0"/>
          </a:p>
        </p:txBody>
      </p:sp>
      <p:sp>
        <p:nvSpPr>
          <p:cNvPr id="3" name="Content Placeholder 2"/>
          <p:cNvSpPr>
            <a:spLocks noGrp="1"/>
          </p:cNvSpPr>
          <p:nvPr>
            <p:ph idx="1"/>
          </p:nvPr>
        </p:nvSpPr>
        <p:spPr>
          <a:xfrm>
            <a:off x="457200" y="1600201"/>
            <a:ext cx="8229600" cy="3124200"/>
          </a:xfrm>
        </p:spPr>
        <p:txBody>
          <a:bodyPr/>
          <a:lstStyle/>
          <a:p>
            <a:pPr marL="0" indent="0">
              <a:buNone/>
            </a:pPr>
            <a:r>
              <a:rPr lang="en-US" dirty="0" smtClean="0"/>
              <a:t>The 2013 legislative session adjourned on </a:t>
            </a:r>
            <a:br>
              <a:rPr lang="en-US" dirty="0" smtClean="0"/>
            </a:br>
            <a:r>
              <a:rPr lang="en-US" dirty="0" smtClean="0"/>
              <a:t>July 8, 2013.  </a:t>
            </a:r>
          </a:p>
          <a:p>
            <a:pPr marL="0" indent="0">
              <a:buNone/>
            </a:pPr>
            <a:endParaRPr lang="en-US" dirty="0" smtClean="0"/>
          </a:p>
          <a:p>
            <a:pPr marL="0" indent="0">
              <a:buNone/>
            </a:pPr>
            <a:r>
              <a:rPr lang="en-US" dirty="0" smtClean="0"/>
              <a:t>There were more than 70 employment law related bills introduced this session.</a:t>
            </a:r>
          </a:p>
          <a:p>
            <a:pPr marL="0" indent="0">
              <a:buNone/>
            </a:pPr>
            <a:endParaRPr lang="en-US" dirty="0" smtClean="0"/>
          </a:p>
        </p:txBody>
      </p:sp>
    </p:spTree>
    <p:extLst>
      <p:ext uri="{BB962C8B-B14F-4D97-AF65-F5344CB8AC3E}">
        <p14:creationId xmlns:p14="http://schemas.microsoft.com/office/powerpoint/2010/main" val="4028364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BEREAVEMENT LEAVE – </a:t>
            </a:r>
            <a:br>
              <a:rPr lang="en-US" dirty="0" smtClean="0"/>
            </a:br>
            <a:r>
              <a:rPr lang="en-US" dirty="0" smtClean="0"/>
              <a:t>WHO IS A COVERED EMPLOYER</a:t>
            </a:r>
            <a:endParaRPr lang="en-US" dirty="0"/>
          </a:p>
        </p:txBody>
      </p:sp>
      <p:sp>
        <p:nvSpPr>
          <p:cNvPr id="3" name="Content Placeholder 2"/>
          <p:cNvSpPr>
            <a:spLocks noGrp="1"/>
          </p:cNvSpPr>
          <p:nvPr>
            <p:ph idx="1"/>
          </p:nvPr>
        </p:nvSpPr>
        <p:spPr>
          <a:xfrm>
            <a:off x="609600" y="914400"/>
            <a:ext cx="8305800" cy="5715000"/>
          </a:xfrm>
        </p:spPr>
        <p:txBody>
          <a:bodyPr/>
          <a:lstStyle/>
          <a:p>
            <a:pPr marL="0" indent="0">
              <a:buNone/>
            </a:pPr>
            <a:endParaRPr lang="en-US" dirty="0" smtClean="0"/>
          </a:p>
          <a:p>
            <a:pPr marL="0" indent="0">
              <a:buNone/>
            </a:pPr>
            <a:r>
              <a:rPr lang="en-US" dirty="0" smtClean="0"/>
              <a:t>Oregon is the first state to require certain private sector employees to provide bereavement leave for their covered employees.</a:t>
            </a:r>
          </a:p>
          <a:p>
            <a:pPr marL="0" indent="0">
              <a:buNone/>
            </a:pPr>
            <a:endParaRPr lang="en-US" dirty="0" smtClean="0"/>
          </a:p>
          <a:p>
            <a:pPr>
              <a:buFont typeface="Wingdings" panose="05000000000000000000" pitchFamily="2" charset="2"/>
              <a:buChar char="§"/>
            </a:pPr>
            <a:r>
              <a:rPr lang="en-US" dirty="0" smtClean="0"/>
              <a:t>25 </a:t>
            </a:r>
            <a:r>
              <a:rPr lang="en-US" dirty="0"/>
              <a:t>or more employees </a:t>
            </a:r>
          </a:p>
          <a:p>
            <a:pPr>
              <a:buFont typeface="Wingdings" panose="05000000000000000000" pitchFamily="2" charset="2"/>
              <a:buChar char="§"/>
            </a:pPr>
            <a:r>
              <a:rPr lang="en-US" dirty="0" smtClean="0"/>
              <a:t>working </a:t>
            </a:r>
            <a:r>
              <a:rPr lang="en-US" dirty="0"/>
              <a:t>in Oregon </a:t>
            </a:r>
            <a:endParaRPr lang="en-US" dirty="0" smtClean="0"/>
          </a:p>
          <a:p>
            <a:pPr>
              <a:buFont typeface="Wingdings" panose="05000000000000000000" pitchFamily="2" charset="2"/>
              <a:buChar char="§"/>
            </a:pPr>
            <a:r>
              <a:rPr lang="en-US" dirty="0" smtClean="0"/>
              <a:t>during </a:t>
            </a:r>
            <a:r>
              <a:rPr lang="en-US" dirty="0"/>
              <a:t>each working day of 20 or more calendar work weeks in which leave will be taken, or in the preceding year.</a:t>
            </a:r>
          </a:p>
          <a:p>
            <a:pPr marL="0" indent="0">
              <a:buNone/>
            </a:pPr>
            <a:endParaRPr lang="en-US" dirty="0" smtClean="0"/>
          </a:p>
        </p:txBody>
      </p:sp>
    </p:spTree>
    <p:extLst>
      <p:ext uri="{BB962C8B-B14F-4D97-AF65-F5344CB8AC3E}">
        <p14:creationId xmlns:p14="http://schemas.microsoft.com/office/powerpoint/2010/main" val="30993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ELIGIBLE EMPLOYEE</a:t>
            </a:r>
            <a:br>
              <a:rPr lang="en-US" dirty="0" smtClean="0"/>
            </a:br>
            <a:r>
              <a:rPr lang="en-US" dirty="0" smtClean="0"/>
              <a:t>THINK OFLA</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The employee must have worked for a covered employer for a period of 180 calendar days immediately preceding the date that the requested leave begins; </a:t>
            </a:r>
            <a:r>
              <a:rPr lang="en-US" dirty="0" smtClean="0"/>
              <a:t>and</a:t>
            </a:r>
          </a:p>
          <a:p>
            <a:pPr>
              <a:buFont typeface="Wingdings" panose="05000000000000000000" pitchFamily="2" charset="2"/>
              <a:buChar char="§"/>
            </a:pPr>
            <a:endParaRPr lang="en-US" dirty="0"/>
          </a:p>
          <a:p>
            <a:pPr>
              <a:buFont typeface="Wingdings" panose="05000000000000000000" pitchFamily="2" charset="2"/>
              <a:buChar char="§"/>
            </a:pPr>
            <a:r>
              <a:rPr lang="en-US" dirty="0" smtClean="0"/>
              <a:t>The </a:t>
            </a:r>
            <a:r>
              <a:rPr lang="en-US" dirty="0"/>
              <a:t>employee must have worked an average of 25 hours per week during the 180-day period.</a:t>
            </a:r>
          </a:p>
          <a:p>
            <a:endParaRPr lang="en-US" dirty="0"/>
          </a:p>
        </p:txBody>
      </p:sp>
    </p:spTree>
    <p:extLst>
      <p:ext uri="{BB962C8B-B14F-4D97-AF65-F5344CB8AC3E}">
        <p14:creationId xmlns:p14="http://schemas.microsoft.com/office/powerpoint/2010/main" val="2152527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BEREAVEMENT LEAVE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Effective </a:t>
            </a:r>
            <a:r>
              <a:rPr lang="en-US" dirty="0"/>
              <a:t>January 1, 2014, eligible employees </a:t>
            </a:r>
            <a:r>
              <a:rPr lang="en-US" dirty="0" smtClean="0"/>
              <a:t>will </a:t>
            </a:r>
            <a:r>
              <a:rPr lang="en-US" dirty="0"/>
              <a:t>be allowed up to 2</a:t>
            </a:r>
            <a:r>
              <a:rPr lang="en-US" dirty="0" smtClean="0"/>
              <a:t> weeks of unpaid leave in a twelve month period to </a:t>
            </a:r>
            <a:r>
              <a:rPr lang="en-US" dirty="0"/>
              <a:t>deal with the death of a </a:t>
            </a:r>
            <a:r>
              <a:rPr lang="en-US" dirty="0" smtClean="0"/>
              <a:t>“family member”.  </a:t>
            </a:r>
            <a:endParaRPr lang="en-US" dirty="0"/>
          </a:p>
          <a:p>
            <a:pPr marL="0" indent="0">
              <a:buNone/>
            </a:pPr>
            <a:endParaRPr lang="en-US" dirty="0"/>
          </a:p>
        </p:txBody>
      </p:sp>
    </p:spTree>
    <p:extLst>
      <p:ext uri="{BB962C8B-B14F-4D97-AF65-F5344CB8AC3E}">
        <p14:creationId xmlns:p14="http://schemas.microsoft.com/office/powerpoint/2010/main" val="1378006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smtClean="0"/>
              <a:t>FAMILY MEMBER IS DEFINED AS</a:t>
            </a:r>
            <a:endParaRPr lang="en-US" b="0" dirty="0"/>
          </a:p>
        </p:txBody>
      </p:sp>
      <p:sp>
        <p:nvSpPr>
          <p:cNvPr id="3" name="Content Placeholder 2"/>
          <p:cNvSpPr>
            <a:spLocks noGrp="1"/>
          </p:cNvSpPr>
          <p:nvPr>
            <p:ph idx="1"/>
          </p:nvPr>
        </p:nvSpPr>
        <p:spPr/>
        <p:txBody>
          <a:bodyPr/>
          <a:lstStyle/>
          <a:p>
            <a:pPr marL="514350" indent="-514350">
              <a:buAutoNum type="arabicParenR"/>
            </a:pPr>
            <a:r>
              <a:rPr lang="en-US" sz="2800" dirty="0"/>
              <a:t>Employee’s Spouse;</a:t>
            </a:r>
          </a:p>
          <a:p>
            <a:pPr marL="514350" indent="-514350">
              <a:buAutoNum type="arabicParenR"/>
            </a:pPr>
            <a:r>
              <a:rPr lang="en-US" sz="2800" dirty="0"/>
              <a:t>Same-sex Domestic Partner;</a:t>
            </a:r>
          </a:p>
          <a:p>
            <a:pPr marL="514350" indent="-514350">
              <a:buAutoNum type="arabicParenR"/>
            </a:pPr>
            <a:r>
              <a:rPr lang="en-US" sz="2800" dirty="0"/>
              <a:t>Child;</a:t>
            </a:r>
          </a:p>
          <a:p>
            <a:pPr marL="514350" indent="-514350">
              <a:buAutoNum type="arabicParenR"/>
            </a:pPr>
            <a:r>
              <a:rPr lang="en-US" sz="2800" dirty="0"/>
              <a:t>Parent;</a:t>
            </a:r>
          </a:p>
          <a:p>
            <a:pPr marL="514350" indent="-514350">
              <a:buAutoNum type="arabicParenR"/>
            </a:pPr>
            <a:r>
              <a:rPr lang="en-US" sz="2800" dirty="0"/>
              <a:t>Parent-in-law;</a:t>
            </a:r>
          </a:p>
          <a:p>
            <a:pPr marL="514350" indent="-514350">
              <a:buAutoNum type="arabicParenR"/>
            </a:pPr>
            <a:r>
              <a:rPr lang="en-US" sz="2800" dirty="0"/>
              <a:t>Grandparent; or</a:t>
            </a:r>
          </a:p>
          <a:p>
            <a:pPr marL="514350" indent="-514350">
              <a:buAutoNum type="arabicParenR"/>
            </a:pPr>
            <a:r>
              <a:rPr lang="en-US" sz="2800" dirty="0"/>
              <a:t>Grandchild.</a:t>
            </a:r>
          </a:p>
          <a:p>
            <a:pPr marL="0" indent="0">
              <a:buNone/>
            </a:pPr>
            <a:r>
              <a:rPr lang="en-US" sz="2800" b="1" dirty="0"/>
              <a:t>The same definition applies to the relations of an employee’s same-sex domestic partner or spouse.</a:t>
            </a:r>
          </a:p>
          <a:p>
            <a:endParaRPr lang="en-US" dirty="0"/>
          </a:p>
        </p:txBody>
      </p:sp>
    </p:spTree>
    <p:extLst>
      <p:ext uri="{BB962C8B-B14F-4D97-AF65-F5344CB8AC3E}">
        <p14:creationId xmlns:p14="http://schemas.microsoft.com/office/powerpoint/2010/main" val="16473110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BEREVEMENT LEAVE ENTITLES EMPLOYEE TO</a:t>
            </a:r>
            <a:r>
              <a:rPr lang="en-US" b="0" dirty="0" smtClean="0"/>
              <a:t>:</a:t>
            </a:r>
            <a:endParaRPr lang="en-US" b="0" dirty="0"/>
          </a:p>
        </p:txBody>
      </p:sp>
      <p:sp>
        <p:nvSpPr>
          <p:cNvPr id="3" name="Content Placeholder 2"/>
          <p:cNvSpPr>
            <a:spLocks noGrp="1"/>
          </p:cNvSpPr>
          <p:nvPr>
            <p:ph idx="1"/>
          </p:nvPr>
        </p:nvSpPr>
        <p:spPr/>
        <p:txBody>
          <a:bodyPr/>
          <a:lstStyle/>
          <a:p>
            <a:pPr marL="514350" indent="-514350">
              <a:buAutoNum type="alphaUcParenR"/>
            </a:pPr>
            <a:r>
              <a:rPr lang="en-US" dirty="0" smtClean="0"/>
              <a:t>Attend the funeral or alternative to a funeral for family members;</a:t>
            </a:r>
          </a:p>
          <a:p>
            <a:pPr marL="514350" indent="-514350">
              <a:buAutoNum type="alphaUcParenR"/>
            </a:pPr>
            <a:r>
              <a:rPr lang="en-US" dirty="0" smtClean="0"/>
              <a:t>Make arrangements necessitated by the death of the family member; and</a:t>
            </a:r>
          </a:p>
          <a:p>
            <a:pPr marL="514350" indent="-514350">
              <a:buAutoNum type="alphaUcParenR"/>
            </a:pPr>
            <a:r>
              <a:rPr lang="en-US" dirty="0" smtClean="0"/>
              <a:t>Grieve the death of a family member.</a:t>
            </a:r>
          </a:p>
          <a:p>
            <a:pPr marL="0" indent="0">
              <a:buNone/>
            </a:pPr>
            <a:r>
              <a:rPr lang="en-US" dirty="0" smtClean="0"/>
              <a:t>Any leave taken must be completed within 60 days of the date on which the eligible employee receives notice of the death of a family member.</a:t>
            </a:r>
            <a:endParaRPr lang="en-US" dirty="0"/>
          </a:p>
        </p:txBody>
      </p:sp>
    </p:spTree>
    <p:extLst>
      <p:ext uri="{BB962C8B-B14F-4D97-AF65-F5344CB8AC3E}">
        <p14:creationId xmlns:p14="http://schemas.microsoft.com/office/powerpoint/2010/main" val="2325295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558</TotalTime>
  <Words>1326</Words>
  <Application>Microsoft Office PowerPoint</Application>
  <PresentationFormat>On-screen Show (4:3)</PresentationFormat>
  <Paragraphs>117</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WHAT’S NEW IN  EMPLOYMENT LAW</vt:lpstr>
      <vt:lpstr>RETALIATION IS THE LAWSUIT DE JURE</vt:lpstr>
      <vt:lpstr>AVOID RETALIATION THROUGH PROGRESSIVE DISCIPLINE</vt:lpstr>
      <vt:lpstr>What is new in employment law for 2013 -  Where can the Retaliation Begin?</vt:lpstr>
      <vt:lpstr>BEREAVEMENT LEAVE –  WHO IS A COVERED EMPLOYER</vt:lpstr>
      <vt:lpstr>ELIGIBLE EMPLOYEE THINK OFLA</vt:lpstr>
      <vt:lpstr>WHAT IS BEREAVEMENT LEAVE</vt:lpstr>
      <vt:lpstr>FAMILY MEMBER IS DEFINED AS</vt:lpstr>
      <vt:lpstr>BEREVEMENT LEAVE ENTITLES EMPLOYEE TO:</vt:lpstr>
      <vt:lpstr>Eligible Employees Are Allowed Two Weeks for Each Family Member Who Has Died</vt:lpstr>
      <vt:lpstr>Proactive approach to Newly Available Leave   </vt:lpstr>
      <vt:lpstr>Other Employment Law Related Bills that Passed During the 2013 Legislative Session</vt:lpstr>
      <vt:lpstr> Veteran’s Day Off for Veterans</vt:lpstr>
      <vt:lpstr>WHO IS A VETERAN?</vt:lpstr>
      <vt:lpstr>Protections for LLC Owners From Tort Liability For Workplace Injuries</vt:lpstr>
      <vt:lpstr>HB 2111: Update Definition of “Disability” Under Oregon Law – Covers Employers with Six or more Employees</vt:lpstr>
      <vt:lpstr>CRITICAL ASPECT OF DISABILITY DEFINITION IS ITS TEMPORARY NATURE</vt:lpstr>
      <vt:lpstr>HB 2654: Employer Social Media Protections</vt:lpstr>
      <vt:lpstr>Portland Sick Leave Ordinance – Effective January 1, 2014</vt:lpstr>
      <vt:lpstr>RATE OF LEAVE ACCUMULATION</vt:lpstr>
      <vt:lpstr>MAXIMUM ACCRUAL OF SICK TIME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dc:creator>
  <cp:lastModifiedBy>Administrator</cp:lastModifiedBy>
  <cp:revision>65</cp:revision>
  <dcterms:created xsi:type="dcterms:W3CDTF">2009-12-23T22:12:21Z</dcterms:created>
  <dcterms:modified xsi:type="dcterms:W3CDTF">2013-10-22T17:09:57Z</dcterms:modified>
</cp:coreProperties>
</file>