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>
        <p:scale>
          <a:sx n="100" d="100"/>
          <a:sy n="100" d="100"/>
        </p:scale>
        <p:origin x="-116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300" dirty="0" smtClean="0"/>
              <a:t>Caregiver requests - often the caregiver has a child and it is a 55 and older community.  Residents do not want children in the community etc.  We will be having an Elder Abuse seminar before your seminar - so you may be getting questions raised in that seminar.  </a:t>
            </a:r>
            <a:br>
              <a:rPr lang="en-US" sz="1300" dirty="0" smtClean="0"/>
            </a:br>
            <a:r>
              <a:rPr lang="en-US" sz="1300" dirty="0" smtClean="0"/>
              <a:t>Occupancy issues - 6 people apply - and qualify - but it is a single wide or double wide with just two bedrooms</a:t>
            </a:r>
            <a:br>
              <a:rPr lang="en-US" sz="1300" dirty="0" smtClean="0"/>
            </a:br>
            <a:r>
              <a:rPr lang="en-US" sz="1300" dirty="0" err="1" smtClean="0"/>
              <a:t>Asstance</a:t>
            </a:r>
            <a:r>
              <a:rPr lang="en-US" sz="1300" dirty="0" smtClean="0"/>
              <a:t> animals - this never seems to go away!  </a:t>
            </a:r>
            <a:br>
              <a:rPr lang="en-US" sz="1300" dirty="0" smtClean="0"/>
            </a:br>
            <a:r>
              <a:rPr lang="en-US" sz="1300" dirty="0" smtClean="0"/>
              <a:t>Accessibility issues to buildings - whose responsibility for access to home and club house.</a:t>
            </a:r>
            <a:br>
              <a:rPr lang="en-US" sz="1300" dirty="0" smtClean="0"/>
            </a:br>
            <a:r>
              <a:rPr lang="en-US" sz="1300" dirty="0" smtClean="0"/>
              <a:t>Non resident citizen  applications - requiring social security number - not wanting to rent to illegal residents.</a:t>
            </a:r>
            <a:br>
              <a:rPr lang="en-US" sz="1300" dirty="0" smtClean="0"/>
            </a:br>
            <a:r>
              <a:rPr lang="en-US" sz="1300" dirty="0" smtClean="0"/>
              <a:t>Allowing pit bulls into the community - other dogs breeds with "history" of aggression.  Insurance companies say certain breeds are forbidden or insurance is cancelled.  What does the manager do?</a:t>
            </a:r>
            <a:br>
              <a:rPr lang="en-US" sz="1300" dirty="0" smtClean="0"/>
            </a:br>
            <a:r>
              <a:rPr lang="en-US" sz="1300" dirty="0" smtClean="0"/>
              <a:t>Pot </a:t>
            </a:r>
            <a:r>
              <a:rPr lang="en-US" sz="1300" dirty="0" err="1" smtClean="0"/>
              <a:t>Pot</a:t>
            </a:r>
            <a:r>
              <a:rPr lang="en-US" sz="1300" dirty="0" smtClean="0"/>
              <a:t> </a:t>
            </a:r>
            <a:r>
              <a:rPr lang="en-US" sz="1300" dirty="0" err="1" smtClean="0"/>
              <a:t>Pot</a:t>
            </a:r>
            <a:r>
              <a:rPr lang="en-US" sz="1300" dirty="0" smtClean="0"/>
              <a:t> - This will be addressed by Jeffry Bennett at the beginning of the conference.  I am sure there will be more questions.  Can residents grow pot in the front yard and say it is "fair housing"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2600" y="685800"/>
            <a:ext cx="6553200" cy="1143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What’s New for 2014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Changes in Source of Income Protection</a:t>
            </a:r>
            <a:endParaRPr lang="en-US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2D65B-A922-4E4D-BD9B-C058A70699D6}" type="datetime1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105D-A7C9-4E4C-8579-FC728D394C5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914400" y="2286000"/>
            <a:ext cx="7848600" cy="160020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FontTx/>
              <a:buNone/>
              <a:defRPr/>
            </a:pPr>
            <a:r>
              <a:rPr lang="en-US" altLang="en-US" sz="9600" b="1" dirty="0" smtClean="0"/>
              <a:t>Section 8 Housing Choice Vouchers included as Protected Class  (HB 2639)</a:t>
            </a:r>
          </a:p>
          <a:p>
            <a:pPr>
              <a:lnSpc>
                <a:spcPct val="110000"/>
              </a:lnSpc>
              <a:spcAft>
                <a:spcPts val="864"/>
              </a:spcAft>
              <a:defRPr/>
            </a:pPr>
            <a:r>
              <a:rPr lang="en-US" sz="9600" b="1" dirty="0" smtClean="0"/>
              <a:t>Effective July 1, 2014</a:t>
            </a:r>
          </a:p>
          <a:p>
            <a:pPr>
              <a:lnSpc>
                <a:spcPct val="110000"/>
              </a:lnSpc>
              <a:spcAft>
                <a:spcPts val="864"/>
              </a:spcAft>
              <a:defRPr/>
            </a:pPr>
            <a:r>
              <a:rPr lang="en-US" sz="9600" b="1" dirty="0" smtClean="0"/>
              <a:t>Housing Choice Vouchers included in definition of income for source of income discrimination</a:t>
            </a:r>
          </a:p>
          <a:p>
            <a:pPr>
              <a:lnSpc>
                <a:spcPct val="110000"/>
              </a:lnSpc>
              <a:spcAft>
                <a:spcPts val="864"/>
              </a:spcAft>
              <a:defRPr/>
            </a:pPr>
            <a:r>
              <a:rPr lang="en-US" sz="9600" b="1" dirty="0" smtClean="0"/>
              <a:t>Landlords can apply screening criteria to applicants with vouchers but cannot refuse them the opportunity to apply because of HCVP participation</a:t>
            </a:r>
          </a:p>
          <a:p>
            <a:pPr>
              <a:lnSpc>
                <a:spcPct val="110000"/>
              </a:lnSpc>
              <a:spcAft>
                <a:spcPts val="864"/>
              </a:spcAft>
              <a:defRPr/>
            </a:pPr>
            <a:r>
              <a:rPr lang="en-US" sz="9600" b="1" dirty="0" smtClean="0"/>
              <a:t>The value of the Housing Choice Voucher must be taken into account when considering the applicant’s income</a:t>
            </a:r>
          </a:p>
          <a:p>
            <a:pPr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04800"/>
            <a:ext cx="6934200" cy="1066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Mitigating Landlord Losses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1219200"/>
            <a:ext cx="6400800" cy="4953000"/>
          </a:xfrm>
        </p:spPr>
        <p:txBody>
          <a:bodyPr>
            <a:normAutofit fontScale="25000" lnSpcReduction="20000"/>
          </a:bodyPr>
          <a:lstStyle/>
          <a:p>
            <a:endParaRPr lang="en-US" sz="2600" b="1" dirty="0" smtClean="0"/>
          </a:p>
          <a:p>
            <a:pPr lvl="1" algn="l">
              <a:buFont typeface="Arial" pitchFamily="34" charset="0"/>
              <a:buChar char="•"/>
            </a:pPr>
            <a:endParaRPr lang="en-US" sz="5100" b="1" dirty="0" smtClean="0">
              <a:solidFill>
                <a:schemeClr val="tx1"/>
              </a:solidFill>
            </a:endParaRPr>
          </a:p>
          <a:p>
            <a:pPr marL="342900" indent="-342900">
              <a:spcAft>
                <a:spcPts val="863"/>
              </a:spcAft>
              <a:buFontTx/>
              <a:buChar char="•"/>
            </a:pPr>
            <a:r>
              <a:rPr lang="en-US" altLang="en-US" sz="9600" b="1" dirty="0" smtClean="0">
                <a:solidFill>
                  <a:schemeClr val="tx1"/>
                </a:solidFill>
                <a:latin typeface="Calibri" pitchFamily="34" charset="0"/>
              </a:rPr>
              <a:t>A State funded/administered Landlord Guarantee Program will be available to all landlords renting to a voucher holder      </a:t>
            </a:r>
          </a:p>
          <a:p>
            <a:pPr marL="342900" indent="-342900">
              <a:spcAft>
                <a:spcPts val="863"/>
              </a:spcAft>
              <a:buFontTx/>
              <a:buChar char="•"/>
            </a:pPr>
            <a:r>
              <a:rPr lang="en-US" altLang="en-US" sz="9600" b="1" dirty="0" smtClean="0">
                <a:solidFill>
                  <a:schemeClr val="tx1"/>
                </a:solidFill>
                <a:latin typeface="Calibri" pitchFamily="34" charset="0"/>
              </a:rPr>
              <a:t>Landlords participating in the program may make a claim on the guarantee fund:</a:t>
            </a:r>
          </a:p>
          <a:p>
            <a:pPr marL="742950" lvl="1" indent="-285750">
              <a:spcAft>
                <a:spcPts val="863"/>
              </a:spcAft>
              <a:buFontTx/>
              <a:buChar char="‒"/>
            </a:pPr>
            <a:r>
              <a:rPr lang="en-US" altLang="en-US" sz="9600" b="1" dirty="0" smtClean="0">
                <a:solidFill>
                  <a:schemeClr val="tx1"/>
                </a:solidFill>
                <a:latin typeface="Calibri" pitchFamily="34" charset="0"/>
              </a:rPr>
              <a:t>Must obtain a judgment against tenant. Claims must be between $500 and $5,000</a:t>
            </a:r>
          </a:p>
          <a:p>
            <a:pPr marL="742950" lvl="1" indent="-285750">
              <a:spcAft>
                <a:spcPts val="863"/>
              </a:spcAft>
              <a:buFontTx/>
              <a:buChar char="‒"/>
            </a:pPr>
            <a:r>
              <a:rPr lang="en-US" altLang="en-US" sz="9600" b="1" dirty="0" smtClean="0">
                <a:solidFill>
                  <a:schemeClr val="tx1"/>
                </a:solidFill>
                <a:latin typeface="Calibri" pitchFamily="34" charset="0"/>
              </a:rPr>
              <a:t>Submit a claim to the State within one year of obtaining the judgment</a:t>
            </a:r>
          </a:p>
          <a:p>
            <a:pPr marL="342900" indent="-342900">
              <a:spcAft>
                <a:spcPts val="863"/>
              </a:spcAft>
              <a:buFontTx/>
              <a:buChar char="•"/>
            </a:pPr>
            <a:r>
              <a:rPr lang="en-US" altLang="en-US" sz="9600" b="1" dirty="0" smtClean="0">
                <a:solidFill>
                  <a:schemeClr val="tx1"/>
                </a:solidFill>
                <a:latin typeface="Calibri" pitchFamily="34" charset="0"/>
              </a:rPr>
              <a:t>Tenants will be required by the State of Oregon to repay the Guarantee Fund</a:t>
            </a:r>
          </a:p>
          <a:p>
            <a:pPr marL="342900" indent="-342900">
              <a:spcAft>
                <a:spcPts val="863"/>
              </a:spcAft>
              <a:buFontTx/>
              <a:buChar char="•"/>
            </a:pPr>
            <a:r>
              <a:rPr lang="en-US" altLang="en-US" sz="9600" b="1" dirty="0" smtClean="0">
                <a:solidFill>
                  <a:schemeClr val="tx1"/>
                </a:solidFill>
                <a:latin typeface="Calibri" pitchFamily="34" charset="0"/>
              </a:rPr>
              <a:t>Landlords will file a notice with the courts when the judgment is satisfied   </a:t>
            </a:r>
          </a:p>
          <a:p>
            <a:pPr lvl="1" algn="l"/>
            <a:endParaRPr lang="en-US" sz="5100" b="1" dirty="0" smtClean="0">
              <a:solidFill>
                <a:schemeClr val="tx1"/>
              </a:solidFill>
            </a:endParaRPr>
          </a:p>
          <a:p>
            <a:pPr lvl="1" algn="l">
              <a:buFont typeface="Arial" pitchFamily="34" charset="0"/>
              <a:buChar char="•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09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609600"/>
            <a:ext cx="6553200" cy="1143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Public Housing Authorities’ Responsibilities</a:t>
            </a:r>
            <a:endParaRPr lang="en-US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2D65B-A922-4E4D-BD9B-C058A70699D6}" type="datetime1">
              <a:rPr lang="en-US" smtClean="0"/>
              <a:pPr/>
              <a:t>10/21/2014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105D-A7C9-4E4C-8579-FC728D394C5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914400" y="1905000"/>
            <a:ext cx="7848600" cy="3810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Report to OHCS annually regarding HUD report data</a:t>
            </a:r>
          </a:p>
          <a:p>
            <a:r>
              <a:rPr lang="en-US" sz="2400" b="1" dirty="0" smtClean="0"/>
              <a:t>Annually review internal procedures and processes regarding lease terms and market standards to optimize tenant and landlord interests</a:t>
            </a:r>
          </a:p>
          <a:p>
            <a:r>
              <a:rPr lang="en-US" sz="2400" b="1" dirty="0" smtClean="0"/>
              <a:t>Facilitate participation by landlords by:</a:t>
            </a:r>
          </a:p>
          <a:p>
            <a:pPr lvl="1"/>
            <a:r>
              <a:rPr lang="en-US" sz="2000" b="1" dirty="0" smtClean="0"/>
              <a:t>Ensuring timely inspection and prompt processing of payments</a:t>
            </a:r>
          </a:p>
          <a:p>
            <a:pPr lvl="1"/>
            <a:r>
              <a:rPr lang="en-US" sz="2000" b="1" dirty="0" smtClean="0"/>
              <a:t>Establishing lease terms that match standard lease lengths</a:t>
            </a:r>
          </a:p>
          <a:p>
            <a:pPr lvl="1"/>
            <a:r>
              <a:rPr lang="en-US" sz="2000" b="1" dirty="0" smtClean="0"/>
              <a:t>Assist tenants and landlords with service referrals</a:t>
            </a:r>
          </a:p>
          <a:p>
            <a:pPr lvl="1"/>
            <a:r>
              <a:rPr lang="en-US" sz="2000" b="1" dirty="0" smtClean="0"/>
              <a:t>Establish processes for landlords to provide regular input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51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28800" y="533401"/>
            <a:ext cx="7086600" cy="685799"/>
          </a:xfrm>
        </p:spPr>
        <p:txBody>
          <a:bodyPr>
            <a:normAutofit/>
          </a:bodyPr>
          <a:lstStyle/>
          <a:p>
            <a:pPr algn="ctr"/>
            <a:r>
              <a:rPr lang="en-US" sz="2800" cap="none" dirty="0" smtClean="0"/>
              <a:t>Helping Determine Answers to the Unknown</a:t>
            </a:r>
            <a:endParaRPr lang="en-US" sz="2800" cap="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8458200" cy="5029200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FAQs being developed by an omnibus group and will be posted on FHCO website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BOLI will post OARs for enforcement on their website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Advisory committee being created by OHCS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1"/>
                </a:solidFill>
              </a:rPr>
              <a:t> Landlord representatives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1"/>
                </a:solidFill>
              </a:rPr>
              <a:t>Tenant/advocate representatives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1"/>
                </a:solidFill>
              </a:rPr>
              <a:t>PHA representatives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1"/>
                </a:solidFill>
              </a:rPr>
              <a:t>Geographic representation from all regions of the state</a:t>
            </a:r>
          </a:p>
          <a:p>
            <a:pPr lvl="2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Advice regarding HCVP</a:t>
            </a:r>
          </a:p>
          <a:p>
            <a:pPr lvl="2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Discuss and share best practices for  maximizing LL participation</a:t>
            </a:r>
          </a:p>
          <a:p>
            <a:pPr lvl="2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Develop strategies and outcome measures for gauging effectiveness of the program</a:t>
            </a:r>
          </a:p>
          <a:p>
            <a:pPr lvl="2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Submit a report to the legislature regarding participation and effectiveness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C81C-0757-4D0C-B287-65B563F84432}" type="datetime1">
              <a:rPr lang="en-US" smtClean="0"/>
              <a:pPr/>
              <a:t>10/21/2014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105D-A7C9-4E4C-8579-FC728D394C5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2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338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Caregiver requests - often the caregiver has a child and it is a 55 and older community.  Residents do not want children in the community etc.  We will be having an Elder Abuse seminar before your seminar - so you may be getting questions raised in that seminar.   Occupancy issues - 6 people apply - and qualify - but it is a single wide or double wide with just two bedrooms Asstance animals - this never seems to go away!   Accessibility issues to buildings - whose responsibility for access to home and club house. Non resident citizen  applications - requiring social security number - not wanting to rent to illegal residents. Allowing pit bulls into the community - other dogs breeds with "history" of aggression.  Insurance companies say certain breeds are forbidden or insurance is cancelled.  What does the manager do? Pot Pot Pot - This will be addressed by Jeffry Bennett at the beginning of the conference.  I am sure there will be more questions.  Can residents grow pot in the front yard and say it is "fair housing" </vt:lpstr>
      <vt:lpstr>What’s New for 2014  Changes in Source of Income Protection</vt:lpstr>
      <vt:lpstr>Mitigating Landlord Losses</vt:lpstr>
      <vt:lpstr>Public Housing Authorities’ Responsibilities</vt:lpstr>
      <vt:lpstr>Helping Determine Answers to the Unknown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Caregiver requests - often the caregiver has a child and it is a 55 and older community.  Residents do not want children in the community etc.  We will be having an Elder Abuse seminar before your seminar - so you may be getting questions raised in that seminar.   Occupancy issues - 6 people apply - and qualify - but it is a single wide or double wide with just two bedrooms Asstance animals - this never seems to go away!   Accessibility issues to buildings - whose responsibility for access to home and club house. Non resident citizen  applications - requiring social security number - not wanting to rent to illegal residents. Allowing pit bulls into the community - other dogs breeds with "history" of aggression.  Insurance companies say certain breeds are forbidden or insurance is cancelled.  What does the manager do? Pot Pot Pot - This will be addressed by Jeffry Bennett at the beginning of the conference.  I am sure there will be more questions.  Can residents grow pot in the front yard and say it is "fair housing" </dc:title>
  <dc:creator>Guest</dc:creator>
  <cp:lastModifiedBy>Guest</cp:lastModifiedBy>
  <cp:revision>3</cp:revision>
  <dcterms:created xsi:type="dcterms:W3CDTF">2006-08-16T00:00:00Z</dcterms:created>
  <dcterms:modified xsi:type="dcterms:W3CDTF">2014-10-21T16:02:29Z</dcterms:modified>
</cp:coreProperties>
</file>