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97" r:id="rId2"/>
    <p:sldId id="680" r:id="rId3"/>
    <p:sldId id="263" r:id="rId4"/>
    <p:sldId id="684" r:id="rId5"/>
    <p:sldId id="681" r:id="rId6"/>
    <p:sldId id="682" r:id="rId7"/>
    <p:sldId id="686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722"/>
  </p:normalViewPr>
  <p:slideViewPr>
    <p:cSldViewPr snapToGrid="0" snapToObjects="1">
      <p:cViewPr>
        <p:scale>
          <a:sx n="140" d="100"/>
          <a:sy n="140" d="100"/>
        </p:scale>
        <p:origin x="8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54360-8BF6-CD41-A931-4ED6A32EACBC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EE4C-02F4-A047-9950-994C70CB4F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235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7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106-A42C-7542-9AC8-3EC632A6F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61FC9-403C-B443-8DA7-49382A6F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671A-7FE8-6E42-BE23-341A7041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D5FE-B728-E745-8ECF-5439D09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93B6-11E2-0245-B0EA-625238D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2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84DE-CB1E-7546-9928-7DB7C2A5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33A4-17E0-0D4C-8CB4-F0D9450B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713D-A648-FF46-8603-7F9C8FFD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D8D2-D119-404E-B221-BAB42CC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A772-8169-DC47-B36B-5057E63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147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278C6-1558-CD49-9C96-0521A171E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C1255-98FA-CA41-8181-CAE77315F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4658-363F-4D48-B244-D862EE53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117E-BDEF-7C47-B829-6C904F6C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97C2-83AE-454B-947F-7F7BEC2F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122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-单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351BEC-F07A-C848-B576-8F3799D3B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4580" y="6540502"/>
            <a:ext cx="232405" cy="225703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EA919183-ABD6-554D-B30D-85D3F2EA506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03154" y="1231901"/>
            <a:ext cx="6298380" cy="38290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 w="12700">
            <a:noFill/>
            <a:miter lim="400000"/>
          </a:ln>
        </p:spPr>
        <p:txBody>
          <a:bodyPr wrap="square" lIns="50800" tIns="540000" rIns="50800" bIns="50800" anchor="ctr">
            <a:noAutofit/>
          </a:bodyPr>
          <a:lstStyle>
            <a:lvl1pPr algn="ctr">
              <a:buFontTx/>
              <a:buNone/>
              <a:defRPr kumimoji="1" lang="zh-CN" altLang="en-US" sz="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 dirty="0"/>
              <a:t>点击添加图片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6077091-B525-C346-A947-AA98CF31C7C8}"/>
              </a:ext>
            </a:extLst>
          </p:cNvPr>
          <p:cNvSpPr/>
          <p:nvPr userDrawn="1"/>
        </p:nvSpPr>
        <p:spPr>
          <a:xfrm>
            <a:off x="-2788" y="-4234"/>
            <a:ext cx="4646441" cy="68664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rgbClr val="0060F0"/>
              </a:solidFill>
            </a:endParaRPr>
          </a:p>
        </p:txBody>
      </p:sp>
      <p:sp>
        <p:nvSpPr>
          <p:cNvPr id="10" name="文本占位符 20">
            <a:extLst>
              <a:ext uri="{FF2B5EF4-FFF2-40B4-BE49-F238E27FC236}">
                <a16:creationId xmlns:a16="http://schemas.microsoft.com/office/drawing/2014/main" id="{C8CDE976-7E90-E649-931F-BC49C21D67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442" y="1301522"/>
            <a:ext cx="3099983" cy="766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</a:lstStyle>
          <a:p>
            <a:pPr lvl="0"/>
            <a:r>
              <a:rPr kumimoji="1" lang="zh-CN" altLang="en-US" dirty="0"/>
              <a:t>页面主标题 </a:t>
            </a:r>
            <a:r>
              <a:rPr kumimoji="1" lang="en-US" altLang="zh-CN" dirty="0"/>
              <a:t>30</a:t>
            </a:r>
            <a:r>
              <a:rPr kumimoji="1" lang="zh-CN" altLang="en-US" dirty="0"/>
              <a:t>磅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2172B4A6-EE94-F14B-A0E5-6AAD8FF958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2696" y="5353138"/>
            <a:ext cx="5399297" cy="84184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50000"/>
              </a:lnSpc>
              <a:buNone/>
              <a:defRPr sz="1200" b="0" i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  <a:lvl3pPr marL="634967" indent="0">
              <a:buNone/>
              <a:defRPr/>
            </a:lvl3pPr>
          </a:lstStyle>
          <a:p>
            <a:pPr lvl="0"/>
            <a:r>
              <a:rPr kumimoji="1" lang="zh-CN" altLang="en-US" dirty="0"/>
              <a:t>此处为正文，字体方正兰亭黑，字号</a:t>
            </a:r>
            <a:r>
              <a:rPr kumimoji="1" lang="en-US" altLang="zh-CN" dirty="0"/>
              <a:t>12</a:t>
            </a:r>
            <a:r>
              <a:rPr kumimoji="1" lang="zh-CN" altLang="en-US" dirty="0"/>
              <a:t>磅，字重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，行距</a:t>
            </a:r>
            <a:r>
              <a:rPr kumimoji="1" lang="en-US" altLang="zh-CN" dirty="0"/>
              <a:t>1.5</a:t>
            </a:r>
            <a:r>
              <a:rPr kumimoji="1" lang="zh-CN" altLang="en-US" dirty="0"/>
              <a:t>倍，色值</a:t>
            </a:r>
            <a:r>
              <a:rPr kumimoji="1" lang="en-US" altLang="zh-CN" dirty="0"/>
              <a:t>#000000</a:t>
            </a:r>
            <a:r>
              <a:rPr kumimoji="1" lang="zh-CN" altLang="en-US" dirty="0"/>
              <a:t>。段落与图片居中对齐。</a:t>
            </a:r>
          </a:p>
        </p:txBody>
      </p:sp>
      <p:sp>
        <p:nvSpPr>
          <p:cNvPr id="13" name="文本占位符 20">
            <a:extLst>
              <a:ext uri="{FF2B5EF4-FFF2-40B4-BE49-F238E27FC236}">
                <a16:creationId xmlns:a16="http://schemas.microsoft.com/office/drawing/2014/main" id="{A3628BA3-B152-A745-B7BF-6D9B0CD9BC5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966" y="2832539"/>
            <a:ext cx="3599531" cy="766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</a:lstStyle>
          <a:p>
            <a:pPr lvl="0"/>
            <a:r>
              <a:rPr kumimoji="1" lang="zh-CN" altLang="en-US" dirty="0"/>
              <a:t>此处为正文，字体方正兰亭黑，字号</a:t>
            </a:r>
            <a:r>
              <a:rPr kumimoji="1" lang="en-US" altLang="zh-CN" dirty="0"/>
              <a:t>12</a:t>
            </a:r>
            <a:r>
              <a:rPr kumimoji="1" lang="zh-CN" altLang="en-US" dirty="0"/>
              <a:t>磅，字重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，行距</a:t>
            </a:r>
            <a:r>
              <a:rPr kumimoji="1" lang="en-US" altLang="zh-CN" dirty="0"/>
              <a:t>1.5</a:t>
            </a:r>
            <a:r>
              <a:rPr kumimoji="1" lang="zh-CN" altLang="en-US" dirty="0"/>
              <a:t>倍，色值</a:t>
            </a:r>
            <a:r>
              <a:rPr kumimoji="1" lang="en-US" altLang="zh-CN" dirty="0"/>
              <a:t>#FFFFFF</a:t>
            </a:r>
            <a:r>
              <a:rPr kumimoji="1" lang="zh-CN" altLang="en-US" dirty="0"/>
              <a:t>。</a:t>
            </a:r>
          </a:p>
        </p:txBody>
      </p: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AE60A332-B5E3-BC42-AF9F-75BD2870613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6966" y="3704029"/>
            <a:ext cx="1884859" cy="450882"/>
          </a:xfrm>
          <a:prstGeom prst="rect">
            <a:avLst/>
          </a:prstGeom>
        </p:spPr>
        <p:txBody>
          <a:bodyPr/>
          <a:lstStyle>
            <a:lvl1pPr marL="126993" indent="-126993" algn="l" defTabSz="228589">
              <a:lnSpc>
                <a:spcPct val="150000"/>
              </a:lnSpc>
              <a:spcAft>
                <a:spcPts val="500"/>
              </a:spcAft>
              <a:buSzPct val="125000"/>
              <a:buFontTx/>
              <a:buChar char="•"/>
              <a:defRPr lang="zh-CN" altLang="en-US"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腾讯体 W7"/>
              </a:defRPr>
            </a:lvl1pPr>
          </a:lstStyle>
          <a:p>
            <a:pPr marL="127006" indent="-127006" algn="l" defTabSz="228612">
              <a:lnSpc>
                <a:spcPct val="150000"/>
              </a:lnSpc>
              <a:spcAft>
                <a:spcPts val="500"/>
              </a:spcAft>
              <a:buSzPct val="125000"/>
              <a:buChar char="•"/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腾讯体 W7"/>
              </a:defRPr>
            </a:pPr>
            <a:r>
              <a:rPr lang="zh-CN" altLang="en-US" sz="1800" dirty="0"/>
              <a:t>段落标题 </a:t>
            </a:r>
            <a:r>
              <a:rPr lang="en-US" altLang="zh-CN" sz="1800" dirty="0"/>
              <a:t>18</a:t>
            </a:r>
            <a:r>
              <a:rPr lang="zh-CN" altLang="en-US" sz="1800" dirty="0"/>
              <a:t>磅</a:t>
            </a:r>
            <a:endParaRPr lang="zh-CN" altLang="en-US" sz="18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5" name="文本占位符 20">
            <a:extLst>
              <a:ext uri="{FF2B5EF4-FFF2-40B4-BE49-F238E27FC236}">
                <a16:creationId xmlns:a16="http://schemas.microsoft.com/office/drawing/2014/main" id="{2D9E8C2E-054F-1845-A5C4-DCB493C919F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966" y="4209153"/>
            <a:ext cx="3599531" cy="766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</a:lstStyle>
          <a:p>
            <a:pPr lvl="0"/>
            <a:r>
              <a:rPr kumimoji="1" lang="zh-CN" altLang="en-US" dirty="0"/>
              <a:t>此处为正文，字体方正兰亭黑，字号</a:t>
            </a:r>
            <a:r>
              <a:rPr kumimoji="1" lang="en-US" altLang="zh-CN" dirty="0"/>
              <a:t>12</a:t>
            </a:r>
            <a:r>
              <a:rPr kumimoji="1" lang="zh-CN" altLang="en-US" dirty="0"/>
              <a:t>磅，字重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，行距</a:t>
            </a:r>
            <a:r>
              <a:rPr kumimoji="1" lang="en-US" altLang="zh-CN" dirty="0"/>
              <a:t>1.5</a:t>
            </a:r>
            <a:r>
              <a:rPr kumimoji="1" lang="zh-CN" altLang="en-US" dirty="0"/>
              <a:t>倍，色值</a:t>
            </a:r>
            <a:r>
              <a:rPr kumimoji="1" lang="en-US" altLang="zh-CN" dirty="0"/>
              <a:t>#FFFFFF</a:t>
            </a:r>
            <a:r>
              <a:rPr kumimoji="1" lang="zh-CN" altLang="en-US" dirty="0"/>
              <a:t>。</a:t>
            </a:r>
          </a:p>
        </p:txBody>
      </p:sp>
      <p:sp>
        <p:nvSpPr>
          <p:cNvPr id="19" name="文本占位符 20">
            <a:extLst>
              <a:ext uri="{FF2B5EF4-FFF2-40B4-BE49-F238E27FC236}">
                <a16:creationId xmlns:a16="http://schemas.microsoft.com/office/drawing/2014/main" id="{DAF37E30-9A68-B845-9073-5C69D6903D0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6966" y="2327416"/>
            <a:ext cx="1884859" cy="450882"/>
          </a:xfrm>
          <a:prstGeom prst="rect">
            <a:avLst/>
          </a:prstGeom>
        </p:spPr>
        <p:txBody>
          <a:bodyPr/>
          <a:lstStyle>
            <a:lvl1pPr marL="126993" indent="-126993" algn="l" defTabSz="228589">
              <a:lnSpc>
                <a:spcPct val="150000"/>
              </a:lnSpc>
              <a:spcAft>
                <a:spcPts val="500"/>
              </a:spcAft>
              <a:buSzPct val="125000"/>
              <a:buFontTx/>
              <a:buChar char="•"/>
              <a:defRPr lang="zh-CN" altLang="en-US"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腾讯体 W7"/>
              </a:defRPr>
            </a:lvl1pPr>
          </a:lstStyle>
          <a:p>
            <a:pPr marL="127006" indent="-127006" algn="l" defTabSz="228612">
              <a:lnSpc>
                <a:spcPct val="150000"/>
              </a:lnSpc>
              <a:spcAft>
                <a:spcPts val="500"/>
              </a:spcAft>
              <a:buSzPct val="125000"/>
              <a:buChar char="•"/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腾讯体 W7"/>
              </a:defRPr>
            </a:pPr>
            <a:r>
              <a:rPr lang="zh-CN" altLang="en-US" sz="1800" dirty="0"/>
              <a:t>段落标题 </a:t>
            </a:r>
            <a:r>
              <a:rPr lang="en-US" altLang="zh-CN" sz="1800" dirty="0"/>
              <a:t>18</a:t>
            </a:r>
            <a:r>
              <a:rPr lang="zh-CN" altLang="en-US" sz="1800" dirty="0"/>
              <a:t>磅</a:t>
            </a:r>
            <a:endParaRPr lang="zh-CN" altLang="en-US" sz="18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91438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94524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-人物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6D34E-6C98-5246-B4F3-362BF2C95B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6853" y="325417"/>
            <a:ext cx="6352234" cy="722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  <a:lvl3pPr marL="634967" indent="0">
              <a:buNone/>
              <a:defRPr/>
            </a:lvl3pPr>
          </a:lstStyle>
          <a:p>
            <a:pPr lvl="0"/>
            <a:r>
              <a:rPr kumimoji="1" lang="zh-CN" altLang="en-US" dirty="0"/>
              <a:t>页面主标题 </a:t>
            </a:r>
            <a:r>
              <a:rPr kumimoji="1" lang="en-US" altLang="zh-CN" dirty="0"/>
              <a:t>30</a:t>
            </a:r>
            <a:r>
              <a:rPr kumimoji="1" lang="zh-CN" altLang="en-US" dirty="0"/>
              <a:t>磅</a:t>
            </a:r>
          </a:p>
        </p:txBody>
      </p:sp>
      <p:sp>
        <p:nvSpPr>
          <p:cNvPr id="11" name="文本占位符 32">
            <a:extLst>
              <a:ext uri="{FF2B5EF4-FFF2-40B4-BE49-F238E27FC236}">
                <a16:creationId xmlns:a16="http://schemas.microsoft.com/office/drawing/2014/main" id="{05B1584B-A45E-6E4F-A5FE-647FC1B96D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915" y="1374558"/>
            <a:ext cx="6254172" cy="44720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000" b="1" i="0">
                <a:solidFill>
                  <a:srgbClr val="0060F0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  <a:lvl5pPr marL="1269936" indent="0">
              <a:buNone/>
              <a:defRPr/>
            </a:lvl5pPr>
          </a:lstStyle>
          <a:p>
            <a:pPr lvl="0"/>
            <a:r>
              <a:rPr kumimoji="1" lang="zh-CN" altLang="en-US" dirty="0"/>
              <a:t>内容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C9F8EE-0EF9-5841-892B-3D4E0B26AD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62869" y="1374558"/>
            <a:ext cx="3914215" cy="44720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 w="12700">
            <a:noFill/>
            <a:miter lim="400000"/>
          </a:ln>
        </p:spPr>
        <p:txBody>
          <a:bodyPr wrap="square" lIns="50800" tIns="540000" rIns="50800" bIns="50800" anchor="ctr">
            <a:noAutofit/>
          </a:bodyPr>
          <a:lstStyle>
            <a:lvl1pPr algn="ctr">
              <a:buFontTx/>
              <a:buNone/>
              <a:defRPr kumimoji="1" lang="zh-CN" altLang="en-US" sz="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 dirty="0"/>
              <a:t>点击添加图片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0C6263DF-AE36-8249-88D4-C402852A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4580" y="6540502"/>
            <a:ext cx="232405" cy="225703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213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1EB3-3703-084C-A74F-10CA067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55EF-E43C-3240-B11F-6F28F6CE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5574-16B2-8746-B3ED-B5AA4EE0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C9AF-D66F-B74C-87EF-8ED92478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D257-3745-4A49-A34F-AF2EB511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38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EC1E-CE09-464A-B30C-3FB85676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7455-3789-7345-81FC-CD7847EF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1952-3004-D348-9C5D-8ED5870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6461-75B0-BD49-BFBE-42F03E8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ED23-B5CE-384F-8172-1B60A62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14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3345-804E-784E-9FAC-B4B51A0E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EBD9-791A-F849-ABB0-ED2220CEF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82EA-50D6-CE4A-9988-99C09A60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4B58-172B-EC4F-B592-74467069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856C-092C-9345-9CEB-C3869E5A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4317-B4E0-9A44-89CD-324A6600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265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DEC-967F-5542-A93F-19EC9679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AB5A-ED06-5D46-BD61-174F4F89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59EF-48EE-AF41-9A22-9DD4FBDE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FE94-CA3C-5C46-842A-10A2DC3F3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B6B1-A9A2-9A46-9EBE-B1F7FAC7F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12769-D49F-8045-BE8C-66A02583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7FD31-09BC-E64C-AE21-272A93A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96D3-CF4F-DD4A-A7B2-F174CEA4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23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D2D6-3164-4C40-A285-36895D9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5DBBC-6772-B445-A3C3-DE96CD34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6560A-EFF1-234F-98EE-FDDD660D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94289-E851-674B-BEFA-F6B83372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37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09B3B-1A4E-0540-9BCD-F7204C9A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143CE-2148-5849-A1EF-793EF5B0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7CDF-9066-9E4C-83A5-A881BFC7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505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AFBB-09AD-9E4E-970D-3A4A48A2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AB6A-2D82-724A-B0F3-5FC4F60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3E90F-46A8-BB41-BFC0-1171D303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EBCE-27F1-8D45-9A30-95D38C53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4A55-00AE-EA48-928C-97931F51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8E09-47CF-B642-904A-BF31E52F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D2F8-AC10-4446-8597-00E444C6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10A39-00AF-0D46-B1E7-D4DE608CA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13DC-2C29-CF49-AD56-CC0187D9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F74C-409C-5040-B831-ECBBFB8C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451C-E2E3-0D40-967C-83CD27DC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D925-5950-4341-A6A2-50E8EBDB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7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86DD4-4CF6-0E4B-929C-71C2CB74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45C2-641E-114E-86F7-31204873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CC80-D822-9348-9EE3-CE425FD0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C2FB-9A52-2F45-94A1-5D46AE05FB4B}" type="datetimeFigureOut">
              <a:rPr lang="en-CN" smtClean="0"/>
              <a:t>2021/12/6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5932-FBD5-0E42-9A13-AD28915D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279B-FFDE-AB43-8241-DF151A196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40B5-7EB8-9C40-B672-6992C6FA93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93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crane/cran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VCG211186081977.jpg" descr="VCG211186081977.jpg"/>
          <p:cNvPicPr>
            <a:picLocks noChangeAspect="1"/>
          </p:cNvPicPr>
          <p:nvPr/>
        </p:nvPicPr>
        <p:blipFill rotWithShape="1">
          <a:blip r:embed="rId3"/>
          <a:srcRect t="7916" r="8681" b="45972"/>
          <a:stretch/>
        </p:blipFill>
        <p:spPr>
          <a:xfrm>
            <a:off x="3141893" y="447"/>
            <a:ext cx="9049315" cy="68528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矩形">
            <a:extLst>
              <a:ext uri="{FF2B5EF4-FFF2-40B4-BE49-F238E27FC236}">
                <a16:creationId xmlns:a16="http://schemas.microsoft.com/office/drawing/2014/main" id="{E7FB7159-7252-4646-BD2F-45DEB606D4C8}"/>
              </a:ext>
            </a:extLst>
          </p:cNvPr>
          <p:cNvSpPr/>
          <p:nvPr/>
        </p:nvSpPr>
        <p:spPr>
          <a:xfrm>
            <a:off x="794" y="447"/>
            <a:ext cx="12190414" cy="6857107"/>
          </a:xfrm>
          <a:prstGeom prst="rect">
            <a:avLst/>
          </a:prstGeom>
          <a:gradFill flip="none" rotWithShape="1">
            <a:gsLst>
              <a:gs pos="62000">
                <a:schemeClr val="accent1"/>
              </a:gs>
              <a:gs pos="0">
                <a:srgbClr val="0052D9">
                  <a:alpha val="0"/>
                  <a:lumMod val="78000"/>
                  <a:lumOff val="22000"/>
                </a:srgbClr>
              </a:gs>
              <a:gs pos="100000">
                <a:schemeClr val="accent1"/>
              </a:gs>
            </a:gsLst>
            <a:lin ang="11400000" scaled="0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182" name="标题文本"/>
          <p:cNvSpPr txBox="1"/>
          <p:nvPr/>
        </p:nvSpPr>
        <p:spPr>
          <a:xfrm>
            <a:off x="509101" y="2341838"/>
            <a:ext cx="3961960" cy="571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 defTabSz="457200">
              <a:defRPr sz="6000" b="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r>
              <a:rPr lang="en-CN" altLang="zh-CN" sz="3001" dirty="0"/>
              <a:t>Crane</a:t>
            </a:r>
            <a:endParaRPr sz="3001" dirty="0"/>
          </a:p>
        </p:txBody>
      </p:sp>
      <p:sp>
        <p:nvSpPr>
          <p:cNvPr id="183" name="此处为内容描述文本，文本字体选用腾讯体，字号40磅，字重W7，颜色色值为#FFFFFF，行距为1.5倍"/>
          <p:cNvSpPr txBox="1"/>
          <p:nvPr/>
        </p:nvSpPr>
        <p:spPr>
          <a:xfrm>
            <a:off x="509099" y="3156171"/>
            <a:ext cx="5399297" cy="413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lnSpc>
                <a:spcPct val="120000"/>
              </a:lnSpc>
              <a:defRPr sz="3600" b="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Cloud Resource Analytics and Economics</a:t>
            </a:r>
          </a:p>
        </p:txBody>
      </p:sp>
      <p:sp>
        <p:nvSpPr>
          <p:cNvPr id="7" name="此处为内容描述文本，文本字体选用腾讯体，字号40磅，字重W7，颜色色值为#FFFFFF，行距为1.5倍">
            <a:extLst>
              <a:ext uri="{FF2B5EF4-FFF2-40B4-BE49-F238E27FC236}">
                <a16:creationId xmlns:a16="http://schemas.microsoft.com/office/drawing/2014/main" id="{D78B3A17-D0FA-1E49-9104-78A5CEE7D9C6}"/>
              </a:ext>
            </a:extLst>
          </p:cNvPr>
          <p:cNvSpPr txBox="1"/>
          <p:nvPr/>
        </p:nvSpPr>
        <p:spPr>
          <a:xfrm>
            <a:off x="494151" y="5483087"/>
            <a:ext cx="2154385" cy="28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lnSpc>
                <a:spcPct val="120000"/>
              </a:lnSpc>
              <a:defRPr sz="3600" b="0">
                <a:solidFill>
                  <a:srgbClr val="FFFFFF"/>
                </a:solidFill>
                <a:latin typeface="腾讯体 W7"/>
                <a:ea typeface="腾讯体 W7"/>
                <a:cs typeface="腾讯体 W7"/>
                <a:sym typeface="腾讯体 W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/>
              <a:t>Powered by Tencent Cloud</a:t>
            </a:r>
          </a:p>
        </p:txBody>
      </p:sp>
    </p:spTree>
    <p:extLst>
      <p:ext uri="{BB962C8B-B14F-4D97-AF65-F5344CB8AC3E}">
        <p14:creationId xmlns:p14="http://schemas.microsoft.com/office/powerpoint/2010/main" val="32818446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A5E2-F04E-6B43-916F-F4022E7F0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</a:t>
            </a:fld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8BE90D8-D8B6-0B42-851A-3001E9C8E447}"/>
              </a:ext>
            </a:extLst>
          </p:cNvPr>
          <p:cNvSpPr txBox="1">
            <a:spLocks/>
          </p:cNvSpPr>
          <p:nvPr/>
        </p:nvSpPr>
        <p:spPr>
          <a:xfrm>
            <a:off x="514914" y="1374825"/>
            <a:ext cx="6254173" cy="44714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228612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2000" b="1" i="0" u="none" strike="noStrike" cap="none" spc="0" baseline="0">
                <a:solidFill>
                  <a:srgbClr val="0060F0"/>
                </a:solidFill>
                <a:uFillTx/>
                <a:latin typeface="TencentSans W7" panose="020C04030202040F0204" pitchFamily="34" charset="-122"/>
                <a:ea typeface="TencentSans W7" panose="020C04030202040F0204" pitchFamily="34" charset="-122"/>
                <a:cs typeface="FZLanTingHei-R-GBK" panose="02000000000000000000" pitchFamily="2" charset="-122"/>
                <a:sym typeface="PingFang SC Regular"/>
              </a:defRPr>
            </a:lvl1pPr>
            <a:lvl2pPr marL="635032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FZLanTingHei-R-GBK" panose="02000000000000000000" pitchFamily="2" charset="-122"/>
                <a:ea typeface="Microsoft YaHei" panose="020B0503020204020204" pitchFamily="34" charset="-122"/>
                <a:cs typeface="FZLanTingHei-R-GBK" panose="02000000000000000000" pitchFamily="2" charset="-122"/>
                <a:sym typeface="PingFang SC Regular"/>
              </a:defRPr>
            </a:lvl2pPr>
            <a:lvl3pPr marL="952548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FZLanTingHei-R-GBK" panose="02000000000000000000" pitchFamily="2" charset="-122"/>
                <a:ea typeface="Microsoft YaHei" panose="020B0503020204020204" pitchFamily="34" charset="-122"/>
                <a:cs typeface="FZLanTingHei-R-GBK" panose="02000000000000000000" pitchFamily="2" charset="-122"/>
                <a:sym typeface="PingFang SC Regular"/>
              </a:defRPr>
            </a:lvl3pPr>
            <a:lvl4pPr marL="1270064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FZLanTingHei-R-GBK" panose="02000000000000000000" pitchFamily="2" charset="-122"/>
                <a:ea typeface="Microsoft YaHei" panose="020B0503020204020204" pitchFamily="34" charset="-122"/>
                <a:cs typeface="FZLanTingHei-R-GBK" panose="02000000000000000000" pitchFamily="2" charset="-122"/>
                <a:sym typeface="PingFang SC Regular"/>
              </a:defRPr>
            </a:lvl4pPr>
            <a:lvl5pPr marL="1270063" marR="0" indent="0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FZLanTingHei-R-GBK" panose="02000000000000000000" pitchFamily="2" charset="-122"/>
                <a:ea typeface="Microsoft YaHei" panose="020B0503020204020204" pitchFamily="34" charset="-122"/>
                <a:cs typeface="FZLanTingHei-R-GBK" panose="02000000000000000000" pitchFamily="2" charset="-122"/>
                <a:sym typeface="PingFang SC Regular"/>
              </a:defRPr>
            </a:lvl5pPr>
            <a:lvl6pPr marL="1905095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2222612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2540127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2857644" marR="0" indent="-317517" algn="l" defTabSz="228612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601" b="0" i="0" u="none" strike="noStrike" cap="none" spc="0" baseline="0">
                <a:solidFill>
                  <a:srgbClr val="000000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r>
              <a:rPr lang="en-US" altLang="zh-CN" kern="100" dirty="0">
                <a:solidFill>
                  <a:schemeClr val="tx2"/>
                </a:solidFill>
                <a:cs typeface="Times New Roman" panose="02020603050405020304" pitchFamily="18" charset="0"/>
                <a:sym typeface="Helvetica Neue"/>
              </a:rPr>
              <a:t>Crane (FinOps Crane) is an opensource project which manages cloud resources on Kubernetes stack, it is inspired by FinOps concepts. </a:t>
            </a:r>
          </a:p>
          <a:p>
            <a:endParaRPr lang="en-US" altLang="zh-CN" kern="100" dirty="0">
              <a:solidFill>
                <a:schemeClr val="tx2"/>
              </a:solidFill>
              <a:cs typeface="Times New Roman" panose="02020603050405020304" pitchFamily="18" charset="0"/>
              <a:sym typeface="Helvetica Neue"/>
            </a:endParaRPr>
          </a:p>
          <a:p>
            <a:r>
              <a:rPr lang="en-US" altLang="zh-CN" kern="100" dirty="0">
                <a:solidFill>
                  <a:schemeClr val="tx2"/>
                </a:solidFill>
                <a:cs typeface="Times New Roman" panose="02020603050405020304" pitchFamily="18" charset="0"/>
                <a:sym typeface="Helvetica Neue"/>
              </a:rPr>
              <a:t>The goal of Crane is to provide an one-stop shop to help Kubernetes users to save cloud cost with a rich set of functionalities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:a16="http://schemas.microsoft.com/office/drawing/2014/main" id="{5F912697-FBD2-8447-8A48-59672316EA43}"/>
              </a:ext>
            </a:extLst>
          </p:cNvPr>
          <p:cNvSpPr txBox="1"/>
          <p:nvPr/>
        </p:nvSpPr>
        <p:spPr>
          <a:xfrm>
            <a:off x="509100" y="366583"/>
            <a:ext cx="6608127" cy="51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lnSpc>
                <a:spcPct val="120000"/>
              </a:lnSpc>
              <a:defRPr sz="6000" b="0">
                <a:latin typeface="+mn-lt"/>
                <a:ea typeface="+mn-ea"/>
                <a:cs typeface="+mn-cs"/>
                <a:sym typeface="腾讯体 W7"/>
              </a:defRPr>
            </a:lvl1pPr>
          </a:lstStyle>
          <a:p>
            <a:pPr defTabSz="457154">
              <a:defRPr/>
            </a:pPr>
            <a:r>
              <a:rPr lang="en-US" altLang="zh-CN" sz="3001" b="1" kern="0" dirty="0">
                <a:solidFill>
                  <a:sysClr val="windowText" lastClr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Crane Overview</a:t>
            </a:r>
            <a:endParaRPr sz="3001" b="1" kern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D8D7DE5-E4A0-AB42-ADC2-F74D921B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94" y="2206786"/>
            <a:ext cx="3171603" cy="24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513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9EC457-2637-4741-ACD3-7D4859985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110AED-5D74-CB44-8DA2-D8E9BED9D5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442" y="1301522"/>
            <a:ext cx="3599531" cy="766763"/>
          </a:xfrm>
        </p:spPr>
        <p:txBody>
          <a:bodyPr>
            <a:normAutofit fontScale="92500"/>
          </a:bodyPr>
          <a:lstStyle/>
          <a:p>
            <a:r>
              <a:rPr lang="en-CN" dirty="0"/>
              <a:t>Crane Architecture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676249-AF36-4A44-A293-FC52A755F1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61787" y="6157189"/>
            <a:ext cx="5399297" cy="338031"/>
          </a:xfrm>
        </p:spPr>
        <p:txBody>
          <a:bodyPr/>
          <a:lstStyle/>
          <a:p>
            <a:r>
              <a:rPr lang="en-CN" dirty="0"/>
              <a:t>Crane Architecture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4B810E2-67CA-EB49-B6E5-A138029CE2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466" y="2803841"/>
            <a:ext cx="3599531" cy="7667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Support various prediciton algorithems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C3B5EC-4FD9-E94B-A34A-D22E58B1023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9774" y="3345163"/>
            <a:ext cx="4240727" cy="450882"/>
          </a:xfrm>
        </p:spPr>
        <p:txBody>
          <a:bodyPr>
            <a:normAutofit lnSpcReduction="10000"/>
          </a:bodyPr>
          <a:lstStyle/>
          <a:p>
            <a:r>
              <a:rPr lang="en-CN" dirty="0"/>
              <a:t> Optimize Usage with Cloud Native techs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B39522E-36C4-EA4B-B37C-ECE1C275E7F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0466" y="3853522"/>
            <a:ext cx="3599531" cy="120743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Resource reallocation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Cost virtualization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Effective horizontal &amp; vertical autoscaling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9C2930E-F41D-514C-8413-447048B005B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59774" y="2327416"/>
            <a:ext cx="4173534" cy="450882"/>
          </a:xfrm>
        </p:spPr>
        <p:txBody>
          <a:bodyPr>
            <a:normAutofit lnSpcReduction="10000"/>
          </a:bodyPr>
          <a:lstStyle/>
          <a:p>
            <a:r>
              <a:rPr lang="en-CN" dirty="0"/>
              <a:t> Prediction is the King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46F052C7-C0A1-A74E-AD5D-E869F0FD27B5}"/>
              </a:ext>
            </a:extLst>
          </p:cNvPr>
          <p:cNvSpPr txBox="1">
            <a:spLocks/>
          </p:cNvSpPr>
          <p:nvPr/>
        </p:nvSpPr>
        <p:spPr>
          <a:xfrm>
            <a:off x="359774" y="5170801"/>
            <a:ext cx="4240727" cy="4508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26993" indent="-126993" algn="l" defTabSz="228589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  <a:buSzPct val="125000"/>
              <a:buFontTx/>
              <a:buChar char="•"/>
              <a:defRPr lang="zh-CN" altLang="en-US" sz="1800" b="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腾讯体 W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 Enhanced QoS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9741AD0-E8BE-8E44-B232-8488269E740A}"/>
              </a:ext>
            </a:extLst>
          </p:cNvPr>
          <p:cNvSpPr txBox="1">
            <a:spLocks/>
          </p:cNvSpPr>
          <p:nvPr/>
        </p:nvSpPr>
        <p:spPr>
          <a:xfrm>
            <a:off x="590466" y="5758471"/>
            <a:ext cx="3599531" cy="56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Distruption detection &amp; task aviodance</a:t>
            </a:r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069F7A-2580-A246-B230-664402A8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93" y="679300"/>
            <a:ext cx="7269898" cy="5331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0D27-A2AD-B14C-BE06-3C953C46C4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N" dirty="0"/>
              <a:t>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50050-40FB-9043-8FA8-E2ED0E0C38D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9311" y="2859971"/>
            <a:ext cx="3599531" cy="76676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Node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Pod group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5D391B-42C1-264A-A345-BDF9614AAE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6966" y="3704029"/>
            <a:ext cx="2919738" cy="450882"/>
          </a:xfrm>
        </p:spPr>
        <p:txBody>
          <a:bodyPr>
            <a:normAutofit fontScale="85000" lnSpcReduction="10000"/>
          </a:bodyPr>
          <a:lstStyle/>
          <a:p>
            <a:r>
              <a:rPr lang="en-CN" dirty="0"/>
              <a:t> Multiple Prediction Algorithems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660E90-5645-8242-9EDB-A4B10A9C384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9311" y="4236585"/>
            <a:ext cx="3599531" cy="122238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Digital signal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Moving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1381EB-B8E5-7E42-9F60-77B68F8FD17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966" y="2327416"/>
            <a:ext cx="2553978" cy="450882"/>
          </a:xfrm>
        </p:spPr>
        <p:txBody>
          <a:bodyPr>
            <a:normAutofit lnSpcReduction="10000"/>
          </a:bodyPr>
          <a:lstStyle/>
          <a:p>
            <a:r>
              <a:rPr lang="en-CN" dirty="0"/>
              <a:t> Declaritive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77061-3497-4C43-B867-D760F34851E6}"/>
              </a:ext>
            </a:extLst>
          </p:cNvPr>
          <p:cNvSpPr txBox="1"/>
          <p:nvPr/>
        </p:nvSpPr>
        <p:spPr>
          <a:xfrm>
            <a:off x="5108144" y="1034590"/>
            <a:ext cx="35264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apiVersion: prediction.crane.io/v1alpha1</a:t>
            </a:r>
          </a:p>
          <a:p>
            <a:r>
              <a:rPr lang="en-CN" sz="1200" dirty="0"/>
              <a:t>kind: TimeSeriesPrediction</a:t>
            </a:r>
          </a:p>
          <a:p>
            <a:r>
              <a:rPr lang="en-CN" sz="1200" dirty="0"/>
              <a:t>metadata:</a:t>
            </a:r>
          </a:p>
          <a:p>
            <a:r>
              <a:rPr lang="en-CN" sz="1200" dirty="0"/>
              <a:t>  name: 192.168.56.166</a:t>
            </a:r>
          </a:p>
          <a:p>
            <a:r>
              <a:rPr lang="en-CN" sz="1200" dirty="0"/>
              <a:t>  namespace: default</a:t>
            </a:r>
          </a:p>
          <a:p>
            <a:r>
              <a:rPr lang="en-CN" sz="1200" dirty="0"/>
              <a:t>spec:</a:t>
            </a:r>
          </a:p>
          <a:p>
            <a:r>
              <a:rPr lang="en-CN" sz="1200" dirty="0"/>
              <a:t>  period: 30s</a:t>
            </a:r>
          </a:p>
          <a:p>
            <a:r>
              <a:rPr lang="en-CN" sz="1200" dirty="0"/>
              <a:t>  mode: instant</a:t>
            </a:r>
          </a:p>
          <a:p>
            <a:r>
              <a:rPr lang="en-CN" sz="1200" dirty="0"/>
              <a:t>  metricPredictionConfigs:</a:t>
            </a:r>
          </a:p>
          <a:p>
            <a:r>
              <a:rPr lang="en-CN" sz="1200" dirty="0"/>
              <a:t>    - metricName: node_cpu_usage</a:t>
            </a:r>
          </a:p>
          <a:p>
            <a:r>
              <a:rPr lang="en-CN" sz="1200" dirty="0"/>
              <a:t>      percentile:</a:t>
            </a:r>
          </a:p>
          <a:p>
            <a:r>
              <a:rPr lang="en-CN" sz="1200" dirty="0"/>
              <a:t>        sampleInterval: "10s"</a:t>
            </a:r>
          </a:p>
          <a:p>
            <a:r>
              <a:rPr lang="en-CN" sz="1200" dirty="0"/>
              <a:t>        minSampleWeight: "1.0"</a:t>
            </a:r>
          </a:p>
          <a:p>
            <a:r>
              <a:rPr lang="en-CN" sz="1200" dirty="0"/>
              <a:t>        histogram:</a:t>
            </a:r>
          </a:p>
          <a:p>
            <a:r>
              <a:rPr lang="en-CN" sz="1200" dirty="0"/>
              <a:t>          maxValue: "100000.0"</a:t>
            </a:r>
          </a:p>
          <a:p>
            <a:r>
              <a:rPr lang="en-CN" sz="1200" dirty="0"/>
              <a:t>          epsilon: "1e-10"</a:t>
            </a:r>
          </a:p>
          <a:p>
            <a:r>
              <a:rPr lang="en-CN" sz="1200" dirty="0"/>
              <a:t>          halfLife: "12h"</a:t>
            </a:r>
          </a:p>
          <a:p>
            <a:r>
              <a:rPr lang="en-CN" sz="1200" dirty="0"/>
              <a:t>          bucketSize: "0"</a:t>
            </a:r>
          </a:p>
          <a:p>
            <a:r>
              <a:rPr lang="en-CN" sz="1200" dirty="0"/>
              <a:t>          firstBucketSize: "40"</a:t>
            </a:r>
          </a:p>
          <a:p>
            <a:r>
              <a:rPr lang="en-CN" sz="1200" dirty="0"/>
              <a:t>          bucketSizeGrowthRatio: "1.5"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72341-403F-FE49-BDB8-C4D8398B5E40}"/>
              </a:ext>
            </a:extLst>
          </p:cNvPr>
          <p:cNvSpPr txBox="1"/>
          <p:nvPr/>
        </p:nvSpPr>
        <p:spPr>
          <a:xfrm>
            <a:off x="8635005" y="1034590"/>
            <a:ext cx="305333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apiVersion: prediction.crane.io/v1alpha1</a:t>
            </a:r>
          </a:p>
          <a:p>
            <a:r>
              <a:rPr lang="en-CN" sz="1200" dirty="0"/>
              <a:t>kind: TimeSeriesPrediction</a:t>
            </a:r>
          </a:p>
          <a:p>
            <a:r>
              <a:rPr lang="en-CN" sz="1200" dirty="0"/>
              <a:t>metadata:</a:t>
            </a:r>
          </a:p>
          <a:p>
            <a:r>
              <a:rPr lang="en-CN" sz="1200" dirty="0"/>
              <a:t>  name: podgroup-pred-test</a:t>
            </a:r>
          </a:p>
          <a:p>
            <a:r>
              <a:rPr lang="en-CN" sz="1200" dirty="0"/>
              <a:t>  namespace: default</a:t>
            </a:r>
          </a:p>
          <a:p>
            <a:r>
              <a:rPr lang="en-CN" sz="1200" dirty="0"/>
              <a:t>spec:</a:t>
            </a:r>
          </a:p>
          <a:p>
            <a:r>
              <a:rPr lang="en-CN" sz="1200" dirty="0"/>
              <a:t>  predictionWindow: 30s</a:t>
            </a:r>
          </a:p>
          <a:p>
            <a:r>
              <a:rPr lang="en-CN" sz="1200" dirty="0"/>
              <a:t>  mode: instant</a:t>
            </a:r>
          </a:p>
          <a:p>
            <a:r>
              <a:rPr lang="en-CN" sz="1200" dirty="0"/>
              <a:t>  labelSelector:</a:t>
            </a:r>
          </a:p>
          <a:p>
            <a:r>
              <a:rPr lang="en-CN" sz="1200" dirty="0"/>
              <a:t>    matchExpressions:</a:t>
            </a:r>
          </a:p>
          <a:p>
            <a:r>
              <a:rPr lang="en-CN" sz="1200" dirty="0"/>
              <a:t>      - key: app</a:t>
            </a:r>
          </a:p>
          <a:p>
            <a:r>
              <a:rPr lang="en-CN" sz="1200" dirty="0"/>
              <a:t>        operator: In</a:t>
            </a:r>
          </a:p>
          <a:p>
            <a:r>
              <a:rPr lang="en-CN" sz="1200" dirty="0"/>
              <a:t>        values:</a:t>
            </a:r>
          </a:p>
          <a:p>
            <a:r>
              <a:rPr lang="en-CN" sz="1200" dirty="0"/>
              <a:t>          - dep-1-100m-500mib</a:t>
            </a:r>
          </a:p>
          <a:p>
            <a:r>
              <a:rPr lang="en-CN" sz="1200" dirty="0"/>
              <a:t>  metricPredictionConfigs:</a:t>
            </a:r>
          </a:p>
          <a:p>
            <a:r>
              <a:rPr lang="en-CN" sz="1200" dirty="0"/>
              <a:t>    - metricName: pod_cpu_usage</a:t>
            </a:r>
          </a:p>
          <a:p>
            <a:r>
              <a:rPr lang="en-CN" sz="1200" dirty="0"/>
              <a:t>      percentile:</a:t>
            </a:r>
          </a:p>
          <a:p>
            <a:r>
              <a:rPr lang="en-CN" sz="1200" dirty="0"/>
              <a:t>        sampleInterval: "10s"</a:t>
            </a:r>
          </a:p>
          <a:p>
            <a:r>
              <a:rPr lang="en-CN" sz="1200" dirty="0"/>
              <a:t>        minSampleWeight: "1.0"</a:t>
            </a:r>
          </a:p>
          <a:p>
            <a:r>
              <a:rPr lang="en-CN" sz="1200" dirty="0"/>
              <a:t>        histogram:</a:t>
            </a:r>
          </a:p>
          <a:p>
            <a:r>
              <a:rPr lang="en-CN" sz="1200" dirty="0"/>
              <a:t>          maxValue: "100000.0"</a:t>
            </a:r>
          </a:p>
          <a:p>
            <a:r>
              <a:rPr lang="en-CN" sz="1200" dirty="0"/>
              <a:t>          epsilon: "1e-10"</a:t>
            </a:r>
          </a:p>
          <a:p>
            <a:r>
              <a:rPr lang="en-CN" sz="1200" dirty="0"/>
              <a:t>          halfLife: "12h"</a:t>
            </a:r>
          </a:p>
          <a:p>
            <a:r>
              <a:rPr lang="en-CN" sz="1200" dirty="0"/>
              <a:t>          bucketSize: "0"</a:t>
            </a:r>
          </a:p>
          <a:p>
            <a:r>
              <a:rPr lang="en-CN" sz="1200" dirty="0"/>
              <a:t>          firstBucketSize: "40"</a:t>
            </a:r>
          </a:p>
          <a:p>
            <a:r>
              <a:rPr lang="en-CN" sz="1200" dirty="0"/>
              <a:t>          bucketSizeGrowthRatio: "1.5"</a:t>
            </a:r>
          </a:p>
        </p:txBody>
      </p:sp>
    </p:spTree>
    <p:extLst>
      <p:ext uri="{BB962C8B-B14F-4D97-AF65-F5344CB8AC3E}">
        <p14:creationId xmlns:p14="http://schemas.microsoft.com/office/powerpoint/2010/main" val="12028849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9EC457-2637-4741-ACD3-7D4859985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110AED-5D74-CB44-8DA2-D8E9BED9D5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442" y="1301522"/>
            <a:ext cx="3599531" cy="766763"/>
          </a:xfrm>
        </p:spPr>
        <p:txBody>
          <a:bodyPr>
            <a:normAutofit fontScale="92500"/>
          </a:bodyPr>
          <a:lstStyle/>
          <a:p>
            <a:r>
              <a:rPr lang="en-CN" dirty="0"/>
              <a:t>Cost Virtualization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4B810E2-67CA-EB49-B6E5-A138029CE2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466" y="2803841"/>
            <a:ext cx="3599531" cy="182302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Usage &amp; trends based on prediction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Cost vs. waste based on billing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Aggregated by cluster/namespace/label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9C2930E-F41D-514C-8413-447048B005B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59774" y="2327416"/>
            <a:ext cx="4173534" cy="450882"/>
          </a:xfrm>
        </p:spPr>
        <p:txBody>
          <a:bodyPr>
            <a:normAutofit lnSpcReduction="10000"/>
          </a:bodyPr>
          <a:lstStyle/>
          <a:p>
            <a:r>
              <a:rPr lang="en-CN" dirty="0"/>
              <a:t> Cost Virtualization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5B218A-6C0A-A649-B1DD-FB815001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75" y="184756"/>
            <a:ext cx="3270927" cy="3032813"/>
          </a:xfrm>
          <a:prstGeom prst="rect">
            <a:avLst/>
          </a:prstGeom>
        </p:spPr>
      </p:pic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84B6260-33BD-9F4B-836C-66DF0042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701" y="179954"/>
            <a:ext cx="3303525" cy="303281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E8DF6AD-E284-354F-836A-C90009D6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74" y="3301407"/>
            <a:ext cx="6706507" cy="3411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3BC2C-7259-EF49-9777-90EE7BC37C92}"/>
              </a:ext>
            </a:extLst>
          </p:cNvPr>
          <p:cNvSpPr txBox="1"/>
          <p:nvPr/>
        </p:nvSpPr>
        <p:spPr>
          <a:xfrm>
            <a:off x="2764465" y="2583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438508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8016-9CC5-F847-801A-6F60819D0B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442" y="1301522"/>
            <a:ext cx="3483622" cy="766763"/>
          </a:xfrm>
        </p:spPr>
        <p:txBody>
          <a:bodyPr>
            <a:normAutofit fontScale="92500"/>
          </a:bodyPr>
          <a:lstStyle/>
          <a:p>
            <a:r>
              <a:rPr lang="en-CN" dirty="0"/>
              <a:t>Cost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7973-230C-624C-AE2A-E0A6C06B2A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4710" y="2850827"/>
            <a:ext cx="3599531" cy="7667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Suggestion to resize container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Driven by </a:t>
            </a:r>
            <a:r>
              <a:rPr lang="en-CN" dirty="0"/>
              <a:t>workload prediction 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63EB92-5F9D-FE4C-B49C-BAEF68E460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Autofit/>
          </a:bodyPr>
          <a:lstStyle/>
          <a:p>
            <a:r>
              <a:rPr lang="en-CN" dirty="0"/>
              <a:t> Effective HPA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3F8722-B424-7D42-B9E2-2B70508A64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4710" y="4227441"/>
            <a:ext cx="3599531" cy="7667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Driven by workload prediction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Manipulating native HPA with intelligencies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E1E4B-D4F6-5D4C-9254-A808DE591BA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966" y="2327416"/>
            <a:ext cx="2837442" cy="450882"/>
          </a:xfrm>
        </p:spPr>
        <p:txBody>
          <a:bodyPr>
            <a:noAutofit/>
          </a:bodyPr>
          <a:lstStyle/>
          <a:p>
            <a:r>
              <a:rPr lang="en-CN" dirty="0"/>
              <a:t> Request Recommendation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B8C6D4-690A-6841-A560-EB3F8918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367" y="1510122"/>
            <a:ext cx="7383954" cy="3617212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32D0E8-2BDB-654F-B144-153525BD0127}"/>
              </a:ext>
            </a:extLst>
          </p:cNvPr>
          <p:cNvSpPr txBox="1">
            <a:spLocks/>
          </p:cNvSpPr>
          <p:nvPr/>
        </p:nvSpPr>
        <p:spPr>
          <a:xfrm>
            <a:off x="426966" y="5066734"/>
            <a:ext cx="1884859" cy="4508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26993" indent="-126993" algn="l" defTabSz="228589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  <a:buSzPct val="125000"/>
              <a:buFontTx/>
              <a:buChar char="•"/>
              <a:defRPr lang="zh-CN" altLang="en-US" sz="1800" b="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腾讯体 W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 Instance VPA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5C60A8D-16BF-204F-B5C4-C1FA0E041BAA}"/>
              </a:ext>
            </a:extLst>
          </p:cNvPr>
          <p:cNvSpPr txBox="1">
            <a:spLocks/>
          </p:cNvSpPr>
          <p:nvPr/>
        </p:nvSpPr>
        <p:spPr>
          <a:xfrm>
            <a:off x="664709" y="5517616"/>
            <a:ext cx="3599531" cy="76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dirty="0"/>
              <a:t>Idle resources are reallocated based on node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30211934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7502-0129-E947-BA19-EA8BA7BF52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N" dirty="0"/>
              <a:t>QoS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B5FE6-28BB-814A-9337-3AEB5BA8D78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655" y="2831061"/>
            <a:ext cx="3599531" cy="7667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Node metrics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Workload SLI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6E7B7-0AE6-B743-AD64-119007B25C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6966" y="3760309"/>
            <a:ext cx="3696978" cy="450882"/>
          </a:xfrm>
        </p:spPr>
        <p:txBody>
          <a:bodyPr>
            <a:normAutofit lnSpcReduction="10000"/>
          </a:bodyPr>
          <a:lstStyle/>
          <a:p>
            <a:r>
              <a:rPr lang="en-CN" dirty="0"/>
              <a:t> Task Avoidance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494F0-E6F9-8943-BEAA-215105E8383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13655" y="4263955"/>
            <a:ext cx="3099393" cy="129252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Scheduling disable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cgroup</a:t>
            </a:r>
            <a:r>
              <a:rPr lang="en-US" dirty="0"/>
              <a:t> throttle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evict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77B748-67D9-C147-80F9-EFD1F900F8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966" y="2327416"/>
            <a:ext cx="2883162" cy="450882"/>
          </a:xfrm>
        </p:spPr>
        <p:txBody>
          <a:bodyPr>
            <a:normAutofit lnSpcReduction="10000"/>
          </a:bodyPr>
          <a:lstStyle/>
          <a:p>
            <a:r>
              <a:rPr lang="en-CN" dirty="0"/>
              <a:t> Distruption Dection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96A77-DAC0-6948-AF3E-F2811C846751}"/>
              </a:ext>
            </a:extLst>
          </p:cNvPr>
          <p:cNvSpPr txBox="1"/>
          <p:nvPr/>
        </p:nvSpPr>
        <p:spPr>
          <a:xfrm>
            <a:off x="5209385" y="1429477"/>
            <a:ext cx="299964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apiVersion: ensurance.crane.io/v1alpha1</a:t>
            </a:r>
          </a:p>
          <a:p>
            <a:r>
              <a:rPr lang="en-CN" sz="1200" dirty="0"/>
              <a:t>kind: NodeQOSEnsurancePolicy</a:t>
            </a:r>
          </a:p>
          <a:p>
            <a:r>
              <a:rPr lang="en-CN" sz="1200" dirty="0"/>
              <a:t>metadata:</a:t>
            </a:r>
          </a:p>
          <a:p>
            <a:r>
              <a:rPr lang="en-CN" sz="1200" dirty="0"/>
              <a:t>  name: "waterline1"</a:t>
            </a:r>
          </a:p>
          <a:p>
            <a:r>
              <a:rPr lang="en-CN" sz="1200" dirty="0"/>
              <a:t>  labels:</a:t>
            </a:r>
          </a:p>
          <a:p>
            <a:r>
              <a:rPr lang="en-CN" sz="1200" dirty="0"/>
              <a:t>    app: "system"</a:t>
            </a:r>
          </a:p>
          <a:p>
            <a:r>
              <a:rPr lang="en-CN" sz="1200" dirty="0"/>
              <a:t>spec:</a:t>
            </a:r>
          </a:p>
          <a:p>
            <a:r>
              <a:rPr lang="en-CN" sz="1200" dirty="0"/>
              <a:t>  nodeQualityProbe: </a:t>
            </a:r>
          </a:p>
          <a:p>
            <a:r>
              <a:rPr lang="en-CN" sz="1200" dirty="0"/>
              <a:t>    initialDelaySeconds: 10</a:t>
            </a:r>
          </a:p>
          <a:p>
            <a:r>
              <a:rPr lang="en-CN" sz="1200" dirty="0"/>
              <a:t>    timeoutSeconds: 10</a:t>
            </a:r>
          </a:p>
          <a:p>
            <a:r>
              <a:rPr lang="en-CN" sz="1200" dirty="0"/>
              <a:t>    nodeLocalGet:</a:t>
            </a:r>
          </a:p>
          <a:p>
            <a:r>
              <a:rPr lang="en-CN" sz="1200" dirty="0"/>
              <a:t>      localCacheTTLSeconds: 60</a:t>
            </a:r>
          </a:p>
          <a:p>
            <a:r>
              <a:rPr lang="en-CN" sz="1200" dirty="0"/>
              <a:t>  objectiveEnsurances:</a:t>
            </a:r>
          </a:p>
          <a:p>
            <a:r>
              <a:rPr lang="en-CN" sz="1200" dirty="0"/>
              <a:t>  - name: "cpu_usage"</a:t>
            </a:r>
          </a:p>
          <a:p>
            <a:r>
              <a:rPr lang="en-CN" sz="1200" dirty="0"/>
              <a:t>    reachedThreshold: 2</a:t>
            </a:r>
          </a:p>
          <a:p>
            <a:r>
              <a:rPr lang="en-CN" sz="1200" dirty="0"/>
              <a:t>    restoredThreshold: 2</a:t>
            </a:r>
          </a:p>
          <a:p>
            <a:r>
              <a:rPr lang="en-CN" sz="1200" dirty="0"/>
              <a:t>    actionName: "evict"</a:t>
            </a:r>
          </a:p>
          <a:p>
            <a:r>
              <a:rPr lang="en-CN" sz="1200" dirty="0"/>
              <a:t>    metricRule:</a:t>
            </a:r>
          </a:p>
          <a:p>
            <a:r>
              <a:rPr lang="en-CN" sz="1200" dirty="0"/>
              <a:t>      metric:</a:t>
            </a:r>
          </a:p>
          <a:p>
            <a:r>
              <a:rPr lang="en-CN" sz="1200" dirty="0"/>
              <a:t>        name: "cpu_total_usage"</a:t>
            </a:r>
          </a:p>
          <a:p>
            <a:r>
              <a:rPr lang="en-CN" sz="1200" dirty="0"/>
              <a:t>      target:</a:t>
            </a:r>
          </a:p>
          <a:p>
            <a:r>
              <a:rPr lang="en-CN" sz="1200" dirty="0"/>
              <a:t>        type: "Value"</a:t>
            </a:r>
          </a:p>
          <a:p>
            <a:r>
              <a:rPr lang="en-CN" sz="1200" dirty="0"/>
              <a:t>        value: 6000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4D6AD-B44A-2243-B9BF-6F505E378B53}"/>
              </a:ext>
            </a:extLst>
          </p:cNvPr>
          <p:cNvSpPr txBox="1"/>
          <p:nvPr/>
        </p:nvSpPr>
        <p:spPr>
          <a:xfrm>
            <a:off x="8593074" y="2517962"/>
            <a:ext cx="346786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apiVersion: ensurance.crane.io/v1alpha1</a:t>
            </a:r>
          </a:p>
          <a:p>
            <a:r>
              <a:rPr lang="en-CN" sz="1200" dirty="0"/>
              <a:t>kind: AvoidanceAction</a:t>
            </a:r>
          </a:p>
          <a:p>
            <a:r>
              <a:rPr lang="en-CN" sz="1200" dirty="0"/>
              <a:t>metadata:</a:t>
            </a:r>
          </a:p>
          <a:p>
            <a:r>
              <a:rPr lang="en-CN" sz="1200" dirty="0"/>
              <a:t>  name: evict</a:t>
            </a:r>
          </a:p>
          <a:p>
            <a:r>
              <a:rPr lang="en-CN" sz="1200" dirty="0"/>
              <a:t>  labels:</a:t>
            </a:r>
          </a:p>
          <a:p>
            <a:r>
              <a:rPr lang="en-CN" sz="1200" dirty="0"/>
              <a:t>    app: system</a:t>
            </a:r>
          </a:p>
          <a:p>
            <a:r>
              <a:rPr lang="en-CN" sz="1200" dirty="0"/>
              <a:t>spec:</a:t>
            </a:r>
          </a:p>
          <a:p>
            <a:r>
              <a:rPr lang="en-CN" sz="1200" dirty="0"/>
              <a:t>  schedulingCoolDown: 300</a:t>
            </a:r>
          </a:p>
          <a:p>
            <a:r>
              <a:rPr lang="en-CN" sz="1200" dirty="0"/>
              <a:t>  eviction:</a:t>
            </a:r>
          </a:p>
          <a:p>
            <a:r>
              <a:rPr lang="en-CN" sz="1200" dirty="0"/>
              <a:t>    deletionGracePeriodSeconds: 30</a:t>
            </a:r>
          </a:p>
          <a:p>
            <a:r>
              <a:rPr lang="en-CN" sz="1200" dirty="0"/>
              <a:t>  description: "evict the pod"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32FBC-67C1-C34C-ABCE-71445ADD8E0D}"/>
              </a:ext>
            </a:extLst>
          </p:cNvPr>
          <p:cNvSpPr txBox="1"/>
          <p:nvPr/>
        </p:nvSpPr>
        <p:spPr>
          <a:xfrm>
            <a:off x="3310128" y="6427972"/>
            <a:ext cx="5381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Github Repo:</a:t>
            </a:r>
            <a:r>
              <a:rPr lang="en-CN" dirty="0"/>
              <a:t> </a:t>
            </a:r>
            <a:r>
              <a:rPr lang="en-CN" dirty="0">
                <a:hlinkClick r:id="rId2"/>
              </a:rPr>
              <a:t>https://github.com/gocrane/crane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905608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582</Words>
  <Application>Microsoft Macintosh PowerPoint</Application>
  <PresentationFormat>Widescreen</PresentationFormat>
  <Paragraphs>130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FZLanTingHei-R-GBK</vt:lpstr>
      <vt:lpstr>Microsoft YaHei UI</vt:lpstr>
      <vt:lpstr>TencentSans W7</vt:lpstr>
      <vt:lpstr>腾讯体 W7</vt:lpstr>
      <vt:lpstr>Arial</vt:lpstr>
      <vt:lpstr>Calibri</vt:lpstr>
      <vt:lpstr>Calibri Light</vt:lpstr>
      <vt:lpstr>Helvetica Neue Medium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T189823</dc:creator>
  <cp:lastModifiedBy>T189823</cp:lastModifiedBy>
  <cp:revision>50</cp:revision>
  <dcterms:created xsi:type="dcterms:W3CDTF">2021-12-06T06:44:39Z</dcterms:created>
  <dcterms:modified xsi:type="dcterms:W3CDTF">2021-12-06T12:33:54Z</dcterms:modified>
</cp:coreProperties>
</file>