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86" r:id="rId4"/>
    <p:sldId id="287" r:id="rId5"/>
    <p:sldId id="260" r:id="rId6"/>
    <p:sldId id="279" r:id="rId7"/>
    <p:sldId id="280" r:id="rId8"/>
    <p:sldId id="281" r:id="rId9"/>
    <p:sldId id="284" r:id="rId10"/>
    <p:sldId id="282" r:id="rId11"/>
    <p:sldId id="283" r:id="rId12"/>
    <p:sldId id="285" r:id="rId13"/>
    <p:sldId id="278" r:id="rId14"/>
    <p:sldId id="261" r:id="rId15"/>
    <p:sldId id="288" r:id="rId16"/>
    <p:sldId id="289" r:id="rId17"/>
    <p:sldId id="27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CE542A1-6B8D-4D0C-B1FD-FF0DC3207F1E}">
          <p14:sldIdLst>
            <p14:sldId id="256"/>
            <p14:sldId id="257"/>
            <p14:sldId id="286"/>
            <p14:sldId id="287"/>
            <p14:sldId id="260"/>
            <p14:sldId id="279"/>
            <p14:sldId id="280"/>
            <p14:sldId id="281"/>
            <p14:sldId id="284"/>
            <p14:sldId id="282"/>
            <p14:sldId id="283"/>
            <p14:sldId id="285"/>
            <p14:sldId id="278"/>
            <p14:sldId id="261"/>
            <p14:sldId id="288"/>
            <p14:sldId id="289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7F67"/>
    <a:srgbClr val="F58D76"/>
    <a:srgbClr val="FFDE6F"/>
    <a:srgbClr val="A1BD70"/>
    <a:srgbClr val="FFFFFF"/>
    <a:srgbClr val="FFF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22" autoAdjust="0"/>
  </p:normalViewPr>
  <p:slideViewPr>
    <p:cSldViewPr snapToGrid="0">
      <p:cViewPr varScale="1">
        <p:scale>
          <a:sx n="69" d="100"/>
          <a:sy n="69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6955B-E1FF-49E5-92ED-09CC00751B67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CC5C1-0E89-4029-85C1-6ABF7A6D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9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56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97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7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70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0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6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22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41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89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37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1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6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4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74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B5C7D-4E20-4B0C-BF65-EDC6860C9039}" type="datetime1">
              <a:rPr lang="zh-CN" altLang="en-US"/>
              <a:pPr>
                <a:defRPr/>
              </a:pPr>
              <a:t>2017/6/4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D04EB-C681-4886-BD5F-B2B44CA0D623}" type="slidenum">
              <a:rPr lang="zh-CN" altLang="en-US"/>
              <a:pPr>
                <a:defRPr/>
              </a:pPr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3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3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6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6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3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1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8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7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3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0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"/>
          <p:cNvSpPr>
            <a:spLocks noChangeArrowheads="1"/>
          </p:cNvSpPr>
          <p:nvPr/>
        </p:nvSpPr>
        <p:spPr bwMode="auto">
          <a:xfrm>
            <a:off x="2103835" y="2595563"/>
            <a:ext cx="1251347" cy="1268016"/>
          </a:xfrm>
          <a:prstGeom prst="rect">
            <a:avLst/>
          </a:prstGeom>
          <a:solidFill>
            <a:srgbClr val="A07B6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55"/>
          <p:cNvSpPr>
            <a:spLocks noChangeArrowheads="1"/>
          </p:cNvSpPr>
          <p:nvPr/>
        </p:nvSpPr>
        <p:spPr bwMode="auto">
          <a:xfrm>
            <a:off x="3355182" y="2595563"/>
            <a:ext cx="1251347" cy="1268016"/>
          </a:xfrm>
          <a:prstGeom prst="rect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矩形 56"/>
          <p:cNvSpPr>
            <a:spLocks noChangeArrowheads="1"/>
          </p:cNvSpPr>
          <p:nvPr/>
        </p:nvSpPr>
        <p:spPr bwMode="auto">
          <a:xfrm>
            <a:off x="4606528" y="2595563"/>
            <a:ext cx="1251347" cy="1268016"/>
          </a:xfrm>
          <a:prstGeom prst="rect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矩形 57"/>
          <p:cNvSpPr>
            <a:spLocks noChangeArrowheads="1"/>
          </p:cNvSpPr>
          <p:nvPr/>
        </p:nvSpPr>
        <p:spPr bwMode="auto">
          <a:xfrm rot="401252">
            <a:off x="5945982" y="2674144"/>
            <a:ext cx="1251347" cy="1269206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文本框 58"/>
          <p:cNvSpPr>
            <a:spLocks noChangeArrowheads="1"/>
          </p:cNvSpPr>
          <p:nvPr/>
        </p:nvSpPr>
        <p:spPr bwMode="auto">
          <a:xfrm>
            <a:off x="3581400" y="2555082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en-US" sz="27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9" name="文本框 59"/>
          <p:cNvSpPr>
            <a:spLocks noChangeArrowheads="1"/>
          </p:cNvSpPr>
          <p:nvPr/>
        </p:nvSpPr>
        <p:spPr bwMode="auto">
          <a:xfrm>
            <a:off x="2394348" y="2546748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1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0" name="文本框 60"/>
          <p:cNvSpPr>
            <a:spLocks noChangeArrowheads="1"/>
          </p:cNvSpPr>
          <p:nvPr/>
        </p:nvSpPr>
        <p:spPr bwMode="auto">
          <a:xfrm>
            <a:off x="4883944" y="2546748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1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1" name="文本框 61"/>
          <p:cNvSpPr>
            <a:spLocks noChangeArrowheads="1"/>
          </p:cNvSpPr>
          <p:nvPr/>
        </p:nvSpPr>
        <p:spPr bwMode="auto">
          <a:xfrm rot="369405">
            <a:off x="6221227" y="2623941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 dirty="0" smtClean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endParaRPr lang="zh-CN" altLang="en-US" sz="27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2" name="文本框 62"/>
          <p:cNvSpPr>
            <a:spLocks noChangeArrowheads="1"/>
          </p:cNvSpPr>
          <p:nvPr/>
        </p:nvSpPr>
        <p:spPr bwMode="auto">
          <a:xfrm>
            <a:off x="2469356" y="4000501"/>
            <a:ext cx="402334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LETMEKNOW </a:t>
            </a:r>
            <a:r>
              <a:rPr lang="zh-CN" altLang="en-US" sz="27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通知应用</a:t>
            </a:r>
            <a:endParaRPr lang="zh-CN" altLang="en-US" sz="27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3" name="文本框 63"/>
          <p:cNvSpPr>
            <a:spLocks noChangeArrowheads="1"/>
          </p:cNvSpPr>
          <p:nvPr/>
        </p:nvSpPr>
        <p:spPr bwMode="auto">
          <a:xfrm>
            <a:off x="3364707" y="4481512"/>
            <a:ext cx="222368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zh-CN" altLang="en-US" sz="135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暑期大作业立项答辩</a:t>
            </a:r>
            <a:endParaRPr lang="zh-CN" altLang="en-US" sz="135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4" name="椭圆 8"/>
          <p:cNvSpPr>
            <a:spLocks noChangeArrowheads="1"/>
          </p:cNvSpPr>
          <p:nvPr/>
        </p:nvSpPr>
        <p:spPr bwMode="auto">
          <a:xfrm>
            <a:off x="6678216" y="2203847"/>
            <a:ext cx="117872" cy="117872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5" name="任意多边形 9"/>
          <p:cNvSpPr>
            <a:spLocks noChangeArrowheads="1"/>
          </p:cNvSpPr>
          <p:nvPr/>
        </p:nvSpPr>
        <p:spPr bwMode="auto">
          <a:xfrm>
            <a:off x="6138862" y="2214562"/>
            <a:ext cx="1004888" cy="642938"/>
          </a:xfrm>
          <a:custGeom>
            <a:avLst/>
            <a:gdLst>
              <a:gd name="T0" fmla="*/ 0 w 1339850"/>
              <a:gd name="T1" fmla="*/ 698500 h 857250"/>
              <a:gd name="T2" fmla="*/ 762000 w 1339850"/>
              <a:gd name="T3" fmla="*/ 0 h 857250"/>
              <a:gd name="T4" fmla="*/ 838200 w 1339850"/>
              <a:gd name="T5" fmla="*/ 12700 h 857250"/>
              <a:gd name="T6" fmla="*/ 1339850 w 1339850"/>
              <a:gd name="T7" fmla="*/ 857250 h 857250"/>
              <a:gd name="T8" fmla="*/ 0 60000 65536"/>
              <a:gd name="T9" fmla="*/ 0 60000 65536"/>
              <a:gd name="T10" fmla="*/ 0 60000 65536"/>
              <a:gd name="T11" fmla="*/ 0 60000 65536"/>
              <a:gd name="T12" fmla="*/ 0 w 1339850"/>
              <a:gd name="T13" fmla="*/ 0 h 857250"/>
              <a:gd name="T14" fmla="*/ 1339850 w 1339850"/>
              <a:gd name="T15" fmla="*/ 857250 h 857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9850" h="857250">
                <a:moveTo>
                  <a:pt x="0" y="698500"/>
                </a:moveTo>
                <a:lnTo>
                  <a:pt x="762000" y="0"/>
                </a:lnTo>
                <a:lnTo>
                  <a:pt x="838200" y="12700"/>
                </a:lnTo>
                <a:lnTo>
                  <a:pt x="1339850" y="857250"/>
                </a:lnTo>
              </a:path>
            </a:pathLst>
          </a:custGeom>
          <a:noFill/>
          <a:ln w="12700" cap="flat" cmpd="sng">
            <a:solidFill>
              <a:srgbClr val="A1BD7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4" name="文本框 63"/>
          <p:cNvSpPr>
            <a:spLocks noChangeArrowheads="1"/>
          </p:cNvSpPr>
          <p:nvPr/>
        </p:nvSpPr>
        <p:spPr bwMode="auto">
          <a:xfrm>
            <a:off x="6378751" y="5228989"/>
            <a:ext cx="18213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陈世昊 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杨</a:t>
            </a: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健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邦</a:t>
            </a:r>
            <a:endParaRPr lang="en-US" altLang="zh-CN" sz="18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景   致  </a:t>
            </a:r>
            <a:r>
              <a:rPr lang="en-US" altLang="zh-CN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陈天睿</a:t>
            </a:r>
            <a:endParaRPr lang="zh-CN" altLang="en-US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525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通知发送方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送通知（高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看通知发送和接收情况（中）</a:t>
            </a: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5556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知接收方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收通知（高）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6980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动拦截广告型通知（低）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205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和其它相关软件相比，我们应用的特性和优点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130534"/>
              </p:ext>
            </p:extLst>
          </p:nvPr>
        </p:nvGraphicFramePr>
        <p:xfrm>
          <a:off x="451102" y="2499044"/>
          <a:ext cx="8241795" cy="388366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24123">
                  <a:extLst>
                    <a:ext uri="{9D8B030D-6E8A-4147-A177-3AD203B41FA5}">
                      <a16:colId xmlns:a16="http://schemas.microsoft.com/office/drawing/2014/main" val="3459822752"/>
                    </a:ext>
                  </a:extLst>
                </a:gridCol>
                <a:gridCol w="3380509">
                  <a:extLst>
                    <a:ext uri="{9D8B030D-6E8A-4147-A177-3AD203B41FA5}">
                      <a16:colId xmlns:a16="http://schemas.microsoft.com/office/drawing/2014/main" val="3132892058"/>
                    </a:ext>
                  </a:extLst>
                </a:gridCol>
                <a:gridCol w="2937163">
                  <a:extLst>
                    <a:ext uri="{9D8B030D-6E8A-4147-A177-3AD203B41FA5}">
                      <a16:colId xmlns:a16="http://schemas.microsoft.com/office/drawing/2014/main" val="3025799181"/>
                    </a:ext>
                  </a:extLst>
                </a:gridCol>
              </a:tblGrid>
              <a:tr h="5444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相关软件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相关软件的不足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我们软件的优点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49695"/>
                  </a:ext>
                </a:extLst>
              </a:tr>
              <a:tr h="89011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QQ</a:t>
                      </a: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、微信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聊天内容过多，容易将重要通知覆盖掉。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主打通知功能，有效杜绝无用信息。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379733"/>
                  </a:ext>
                </a:extLst>
              </a:tr>
              <a:tr h="15015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短信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①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容易被拦截，通知的双方无法有效沟通。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②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收费，而且短信群发平台的费用较高。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①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提供了私信功能，方便通知方与接收方的沟通联系。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②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免费。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94943"/>
                  </a:ext>
                </a:extLst>
              </a:tr>
              <a:tr h="9475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邮件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很多学生不看邮件，而且邮箱中垃圾邮件也很多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应用，使用方便，无垃圾信息。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637463"/>
                  </a:ext>
                </a:extLst>
              </a:tr>
            </a:tbl>
          </a:graphicData>
        </a:graphic>
      </p:graphicFrame>
      <p:sp>
        <p:nvSpPr>
          <p:cNvPr id="7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8156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884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项目风险分析和里程碑计划</a:t>
            </a:r>
            <a:endParaRPr lang="zh-CN" altLang="en-US" sz="4000" b="1" dirty="0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930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37F6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</a:t>
            </a:r>
            <a:r>
              <a:rPr lang="zh-CN" altLang="en-US" sz="4000" b="1" dirty="0" smtClean="0">
                <a:solidFill>
                  <a:srgbClr val="A37F6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目预期成果</a:t>
            </a:r>
            <a:endParaRPr lang="zh-CN" altLang="en-US" sz="4000" b="1" dirty="0">
              <a:solidFill>
                <a:srgbClr val="A37F6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迭代计划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迭代评估报告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和用例模型（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.oom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软件架构文档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和分析设计模型（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.oom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测试报告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项目总结报告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代码和可执行代码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示视频文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lvl="1"/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3877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2"/>
          <p:cNvGrpSpPr>
            <a:grpSpLocks/>
          </p:cNvGrpSpPr>
          <p:nvPr/>
        </p:nvGrpSpPr>
        <p:grpSpPr bwMode="auto">
          <a:xfrm>
            <a:off x="3563542" y="1958578"/>
            <a:ext cx="1629965" cy="860822"/>
            <a:chOff x="0" y="0"/>
            <a:chExt cx="2174421" cy="1146629"/>
          </a:xfrm>
        </p:grpSpPr>
        <p:sp>
          <p:nvSpPr>
            <p:cNvPr id="24584" name="椭圆 30"/>
            <p:cNvSpPr>
              <a:spLocks noChangeArrowheads="1"/>
            </p:cNvSpPr>
            <p:nvPr/>
          </p:nvSpPr>
          <p:spPr bwMode="auto">
            <a:xfrm>
              <a:off x="1260430" y="0"/>
              <a:ext cx="157331" cy="157331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5" name="任意多边形 31"/>
            <p:cNvSpPr>
              <a:spLocks noChangeArrowheads="1"/>
            </p:cNvSpPr>
            <p:nvPr/>
          </p:nvSpPr>
          <p:spPr bwMode="auto">
            <a:xfrm>
              <a:off x="0" y="0"/>
              <a:ext cx="2174421" cy="1146629"/>
            </a:xfrm>
            <a:custGeom>
              <a:avLst/>
              <a:gdLst>
                <a:gd name="T0" fmla="*/ 0 w 1415434"/>
                <a:gd name="T1" fmla="*/ 1502054 h 857250"/>
                <a:gd name="T2" fmla="*/ 1976680 w 1415434"/>
                <a:gd name="T3" fmla="*/ 0 h 857250"/>
                <a:gd name="T4" fmla="*/ 2156510 w 1415434"/>
                <a:gd name="T5" fmla="*/ 22721 h 857250"/>
                <a:gd name="T6" fmla="*/ 3340394 w 1415434"/>
                <a:gd name="T7" fmla="*/ 1533693 h 857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5434"/>
                <a:gd name="T13" fmla="*/ 0 h 857250"/>
                <a:gd name="T14" fmla="*/ 1415434 w 1415434"/>
                <a:gd name="T15" fmla="*/ 857250 h 857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5434" h="857250">
                  <a:moveTo>
                    <a:pt x="0" y="839566"/>
                  </a:moveTo>
                  <a:lnTo>
                    <a:pt x="837584" y="0"/>
                  </a:lnTo>
                  <a:lnTo>
                    <a:pt x="913784" y="12700"/>
                  </a:lnTo>
                  <a:lnTo>
                    <a:pt x="1415434" y="857250"/>
                  </a:lnTo>
                </a:path>
              </a:pathLst>
            </a:custGeom>
            <a:noFill/>
            <a:ln w="12700" cap="flat" cmpd="sng">
              <a:solidFill>
                <a:srgbClr val="A1BD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</p:grpSp>
      <p:sp>
        <p:nvSpPr>
          <p:cNvPr id="24579" name="矩形 3"/>
          <p:cNvSpPr>
            <a:spLocks noChangeArrowheads="1"/>
          </p:cNvSpPr>
          <p:nvPr/>
        </p:nvSpPr>
        <p:spPr bwMode="auto">
          <a:xfrm rot="199097">
            <a:off x="2788444" y="2664619"/>
            <a:ext cx="3255169" cy="1338263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80" name="文本框 32"/>
          <p:cNvSpPr>
            <a:spLocks noChangeArrowheads="1"/>
          </p:cNvSpPr>
          <p:nvPr/>
        </p:nvSpPr>
        <p:spPr bwMode="auto">
          <a:xfrm rot="180406">
            <a:off x="3598432" y="3070116"/>
            <a:ext cx="21900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81" name="组合 5"/>
          <p:cNvGrpSpPr>
            <a:grpSpLocks/>
          </p:cNvGrpSpPr>
          <p:nvPr/>
        </p:nvGrpSpPr>
        <p:grpSpPr bwMode="auto">
          <a:xfrm>
            <a:off x="2767013" y="2589610"/>
            <a:ext cx="751285" cy="1338263"/>
            <a:chOff x="0" y="0"/>
            <a:chExt cx="817387" cy="1456496"/>
          </a:xfrm>
        </p:grpSpPr>
        <p:sp>
          <p:nvSpPr>
            <p:cNvPr id="24582" name="矩形 35"/>
            <p:cNvSpPr>
              <a:spLocks noChangeArrowheads="1"/>
            </p:cNvSpPr>
            <p:nvPr/>
          </p:nvSpPr>
          <p:spPr bwMode="auto">
            <a:xfrm rot="199097">
              <a:off x="0" y="726049"/>
              <a:ext cx="774524" cy="730447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3" name="矩形 38"/>
            <p:cNvSpPr>
              <a:spLocks noChangeArrowheads="1"/>
            </p:cNvSpPr>
            <p:nvPr/>
          </p:nvSpPr>
          <p:spPr bwMode="auto">
            <a:xfrm rot="199097">
              <a:off x="42863" y="0"/>
              <a:ext cx="774524" cy="730447"/>
            </a:xfrm>
            <a:prstGeom prst="rect">
              <a:avLst/>
            </a:prstGeom>
            <a:solidFill>
              <a:srgbClr val="F06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1772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3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54"/>
          <p:cNvSpPr>
            <a:spLocks noChangeArrowheads="1"/>
          </p:cNvSpPr>
          <p:nvPr/>
        </p:nvSpPr>
        <p:spPr bwMode="auto">
          <a:xfrm>
            <a:off x="240507" y="1112044"/>
            <a:ext cx="212295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27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00" name="组合 56"/>
          <p:cNvGrpSpPr>
            <a:grpSpLocks/>
          </p:cNvGrpSpPr>
          <p:nvPr/>
        </p:nvGrpSpPr>
        <p:grpSpPr bwMode="auto">
          <a:xfrm>
            <a:off x="5461398" y="1995488"/>
            <a:ext cx="2298643" cy="571043"/>
            <a:chOff x="0" y="0"/>
            <a:chExt cx="3065214" cy="762141"/>
          </a:xfrm>
        </p:grpSpPr>
        <p:sp>
          <p:nvSpPr>
            <p:cNvPr id="4138" name="文本框 57"/>
            <p:cNvSpPr>
              <a:spLocks noChangeArrowheads="1"/>
            </p:cNvSpPr>
            <p:nvPr/>
          </p:nvSpPr>
          <p:spPr bwMode="auto">
            <a:xfrm>
              <a:off x="0" y="361637"/>
              <a:ext cx="3065214" cy="400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IN HERE</a:t>
              </a:r>
              <a:endPara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39" name="文本框 58"/>
            <p:cNvSpPr>
              <a:spLocks noChangeArrowheads="1"/>
            </p:cNvSpPr>
            <p:nvPr/>
          </p:nvSpPr>
          <p:spPr bwMode="auto">
            <a:xfrm>
              <a:off x="0" y="0"/>
              <a:ext cx="1785312" cy="49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项目必要性</a:t>
              </a:r>
              <a:endPara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01" name="文本框 82"/>
          <p:cNvSpPr>
            <a:spLocks noChangeArrowheads="1"/>
          </p:cNvSpPr>
          <p:nvPr/>
        </p:nvSpPr>
        <p:spPr bwMode="auto">
          <a:xfrm>
            <a:off x="1707357" y="31753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02" name="组合 6"/>
          <p:cNvGrpSpPr>
            <a:grpSpLocks/>
          </p:cNvGrpSpPr>
          <p:nvPr/>
        </p:nvGrpSpPr>
        <p:grpSpPr bwMode="auto">
          <a:xfrm>
            <a:off x="4887516" y="1965723"/>
            <a:ext cx="498872" cy="563198"/>
            <a:chOff x="0" y="0"/>
            <a:chExt cx="665978" cy="752009"/>
          </a:xfrm>
        </p:grpSpPr>
        <p:sp>
          <p:nvSpPr>
            <p:cNvPr id="4136" name="椭圆 62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7" name="文本框 89"/>
            <p:cNvSpPr>
              <a:spLocks noChangeArrowheads="1"/>
            </p:cNvSpPr>
            <p:nvPr/>
          </p:nvSpPr>
          <p:spPr bwMode="auto">
            <a:xfrm>
              <a:off x="99179" y="12284"/>
              <a:ext cx="563236" cy="7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3" name="组合 7"/>
          <p:cNvGrpSpPr>
            <a:grpSpLocks/>
          </p:cNvGrpSpPr>
          <p:nvPr/>
        </p:nvGrpSpPr>
        <p:grpSpPr bwMode="auto">
          <a:xfrm>
            <a:off x="4887516" y="2645569"/>
            <a:ext cx="498872" cy="553998"/>
            <a:chOff x="0" y="0"/>
            <a:chExt cx="665978" cy="738906"/>
          </a:xfrm>
        </p:grpSpPr>
        <p:sp>
          <p:nvSpPr>
            <p:cNvPr id="4134" name="椭圆 65"/>
            <p:cNvSpPr>
              <a:spLocks noChangeArrowheads="1"/>
            </p:cNvSpPr>
            <p:nvPr/>
          </p:nvSpPr>
          <p:spPr bwMode="auto">
            <a:xfrm>
              <a:off x="0" y="50219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5" name="文本框 90"/>
            <p:cNvSpPr>
              <a:spLocks noChangeArrowheads="1"/>
            </p:cNvSpPr>
            <p:nvPr/>
          </p:nvSpPr>
          <p:spPr bwMode="auto">
            <a:xfrm>
              <a:off x="99179" y="0"/>
              <a:ext cx="563236" cy="738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4" name="组合 8"/>
          <p:cNvGrpSpPr>
            <a:grpSpLocks/>
          </p:cNvGrpSpPr>
          <p:nvPr/>
        </p:nvGrpSpPr>
        <p:grpSpPr bwMode="auto">
          <a:xfrm>
            <a:off x="4887516" y="3359944"/>
            <a:ext cx="498872" cy="560438"/>
            <a:chOff x="0" y="0"/>
            <a:chExt cx="665978" cy="747789"/>
          </a:xfrm>
        </p:grpSpPr>
        <p:sp>
          <p:nvSpPr>
            <p:cNvPr id="4132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3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63236" cy="7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5" name="组合 9"/>
          <p:cNvGrpSpPr>
            <a:grpSpLocks/>
          </p:cNvGrpSpPr>
          <p:nvPr/>
        </p:nvGrpSpPr>
        <p:grpSpPr bwMode="auto">
          <a:xfrm>
            <a:off x="4887516" y="4073129"/>
            <a:ext cx="498872" cy="553998"/>
            <a:chOff x="0" y="0"/>
            <a:chExt cx="665978" cy="738518"/>
          </a:xfrm>
        </p:grpSpPr>
        <p:sp>
          <p:nvSpPr>
            <p:cNvPr id="4130" name="椭圆 64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1" name="文本框 92"/>
            <p:cNvSpPr>
              <a:spLocks noChangeArrowheads="1"/>
            </p:cNvSpPr>
            <p:nvPr/>
          </p:nvSpPr>
          <p:spPr bwMode="auto">
            <a:xfrm>
              <a:off x="82760" y="0"/>
              <a:ext cx="563236" cy="7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6" name="组合 11"/>
          <p:cNvGrpSpPr>
            <a:grpSpLocks/>
          </p:cNvGrpSpPr>
          <p:nvPr/>
        </p:nvGrpSpPr>
        <p:grpSpPr bwMode="auto">
          <a:xfrm>
            <a:off x="1841897" y="2634853"/>
            <a:ext cx="1670447" cy="1670447"/>
            <a:chOff x="0" y="0"/>
            <a:chExt cx="2227477" cy="2227477"/>
          </a:xfrm>
        </p:grpSpPr>
        <p:sp>
          <p:nvSpPr>
            <p:cNvPr id="4127" name="椭圆 103"/>
            <p:cNvSpPr>
              <a:spLocks noChangeArrowheads="1"/>
            </p:cNvSpPr>
            <p:nvPr/>
          </p:nvSpPr>
          <p:spPr bwMode="auto">
            <a:xfrm>
              <a:off x="0" y="0"/>
              <a:ext cx="2227477" cy="2227477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8" name="文本框 55"/>
            <p:cNvSpPr>
              <a:spLocks noChangeArrowheads="1"/>
            </p:cNvSpPr>
            <p:nvPr/>
          </p:nvSpPr>
          <p:spPr bwMode="auto">
            <a:xfrm>
              <a:off x="429999" y="1291954"/>
              <a:ext cx="1542792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CONTENTS</a:t>
              </a:r>
              <a:endParaRPr lang="zh-CN" altLang="en-US" sz="135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29" name="文本框 83"/>
            <p:cNvSpPr>
              <a:spLocks noChangeArrowheads="1"/>
            </p:cNvSpPr>
            <p:nvPr/>
          </p:nvSpPr>
          <p:spPr bwMode="auto">
            <a:xfrm>
              <a:off x="337218" y="531847"/>
              <a:ext cx="1631373" cy="95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5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目录</a:t>
              </a:r>
              <a:endParaRPr lang="zh-CN" altLang="en-US" sz="18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7" name="组合 104"/>
          <p:cNvGrpSpPr>
            <a:grpSpLocks/>
          </p:cNvGrpSpPr>
          <p:nvPr/>
        </p:nvGrpSpPr>
        <p:grpSpPr bwMode="auto">
          <a:xfrm>
            <a:off x="4887516" y="4780360"/>
            <a:ext cx="498872" cy="553998"/>
            <a:chOff x="0" y="0"/>
            <a:chExt cx="665978" cy="738518"/>
          </a:xfrm>
        </p:grpSpPr>
        <p:sp>
          <p:nvSpPr>
            <p:cNvPr id="4125" name="椭圆 105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6" name="文本框 106"/>
            <p:cNvSpPr>
              <a:spLocks noChangeArrowheads="1"/>
            </p:cNvSpPr>
            <p:nvPr/>
          </p:nvSpPr>
          <p:spPr bwMode="auto">
            <a:xfrm>
              <a:off x="82760" y="0"/>
              <a:ext cx="563236" cy="7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8" name="组合 107"/>
          <p:cNvGrpSpPr>
            <a:grpSpLocks/>
          </p:cNvGrpSpPr>
          <p:nvPr/>
        </p:nvGrpSpPr>
        <p:grpSpPr bwMode="auto">
          <a:xfrm>
            <a:off x="5461398" y="2678907"/>
            <a:ext cx="2298643" cy="571633"/>
            <a:chOff x="0" y="0"/>
            <a:chExt cx="3065214" cy="761274"/>
          </a:xfrm>
        </p:grpSpPr>
        <p:sp>
          <p:nvSpPr>
            <p:cNvPr id="4123" name="文本框 108"/>
            <p:cNvSpPr>
              <a:spLocks noChangeArrowheads="1"/>
            </p:cNvSpPr>
            <p:nvPr/>
          </p:nvSpPr>
          <p:spPr bwMode="auto">
            <a:xfrm>
              <a:off x="0" y="361639"/>
              <a:ext cx="3065214" cy="399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IN HERE</a:t>
              </a:r>
              <a:endPara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24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2400937" cy="491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项目目标和特性</a:t>
              </a:r>
              <a:endPara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9" name="组合 110"/>
          <p:cNvGrpSpPr>
            <a:grpSpLocks/>
          </p:cNvGrpSpPr>
          <p:nvPr/>
        </p:nvGrpSpPr>
        <p:grpSpPr bwMode="auto">
          <a:xfrm>
            <a:off x="5461398" y="3362325"/>
            <a:ext cx="2298643" cy="571633"/>
            <a:chOff x="0" y="0"/>
            <a:chExt cx="3065214" cy="761274"/>
          </a:xfrm>
        </p:grpSpPr>
        <p:sp>
          <p:nvSpPr>
            <p:cNvPr id="4121" name="文本框 111"/>
            <p:cNvSpPr>
              <a:spLocks noChangeArrowheads="1"/>
            </p:cNvSpPr>
            <p:nvPr/>
          </p:nvSpPr>
          <p:spPr bwMode="auto">
            <a:xfrm>
              <a:off x="0" y="361639"/>
              <a:ext cx="3065214" cy="399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IN HERE</a:t>
              </a:r>
              <a:endParaRPr lang="zh-CN" altLang="en-US" sz="13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22" name="文本框 112"/>
            <p:cNvSpPr>
              <a:spLocks noChangeArrowheads="1"/>
            </p:cNvSpPr>
            <p:nvPr/>
          </p:nvSpPr>
          <p:spPr bwMode="auto">
            <a:xfrm>
              <a:off x="0" y="0"/>
              <a:ext cx="2093124" cy="491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项目技术方案</a:t>
              </a:r>
              <a:endPara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10" name="组合 113"/>
          <p:cNvGrpSpPr>
            <a:grpSpLocks/>
          </p:cNvGrpSpPr>
          <p:nvPr/>
        </p:nvGrpSpPr>
        <p:grpSpPr bwMode="auto">
          <a:xfrm>
            <a:off x="5461398" y="4046935"/>
            <a:ext cx="2954655" cy="571043"/>
            <a:chOff x="0" y="0"/>
            <a:chExt cx="3939999" cy="762141"/>
          </a:xfrm>
        </p:grpSpPr>
        <p:sp>
          <p:nvSpPr>
            <p:cNvPr id="4119" name="文本框 114"/>
            <p:cNvSpPr>
              <a:spLocks noChangeArrowheads="1"/>
            </p:cNvSpPr>
            <p:nvPr/>
          </p:nvSpPr>
          <p:spPr bwMode="auto">
            <a:xfrm>
              <a:off x="0" y="361637"/>
              <a:ext cx="3065214" cy="400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IN HERE</a:t>
              </a:r>
              <a:endParaRPr lang="zh-CN" altLang="en-US" sz="13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20" name="文本框 115"/>
            <p:cNvSpPr>
              <a:spLocks noChangeArrowheads="1"/>
            </p:cNvSpPr>
            <p:nvPr/>
          </p:nvSpPr>
          <p:spPr bwMode="auto">
            <a:xfrm>
              <a:off x="0" y="0"/>
              <a:ext cx="3939999" cy="49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项目风险分析和里程碑计划</a:t>
              </a:r>
              <a:endPara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11" name="组合 116"/>
          <p:cNvGrpSpPr>
            <a:grpSpLocks/>
          </p:cNvGrpSpPr>
          <p:nvPr/>
        </p:nvGrpSpPr>
        <p:grpSpPr bwMode="auto">
          <a:xfrm>
            <a:off x="5461398" y="4730354"/>
            <a:ext cx="2298643" cy="571632"/>
            <a:chOff x="0" y="0"/>
            <a:chExt cx="3065214" cy="761274"/>
          </a:xfrm>
        </p:grpSpPr>
        <p:sp>
          <p:nvSpPr>
            <p:cNvPr id="4117" name="文本框 117"/>
            <p:cNvSpPr>
              <a:spLocks noChangeArrowheads="1"/>
            </p:cNvSpPr>
            <p:nvPr/>
          </p:nvSpPr>
          <p:spPr bwMode="auto">
            <a:xfrm>
              <a:off x="0" y="361638"/>
              <a:ext cx="3065214" cy="399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IN HERE</a:t>
              </a:r>
              <a:endParaRPr lang="zh-CN" altLang="en-US" sz="13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8" name="文本框 118"/>
            <p:cNvSpPr>
              <a:spLocks noChangeArrowheads="1"/>
            </p:cNvSpPr>
            <p:nvPr/>
          </p:nvSpPr>
          <p:spPr bwMode="auto">
            <a:xfrm>
              <a:off x="0" y="0"/>
              <a:ext cx="2093124" cy="491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项目预期成果</a:t>
              </a:r>
              <a:endPara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12" name="椭圆 120"/>
          <p:cNvSpPr>
            <a:spLocks noChangeArrowheads="1"/>
          </p:cNvSpPr>
          <p:nvPr/>
        </p:nvSpPr>
        <p:spPr bwMode="auto">
          <a:xfrm>
            <a:off x="1239441" y="3931444"/>
            <a:ext cx="584597" cy="583406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3" name="椭圆 123"/>
          <p:cNvSpPr>
            <a:spLocks noChangeArrowheads="1"/>
          </p:cNvSpPr>
          <p:nvPr/>
        </p:nvSpPr>
        <p:spPr bwMode="auto">
          <a:xfrm>
            <a:off x="1251347" y="2847975"/>
            <a:ext cx="438150" cy="43815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4" name="椭圆 124"/>
          <p:cNvSpPr>
            <a:spLocks noChangeArrowheads="1"/>
          </p:cNvSpPr>
          <p:nvPr/>
        </p:nvSpPr>
        <p:spPr bwMode="auto">
          <a:xfrm>
            <a:off x="1956198" y="2196704"/>
            <a:ext cx="415528" cy="415528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5" name="椭圆 125"/>
          <p:cNvSpPr>
            <a:spLocks noChangeArrowheads="1"/>
          </p:cNvSpPr>
          <p:nvPr/>
        </p:nvSpPr>
        <p:spPr bwMode="auto">
          <a:xfrm>
            <a:off x="3512344" y="2719388"/>
            <a:ext cx="428625" cy="428625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6" name="椭圆 126"/>
          <p:cNvSpPr>
            <a:spLocks noChangeArrowheads="1"/>
          </p:cNvSpPr>
          <p:nvPr/>
        </p:nvSpPr>
        <p:spPr bwMode="auto">
          <a:xfrm>
            <a:off x="2965847" y="4419600"/>
            <a:ext cx="484584" cy="484585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241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通知方式存在的问题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通达性无法保证。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淹没在大量的信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可能被当做垃圾信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息而被拦截。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乏有效的回执获取方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通知者不知道对方有没有收到通知。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通知者需要手工进行繁琐的统计工作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缺乏统一的通知形式。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、微信、短信、邮件都要查看。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项目必要性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4373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果有一个应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本分散在各个渠道的通知整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合在一起，让通知者不必再去花费大量时间查看各个平台的通知。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给通知者提供方便快捷的通知情况回执统计服务，让通知者不必进行繁琐的手工统计。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再提供事物管理功能，将通知与日常的工作事务进行对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接，提高组织的管理效率。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项目必要性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5361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39361"/>
              </p:ext>
            </p:extLst>
          </p:nvPr>
        </p:nvGraphicFramePr>
        <p:xfrm>
          <a:off x="628650" y="2881745"/>
          <a:ext cx="8112289" cy="3295218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93650">
                  <a:extLst>
                    <a:ext uri="{9D8B030D-6E8A-4147-A177-3AD203B41FA5}">
                      <a16:colId xmlns:a16="http://schemas.microsoft.com/office/drawing/2014/main" val="121786342"/>
                    </a:ext>
                  </a:extLst>
                </a:gridCol>
                <a:gridCol w="6718639">
                  <a:extLst>
                    <a:ext uri="{9D8B030D-6E8A-4147-A177-3AD203B41FA5}">
                      <a16:colId xmlns:a16="http://schemas.microsoft.com/office/drawing/2014/main" val="831040618"/>
                    </a:ext>
                  </a:extLst>
                </a:gridCol>
              </a:tblGrid>
              <a:tr h="397886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针对于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校园用户，包括大学社团、班级、老师以及学</a:t>
                      </a:r>
                      <a:r>
                        <a:rPr lang="zh-CN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生群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体。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046360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他们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发送通知或者接收通知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824586"/>
                  </a:ext>
                </a:extLst>
              </a:tr>
              <a:tr h="827810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该通</a:t>
                      </a:r>
                      <a:r>
                        <a:rPr lang="zh-CN" sz="20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知应</a:t>
                      </a: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桌面应用的管理工具与用户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结合的校园应用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5275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其功能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包括通知收发、信息反馈、圈子管理、事务管理等模块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01672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不同于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邮箱、短信、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QQ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、微信、飞信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73350"/>
                  </a:ext>
                </a:extLst>
              </a:tr>
              <a:tr h="827810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我们的产品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将各个通信软件的通知发收功能独立出来，形成一个简单、便捷、可靠</a:t>
                      </a:r>
                      <a:r>
                        <a:rPr lang="zh-CN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altLang="en-US" sz="1800" b="1" i="1" u="sng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校园</a:t>
                      </a:r>
                      <a:r>
                        <a:rPr lang="zh-CN" sz="1800" b="1" i="1" u="sng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</a:t>
                      </a:r>
                      <a:r>
                        <a:rPr lang="zh-CN" sz="1800" b="1" i="1" u="sng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578000"/>
                  </a:ext>
                </a:extLst>
              </a:tr>
            </a:tbl>
          </a:graphicData>
        </a:graphic>
      </p:graphicFrame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软件的定位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园应用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3769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08456" y="2816964"/>
            <a:ext cx="1360885" cy="941487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A1BD7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38"/>
          <p:cNvSpPr>
            <a:spLocks noChangeArrowheads="1"/>
          </p:cNvSpPr>
          <p:nvPr/>
        </p:nvSpPr>
        <p:spPr bwMode="auto">
          <a:xfrm>
            <a:off x="3699156" y="2816964"/>
            <a:ext cx="1360885" cy="941488"/>
          </a:xfrm>
          <a:prstGeom prst="rect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39"/>
          <p:cNvSpPr>
            <a:spLocks noChangeArrowheads="1"/>
          </p:cNvSpPr>
          <p:nvPr/>
        </p:nvSpPr>
        <p:spPr bwMode="auto">
          <a:xfrm>
            <a:off x="1907504" y="4865398"/>
            <a:ext cx="1362075" cy="941488"/>
          </a:xfrm>
          <a:prstGeom prst="rect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40"/>
          <p:cNvSpPr>
            <a:spLocks noChangeArrowheads="1"/>
          </p:cNvSpPr>
          <p:nvPr/>
        </p:nvSpPr>
        <p:spPr bwMode="auto">
          <a:xfrm>
            <a:off x="3718445" y="4865398"/>
            <a:ext cx="1360884" cy="941488"/>
          </a:xfrm>
          <a:prstGeom prst="rect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54"/>
          <p:cNvSpPr>
            <a:spLocks noChangeArrowheads="1"/>
          </p:cNvSpPr>
          <p:nvPr/>
        </p:nvSpPr>
        <p:spPr bwMode="auto">
          <a:xfrm>
            <a:off x="2199208" y="5459223"/>
            <a:ext cx="694134" cy="694135"/>
          </a:xfrm>
          <a:custGeom>
            <a:avLst/>
            <a:gdLst>
              <a:gd name="T0" fmla="*/ 462810 w 925404"/>
              <a:gd name="T1" fmla="*/ 0 h 925404"/>
              <a:gd name="T2" fmla="*/ 925620 w 925404"/>
              <a:gd name="T3" fmla="*/ 462812 h 925404"/>
              <a:gd name="T4" fmla="*/ 462810 w 925404"/>
              <a:gd name="T5" fmla="*/ 925622 h 925404"/>
              <a:gd name="T6" fmla="*/ 0 w 925404"/>
              <a:gd name="T7" fmla="*/ 462812 h 925404"/>
              <a:gd name="T8" fmla="*/ 462810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A37F67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1" name="任意多边形 50"/>
          <p:cNvSpPr>
            <a:spLocks noChangeArrowheads="1"/>
          </p:cNvSpPr>
          <p:nvPr/>
        </p:nvSpPr>
        <p:spPr bwMode="auto">
          <a:xfrm>
            <a:off x="2241831" y="3410789"/>
            <a:ext cx="694135" cy="694135"/>
          </a:xfrm>
          <a:custGeom>
            <a:avLst/>
            <a:gdLst>
              <a:gd name="T0" fmla="*/ 462812 w 925404"/>
              <a:gd name="T1" fmla="*/ 0 h 925404"/>
              <a:gd name="T2" fmla="*/ 925622 w 925404"/>
              <a:gd name="T3" fmla="*/ 462812 h 925404"/>
              <a:gd name="T4" fmla="*/ 462812 w 925404"/>
              <a:gd name="T5" fmla="*/ 925622 h 925404"/>
              <a:gd name="T6" fmla="*/ 0 w 925404"/>
              <a:gd name="T7" fmla="*/ 462812 h 925404"/>
              <a:gd name="T8" fmla="*/ 462812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A1BD70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2" name="任意多边形 49"/>
          <p:cNvSpPr>
            <a:spLocks noChangeArrowheads="1"/>
          </p:cNvSpPr>
          <p:nvPr/>
        </p:nvSpPr>
        <p:spPr bwMode="auto">
          <a:xfrm>
            <a:off x="4033961" y="5459223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FFDD6C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3" name="任意多边形 48"/>
          <p:cNvSpPr>
            <a:spLocks noChangeArrowheads="1"/>
          </p:cNvSpPr>
          <p:nvPr/>
        </p:nvSpPr>
        <p:spPr bwMode="auto">
          <a:xfrm>
            <a:off x="4032531" y="3410789"/>
            <a:ext cx="694135" cy="694135"/>
          </a:xfrm>
          <a:custGeom>
            <a:avLst/>
            <a:gdLst>
              <a:gd name="T0" fmla="*/ 462812 w 925404"/>
              <a:gd name="T1" fmla="*/ 0 h 925404"/>
              <a:gd name="T2" fmla="*/ 925622 w 925404"/>
              <a:gd name="T3" fmla="*/ 462812 h 925404"/>
              <a:gd name="T4" fmla="*/ 462812 w 925404"/>
              <a:gd name="T5" fmla="*/ 925622 h 925404"/>
              <a:gd name="T6" fmla="*/ 0 w 925404"/>
              <a:gd name="T7" fmla="*/ 462812 h 925404"/>
              <a:gd name="T8" fmla="*/ 462812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F58D76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8" name="文本框 60"/>
          <p:cNvSpPr>
            <a:spLocks noChangeArrowheads="1"/>
          </p:cNvSpPr>
          <p:nvPr/>
        </p:nvSpPr>
        <p:spPr bwMode="auto">
          <a:xfrm>
            <a:off x="1908764" y="2948242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通用功能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61"/>
          <p:cNvSpPr>
            <a:spLocks noChangeArrowheads="1"/>
          </p:cNvSpPr>
          <p:nvPr/>
        </p:nvSpPr>
        <p:spPr bwMode="auto">
          <a:xfrm>
            <a:off x="3823273" y="2946310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管理员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62"/>
          <p:cNvSpPr>
            <a:spLocks noChangeArrowheads="1"/>
          </p:cNvSpPr>
          <p:nvPr/>
        </p:nvSpPr>
        <p:spPr bwMode="auto">
          <a:xfrm>
            <a:off x="2068421" y="497651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发送方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63"/>
          <p:cNvSpPr>
            <a:spLocks noChangeArrowheads="1"/>
          </p:cNvSpPr>
          <p:nvPr/>
        </p:nvSpPr>
        <p:spPr bwMode="auto">
          <a:xfrm>
            <a:off x="3841475" y="4995909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接收方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65"/>
          <p:cNvSpPr>
            <a:spLocks noChangeArrowheads="1"/>
          </p:cNvSpPr>
          <p:nvPr/>
        </p:nvSpPr>
        <p:spPr bwMode="auto">
          <a:xfrm>
            <a:off x="2413281" y="3523899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7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66"/>
          <p:cNvSpPr>
            <a:spLocks noChangeArrowheads="1"/>
          </p:cNvSpPr>
          <p:nvPr/>
        </p:nvSpPr>
        <p:spPr bwMode="auto">
          <a:xfrm>
            <a:off x="4203981" y="3523899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7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67"/>
          <p:cNvSpPr>
            <a:spLocks noChangeArrowheads="1"/>
          </p:cNvSpPr>
          <p:nvPr/>
        </p:nvSpPr>
        <p:spPr bwMode="auto">
          <a:xfrm>
            <a:off x="2377801" y="5599717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68"/>
          <p:cNvSpPr>
            <a:spLocks noChangeArrowheads="1"/>
          </p:cNvSpPr>
          <p:nvPr/>
        </p:nvSpPr>
        <p:spPr bwMode="auto">
          <a:xfrm>
            <a:off x="4233985" y="5572333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矩形 40"/>
          <p:cNvSpPr>
            <a:spLocks noChangeArrowheads="1"/>
          </p:cNvSpPr>
          <p:nvPr/>
        </p:nvSpPr>
        <p:spPr bwMode="auto">
          <a:xfrm>
            <a:off x="5604846" y="2816963"/>
            <a:ext cx="1360884" cy="941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任意多边形 49"/>
          <p:cNvSpPr>
            <a:spLocks noChangeArrowheads="1"/>
          </p:cNvSpPr>
          <p:nvPr/>
        </p:nvSpPr>
        <p:spPr bwMode="auto">
          <a:xfrm>
            <a:off x="5920362" y="3410788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45" name="文本框 63"/>
          <p:cNvSpPr>
            <a:spLocks noChangeArrowheads="1"/>
          </p:cNvSpPr>
          <p:nvPr/>
        </p:nvSpPr>
        <p:spPr bwMode="auto">
          <a:xfrm>
            <a:off x="5880281" y="2947474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圈主</a:t>
            </a:r>
          </a:p>
        </p:txBody>
      </p:sp>
      <p:sp>
        <p:nvSpPr>
          <p:cNvPr id="46" name="文本框 68"/>
          <p:cNvSpPr>
            <a:spLocks noChangeArrowheads="1"/>
          </p:cNvSpPr>
          <p:nvPr/>
        </p:nvSpPr>
        <p:spPr bwMode="auto">
          <a:xfrm>
            <a:off x="6120386" y="3523898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项目预期功能及优先级划分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40"/>
          <p:cNvSpPr>
            <a:spLocks noChangeArrowheads="1"/>
          </p:cNvSpPr>
          <p:nvPr/>
        </p:nvSpPr>
        <p:spPr bwMode="auto">
          <a:xfrm>
            <a:off x="5599005" y="4869098"/>
            <a:ext cx="1360884" cy="941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任意多边形 49"/>
          <p:cNvSpPr>
            <a:spLocks noChangeArrowheads="1"/>
          </p:cNvSpPr>
          <p:nvPr/>
        </p:nvSpPr>
        <p:spPr bwMode="auto">
          <a:xfrm>
            <a:off x="5914521" y="5462923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7030A0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55" name="文本框 63"/>
          <p:cNvSpPr>
            <a:spLocks noChangeArrowheads="1"/>
          </p:cNvSpPr>
          <p:nvPr/>
        </p:nvSpPr>
        <p:spPr bwMode="auto">
          <a:xfrm>
            <a:off x="5874440" y="4999609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文本框 68"/>
          <p:cNvSpPr>
            <a:spLocks noChangeArrowheads="1"/>
          </p:cNvSpPr>
          <p:nvPr/>
        </p:nvSpPr>
        <p:spPr bwMode="auto">
          <a:xfrm>
            <a:off x="6114545" y="5576033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209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通用功能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户注册登录（高）</a:t>
            </a: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建圈子（高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查看圈子详情（高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申请成为圈主（高）</a:t>
            </a: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申请成为圈子的通知方（高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对面建圈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举报（低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献通知模板（低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私信（低）</a:t>
            </a: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7202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统管理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审核成为公开圈子的申请（高）</a:t>
            </a:r>
          </a:p>
          <a:p>
            <a:pPr lvl="1"/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禁用户（低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1255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圈主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核成为圈内通知方的申请（高）</a:t>
            </a: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理圈子（中）</a:t>
            </a: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申请升级为公开圈子（中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处理举报（低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4662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1126</Words>
  <Application>Microsoft Office PowerPoint</Application>
  <PresentationFormat>全屏显示(4:3)</PresentationFormat>
  <Paragraphs>154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宋体</vt:lpstr>
      <vt:lpstr>微软雅黑</vt:lpstr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Jianbang Yang</dc:creator>
  <cp:lastModifiedBy>Jianbang Yang</cp:lastModifiedBy>
  <cp:revision>11</cp:revision>
  <dcterms:created xsi:type="dcterms:W3CDTF">2017-06-04T08:35:09Z</dcterms:created>
  <dcterms:modified xsi:type="dcterms:W3CDTF">2017-06-04T12:08:02Z</dcterms:modified>
</cp:coreProperties>
</file>