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handoutMasterIdLst>
    <p:handoutMasterId r:id="rId8"/>
  </p:handoutMasterIdLst>
  <p:sldIdLst>
    <p:sldId id="258" r:id="rId2"/>
    <p:sldId id="259" r:id="rId3"/>
    <p:sldId id="260" r:id="rId4"/>
    <p:sldId id="261" r:id="rId5"/>
    <p:sldId id="262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0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59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BD36E-AB85-4E0A-9AA1-3B73F6873BA4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F412B-C133-4124-B464-1D0AAB908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4084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700DA-EC38-4005-9D8F-A14CC903B986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756877-6619-4735-B01E-5C60E0C6D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79153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6350" y="-12231"/>
            <a:ext cx="6877353" cy="9930462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7947" y="3473216"/>
            <a:ext cx="4370039" cy="2377992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7947" y="5851205"/>
            <a:ext cx="4370039" cy="1584410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69546-87D8-427E-A42E-C81EAE0F0DEE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E3831-4D23-4423-B257-72A5FF592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342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0533"/>
            <a:ext cx="4760786" cy="4916311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457245"/>
            <a:ext cx="4760786" cy="2269167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69546-87D8-427E-A42E-C81EAE0F0DEE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E3831-4D23-4423-B257-72A5FF592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616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64" y="880533"/>
            <a:ext cx="4554137" cy="4365978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5806" y="5246511"/>
            <a:ext cx="4064853" cy="550333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6457245"/>
            <a:ext cx="4760786" cy="2269167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69546-87D8-427E-A42E-C81EAE0F0DEE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E3831-4D23-4423-B257-72A5FF592F6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62034" y="1141657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60775" y="4169470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9413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90649"/>
            <a:ext cx="4760786" cy="3748998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6539647"/>
            <a:ext cx="4760786" cy="218676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69546-87D8-427E-A42E-C81EAE0F0DEE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E3831-4D23-4423-B257-72A5FF592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825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64" y="880533"/>
            <a:ext cx="4554137" cy="4365978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198" y="5796844"/>
            <a:ext cx="4760787" cy="74280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6539647"/>
            <a:ext cx="4760786" cy="218676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69546-87D8-427E-A42E-C81EAE0F0DEE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E3831-4D23-4423-B257-72A5FF592F6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62034" y="1141657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60775" y="4169470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9809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886" y="880533"/>
            <a:ext cx="4756099" cy="4365978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198" y="5796844"/>
            <a:ext cx="4760787" cy="74280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6539647"/>
            <a:ext cx="4760786" cy="218676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69546-87D8-427E-A42E-C81EAE0F0DEE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E3831-4D23-4423-B257-72A5FF592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029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69546-87D8-427E-A42E-C81EAE0F0DEE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E3831-4D23-4423-B257-72A5FF592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451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82984" y="880534"/>
            <a:ext cx="734109" cy="7585429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880534"/>
            <a:ext cx="3896270" cy="75854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69546-87D8-427E-A42E-C81EAE0F0DEE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E3831-4D23-4423-B257-72A5FF592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45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69546-87D8-427E-A42E-C81EAE0F0DEE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E3831-4D23-4423-B257-72A5FF592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291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901254"/>
            <a:ext cx="4760786" cy="263839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6539647"/>
            <a:ext cx="4760786" cy="12428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69546-87D8-427E-A42E-C81EAE0F0DEE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E3831-4D23-4423-B257-72A5FF592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52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0533"/>
            <a:ext cx="4760786" cy="190782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120851"/>
            <a:ext cx="2316082" cy="560556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1903" y="3120853"/>
            <a:ext cx="2316083" cy="560556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69546-87D8-427E-A42E-C81EAE0F0DEE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E3831-4D23-4423-B257-72A5FF592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959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0533"/>
            <a:ext cx="4760785" cy="1907822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3121420"/>
            <a:ext cx="2318004" cy="832378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3953801"/>
            <a:ext cx="2318004" cy="477261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99980" y="3121420"/>
            <a:ext cx="2318004" cy="832378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99980" y="3953801"/>
            <a:ext cx="2318004" cy="477261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69546-87D8-427E-A42E-C81EAE0F0DEE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E3831-4D23-4423-B257-72A5FF592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957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880533"/>
            <a:ext cx="4760786" cy="190782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69546-87D8-427E-A42E-C81EAE0F0DEE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E3831-4D23-4423-B257-72A5FF592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242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69546-87D8-427E-A42E-C81EAE0F0DEE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E3831-4D23-4423-B257-72A5FF592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911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164650"/>
            <a:ext cx="2092637" cy="1846673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8456" y="743781"/>
            <a:ext cx="2539528" cy="7982631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4011323"/>
            <a:ext cx="2092637" cy="3733093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69546-87D8-427E-A42E-C81EAE0F0DEE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E3831-4D23-4423-B257-72A5FF592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658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934200"/>
            <a:ext cx="4760786" cy="818622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199" y="880533"/>
            <a:ext cx="4760786" cy="5554926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7752822"/>
            <a:ext cx="4760786" cy="973590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69546-87D8-427E-A42E-C81EAE0F0DEE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E3831-4D23-4423-B257-72A5FF592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280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6350" y="-12231"/>
            <a:ext cx="6877354" cy="9930462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80533"/>
            <a:ext cx="4760785" cy="19078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3120853"/>
            <a:ext cx="4760786" cy="5605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53944" y="8726414"/>
            <a:ext cx="513099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69546-87D8-427E-A42E-C81EAE0F0DEE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8726414"/>
            <a:ext cx="346723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3507" y="8726414"/>
            <a:ext cx="384479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14AE3831-4D23-4423-B257-72A5FF592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32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342900" rtl="0" eaLnBrk="1" latinLnBrk="1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1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1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1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1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1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1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1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1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1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2">
            <a:extLst>
              <a:ext uri="{FF2B5EF4-FFF2-40B4-BE49-F238E27FC236}">
                <a16:creationId xmlns:a16="http://schemas.microsoft.com/office/drawing/2014/main" id="{404DFC22-AEDA-4FF6-85C4-0BCBBD699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" y="9378599"/>
            <a:ext cx="6830309" cy="527403"/>
          </a:xfrm>
        </p:spPr>
        <p:txBody>
          <a:bodyPr/>
          <a:lstStyle/>
          <a:p>
            <a:pPr algn="ctr"/>
            <a:r>
              <a:rPr lang="en-US" altLang="ko-KR" sz="1400" b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-2-</a:t>
            </a:r>
            <a:endParaRPr lang="ko-KR" altLang="en-US" sz="1400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2C35132-D50F-491C-A245-4E455F3A8FC4}"/>
              </a:ext>
            </a:extLst>
          </p:cNvPr>
          <p:cNvSpPr/>
          <p:nvPr/>
        </p:nvSpPr>
        <p:spPr>
          <a:xfrm>
            <a:off x="164797" y="321918"/>
            <a:ext cx="45719" cy="194400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  <a:cs typeface="KoPubWorld돋움체 Bold" panose="000008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BFF523-989D-452D-83FC-3A3AF6AAF741}"/>
              </a:ext>
            </a:extLst>
          </p:cNvPr>
          <p:cNvSpPr/>
          <p:nvPr/>
        </p:nvSpPr>
        <p:spPr>
          <a:xfrm>
            <a:off x="189509" y="242148"/>
            <a:ext cx="4469484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700" b="1" spc="-11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프로젝트 명 </a:t>
            </a:r>
            <a:r>
              <a:rPr lang="en-US" altLang="ko-KR" sz="1700" b="1" spc="-11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1700" b="1" spc="-11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서포터 </a:t>
            </a:r>
            <a:r>
              <a:rPr lang="ko-KR" altLang="en-US" sz="1700" b="1" spc="-11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드론</a:t>
            </a:r>
            <a:endParaRPr lang="ko-KR" altLang="en-US" sz="1700" spc="-11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ABC7E93-5513-401E-94F8-ADAB4825C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161492"/>
              </p:ext>
            </p:extLst>
          </p:nvPr>
        </p:nvGraphicFramePr>
        <p:xfrm>
          <a:off x="189508" y="784145"/>
          <a:ext cx="63580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1616">
                  <a:extLst>
                    <a:ext uri="{9D8B030D-6E8A-4147-A177-3AD203B41FA5}">
                      <a16:colId xmlns:a16="http://schemas.microsoft.com/office/drawing/2014/main" val="2610592354"/>
                    </a:ext>
                  </a:extLst>
                </a:gridCol>
                <a:gridCol w="1271616">
                  <a:extLst>
                    <a:ext uri="{9D8B030D-6E8A-4147-A177-3AD203B41FA5}">
                      <a16:colId xmlns:a16="http://schemas.microsoft.com/office/drawing/2014/main" val="2380549216"/>
                    </a:ext>
                  </a:extLst>
                </a:gridCol>
                <a:gridCol w="1271616">
                  <a:extLst>
                    <a:ext uri="{9D8B030D-6E8A-4147-A177-3AD203B41FA5}">
                      <a16:colId xmlns:a16="http://schemas.microsoft.com/office/drawing/2014/main" val="1605595133"/>
                    </a:ext>
                  </a:extLst>
                </a:gridCol>
                <a:gridCol w="1271616">
                  <a:extLst>
                    <a:ext uri="{9D8B030D-6E8A-4147-A177-3AD203B41FA5}">
                      <a16:colId xmlns:a16="http://schemas.microsoft.com/office/drawing/2014/main" val="3809768869"/>
                    </a:ext>
                  </a:extLst>
                </a:gridCol>
                <a:gridCol w="1271616">
                  <a:extLst>
                    <a:ext uri="{9D8B030D-6E8A-4147-A177-3AD203B41FA5}">
                      <a16:colId xmlns:a16="http://schemas.microsoft.com/office/drawing/2014/main" val="3436211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1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프로젝트 기간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1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담당역할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1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프로젝트 기여도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1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개발 언어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1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기타 사용 </a:t>
                      </a:r>
                      <a:r>
                        <a:rPr lang="en-US" altLang="ko-KR" sz="1200" spc="-11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IT Tool</a:t>
                      </a:r>
                      <a:endParaRPr lang="ko-KR" altLang="en-US" sz="1200" spc="-11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26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spc="-11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20.01 ~ 20.06</a:t>
                      </a:r>
                      <a:endParaRPr lang="ko-KR" altLang="en-US" sz="1100" b="1" i="0" spc="-11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i="0" spc="-11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팀장 및 개발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spc="-11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35%</a:t>
                      </a:r>
                      <a:endParaRPr lang="ko-KR" altLang="en-US" sz="1100" b="1" i="0" spc="-11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spc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Python</a:t>
                      </a:r>
                      <a:endParaRPr lang="ko-KR" altLang="en-US" sz="1100" b="1" i="0" spc="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spc="0" baseline="0" dirty="0" err="1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Tensorflow</a:t>
                      </a:r>
                      <a:r>
                        <a:rPr lang="en-US" altLang="ko-KR" sz="1100" b="1" i="0" spc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100" b="1" i="0" spc="0" baseline="0" dirty="0" err="1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keras</a:t>
                      </a:r>
                      <a:r>
                        <a:rPr lang="en-US" altLang="ko-KR" sz="1100" b="1" i="0" spc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, yolo. OpenCV</a:t>
                      </a:r>
                      <a:endParaRPr lang="ko-KR" altLang="en-US" sz="1100" b="1" i="0" spc="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7908424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759C5-800F-4517-BCAF-CBE425FB68F9}"/>
              </a:ext>
            </a:extLst>
          </p:cNvPr>
          <p:cNvSpPr/>
          <p:nvPr/>
        </p:nvSpPr>
        <p:spPr>
          <a:xfrm>
            <a:off x="6962018" y="596089"/>
            <a:ext cx="6365627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b="1" spc="-11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※ </a:t>
            </a:r>
            <a:r>
              <a:rPr lang="ko-KR" altLang="en-US" sz="1300" b="1" spc="-11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작성 가이드</a:t>
            </a:r>
            <a:endParaRPr lang="en-US" altLang="ko-KR" sz="1300" b="1" spc="-11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  <a:p>
            <a:r>
              <a:rPr lang="en-US" altLang="ko-KR" sz="1200" spc="-11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- </a:t>
            </a:r>
            <a:r>
              <a:rPr lang="ko-KR" altLang="en-US" sz="1200" spc="-11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정해진 양식 활용</a:t>
            </a:r>
            <a:r>
              <a:rPr lang="en-US" altLang="ko-KR" sz="1200" spc="-11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200" spc="-11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혹은 자율 양식으로 포트폴리오 구성 바랍니다</a:t>
            </a:r>
            <a:r>
              <a:rPr lang="en-US" altLang="ko-KR" sz="1200" spc="-11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. </a:t>
            </a:r>
          </a:p>
          <a:p>
            <a:r>
              <a:rPr lang="en-US" altLang="ko-KR" sz="1200" spc="-11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  * </a:t>
            </a:r>
            <a:r>
              <a:rPr lang="ko-KR" altLang="en-US" sz="1200" spc="-11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자율 양식의 경우에도</a:t>
            </a:r>
            <a:r>
              <a:rPr lang="en-US" altLang="ko-KR" sz="1200" spc="-11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spc="-11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기간</a:t>
            </a:r>
            <a:r>
              <a:rPr lang="en-US" altLang="ko-KR" sz="1200" spc="-11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spc="-11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역할</a:t>
            </a:r>
            <a:r>
              <a:rPr lang="en-US" altLang="ko-KR" sz="1200" spc="-11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spc="-11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기여도</a:t>
            </a:r>
            <a:r>
              <a:rPr lang="en-US" altLang="ko-KR" sz="1200" spc="-11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spc="-11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개발 언어 내용 포함 필수</a:t>
            </a:r>
            <a:endParaRPr lang="en-US" altLang="ko-KR" sz="1200" spc="-11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  <a:p>
            <a:r>
              <a:rPr lang="en-US" altLang="ko-KR" sz="1200" spc="-11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- </a:t>
            </a:r>
            <a:r>
              <a:rPr lang="ko-KR" altLang="en-US" sz="1200" spc="-11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예시로 작성된 내용은 삭제 후</a:t>
            </a:r>
            <a:r>
              <a:rPr lang="en-US" altLang="ko-KR" sz="1200" spc="-11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200" spc="-11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작성 바랍니다</a:t>
            </a:r>
            <a:r>
              <a:rPr lang="en-US" altLang="ko-KR" sz="1200" spc="-11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.</a:t>
            </a:r>
          </a:p>
          <a:p>
            <a:r>
              <a:rPr lang="en-US" altLang="ko-KR" sz="1200" spc="-11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- </a:t>
            </a:r>
            <a:r>
              <a:rPr lang="ko-KR" altLang="en-US" sz="1200" spc="-11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분량 추가 시 자유롭게 페이지 추가하여 작성 바랍니다</a:t>
            </a:r>
            <a:r>
              <a:rPr lang="en-US" altLang="ko-KR" sz="1200" spc="-11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C171E2-6E39-4386-9BA2-0673B9CF67E8}"/>
              </a:ext>
            </a:extLst>
          </p:cNvPr>
          <p:cNvSpPr txBox="1"/>
          <p:nvPr/>
        </p:nvSpPr>
        <p:spPr>
          <a:xfrm>
            <a:off x="2562728" y="5082880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 작성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BC9241A-0BEC-4AF8-AE1A-15F5565F4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5" y="1814515"/>
            <a:ext cx="6619875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321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8F9EF-97A3-4ECE-A16B-DE3118448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6" y="1691714"/>
            <a:ext cx="5915025" cy="1914702"/>
          </a:xfrm>
        </p:spPr>
        <p:txBody>
          <a:bodyPr>
            <a:noAutofit/>
          </a:bodyPr>
          <a:lstStyle/>
          <a:p>
            <a:r>
              <a:rPr lang="ko-KR" altLang="en-US" sz="13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드론은</a:t>
            </a:r>
            <a:r>
              <a:rPr lang="ko-KR" altLang="en-US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r>
              <a:rPr lang="ko-KR" altLang="en-US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3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Udp</a:t>
            </a:r>
            <a:r>
              <a:rPr lang="en-US" altLang="ko-KR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통신을 하기 위해 </a:t>
            </a:r>
            <a:r>
              <a:rPr lang="en-US" altLang="ko-KR" sz="13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wifi</a:t>
            </a:r>
            <a:r>
              <a:rPr lang="ko-KR" altLang="en-US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연결을 한 후</a:t>
            </a:r>
            <a:r>
              <a:rPr lang="en-US" altLang="ko-KR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드론에서</a:t>
            </a:r>
            <a:r>
              <a:rPr lang="ko-KR" altLang="en-US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촬영되어지는 영상을 실시간으로 전송을 </a:t>
            </a:r>
            <a:r>
              <a:rPr lang="ko-KR" altLang="en-US" sz="13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받게된다</a:t>
            </a:r>
            <a:r>
              <a:rPr lang="en-US" altLang="ko-KR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영상을 저장공간에 저장이 되고 이 영상들을 </a:t>
            </a:r>
            <a:r>
              <a:rPr lang="en-US" altLang="ko-KR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TensorFlow</a:t>
            </a:r>
            <a:r>
              <a:rPr lang="ko-KR" altLang="en-US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3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Keras</a:t>
            </a:r>
            <a:r>
              <a:rPr lang="en-US" altLang="ko-KR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Yolo</a:t>
            </a:r>
            <a:r>
              <a:rPr lang="ko-KR" altLang="en-US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거쳐서 영상내 물체들의 윤곽선을 따 그 윤곽선의 확률을 계산해 사람인지</a:t>
            </a:r>
            <a:r>
              <a:rPr lang="en-US" altLang="ko-KR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강아지인지 등의 확률을 우리에게 알려준다</a:t>
            </a:r>
            <a:r>
              <a:rPr lang="en-US" altLang="ko-KR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후 파이썬 소스코드 안에서 그 윤곽선을 계산하여 그 윤곽선이 커지면 </a:t>
            </a:r>
            <a:r>
              <a:rPr lang="ko-KR" altLang="en-US" sz="13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드론은</a:t>
            </a:r>
            <a:r>
              <a:rPr lang="ko-KR" altLang="en-US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뒤로 물러나면서 물체와 거리를 조절하고</a:t>
            </a:r>
            <a:r>
              <a:rPr lang="en-US" altLang="ko-KR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반대로 윤곽선이 작아진다면 </a:t>
            </a:r>
            <a:r>
              <a:rPr lang="ko-KR" altLang="en-US" sz="13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드론은</a:t>
            </a:r>
            <a:r>
              <a:rPr lang="ko-KR" altLang="en-US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앞으로 다가간다</a:t>
            </a:r>
            <a:r>
              <a:rPr lang="en-US" altLang="ko-KR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이러면서 물체와의 거리가 생각보다 너무 먼 것 같다</a:t>
            </a:r>
            <a:r>
              <a:rPr lang="en-US" altLang="ko-KR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혹은 가까운 것 같다</a:t>
            </a:r>
            <a:r>
              <a:rPr lang="en-US" altLang="ko-KR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한다면 거리를 조정할 수 있다</a:t>
            </a:r>
            <a:r>
              <a:rPr lang="en-US" altLang="ko-KR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ko-KR" altLang="en-US" sz="1300" dirty="0"/>
            </a:br>
            <a:r>
              <a:rPr lang="ko-KR" altLang="en-US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이러한 과정들을 거치면서</a:t>
            </a:r>
            <a:r>
              <a:rPr lang="en-US" altLang="ko-KR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처음 인식되어진 윤곽선의 최종위치를 </a:t>
            </a:r>
            <a:r>
              <a:rPr lang="ko-KR" altLang="en-US" sz="13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드론은</a:t>
            </a:r>
            <a:r>
              <a:rPr lang="ko-KR" altLang="en-US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3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기억하게된다</a:t>
            </a:r>
            <a:r>
              <a:rPr lang="en-US" altLang="ko-KR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따라서 그 물체가 </a:t>
            </a:r>
            <a:r>
              <a:rPr lang="ko-KR" altLang="en-US" sz="13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움직엿을</a:t>
            </a:r>
            <a:r>
              <a:rPr lang="ko-KR" altLang="en-US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경우</a:t>
            </a:r>
            <a:r>
              <a:rPr lang="en-US" altLang="ko-KR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혹은 다른 물체와 겹쳐졌을 경우에도 다른 물체와 헷갈리지 않고 기존의 추적하던 물체만을 계속해서 따라가게 된다</a:t>
            </a:r>
            <a:r>
              <a:rPr lang="en-US" altLang="ko-KR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3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7BDE8C2-E1C9-4150-A129-FB3085BEF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231" y="4489553"/>
            <a:ext cx="6481538" cy="3620059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0058A16-604B-4876-BEA6-5A5E2EF8FF21}"/>
              </a:ext>
            </a:extLst>
          </p:cNvPr>
          <p:cNvSpPr/>
          <p:nvPr/>
        </p:nvSpPr>
        <p:spPr>
          <a:xfrm>
            <a:off x="249959" y="242148"/>
            <a:ext cx="4469484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700" b="1" spc="-11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프로젝트 명 </a:t>
            </a:r>
            <a:r>
              <a:rPr lang="en-US" altLang="ko-KR" sz="1700" b="1" spc="-11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1700" b="1" spc="-11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서포터 </a:t>
            </a:r>
            <a:r>
              <a:rPr lang="ko-KR" altLang="en-US" sz="1700" b="1" spc="-11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드론</a:t>
            </a:r>
            <a:r>
              <a:rPr lang="ko-KR" altLang="en-US" sz="1700" b="1" spc="-11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700" b="1" spc="-11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– </a:t>
            </a:r>
            <a:r>
              <a:rPr lang="ko-KR" altLang="en-US" sz="1700" b="1" spc="-11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개요 설명</a:t>
            </a:r>
            <a:endParaRPr lang="ko-KR" altLang="en-US" sz="1700" spc="-11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42D9DD7-DAB3-43F8-8C9E-4B0A4195E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937583"/>
              </p:ext>
            </p:extLst>
          </p:nvPr>
        </p:nvGraphicFramePr>
        <p:xfrm>
          <a:off x="249959" y="596091"/>
          <a:ext cx="63580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1616">
                  <a:extLst>
                    <a:ext uri="{9D8B030D-6E8A-4147-A177-3AD203B41FA5}">
                      <a16:colId xmlns:a16="http://schemas.microsoft.com/office/drawing/2014/main" val="2610592354"/>
                    </a:ext>
                  </a:extLst>
                </a:gridCol>
                <a:gridCol w="1271616">
                  <a:extLst>
                    <a:ext uri="{9D8B030D-6E8A-4147-A177-3AD203B41FA5}">
                      <a16:colId xmlns:a16="http://schemas.microsoft.com/office/drawing/2014/main" val="2380549216"/>
                    </a:ext>
                  </a:extLst>
                </a:gridCol>
                <a:gridCol w="1271616">
                  <a:extLst>
                    <a:ext uri="{9D8B030D-6E8A-4147-A177-3AD203B41FA5}">
                      <a16:colId xmlns:a16="http://schemas.microsoft.com/office/drawing/2014/main" val="1605595133"/>
                    </a:ext>
                  </a:extLst>
                </a:gridCol>
                <a:gridCol w="1271616">
                  <a:extLst>
                    <a:ext uri="{9D8B030D-6E8A-4147-A177-3AD203B41FA5}">
                      <a16:colId xmlns:a16="http://schemas.microsoft.com/office/drawing/2014/main" val="3809768869"/>
                    </a:ext>
                  </a:extLst>
                </a:gridCol>
                <a:gridCol w="1271616">
                  <a:extLst>
                    <a:ext uri="{9D8B030D-6E8A-4147-A177-3AD203B41FA5}">
                      <a16:colId xmlns:a16="http://schemas.microsoft.com/office/drawing/2014/main" val="3436211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1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프로젝트 기간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1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담당역할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1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프로젝트 기여도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1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개발 언어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1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기타 사용 </a:t>
                      </a:r>
                      <a:r>
                        <a:rPr lang="en-US" altLang="ko-KR" sz="1200" spc="-11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IT Tool</a:t>
                      </a:r>
                      <a:endParaRPr lang="ko-KR" altLang="en-US" sz="1200" spc="-11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26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spc="-11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20.01 ~ 20.06</a:t>
                      </a:r>
                      <a:endParaRPr lang="ko-KR" altLang="en-US" sz="1100" b="1" i="0" spc="-11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i="0" spc="-11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팀장 및 개발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spc="-11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35%</a:t>
                      </a:r>
                      <a:endParaRPr lang="ko-KR" altLang="en-US" sz="1100" b="1" i="0" spc="-11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spc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Python</a:t>
                      </a:r>
                      <a:endParaRPr lang="ko-KR" altLang="en-US" sz="1100" b="1" i="0" spc="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spc="0" baseline="0" dirty="0" err="1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Tensorflow</a:t>
                      </a:r>
                      <a:r>
                        <a:rPr lang="en-US" altLang="ko-KR" sz="1100" b="1" i="0" spc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100" b="1" i="0" spc="0" baseline="0" dirty="0" err="1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keras</a:t>
                      </a:r>
                      <a:r>
                        <a:rPr lang="en-US" altLang="ko-KR" sz="1100" b="1" i="0" spc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, yolo. OpenCV</a:t>
                      </a:r>
                      <a:endParaRPr lang="ko-KR" altLang="en-US" sz="1100" b="1" i="0" spc="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7908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5386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E0425-79C9-4710-BD26-E61E81DE8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730" y="1492606"/>
            <a:ext cx="5915025" cy="1047394"/>
          </a:xfrm>
        </p:spPr>
        <p:txBody>
          <a:bodyPr>
            <a:normAutofit/>
          </a:bodyPr>
          <a:lstStyle/>
          <a:p>
            <a:r>
              <a:rPr lang="ko-KR" altLang="en-US" sz="1000" dirty="0" err="1"/>
              <a:t>팀장으로서의</a:t>
            </a:r>
            <a:r>
              <a:rPr lang="ko-KR" altLang="en-US" sz="1000" dirty="0"/>
              <a:t> 역할 </a:t>
            </a:r>
            <a:r>
              <a:rPr lang="en-US" altLang="ko-KR" sz="1000" dirty="0"/>
              <a:t>: </a:t>
            </a:r>
            <a:r>
              <a:rPr lang="ko-KR" altLang="en-US" sz="1000" dirty="0"/>
              <a:t>팀원들의 역할 분배 및 </a:t>
            </a:r>
            <a:r>
              <a:rPr lang="ko-KR" altLang="en-US" sz="1000" dirty="0" err="1"/>
              <a:t>참여독려</a:t>
            </a:r>
            <a:r>
              <a:rPr lang="en-US" altLang="ko-KR" sz="1000" dirty="0"/>
              <a:t>, </a:t>
            </a:r>
            <a:r>
              <a:rPr lang="ko-KR" altLang="en-US" sz="1000" dirty="0"/>
              <a:t>재무상 서류와 보고서들 제작 및 제출</a:t>
            </a:r>
            <a:br>
              <a:rPr lang="en-US" altLang="ko-KR" sz="1000" dirty="0"/>
            </a:br>
            <a:br>
              <a:rPr lang="en-US" altLang="ko-KR" sz="1000" dirty="0"/>
            </a:br>
            <a:r>
              <a:rPr lang="en-US" altLang="ko-KR" sz="1000" dirty="0"/>
              <a:t> </a:t>
            </a:r>
            <a:endParaRPr lang="ko-KR" altLang="en-US" sz="1000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5A07B5DE-4045-48F6-8124-1FA243725A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424" y="2647156"/>
            <a:ext cx="5391150" cy="2200275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FF886B7-CCD3-4313-A020-0106B71AF987}"/>
              </a:ext>
            </a:extLst>
          </p:cNvPr>
          <p:cNvSpPr/>
          <p:nvPr/>
        </p:nvSpPr>
        <p:spPr>
          <a:xfrm>
            <a:off x="249959" y="242148"/>
            <a:ext cx="4469484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700" b="1" spc="-11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프로젝트 명 </a:t>
            </a:r>
            <a:r>
              <a:rPr lang="en-US" altLang="ko-KR" sz="1700" b="1" spc="-11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1700" b="1" spc="-11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서포터 </a:t>
            </a:r>
            <a:r>
              <a:rPr lang="ko-KR" altLang="en-US" sz="1700" b="1" spc="-11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드론</a:t>
            </a:r>
            <a:r>
              <a:rPr lang="ko-KR" altLang="en-US" sz="1700" b="1" spc="-11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700" b="1" spc="-11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– </a:t>
            </a:r>
            <a:r>
              <a:rPr lang="ko-KR" altLang="en-US" sz="1700" b="1" spc="-11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맡은 임무</a:t>
            </a:r>
            <a:endParaRPr lang="ko-KR" altLang="en-US" sz="1700" spc="-11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791502C-CC26-45DC-8613-30166080B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849359"/>
              </p:ext>
            </p:extLst>
          </p:nvPr>
        </p:nvGraphicFramePr>
        <p:xfrm>
          <a:off x="249959" y="596091"/>
          <a:ext cx="63580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1616">
                  <a:extLst>
                    <a:ext uri="{9D8B030D-6E8A-4147-A177-3AD203B41FA5}">
                      <a16:colId xmlns:a16="http://schemas.microsoft.com/office/drawing/2014/main" val="2610592354"/>
                    </a:ext>
                  </a:extLst>
                </a:gridCol>
                <a:gridCol w="1271616">
                  <a:extLst>
                    <a:ext uri="{9D8B030D-6E8A-4147-A177-3AD203B41FA5}">
                      <a16:colId xmlns:a16="http://schemas.microsoft.com/office/drawing/2014/main" val="2380549216"/>
                    </a:ext>
                  </a:extLst>
                </a:gridCol>
                <a:gridCol w="1271616">
                  <a:extLst>
                    <a:ext uri="{9D8B030D-6E8A-4147-A177-3AD203B41FA5}">
                      <a16:colId xmlns:a16="http://schemas.microsoft.com/office/drawing/2014/main" val="1605595133"/>
                    </a:ext>
                  </a:extLst>
                </a:gridCol>
                <a:gridCol w="1271616">
                  <a:extLst>
                    <a:ext uri="{9D8B030D-6E8A-4147-A177-3AD203B41FA5}">
                      <a16:colId xmlns:a16="http://schemas.microsoft.com/office/drawing/2014/main" val="3809768869"/>
                    </a:ext>
                  </a:extLst>
                </a:gridCol>
                <a:gridCol w="1271616">
                  <a:extLst>
                    <a:ext uri="{9D8B030D-6E8A-4147-A177-3AD203B41FA5}">
                      <a16:colId xmlns:a16="http://schemas.microsoft.com/office/drawing/2014/main" val="3436211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1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프로젝트 기간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1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담당역할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1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프로젝트 기여도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1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개발 언어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1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기타 사용 </a:t>
                      </a:r>
                      <a:r>
                        <a:rPr lang="en-US" altLang="ko-KR" sz="1200" spc="-11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IT Tool</a:t>
                      </a:r>
                      <a:endParaRPr lang="ko-KR" altLang="en-US" sz="1200" spc="-11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26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spc="-11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20.01 ~ 20.06</a:t>
                      </a:r>
                      <a:endParaRPr lang="ko-KR" altLang="en-US" sz="1100" b="1" i="0" spc="-11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i="0" spc="-11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팀장 및 개발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spc="-11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35%</a:t>
                      </a:r>
                      <a:endParaRPr lang="ko-KR" altLang="en-US" sz="1100" b="1" i="0" spc="-11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spc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Python</a:t>
                      </a:r>
                      <a:endParaRPr lang="ko-KR" altLang="en-US" sz="1100" b="1" i="0" spc="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spc="0" baseline="0" dirty="0" err="1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Tensorflow</a:t>
                      </a:r>
                      <a:r>
                        <a:rPr lang="en-US" altLang="ko-KR" sz="1100" b="1" i="0" spc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100" b="1" i="0" spc="0" baseline="0" dirty="0" err="1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keras</a:t>
                      </a:r>
                      <a:r>
                        <a:rPr lang="en-US" altLang="ko-KR" sz="1100" b="1" i="0" spc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, yolo. OpenCV</a:t>
                      </a:r>
                      <a:endParaRPr lang="ko-KR" altLang="en-US" sz="1100" b="1" i="0" spc="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7908424"/>
                  </a:ext>
                </a:extLst>
              </a:tr>
            </a:tbl>
          </a:graphicData>
        </a:graphic>
      </p:graphicFrame>
      <p:sp>
        <p:nvSpPr>
          <p:cNvPr id="12" name="제목 1">
            <a:extLst>
              <a:ext uri="{FF2B5EF4-FFF2-40B4-BE49-F238E27FC236}">
                <a16:creationId xmlns:a16="http://schemas.microsoft.com/office/drawing/2014/main" id="{34FD420C-7AB7-430C-A3C8-87CFB841216C}"/>
              </a:ext>
            </a:extLst>
          </p:cNvPr>
          <p:cNvSpPr txBox="1">
            <a:spLocks/>
          </p:cNvSpPr>
          <p:nvPr/>
        </p:nvSpPr>
        <p:spPr>
          <a:xfrm>
            <a:off x="359729" y="4857590"/>
            <a:ext cx="5915025" cy="34228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772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" dirty="0" err="1"/>
              <a:t>팀원으로서의</a:t>
            </a:r>
            <a:r>
              <a:rPr lang="ko-KR" altLang="en-US" sz="1000" dirty="0"/>
              <a:t> 역할</a:t>
            </a:r>
            <a:r>
              <a:rPr lang="en-US" altLang="ko-KR" sz="1000" dirty="0"/>
              <a:t> : </a:t>
            </a:r>
          </a:p>
          <a:p>
            <a:endParaRPr lang="en-US" altLang="ko-KR" sz="1000" dirty="0"/>
          </a:p>
          <a:p>
            <a:r>
              <a:rPr lang="en-US" altLang="ko-KR" sz="1000" dirty="0"/>
              <a:t>1. </a:t>
            </a:r>
            <a:r>
              <a:rPr lang="ko-KR" altLang="en-US" sz="1000" dirty="0"/>
              <a:t>팀원과 오픈소스 및 사진으로 가중치 파일을 만들어 사람과 각종 간단한 사물을 구별할 수 있게 가중치 파일을 만들었습니다</a:t>
            </a:r>
            <a:r>
              <a:rPr lang="en-US" altLang="ko-KR" sz="1000" dirty="0"/>
              <a:t>. </a:t>
            </a:r>
            <a:r>
              <a:rPr lang="ko-KR" altLang="en-US" sz="1000" dirty="0"/>
              <a:t>그래픽카드와 </a:t>
            </a:r>
            <a:r>
              <a:rPr lang="ko-KR" altLang="en-US" sz="1000" dirty="0" err="1"/>
              <a:t>오랜시간이</a:t>
            </a:r>
            <a:r>
              <a:rPr lang="ko-KR" altLang="en-US" sz="1000" dirty="0"/>
              <a:t> 필요하여 학교내 성능이 좋은 노트북을 대여하여 짧은 시간으로는 </a:t>
            </a:r>
            <a:r>
              <a:rPr lang="en-US" altLang="ko-KR" sz="1000" dirty="0"/>
              <a:t>4</a:t>
            </a:r>
            <a:r>
              <a:rPr lang="ko-KR" altLang="en-US" sz="1000" dirty="0"/>
              <a:t>시간 이상</a:t>
            </a:r>
            <a:r>
              <a:rPr lang="en-US" altLang="ko-KR" sz="1000" dirty="0"/>
              <a:t>, </a:t>
            </a:r>
            <a:r>
              <a:rPr lang="ko-KR" altLang="en-US" sz="1000" dirty="0"/>
              <a:t>길게는 반나절에서 하루 정도 가중치 파일을 만들기 위해 가동을 </a:t>
            </a:r>
            <a:r>
              <a:rPr lang="ko-KR" altLang="en-US" sz="1000" dirty="0" err="1"/>
              <a:t>시켜놓고</a:t>
            </a:r>
            <a:r>
              <a:rPr lang="ko-KR" altLang="en-US" sz="1000" dirty="0"/>
              <a:t> 가중치 파일을 만들었습니다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/>
              <a:t>2. </a:t>
            </a:r>
            <a:r>
              <a:rPr lang="en-US" altLang="ko-KR" sz="1000" dirty="0" err="1"/>
              <a:t>Keras</a:t>
            </a:r>
            <a:r>
              <a:rPr lang="ko-KR" altLang="en-US" sz="1000" dirty="0"/>
              <a:t>와 </a:t>
            </a:r>
            <a:r>
              <a:rPr lang="en-US" altLang="ko-KR" sz="1000" dirty="0" err="1"/>
              <a:t>Tensorflow</a:t>
            </a:r>
            <a:r>
              <a:rPr lang="ko-KR" altLang="en-US" sz="1000" dirty="0"/>
              <a:t>를 학교 수업내에 </a:t>
            </a:r>
            <a:r>
              <a:rPr lang="ko-KR" altLang="en-US" sz="1000" dirty="0" err="1"/>
              <a:t>배우지않아</a:t>
            </a:r>
            <a:r>
              <a:rPr lang="ko-KR" altLang="en-US" sz="1000" dirty="0"/>
              <a:t> 활용하기 어려웠습니다</a:t>
            </a:r>
            <a:r>
              <a:rPr lang="en-US" altLang="ko-KR" sz="1000" dirty="0"/>
              <a:t>. </a:t>
            </a:r>
            <a:r>
              <a:rPr lang="ko-KR" altLang="en-US" sz="1000" dirty="0"/>
              <a:t>따라서 팀원들과 프로젝트에 활용하기 위해 오픈소스를 활용하여 그 범위내에서 변형시켰습니다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/>
              <a:t>3. Yolo</a:t>
            </a:r>
            <a:r>
              <a:rPr lang="ko-KR" altLang="en-US" sz="1000" dirty="0"/>
              <a:t>를 거쳐 영상 내에 존재하는 물체들의 윤곽선을 추출된 영상이 파이썬 코딩</a:t>
            </a:r>
            <a:r>
              <a:rPr lang="en-US" altLang="ko-KR" sz="1000" dirty="0"/>
              <a:t> ( </a:t>
            </a:r>
            <a:r>
              <a:rPr lang="ko-KR" altLang="en-US" sz="1000" dirty="0"/>
              <a:t>자동적으로 위치를 조절하고 어느 </a:t>
            </a:r>
            <a:r>
              <a:rPr lang="ko-KR" altLang="en-US" sz="1000" dirty="0" err="1"/>
              <a:t>방향에서든</a:t>
            </a:r>
            <a:r>
              <a:rPr lang="ko-KR" altLang="en-US" sz="1000" dirty="0"/>
              <a:t> 특정한 사람을 인식하여 움직임 </a:t>
            </a:r>
            <a:r>
              <a:rPr lang="en-US" altLang="ko-KR" sz="1000" dirty="0"/>
              <a:t>) </a:t>
            </a:r>
            <a:r>
              <a:rPr lang="ko-KR" altLang="en-US" sz="1000" dirty="0"/>
              <a:t>을 지나치게 되는 이 부분 파이썬 코딩을 하였습니다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오픈소스 및 어떠한 사이트에서도 특정한 사람의 뒷모습을 인식하고 지속적으로 따라오게 만드는 코딩은 찾지 못하였습니다</a:t>
            </a:r>
            <a:r>
              <a:rPr lang="en-US" altLang="ko-KR" sz="1000" dirty="0"/>
              <a:t>. </a:t>
            </a:r>
            <a:r>
              <a:rPr lang="ko-KR" altLang="en-US" sz="1000" dirty="0"/>
              <a:t>따라서 인원들과 회의를 하여 윤곽선의 최종 위치를 기억하여 따라오게 만드는 코딩을 실행하였습니다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63739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7B0277-D3AA-4A83-AFF4-151E806A9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811" y="2377440"/>
            <a:ext cx="2987990" cy="6842760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###05.25 </a:t>
            </a:r>
            <a:r>
              <a:rPr lang="ko-KR" altLang="en-US" dirty="0"/>
              <a:t>사람 따라가기</a:t>
            </a:r>
          </a:p>
          <a:p>
            <a:r>
              <a:rPr lang="ko-KR" altLang="en-US" dirty="0"/>
              <a:t>                </a:t>
            </a:r>
            <a:r>
              <a:rPr lang="en-US" altLang="ko-KR" dirty="0"/>
              <a:t>if True:</a:t>
            </a:r>
          </a:p>
          <a:p>
            <a:r>
              <a:rPr lang="en-US" altLang="ko-KR" dirty="0"/>
              <a:t>                    </a:t>
            </a:r>
            <a:r>
              <a:rPr lang="en-US" altLang="ko-KR" dirty="0" err="1"/>
              <a:t>goto</a:t>
            </a:r>
            <a:r>
              <a:rPr lang="en-US" altLang="ko-KR" dirty="0"/>
              <a:t>= 'go'</a:t>
            </a:r>
          </a:p>
          <a:p>
            <a:r>
              <a:rPr lang="en-US" altLang="ko-KR" dirty="0"/>
              <a:t>                    #print(len(persons))</a:t>
            </a:r>
          </a:p>
          <a:p>
            <a:r>
              <a:rPr lang="en-US" altLang="ko-KR" dirty="0"/>
              <a:t>                    if </a:t>
            </a:r>
            <a:r>
              <a:rPr lang="en-US" altLang="ko-KR" dirty="0" err="1"/>
              <a:t>len</a:t>
            </a:r>
            <a:r>
              <a:rPr lang="en-US" altLang="ko-KR" dirty="0"/>
              <a:t>(persons) &gt; 0 :</a:t>
            </a:r>
          </a:p>
          <a:p>
            <a:r>
              <a:rPr lang="en-US" altLang="ko-KR" dirty="0"/>
              <a:t>                        box = persons[target]</a:t>
            </a:r>
          </a:p>
          <a:p>
            <a:r>
              <a:rPr lang="en-US" altLang="ko-KR" dirty="0"/>
              <a:t>                        </a:t>
            </a:r>
            <a:r>
              <a:rPr lang="en-US" altLang="ko-KR" dirty="0" err="1"/>
              <a:t>boxX</a:t>
            </a:r>
            <a:r>
              <a:rPr lang="en-US" altLang="ko-KR" dirty="0"/>
              <a:t> = (</a:t>
            </a:r>
            <a:r>
              <a:rPr lang="en-US" altLang="ko-KR" dirty="0" err="1"/>
              <a:t>box.xmax</a:t>
            </a:r>
            <a:r>
              <a:rPr lang="en-US" altLang="ko-KR" dirty="0"/>
              <a:t> + </a:t>
            </a:r>
            <a:r>
              <a:rPr lang="en-US" altLang="ko-KR" dirty="0" err="1"/>
              <a:t>box.xmin</a:t>
            </a:r>
            <a:r>
              <a:rPr lang="en-US" altLang="ko-KR" dirty="0"/>
              <a:t>)/2</a:t>
            </a:r>
          </a:p>
          <a:p>
            <a:r>
              <a:rPr lang="en-US" altLang="ko-KR" dirty="0"/>
              <a:t>                        </a:t>
            </a:r>
            <a:r>
              <a:rPr lang="en-US" altLang="ko-KR" dirty="0" err="1"/>
              <a:t>boxY</a:t>
            </a:r>
            <a:r>
              <a:rPr lang="en-US" altLang="ko-KR" dirty="0"/>
              <a:t> = (</a:t>
            </a:r>
            <a:r>
              <a:rPr lang="en-US" altLang="ko-KR" dirty="0" err="1"/>
              <a:t>box.ymax</a:t>
            </a:r>
            <a:r>
              <a:rPr lang="en-US" altLang="ko-KR" dirty="0"/>
              <a:t> + </a:t>
            </a:r>
            <a:r>
              <a:rPr lang="en-US" altLang="ko-KR" dirty="0" err="1"/>
              <a:t>box.ymin</a:t>
            </a:r>
            <a:r>
              <a:rPr lang="en-US" altLang="ko-KR" dirty="0"/>
              <a:t>)/2</a:t>
            </a:r>
          </a:p>
          <a:p>
            <a:endParaRPr lang="en-US" altLang="ko-KR" dirty="0"/>
          </a:p>
          <a:p>
            <a:r>
              <a:rPr lang="en-US" altLang="ko-KR" dirty="0"/>
              <a:t>                        </a:t>
            </a:r>
            <a:r>
              <a:rPr lang="en-US" altLang="ko-KR" dirty="0" err="1"/>
              <a:t>boxSize</a:t>
            </a:r>
            <a:r>
              <a:rPr lang="en-US" altLang="ko-KR" dirty="0"/>
              <a:t> = (</a:t>
            </a:r>
            <a:r>
              <a:rPr lang="en-US" altLang="ko-KR" dirty="0" err="1"/>
              <a:t>box.xmax-box.xmin</a:t>
            </a:r>
            <a:r>
              <a:rPr lang="en-US" altLang="ko-KR" dirty="0"/>
              <a:t>) * (</a:t>
            </a:r>
            <a:r>
              <a:rPr lang="en-US" altLang="ko-KR" dirty="0" err="1"/>
              <a:t>box.ymax-box.ymin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            </a:t>
            </a:r>
            <a:r>
              <a:rPr lang="en-US" altLang="ko-KR" dirty="0" err="1"/>
              <a:t>boxSizeP</a:t>
            </a:r>
            <a:r>
              <a:rPr lang="en-US" altLang="ko-KR" dirty="0"/>
              <a:t> = round(</a:t>
            </a:r>
            <a:r>
              <a:rPr lang="en-US" altLang="ko-KR" dirty="0" err="1"/>
              <a:t>boxSize</a:t>
            </a:r>
            <a:r>
              <a:rPr lang="en-US" altLang="ko-KR" dirty="0"/>
              <a:t> / 10000, 2) * (d+1)</a:t>
            </a:r>
          </a:p>
          <a:p>
            <a:r>
              <a:rPr lang="en-US" altLang="ko-KR" dirty="0"/>
              <a:t>                        </a:t>
            </a:r>
          </a:p>
          <a:p>
            <a:r>
              <a:rPr lang="en-US" altLang="ko-KR" dirty="0"/>
              <a:t>                        #</a:t>
            </a:r>
            <a:r>
              <a:rPr lang="ko-KR" altLang="en-US" dirty="0"/>
              <a:t>왼쪽 오른쪽</a:t>
            </a:r>
          </a:p>
          <a:p>
            <a:r>
              <a:rPr lang="ko-KR" altLang="en-US" dirty="0"/>
              <a:t>                        </a:t>
            </a:r>
            <a:r>
              <a:rPr lang="en-US" altLang="ko-KR" dirty="0"/>
              <a:t>if </a:t>
            </a:r>
            <a:r>
              <a:rPr lang="en-US" altLang="ko-KR" dirty="0" err="1"/>
              <a:t>cWidth</a:t>
            </a:r>
            <a:r>
              <a:rPr lang="en-US" altLang="ko-KR" dirty="0"/>
              <a:t> - </a:t>
            </a:r>
            <a:r>
              <a:rPr lang="en-US" altLang="ko-KR" dirty="0" err="1"/>
              <a:t>boxX</a:t>
            </a:r>
            <a:r>
              <a:rPr lang="en-US" altLang="ko-KR" dirty="0"/>
              <a:t> &lt; -50:</a:t>
            </a:r>
          </a:p>
          <a:p>
            <a:r>
              <a:rPr lang="en-US" altLang="ko-KR" dirty="0"/>
              <a:t>                            </a:t>
            </a:r>
            <a:r>
              <a:rPr lang="en-US" altLang="ko-KR" dirty="0" err="1"/>
              <a:t>goto</a:t>
            </a:r>
            <a:r>
              <a:rPr lang="en-US" altLang="ko-KR" dirty="0"/>
              <a:t> += '_right'</a:t>
            </a:r>
          </a:p>
          <a:p>
            <a:r>
              <a:rPr lang="en-US" altLang="ko-KR" dirty="0"/>
              <a:t>                            </a:t>
            </a:r>
            <a:r>
              <a:rPr lang="en-US" altLang="ko-KR" dirty="0" err="1"/>
              <a:t>yaw_velocity</a:t>
            </a:r>
            <a:r>
              <a:rPr lang="en-US" altLang="ko-KR" dirty="0"/>
              <a:t> = </a:t>
            </a:r>
            <a:r>
              <a:rPr lang="en-US" altLang="ko-KR" dirty="0" err="1"/>
              <a:t>lrS</a:t>
            </a:r>
            <a:r>
              <a:rPr lang="en-US" altLang="ko-KR" dirty="0"/>
              <a:t>*10</a:t>
            </a:r>
          </a:p>
          <a:p>
            <a:endParaRPr lang="en-US" altLang="ko-KR" dirty="0"/>
          </a:p>
          <a:p>
            <a:r>
              <a:rPr lang="en-US" altLang="ko-KR" dirty="0"/>
              <a:t>                    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cWidth</a:t>
            </a:r>
            <a:r>
              <a:rPr lang="en-US" altLang="ko-KR" dirty="0"/>
              <a:t> - </a:t>
            </a:r>
            <a:r>
              <a:rPr lang="en-US" altLang="ko-KR" dirty="0" err="1"/>
              <a:t>boxX</a:t>
            </a:r>
            <a:r>
              <a:rPr lang="en-US" altLang="ko-KR" dirty="0"/>
              <a:t> &gt; 50:</a:t>
            </a:r>
          </a:p>
          <a:p>
            <a:r>
              <a:rPr lang="en-US" altLang="ko-KR" dirty="0"/>
              <a:t>                            </a:t>
            </a:r>
            <a:r>
              <a:rPr lang="en-US" altLang="ko-KR" dirty="0" err="1"/>
              <a:t>goto</a:t>
            </a:r>
            <a:r>
              <a:rPr lang="en-US" altLang="ko-KR" dirty="0"/>
              <a:t> += '_left'</a:t>
            </a:r>
          </a:p>
          <a:p>
            <a:r>
              <a:rPr lang="en-US" altLang="ko-KR" dirty="0"/>
              <a:t>                            </a:t>
            </a:r>
            <a:r>
              <a:rPr lang="en-US" altLang="ko-KR" dirty="0" err="1"/>
              <a:t>yaw_velocity</a:t>
            </a:r>
            <a:r>
              <a:rPr lang="en-US" altLang="ko-KR" dirty="0"/>
              <a:t> = -</a:t>
            </a:r>
            <a:r>
              <a:rPr lang="en-US" altLang="ko-KR" dirty="0" err="1"/>
              <a:t>lrS</a:t>
            </a:r>
            <a:r>
              <a:rPr lang="en-US" altLang="ko-KR" dirty="0"/>
              <a:t>*10</a:t>
            </a:r>
          </a:p>
          <a:p>
            <a:endParaRPr lang="en-US" altLang="ko-KR" dirty="0"/>
          </a:p>
          <a:p>
            <a:r>
              <a:rPr lang="en-US" altLang="ko-KR" dirty="0"/>
              <a:t>                        else:</a:t>
            </a:r>
          </a:p>
          <a:p>
            <a:r>
              <a:rPr lang="en-US" altLang="ko-KR" dirty="0"/>
              <a:t>                            </a:t>
            </a:r>
            <a:r>
              <a:rPr lang="en-US" altLang="ko-KR" dirty="0" err="1"/>
              <a:t>yaw_velocity</a:t>
            </a:r>
            <a:r>
              <a:rPr lang="en-US" altLang="ko-KR" dirty="0"/>
              <a:t> = 0</a:t>
            </a:r>
          </a:p>
          <a:p>
            <a:r>
              <a:rPr lang="en-US" altLang="ko-KR" dirty="0"/>
              <a:t>                        </a:t>
            </a:r>
          </a:p>
          <a:p>
            <a:r>
              <a:rPr lang="en-US" altLang="ko-KR" dirty="0"/>
              <a:t>                        ##</a:t>
            </a:r>
            <a:r>
              <a:rPr lang="ko-KR" altLang="en-US" dirty="0"/>
              <a:t>위아래                            </a:t>
            </a:r>
          </a:p>
          <a:p>
            <a:r>
              <a:rPr lang="ko-KR" altLang="en-US" dirty="0"/>
              <a:t>                        </a:t>
            </a:r>
            <a:r>
              <a:rPr lang="en-US" altLang="ko-KR" dirty="0"/>
              <a:t>if </a:t>
            </a:r>
            <a:r>
              <a:rPr lang="en-US" altLang="ko-KR" dirty="0" err="1"/>
              <a:t>cHeight</a:t>
            </a:r>
            <a:r>
              <a:rPr lang="en-US" altLang="ko-KR" dirty="0"/>
              <a:t> -</a:t>
            </a:r>
            <a:r>
              <a:rPr lang="en-US" altLang="ko-KR" dirty="0" err="1"/>
              <a:t>boxY</a:t>
            </a:r>
            <a:r>
              <a:rPr lang="en-US" altLang="ko-KR" dirty="0"/>
              <a:t> &lt; -30:</a:t>
            </a:r>
          </a:p>
          <a:p>
            <a:r>
              <a:rPr lang="en-US" altLang="ko-KR" dirty="0"/>
              <a:t>                            </a:t>
            </a:r>
            <a:r>
              <a:rPr lang="en-US" altLang="ko-KR" dirty="0" err="1"/>
              <a:t>goto</a:t>
            </a:r>
            <a:r>
              <a:rPr lang="en-US" altLang="ko-KR" dirty="0"/>
              <a:t> += '_down'</a:t>
            </a:r>
          </a:p>
          <a:p>
            <a:r>
              <a:rPr lang="en-US" altLang="ko-KR" dirty="0"/>
              <a:t>                            </a:t>
            </a:r>
            <a:r>
              <a:rPr lang="en-US" altLang="ko-KR" dirty="0" err="1"/>
              <a:t>up_down_velocity</a:t>
            </a:r>
            <a:r>
              <a:rPr lang="en-US" altLang="ko-KR" dirty="0"/>
              <a:t> = -</a:t>
            </a:r>
            <a:r>
              <a:rPr lang="en-US" altLang="ko-KR" dirty="0" err="1"/>
              <a:t>udS</a:t>
            </a:r>
            <a:r>
              <a:rPr lang="en-US" altLang="ko-KR" dirty="0"/>
              <a:t>*10</a:t>
            </a:r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F338A5-266D-4DA0-865C-C9F070A0BC64}"/>
              </a:ext>
            </a:extLst>
          </p:cNvPr>
          <p:cNvSpPr/>
          <p:nvPr/>
        </p:nvSpPr>
        <p:spPr>
          <a:xfrm>
            <a:off x="265199" y="425028"/>
            <a:ext cx="4469484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700" b="1" spc="-11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프로젝트 명 </a:t>
            </a:r>
            <a:r>
              <a:rPr lang="en-US" altLang="ko-KR" sz="1700" b="1" spc="-11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1700" b="1" spc="-11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서포터 </a:t>
            </a:r>
            <a:r>
              <a:rPr lang="ko-KR" altLang="en-US" sz="1700" b="1" spc="-11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드론</a:t>
            </a:r>
            <a:r>
              <a:rPr lang="ko-KR" altLang="en-US" sz="1700" b="1" spc="-11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700" b="1" spc="-11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–  </a:t>
            </a:r>
            <a:r>
              <a:rPr lang="ko-KR" altLang="en-US" sz="1700" b="1" spc="-11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주요 소스 코드</a:t>
            </a:r>
            <a:endParaRPr lang="ko-KR" altLang="en-US" sz="1700" spc="-11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68BBA78-AF67-4CF6-8197-6F5B14B167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062311"/>
              </p:ext>
            </p:extLst>
          </p:nvPr>
        </p:nvGraphicFramePr>
        <p:xfrm>
          <a:off x="265199" y="778971"/>
          <a:ext cx="63580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1616">
                  <a:extLst>
                    <a:ext uri="{9D8B030D-6E8A-4147-A177-3AD203B41FA5}">
                      <a16:colId xmlns:a16="http://schemas.microsoft.com/office/drawing/2014/main" val="2610592354"/>
                    </a:ext>
                  </a:extLst>
                </a:gridCol>
                <a:gridCol w="1271616">
                  <a:extLst>
                    <a:ext uri="{9D8B030D-6E8A-4147-A177-3AD203B41FA5}">
                      <a16:colId xmlns:a16="http://schemas.microsoft.com/office/drawing/2014/main" val="2380549216"/>
                    </a:ext>
                  </a:extLst>
                </a:gridCol>
                <a:gridCol w="1271616">
                  <a:extLst>
                    <a:ext uri="{9D8B030D-6E8A-4147-A177-3AD203B41FA5}">
                      <a16:colId xmlns:a16="http://schemas.microsoft.com/office/drawing/2014/main" val="1605595133"/>
                    </a:ext>
                  </a:extLst>
                </a:gridCol>
                <a:gridCol w="1271616">
                  <a:extLst>
                    <a:ext uri="{9D8B030D-6E8A-4147-A177-3AD203B41FA5}">
                      <a16:colId xmlns:a16="http://schemas.microsoft.com/office/drawing/2014/main" val="3809768869"/>
                    </a:ext>
                  </a:extLst>
                </a:gridCol>
                <a:gridCol w="1271616">
                  <a:extLst>
                    <a:ext uri="{9D8B030D-6E8A-4147-A177-3AD203B41FA5}">
                      <a16:colId xmlns:a16="http://schemas.microsoft.com/office/drawing/2014/main" val="3436211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1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프로젝트 기간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1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담당역할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1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프로젝트 기여도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1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개발 언어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1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기타 사용 </a:t>
                      </a:r>
                      <a:r>
                        <a:rPr lang="en-US" altLang="ko-KR" sz="1200" spc="-11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IT Tool</a:t>
                      </a:r>
                      <a:endParaRPr lang="ko-KR" altLang="en-US" sz="1200" spc="-11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26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spc="-11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20.01 ~ 20.06</a:t>
                      </a:r>
                      <a:endParaRPr lang="ko-KR" altLang="en-US" sz="1100" b="1" i="0" spc="-11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i="0" spc="-11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팀장 및 개발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spc="-11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35%</a:t>
                      </a:r>
                      <a:endParaRPr lang="ko-KR" altLang="en-US" sz="1100" b="1" i="0" spc="-11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spc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Python</a:t>
                      </a:r>
                      <a:endParaRPr lang="ko-KR" altLang="en-US" sz="1100" b="1" i="0" spc="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spc="0" baseline="0" dirty="0" err="1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Tensorflow</a:t>
                      </a:r>
                      <a:r>
                        <a:rPr lang="en-US" altLang="ko-KR" sz="1100" b="1" i="0" spc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100" b="1" i="0" spc="0" baseline="0" dirty="0" err="1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keras</a:t>
                      </a:r>
                      <a:r>
                        <a:rPr lang="en-US" altLang="ko-KR" sz="1100" b="1" i="0" spc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, yolo. OpenCV</a:t>
                      </a:r>
                      <a:endParaRPr lang="ko-KR" altLang="en-US" sz="1100" b="1" i="0" spc="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7908424"/>
                  </a:ext>
                </a:extLst>
              </a:tr>
            </a:tbl>
          </a:graphicData>
        </a:graphic>
      </p:graphicFrame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C857E70-857E-421A-8847-359C76EA9C9C}"/>
              </a:ext>
            </a:extLst>
          </p:cNvPr>
          <p:cNvSpPr txBox="1">
            <a:spLocks/>
          </p:cNvSpPr>
          <p:nvPr/>
        </p:nvSpPr>
        <p:spPr>
          <a:xfrm>
            <a:off x="265199" y="1789025"/>
            <a:ext cx="5915025" cy="647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171443" indent="-171443" algn="l" defTabSz="685772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28" indent="-171443" algn="l" defTabSz="685772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14" indent="-171443" algn="l" defTabSz="685772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00" indent="-171443" algn="l" defTabSz="685772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2985" indent="-171443" algn="l" defTabSz="685772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871" indent="-171443" algn="l" defTabSz="685772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57" indent="-171443" algn="l" defTabSz="685772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43" indent="-171443" algn="l" defTabSz="685772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28" indent="-171443" algn="l" defTabSz="685772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전체 소스 코드 링크</a:t>
            </a:r>
            <a:endParaRPr lang="en-US" altLang="ko-KR" dirty="0"/>
          </a:p>
          <a:p>
            <a:r>
              <a:rPr lang="en-US" altLang="ko-KR" dirty="0"/>
              <a:t>https://github.com/gocyzhod/SecureDrone/blob/master/predict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6B8FE2B-8B2D-4CFA-8AB0-14126F85442D}"/>
              </a:ext>
            </a:extLst>
          </p:cNvPr>
          <p:cNvSpPr txBox="1">
            <a:spLocks/>
          </p:cNvSpPr>
          <p:nvPr/>
        </p:nvSpPr>
        <p:spPr>
          <a:xfrm>
            <a:off x="3222711" y="2377440"/>
            <a:ext cx="5915025" cy="6842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43" indent="-171443" algn="l" defTabSz="685772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28" indent="-171443" algn="l" defTabSz="685772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14" indent="-171443" algn="l" defTabSz="685772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00" indent="-171443" algn="l" defTabSz="685772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2985" indent="-171443" algn="l" defTabSz="685772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871" indent="-171443" algn="l" defTabSz="685772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57" indent="-171443" algn="l" defTabSz="685772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43" indent="-171443" algn="l" defTabSz="685772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28" indent="-171443" algn="l" defTabSz="685772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err="1"/>
              <a:t>ㅁ</a:t>
            </a:r>
            <a:r>
              <a:rPr lang="en-US" altLang="ko-KR" sz="800" dirty="0" err="1"/>
              <a:t>elif</a:t>
            </a:r>
            <a:r>
              <a:rPr lang="en-US" altLang="ko-KR" sz="800" dirty="0"/>
              <a:t> </a:t>
            </a:r>
            <a:r>
              <a:rPr lang="en-US" altLang="ko-KR" sz="800" dirty="0" err="1"/>
              <a:t>cHeight</a:t>
            </a:r>
            <a:r>
              <a:rPr lang="en-US" altLang="ko-KR" sz="800" dirty="0"/>
              <a:t> -</a:t>
            </a:r>
            <a:r>
              <a:rPr lang="en-US" altLang="ko-KR" sz="800" dirty="0" err="1"/>
              <a:t>boxY</a:t>
            </a:r>
            <a:r>
              <a:rPr lang="en-US" altLang="ko-KR" sz="800" dirty="0"/>
              <a:t> &gt; 30:</a:t>
            </a:r>
          </a:p>
          <a:p>
            <a:r>
              <a:rPr lang="en-US" altLang="ko-KR" sz="800" dirty="0"/>
              <a:t>                            </a:t>
            </a:r>
            <a:r>
              <a:rPr lang="en-US" altLang="ko-KR" sz="800" dirty="0" err="1"/>
              <a:t>goto</a:t>
            </a:r>
            <a:r>
              <a:rPr lang="en-US" altLang="ko-KR" sz="800" dirty="0"/>
              <a:t> += '_up'</a:t>
            </a:r>
          </a:p>
          <a:p>
            <a:r>
              <a:rPr lang="en-US" altLang="ko-KR" sz="800" dirty="0"/>
              <a:t>                            </a:t>
            </a:r>
            <a:r>
              <a:rPr lang="en-US" altLang="ko-KR" sz="800" dirty="0" err="1"/>
              <a:t>up_down_velocity</a:t>
            </a:r>
            <a:r>
              <a:rPr lang="en-US" altLang="ko-KR" sz="800" dirty="0"/>
              <a:t> = </a:t>
            </a:r>
            <a:r>
              <a:rPr lang="en-US" altLang="ko-KR" sz="800" dirty="0" err="1"/>
              <a:t>udS</a:t>
            </a:r>
            <a:r>
              <a:rPr lang="en-US" altLang="ko-KR" sz="800" dirty="0"/>
              <a:t>*10</a:t>
            </a:r>
          </a:p>
          <a:p>
            <a:r>
              <a:rPr lang="en-US" altLang="ko-KR" sz="800" dirty="0"/>
              <a:t>                        else:</a:t>
            </a:r>
          </a:p>
          <a:p>
            <a:r>
              <a:rPr lang="en-US" altLang="ko-KR" sz="800" dirty="0"/>
              <a:t>                            </a:t>
            </a:r>
            <a:r>
              <a:rPr lang="en-US" altLang="ko-KR" sz="800" dirty="0" err="1"/>
              <a:t>up_down_velocity</a:t>
            </a:r>
            <a:r>
              <a:rPr lang="en-US" altLang="ko-KR" sz="800" dirty="0"/>
              <a:t> = 0</a:t>
            </a:r>
          </a:p>
          <a:p>
            <a:r>
              <a:rPr lang="en-US" altLang="ko-KR" sz="800" dirty="0"/>
              <a:t>                        #</a:t>
            </a:r>
            <a:r>
              <a:rPr lang="ko-KR" altLang="en-US" sz="800" dirty="0"/>
              <a:t>앞뒤</a:t>
            </a:r>
          </a:p>
          <a:p>
            <a:r>
              <a:rPr lang="ko-KR" altLang="en-US" sz="800" dirty="0"/>
              <a:t>                        </a:t>
            </a:r>
            <a:r>
              <a:rPr lang="en-US" altLang="ko-KR" sz="800" dirty="0"/>
              <a:t>if </a:t>
            </a:r>
            <a:r>
              <a:rPr lang="en-US" altLang="ko-KR" sz="800" dirty="0" err="1"/>
              <a:t>boxSizeP</a:t>
            </a:r>
            <a:r>
              <a:rPr lang="en-US" altLang="ko-KR" sz="800" dirty="0"/>
              <a:t> &lt; 25:</a:t>
            </a:r>
          </a:p>
          <a:p>
            <a:r>
              <a:rPr lang="en-US" altLang="ko-KR" sz="800" dirty="0"/>
              <a:t>                            </a:t>
            </a:r>
            <a:r>
              <a:rPr lang="en-US" altLang="ko-KR" sz="800" dirty="0" err="1"/>
              <a:t>goto</a:t>
            </a:r>
            <a:r>
              <a:rPr lang="en-US" altLang="ko-KR" sz="800" dirty="0"/>
              <a:t> += '_</a:t>
            </a:r>
            <a:r>
              <a:rPr lang="en-US" altLang="ko-KR" sz="800" dirty="0" err="1"/>
              <a:t>foward</a:t>
            </a:r>
            <a:r>
              <a:rPr lang="en-US" altLang="ko-KR" sz="800" dirty="0"/>
              <a:t>'</a:t>
            </a:r>
          </a:p>
          <a:p>
            <a:r>
              <a:rPr lang="en-US" altLang="ko-KR" sz="800" dirty="0"/>
              <a:t>                            </a:t>
            </a:r>
            <a:r>
              <a:rPr lang="en-US" altLang="ko-KR" sz="800" dirty="0" err="1"/>
              <a:t>for_back_velocity</a:t>
            </a:r>
            <a:r>
              <a:rPr lang="en-US" altLang="ko-KR" sz="800" dirty="0"/>
              <a:t> = </a:t>
            </a:r>
            <a:r>
              <a:rPr lang="en-US" altLang="ko-KR" sz="800" dirty="0" err="1"/>
              <a:t>fbS</a:t>
            </a:r>
            <a:r>
              <a:rPr lang="en-US" altLang="ko-KR" sz="800" dirty="0"/>
              <a:t>*10</a:t>
            </a:r>
          </a:p>
          <a:p>
            <a:r>
              <a:rPr lang="en-US" altLang="ko-KR" sz="800" dirty="0"/>
              <a:t>                        </a:t>
            </a:r>
            <a:r>
              <a:rPr lang="en-US" altLang="ko-KR" sz="800" dirty="0" err="1"/>
              <a:t>elif</a:t>
            </a:r>
            <a:r>
              <a:rPr lang="en-US" altLang="ko-KR" sz="800" dirty="0"/>
              <a:t> </a:t>
            </a:r>
            <a:r>
              <a:rPr lang="en-US" altLang="ko-KR" sz="800" dirty="0" err="1"/>
              <a:t>boxSizeP</a:t>
            </a:r>
            <a:r>
              <a:rPr lang="en-US" altLang="ko-KR" sz="800" dirty="0"/>
              <a:t> &gt; 50:</a:t>
            </a:r>
          </a:p>
          <a:p>
            <a:r>
              <a:rPr lang="en-US" altLang="ko-KR" sz="800" dirty="0"/>
              <a:t>                            </a:t>
            </a:r>
            <a:r>
              <a:rPr lang="en-US" altLang="ko-KR" sz="800" dirty="0" err="1"/>
              <a:t>goto</a:t>
            </a:r>
            <a:r>
              <a:rPr lang="en-US" altLang="ko-KR" sz="800" dirty="0"/>
              <a:t> += '_back'</a:t>
            </a:r>
          </a:p>
          <a:p>
            <a:r>
              <a:rPr lang="en-US" altLang="ko-KR" sz="800" dirty="0"/>
              <a:t>                            </a:t>
            </a:r>
            <a:r>
              <a:rPr lang="en-US" altLang="ko-KR" sz="800" dirty="0" err="1"/>
              <a:t>for_back_velocity</a:t>
            </a:r>
            <a:r>
              <a:rPr lang="en-US" altLang="ko-KR" sz="800" dirty="0"/>
              <a:t> = -</a:t>
            </a:r>
            <a:r>
              <a:rPr lang="en-US" altLang="ko-KR" sz="800" dirty="0" err="1"/>
              <a:t>fbS</a:t>
            </a:r>
            <a:r>
              <a:rPr lang="en-US" altLang="ko-KR" sz="800" dirty="0"/>
              <a:t>*10</a:t>
            </a:r>
          </a:p>
          <a:p>
            <a:r>
              <a:rPr lang="en-US" altLang="ko-KR" sz="800" dirty="0"/>
              <a:t>                        else:</a:t>
            </a:r>
          </a:p>
          <a:p>
            <a:r>
              <a:rPr lang="en-US" altLang="ko-KR" sz="800" dirty="0"/>
              <a:t>                            </a:t>
            </a:r>
            <a:r>
              <a:rPr lang="en-US" altLang="ko-KR" sz="800" dirty="0" err="1"/>
              <a:t>for_back_velocity</a:t>
            </a:r>
            <a:r>
              <a:rPr lang="en-US" altLang="ko-KR" sz="800" dirty="0"/>
              <a:t> = 0                                                  </a:t>
            </a:r>
          </a:p>
          <a:p>
            <a:r>
              <a:rPr lang="en-US" altLang="ko-KR" sz="800" dirty="0"/>
              <a:t>                        print(</a:t>
            </a:r>
            <a:r>
              <a:rPr lang="en-US" altLang="ko-KR" sz="800" dirty="0" err="1"/>
              <a:t>boxX</a:t>
            </a:r>
            <a:r>
              <a:rPr lang="en-US" altLang="ko-KR" sz="800" dirty="0"/>
              <a:t>, </a:t>
            </a:r>
            <a:r>
              <a:rPr lang="en-US" altLang="ko-KR" sz="800" dirty="0" err="1"/>
              <a:t>boxY</a:t>
            </a:r>
            <a:r>
              <a:rPr lang="en-US" altLang="ko-KR" sz="800" dirty="0"/>
              <a:t>, </a:t>
            </a:r>
            <a:r>
              <a:rPr lang="en-US" altLang="ko-KR" sz="800" dirty="0" err="1"/>
              <a:t>boxSizeP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                        print(target, "</a:t>
            </a:r>
            <a:r>
              <a:rPr lang="ko-KR" altLang="en-US" sz="800" dirty="0"/>
              <a:t>번 타겟 </a:t>
            </a:r>
            <a:r>
              <a:rPr lang="en-US" altLang="ko-KR" sz="800" dirty="0"/>
              <a:t>: ",</a:t>
            </a:r>
            <a:r>
              <a:rPr lang="en-US" altLang="ko-KR" sz="800" dirty="0" err="1"/>
              <a:t>goto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                        cv2.line(images[</a:t>
            </a:r>
            <a:r>
              <a:rPr lang="en-US" altLang="ko-KR" sz="800" dirty="0" err="1"/>
              <a:t>i</a:t>
            </a:r>
            <a:r>
              <a:rPr lang="en-US" altLang="ko-KR" sz="800" dirty="0"/>
              <a:t>], (int(</a:t>
            </a:r>
            <a:r>
              <a:rPr lang="en-US" altLang="ko-KR" sz="800" dirty="0" err="1"/>
              <a:t>cWidth</a:t>
            </a:r>
            <a:r>
              <a:rPr lang="en-US" altLang="ko-KR" sz="800" dirty="0"/>
              <a:t>), int(</a:t>
            </a:r>
            <a:r>
              <a:rPr lang="en-US" altLang="ko-KR" sz="800" dirty="0" err="1"/>
              <a:t>cHeight</a:t>
            </a:r>
            <a:r>
              <a:rPr lang="en-US" altLang="ko-KR" sz="800" dirty="0"/>
              <a:t>)),</a:t>
            </a:r>
          </a:p>
          <a:p>
            <a:r>
              <a:rPr lang="en-US" altLang="ko-KR" sz="800" dirty="0"/>
              <a:t> (int(</a:t>
            </a:r>
            <a:r>
              <a:rPr lang="en-US" altLang="ko-KR" sz="800" dirty="0" err="1"/>
              <a:t>boxX</a:t>
            </a:r>
            <a:r>
              <a:rPr lang="en-US" altLang="ko-KR" sz="800" dirty="0"/>
              <a:t>), int(</a:t>
            </a:r>
            <a:r>
              <a:rPr lang="en-US" altLang="ko-KR" sz="800" dirty="0" err="1"/>
              <a:t>boxY</a:t>
            </a:r>
            <a:endParaRPr lang="en-US" altLang="ko-KR" sz="800" dirty="0"/>
          </a:p>
          <a:p>
            <a:r>
              <a:rPr lang="en-US" altLang="ko-KR" sz="800" dirty="0"/>
              <a:t>)), (0, 0, 255), 2)</a:t>
            </a:r>
          </a:p>
          <a:p>
            <a:r>
              <a:rPr lang="en-US" altLang="ko-KR" sz="800" dirty="0"/>
              <a:t>                        </a:t>
            </a:r>
            <a:r>
              <a:rPr lang="en-US" altLang="ko-KR" sz="800" dirty="0" err="1"/>
              <a:t>exPerson</a:t>
            </a:r>
            <a:r>
              <a:rPr lang="en-US" altLang="ko-KR" sz="800" dirty="0"/>
              <a:t> = persons[target]</a:t>
            </a:r>
          </a:p>
          <a:p>
            <a:r>
              <a:rPr lang="en-US" altLang="ko-KR" sz="800" dirty="0"/>
              <a:t>                        </a:t>
            </a:r>
            <a:r>
              <a:rPr lang="en-US" altLang="ko-KR" sz="800" dirty="0" err="1"/>
              <a:t>me.send_rc_control</a:t>
            </a:r>
            <a:r>
              <a:rPr lang="en-US" altLang="ko-KR" sz="800" dirty="0"/>
              <a:t>(</a:t>
            </a:r>
            <a:r>
              <a:rPr lang="en-US" altLang="ko-KR" sz="800" dirty="0" err="1"/>
              <a:t>left_right_velocity</a:t>
            </a:r>
            <a:r>
              <a:rPr lang="en-US" altLang="ko-KR" sz="800" dirty="0"/>
              <a:t>, </a:t>
            </a:r>
            <a:r>
              <a:rPr lang="en-US" altLang="ko-KR" sz="800" dirty="0" err="1"/>
              <a:t>for_back_velocity</a:t>
            </a:r>
            <a:endParaRPr lang="en-US" altLang="ko-KR" sz="800" dirty="0"/>
          </a:p>
          <a:p>
            <a:r>
              <a:rPr lang="en-US" altLang="ko-KR" sz="800" dirty="0"/>
              <a:t>, </a:t>
            </a:r>
            <a:r>
              <a:rPr lang="en-US" altLang="ko-KR" sz="800" dirty="0" err="1"/>
              <a:t>up_down_velocity</a:t>
            </a:r>
            <a:r>
              <a:rPr lang="en-US" altLang="ko-KR" sz="800" dirty="0"/>
              <a:t>, </a:t>
            </a:r>
            <a:r>
              <a:rPr lang="en-US" altLang="ko-KR" sz="800" dirty="0" err="1"/>
              <a:t>yaw_velocity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                    else:</a:t>
            </a:r>
          </a:p>
          <a:p>
            <a:r>
              <a:rPr lang="en-US" altLang="ko-KR" sz="800" dirty="0"/>
              <a:t>                        </a:t>
            </a:r>
            <a:r>
              <a:rPr lang="en-US" altLang="ko-KR" sz="800" dirty="0" err="1"/>
              <a:t>left_right_velocity</a:t>
            </a:r>
            <a:r>
              <a:rPr lang="en-US" altLang="ko-KR" sz="800" dirty="0"/>
              <a:t> = 0</a:t>
            </a:r>
          </a:p>
          <a:p>
            <a:r>
              <a:rPr lang="en-US" altLang="ko-KR" sz="800" dirty="0"/>
              <a:t>                        </a:t>
            </a:r>
            <a:r>
              <a:rPr lang="en-US" altLang="ko-KR" sz="800" dirty="0" err="1"/>
              <a:t>yaw_velocity</a:t>
            </a:r>
            <a:r>
              <a:rPr lang="en-US" altLang="ko-KR" sz="800" dirty="0"/>
              <a:t> = 0</a:t>
            </a:r>
          </a:p>
          <a:p>
            <a:r>
              <a:rPr lang="en-US" altLang="ko-KR" sz="800" dirty="0"/>
              <a:t>                        </a:t>
            </a:r>
            <a:r>
              <a:rPr lang="en-US" altLang="ko-KR" sz="800" dirty="0" err="1"/>
              <a:t>up_down_velocity</a:t>
            </a:r>
            <a:r>
              <a:rPr lang="en-US" altLang="ko-KR" sz="800" dirty="0"/>
              <a:t> = 0</a:t>
            </a:r>
          </a:p>
          <a:p>
            <a:r>
              <a:rPr lang="en-US" altLang="ko-KR" sz="800" dirty="0"/>
              <a:t>                        </a:t>
            </a:r>
            <a:r>
              <a:rPr lang="en-US" altLang="ko-KR" sz="800" dirty="0" err="1"/>
              <a:t>for_back_velocity</a:t>
            </a:r>
            <a:r>
              <a:rPr lang="en-US" altLang="ko-KR" sz="800" dirty="0"/>
              <a:t> = 0</a:t>
            </a:r>
          </a:p>
          <a:p>
            <a:r>
              <a:rPr lang="en-US" altLang="ko-KR" sz="800" dirty="0"/>
              <a:t>                        </a:t>
            </a:r>
            <a:r>
              <a:rPr lang="en-US" altLang="ko-KR" sz="800" dirty="0" err="1"/>
              <a:t>me.send_rc_control</a:t>
            </a:r>
            <a:r>
              <a:rPr lang="en-US" altLang="ko-KR" sz="800" dirty="0"/>
              <a:t>(</a:t>
            </a:r>
            <a:r>
              <a:rPr lang="en-US" altLang="ko-KR" sz="800" dirty="0" err="1"/>
              <a:t>left_right_velocity</a:t>
            </a:r>
            <a:r>
              <a:rPr lang="en-US" altLang="ko-KR" sz="800" dirty="0"/>
              <a:t>, </a:t>
            </a:r>
            <a:r>
              <a:rPr lang="en-US" altLang="ko-KR" sz="800" dirty="0" err="1"/>
              <a:t>for_back_velocity</a:t>
            </a:r>
            <a:endParaRPr lang="en-US" altLang="ko-KR" sz="800" dirty="0"/>
          </a:p>
          <a:p>
            <a:r>
              <a:rPr lang="en-US" altLang="ko-KR" sz="800" dirty="0"/>
              <a:t>, </a:t>
            </a:r>
            <a:r>
              <a:rPr lang="en-US" altLang="ko-KR" sz="800" dirty="0" err="1"/>
              <a:t>up_down_velocity</a:t>
            </a:r>
            <a:r>
              <a:rPr lang="en-US" altLang="ko-KR" sz="800" dirty="0"/>
              <a:t>, </a:t>
            </a:r>
            <a:r>
              <a:rPr lang="en-US" altLang="ko-KR" sz="800" dirty="0" err="1"/>
              <a:t>yaw_velocity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                        print("can not detect person : ", target)</a:t>
            </a:r>
          </a:p>
          <a:p>
            <a:r>
              <a:rPr lang="en-US" altLang="ko-KR" sz="800" dirty="0"/>
              <a:t>                ##</a:t>
            </a:r>
            <a:r>
              <a:rPr lang="ko-KR" altLang="en-US" sz="800" dirty="0"/>
              <a:t>중앙 점 생성</a:t>
            </a:r>
          </a:p>
          <a:p>
            <a:r>
              <a:rPr lang="ko-KR" altLang="en-US" sz="800" dirty="0"/>
              <a:t>                </a:t>
            </a:r>
            <a:r>
              <a:rPr lang="en-US" altLang="ko-KR" sz="800" dirty="0"/>
              <a:t>cv2.circle(images[</a:t>
            </a:r>
            <a:r>
              <a:rPr lang="en-US" altLang="ko-KR" sz="800" dirty="0" err="1"/>
              <a:t>i</a:t>
            </a:r>
            <a:r>
              <a:rPr lang="en-US" altLang="ko-KR" sz="800" dirty="0"/>
              <a:t>], (</a:t>
            </a:r>
            <a:r>
              <a:rPr lang="en-US" altLang="ko-KR" sz="800" dirty="0" err="1"/>
              <a:t>cWidth</a:t>
            </a:r>
            <a:r>
              <a:rPr lang="en-US" altLang="ko-KR" sz="800" dirty="0"/>
              <a:t>, </a:t>
            </a:r>
            <a:r>
              <a:rPr lang="en-US" altLang="ko-KR" sz="800" dirty="0" err="1"/>
              <a:t>cHeight</a:t>
            </a:r>
            <a:r>
              <a:rPr lang="en-US" altLang="ko-KR" sz="800" dirty="0"/>
              <a:t>), 10, (0,0,255), 2)</a:t>
            </a:r>
          </a:p>
          <a:p>
            <a:r>
              <a:rPr lang="en-US" altLang="ko-KR" sz="800" dirty="0"/>
              <a:t>                ## </a:t>
            </a:r>
            <a:r>
              <a:rPr lang="ko-KR" altLang="en-US" sz="800" dirty="0"/>
              <a:t>중앙부터 박스까지 선</a:t>
            </a:r>
          </a:p>
          <a:p>
            <a:r>
              <a:rPr lang="ko-KR" altLang="en-US" sz="800" dirty="0"/>
              <a:t>                </a:t>
            </a:r>
            <a:r>
              <a:rPr lang="en-US" altLang="ko-KR" sz="800" dirty="0"/>
              <a:t>cv2.imshow('video with </a:t>
            </a:r>
            <a:r>
              <a:rPr lang="en-US" altLang="ko-KR" sz="800" dirty="0" err="1"/>
              <a:t>bboxes</a:t>
            </a:r>
            <a:r>
              <a:rPr lang="en-US" altLang="ko-KR" sz="800" dirty="0"/>
              <a:t>', images[</a:t>
            </a:r>
            <a:r>
              <a:rPr lang="en-US" altLang="ko-KR" sz="800" dirty="0" err="1"/>
              <a:t>i</a:t>
            </a:r>
            <a:r>
              <a:rPr lang="en-US" altLang="ko-KR" sz="800" dirty="0"/>
              <a:t>])                    </a:t>
            </a:r>
          </a:p>
          <a:p>
            <a:r>
              <a:rPr lang="en-US" altLang="ko-KR" sz="800" dirty="0"/>
              <a:t>                ###</a:t>
            </a:r>
          </a:p>
          <a:p>
            <a:r>
              <a:rPr lang="en-US" altLang="ko-KR" sz="800" dirty="0"/>
              <a:t>                images = []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955074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3B6630F3-71D7-4200-8B54-0993F4943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731708"/>
            <a:ext cx="6858000" cy="3174292"/>
          </a:xfr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42523FB-8DC6-4FD6-AE12-596BD0A8815A}"/>
              </a:ext>
            </a:extLst>
          </p:cNvPr>
          <p:cNvSpPr/>
          <p:nvPr/>
        </p:nvSpPr>
        <p:spPr>
          <a:xfrm>
            <a:off x="189509" y="242148"/>
            <a:ext cx="4469484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700" b="1" spc="-11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프로젝트 명 </a:t>
            </a:r>
            <a:r>
              <a:rPr lang="en-US" altLang="ko-KR" sz="1700" b="1" spc="-11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1700" b="1" spc="-11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서포터 </a:t>
            </a:r>
            <a:r>
              <a:rPr lang="ko-KR" altLang="en-US" sz="1700" b="1" spc="-11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드론</a:t>
            </a:r>
            <a:r>
              <a:rPr lang="ko-KR" altLang="en-US" sz="1700" b="1" spc="-11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700" b="1" spc="-11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– </a:t>
            </a:r>
            <a:r>
              <a:rPr lang="ko-KR" altLang="en-US" sz="1700" b="1" spc="-11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구동 사진</a:t>
            </a:r>
            <a:endParaRPr lang="ko-KR" altLang="en-US" sz="1700" spc="-11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0FF03E4-9071-455A-AAC7-7927B6B035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782205"/>
              </p:ext>
            </p:extLst>
          </p:nvPr>
        </p:nvGraphicFramePr>
        <p:xfrm>
          <a:off x="189508" y="784145"/>
          <a:ext cx="63580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1616">
                  <a:extLst>
                    <a:ext uri="{9D8B030D-6E8A-4147-A177-3AD203B41FA5}">
                      <a16:colId xmlns:a16="http://schemas.microsoft.com/office/drawing/2014/main" val="2610592354"/>
                    </a:ext>
                  </a:extLst>
                </a:gridCol>
                <a:gridCol w="1271616">
                  <a:extLst>
                    <a:ext uri="{9D8B030D-6E8A-4147-A177-3AD203B41FA5}">
                      <a16:colId xmlns:a16="http://schemas.microsoft.com/office/drawing/2014/main" val="2380549216"/>
                    </a:ext>
                  </a:extLst>
                </a:gridCol>
                <a:gridCol w="1271616">
                  <a:extLst>
                    <a:ext uri="{9D8B030D-6E8A-4147-A177-3AD203B41FA5}">
                      <a16:colId xmlns:a16="http://schemas.microsoft.com/office/drawing/2014/main" val="1605595133"/>
                    </a:ext>
                  </a:extLst>
                </a:gridCol>
                <a:gridCol w="1271616">
                  <a:extLst>
                    <a:ext uri="{9D8B030D-6E8A-4147-A177-3AD203B41FA5}">
                      <a16:colId xmlns:a16="http://schemas.microsoft.com/office/drawing/2014/main" val="3809768869"/>
                    </a:ext>
                  </a:extLst>
                </a:gridCol>
                <a:gridCol w="1271616">
                  <a:extLst>
                    <a:ext uri="{9D8B030D-6E8A-4147-A177-3AD203B41FA5}">
                      <a16:colId xmlns:a16="http://schemas.microsoft.com/office/drawing/2014/main" val="3436211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1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프로젝트 기간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1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담당역할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1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프로젝트 기여도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1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개발 언어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1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기타 사용 </a:t>
                      </a:r>
                      <a:r>
                        <a:rPr lang="en-US" altLang="ko-KR" sz="1200" spc="-11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IT Tool</a:t>
                      </a:r>
                      <a:endParaRPr lang="ko-KR" altLang="en-US" sz="1200" spc="-11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26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spc="-11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20.01 ~ 20.06</a:t>
                      </a:r>
                      <a:endParaRPr lang="ko-KR" altLang="en-US" sz="1100" b="1" i="0" spc="-11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i="0" spc="-11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팀장 및 개발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spc="-11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35%</a:t>
                      </a:r>
                      <a:endParaRPr lang="ko-KR" altLang="en-US" sz="1100" b="1" i="0" spc="-11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spc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Python</a:t>
                      </a:r>
                      <a:endParaRPr lang="ko-KR" altLang="en-US" sz="1100" b="1" i="0" spc="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spc="0" baseline="0" dirty="0" err="1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Tensorflow</a:t>
                      </a:r>
                      <a:r>
                        <a:rPr lang="en-US" altLang="ko-KR" sz="1100" b="1" i="0" spc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100" b="1" i="0" spc="0" baseline="0" dirty="0" err="1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keras</a:t>
                      </a:r>
                      <a:r>
                        <a:rPr lang="en-US" altLang="ko-KR" sz="1100" b="1" i="0" spc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, yolo. OpenCV</a:t>
                      </a:r>
                      <a:endParaRPr lang="ko-KR" altLang="en-US" sz="1100" b="1" i="0" spc="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7908424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0F2C027D-2C34-42CF-9832-42E5CF025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4703"/>
            <a:ext cx="3429000" cy="19548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9A11DFB-B799-4AA1-9D23-27CFDC3220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779520"/>
            <a:ext cx="6858001" cy="295758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5E80FAC-F070-43AC-9737-22D1880ACE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0" y="1857012"/>
            <a:ext cx="3429000" cy="195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606146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188</TotalTime>
  <Words>1033</Words>
  <Application>Microsoft Office PowerPoint</Application>
  <PresentationFormat>A4 용지(210x297mm)</PresentationFormat>
  <Paragraphs>139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HY그래픽M</vt:lpstr>
      <vt:lpstr>나눔고딕</vt:lpstr>
      <vt:lpstr>맑은 고딕</vt:lpstr>
      <vt:lpstr>Arial</vt:lpstr>
      <vt:lpstr>Trebuchet MS</vt:lpstr>
      <vt:lpstr>Wingdings 3</vt:lpstr>
      <vt:lpstr>패싯</vt:lpstr>
      <vt:lpstr>PowerPoint 프레젠테이션</vt:lpstr>
      <vt:lpstr>드론은 PC와 Udp 통신을 하기 위해 wifi로 연결을 한 후, 드론에서 촬영되어지는 영상을 실시간으로 전송을 받게된다. 이 영상을 저장공간에 저장이 되고 이 영상들을 TensorFlow와 Keras Yolo를 거쳐서 영상내 물체들의 윤곽선을 따 그 윤곽선의 확률을 계산해 사람인지, 강아지인지 등의 확률을 우리에게 알려준다. 그 후 파이썬 소스코드 안에서 그 윤곽선을 계산하여 그 윤곽선이 커지면 드론은 뒤로 물러나면서 물체와 거리를 조절하고, 반대로 윤곽선이 작아진다면 드론은 앞으로 다가간다. 이러면서 물체와의 거리가 생각보다 너무 먼 것 같다. 혹은 가까운 것 같다. 한다면 거리를 조정할 수 있다. 이러한 과정들을 거치면서, 처음 인식되어진 윤곽선의 최종위치를 드론은 기억하게된다. 따라서 그 물체가 움직엿을 경우, 혹은 다른 물체와 겹쳐졌을 경우에도 다른 물체와 헷갈리지 않고 기존의 추적하던 물체만을 계속해서 따라가게 된다.</vt:lpstr>
      <vt:lpstr>팀장으로서의 역할 : 팀원들의 역할 분배 및 참여독려, 재무상 서류와 보고서들 제작 및 제출   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롯데정보통신</dc:title>
  <dc:creator>LDCC</dc:creator>
  <cp:lastModifiedBy>박규태</cp:lastModifiedBy>
  <cp:revision>39</cp:revision>
  <dcterms:created xsi:type="dcterms:W3CDTF">2019-09-26T06:19:46Z</dcterms:created>
  <dcterms:modified xsi:type="dcterms:W3CDTF">2021-04-11T14:41:18Z</dcterms:modified>
</cp:coreProperties>
</file>