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sldIdLst>
    <p:sldId id="256" r:id="rId2"/>
    <p:sldId id="257" r:id="rId3"/>
    <p:sldId id="266" r:id="rId4"/>
    <p:sldId id="258" r:id="rId5"/>
    <p:sldId id="259" r:id="rId6"/>
    <p:sldId id="261" r:id="rId7"/>
    <p:sldId id="263" r:id="rId8"/>
    <p:sldId id="267" r:id="rId9"/>
    <p:sldId id="265" r:id="rId10"/>
    <p:sldId id="264" r:id="rId11"/>
    <p:sldId id="268"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51"/>
  </p:normalViewPr>
  <p:slideViewPr>
    <p:cSldViewPr snapToGrid="0" snapToObjects="1">
      <p:cViewPr varScale="1">
        <p:scale>
          <a:sx n="81" d="100"/>
          <a:sy n="81" d="100"/>
        </p:scale>
        <p:origin x="149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5BCAD085-E8A6-8845-BD4E-CB4CCA059FC4}" type="datetimeFigureOut">
              <a:rPr lang="en-US" smtClean="0"/>
              <a:t>8/5/2024</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C1FF6DA9-008F-8B48-92A6-B652298478BF}" type="slidenum">
              <a:rPr lang="en-US" smtClean="0"/>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644639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93791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44217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75159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5BCAD085-E8A6-8845-BD4E-CB4CCA059FC4}" type="datetimeFigureOut">
              <a:rPr lang="en-US" smtClean="0"/>
              <a:t>8/5/2024</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C1FF6DA9-008F-8B48-92A6-B652298478BF}" type="slidenum">
              <a:rPr lang="en-US" smtClean="0"/>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841148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03627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23657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8/5/2024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30417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31212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5BCAD085-E8A6-8845-BD4E-CB4CCA059FC4}" type="datetimeFigureOut">
              <a:rPr lang="en-US" smtClean="0"/>
              <a:t>8/5/2024</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C1FF6DA9-008F-8B48-92A6-B652298478BF}" type="slidenum">
              <a:rPr lang="en-US" smtClean="0"/>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90374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5BCAD085-E8A6-8845-BD4E-CB4CCA059FC4}" type="datetimeFigureOut">
              <a:rPr lang="en-US" smtClean="0"/>
              <a:t>8/5/2024</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C1FF6DA9-008F-8B48-92A6-B652298478BF}" type="slidenum">
              <a:rPr lang="en-US" smtClean="0"/>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51848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5BCAD085-E8A6-8845-BD4E-CB4CCA059FC4}" type="datetimeFigureOut">
              <a:rPr lang="en-US" smtClean="0"/>
              <a:t>8/5/2024</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C1FF6DA9-008F-8B48-92A6-B652298478BF}" type="slidenum">
              <a:rPr lang="en-US" smtClean="0"/>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3710299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1368">
          <p15:clr>
            <a:srgbClr val="F26B43"/>
          </p15:clr>
        </p15:guide>
        <p15:guide id="1" pos="6912">
          <p15:clr>
            <a:srgbClr val="F26B43"/>
          </p15:clr>
        </p15:guide>
        <p15:guide id="2" pos="936">
          <p15:clr>
            <a:srgbClr val="F26B43"/>
          </p15:clr>
        </p15:guide>
        <p15:guide id="3" pos="864">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pixabay.com/en/apple-phone-cell-phone-mobile-157031/"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08892" y="1351632"/>
            <a:ext cx="6926216" cy="1664946"/>
          </a:xfrm>
        </p:spPr>
        <p:txBody>
          <a:bodyPr>
            <a:normAutofit/>
          </a:bodyPr>
          <a:lstStyle/>
          <a:p>
            <a:r>
              <a:rPr lang="en-US" sz="3200" dirty="0">
                <a:latin typeface="Times New Roman" panose="02020603050405020304" pitchFamily="18" charset="0"/>
                <a:cs typeface="Times New Roman" panose="02020603050405020304" pitchFamily="18" charset="0"/>
              </a:rPr>
              <a:t>Impact of Mobile PHONE Usage on Students' Health</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and academic performance</a:t>
            </a:r>
          </a:p>
        </p:txBody>
      </p:sp>
      <p:pic>
        <p:nvPicPr>
          <p:cNvPr id="13" name="Picture 12" descr="A close-up of a cell phone&#10;&#10;Description automatically generated">
            <a:extLst>
              <a:ext uri="{FF2B5EF4-FFF2-40B4-BE49-F238E27FC236}">
                <a16:creationId xmlns:a16="http://schemas.microsoft.com/office/drawing/2014/main" id="{B7259A89-98A5-9C50-8ED7-9713F2828B1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558710" y="3562814"/>
            <a:ext cx="2073079" cy="1567874"/>
          </a:xfrm>
          <a:prstGeom prst="rect">
            <a:avLst/>
          </a:prstGeom>
        </p:spPr>
      </p:pic>
      <p:sp>
        <p:nvSpPr>
          <p:cNvPr id="15" name="TextBox 14">
            <a:extLst>
              <a:ext uri="{FF2B5EF4-FFF2-40B4-BE49-F238E27FC236}">
                <a16:creationId xmlns:a16="http://schemas.microsoft.com/office/drawing/2014/main" id="{D596CA96-A92B-1C5E-E7B4-E75087ADA13D}"/>
              </a:ext>
            </a:extLst>
          </p:cNvPr>
          <p:cNvSpPr txBox="1"/>
          <p:nvPr/>
        </p:nvSpPr>
        <p:spPr>
          <a:xfrm>
            <a:off x="1153497" y="4761356"/>
            <a:ext cx="1888466"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Project Group 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953429"/>
          </a:xfrm>
        </p:spPr>
        <p:txBody>
          <a:bodyPr>
            <a:normAutofit/>
          </a:bodyPr>
          <a:lstStyle/>
          <a:p>
            <a:pPr algn="ctr"/>
            <a:r>
              <a:rPr lang="en-US" sz="4000" dirty="0">
                <a:latin typeface="Times New Roman" panose="02020603050405020304" pitchFamily="18" charset="0"/>
                <a:cs typeface="Times New Roman" panose="02020603050405020304" pitchFamily="18" charset="0"/>
              </a:rPr>
              <a:t>Future Enhancements</a:t>
            </a:r>
          </a:p>
        </p:txBody>
      </p:sp>
      <p:sp>
        <p:nvSpPr>
          <p:cNvPr id="3" name="Content Placeholder 2"/>
          <p:cNvSpPr>
            <a:spLocks noGrp="1"/>
          </p:cNvSpPr>
          <p:nvPr>
            <p:ph idx="1"/>
          </p:nvPr>
        </p:nvSpPr>
        <p:spPr/>
        <p:txBody>
          <a:bodyPr/>
          <a:lstStyle/>
          <a:p>
            <a:pPr algn="just"/>
            <a:r>
              <a:rPr lang="en-US" b="1" dirty="0">
                <a:latin typeface="Times New Roman" panose="02020603050405020304" pitchFamily="18" charset="0"/>
                <a:cs typeface="Times New Roman" panose="02020603050405020304" pitchFamily="18" charset="0"/>
              </a:rPr>
              <a:t>Advanced Feature Engineering:</a:t>
            </a:r>
            <a:r>
              <a:rPr lang="en-US" dirty="0">
                <a:latin typeface="Times New Roman" panose="02020603050405020304" pitchFamily="18" charset="0"/>
                <a:cs typeface="Times New Roman" panose="02020603050405020304" pitchFamily="18" charset="0"/>
              </a:rPr>
              <a:t> Explore adding temporal and behavioral features such as usage timing and context-specific behaviors to better capture the nuanced effects of mobile phone usage on health and academic performance.</a:t>
            </a:r>
          </a:p>
          <a:p>
            <a:pPr algn="just"/>
            <a:r>
              <a:rPr lang="en-US" b="1" dirty="0">
                <a:latin typeface="Times New Roman" panose="02020603050405020304" pitchFamily="18" charset="0"/>
                <a:cs typeface="Times New Roman" panose="02020603050405020304" pitchFamily="18" charset="0"/>
              </a:rPr>
              <a:t>Comprehensive Model Evaluation:</a:t>
            </a:r>
            <a:r>
              <a:rPr lang="en-US" dirty="0">
                <a:latin typeface="Times New Roman" panose="02020603050405020304" pitchFamily="18" charset="0"/>
                <a:cs typeface="Times New Roman" panose="02020603050405020304" pitchFamily="18" charset="0"/>
              </a:rPr>
              <a:t> Implement a range of performance metrics including AUC, precision, recall, and F1-score, along with stratified cross-validation, to enhance model evaluation and address the class imbalances seen in your dataset.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D1491A2-0442-1CEB-6450-D2C8855D1CD3}"/>
              </a:ext>
            </a:extLst>
          </p:cNvPr>
          <p:cNvSpPr/>
          <p:nvPr/>
        </p:nvSpPr>
        <p:spPr>
          <a:xfrm>
            <a:off x="2343848" y="2766613"/>
            <a:ext cx="4456304" cy="923330"/>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Thank You</a:t>
            </a:r>
            <a:endParaRPr lang="en-US" sz="54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524983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908824"/>
          </a:xfrm>
        </p:spPr>
        <p:txBody>
          <a:bodyPr>
            <a:normAutofit/>
          </a:bodyPr>
          <a:lstStyle/>
          <a:p>
            <a:r>
              <a:rPr lang="en-US" sz="4000" dirty="0">
                <a:latin typeface="Times New Roman" panose="02020603050405020304" pitchFamily="18" charset="0"/>
                <a:cs typeface="Times New Roman" panose="02020603050405020304" pitchFamily="18" charset="0"/>
              </a:rPr>
              <a:t>Group Details</a:t>
            </a:r>
            <a:endParaRPr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28700" y="2286000"/>
            <a:ext cx="7200900" cy="3155795"/>
          </a:xfrm>
        </p:spPr>
        <p:txBody>
          <a:bodyPr>
            <a:normAutofit/>
          </a:bodyPr>
          <a:lstStyle/>
          <a:p>
            <a:pPr marL="0" indent="0">
              <a:buNone/>
            </a:pPr>
            <a:r>
              <a:rPr b="1" dirty="0">
                <a:latin typeface="Times New Roman" panose="02020603050405020304" pitchFamily="18" charset="0"/>
                <a:cs typeface="Times New Roman" panose="02020603050405020304" pitchFamily="18" charset="0"/>
              </a:rPr>
              <a:t>Team Members</a:t>
            </a:r>
            <a:r>
              <a:rPr dirty="0">
                <a:latin typeface="Times New Roman" panose="02020603050405020304" pitchFamily="18" charset="0"/>
                <a:cs typeface="Times New Roman" panose="02020603050405020304" pitchFamily="18" charset="0"/>
              </a:rPr>
              <a:t>:</a:t>
            </a:r>
          </a:p>
          <a:p>
            <a:r>
              <a:rPr sz="1800" dirty="0">
                <a:latin typeface="Times New Roman" panose="02020603050405020304" pitchFamily="18" charset="0"/>
                <a:cs typeface="Times New Roman" panose="02020603050405020304" pitchFamily="18" charset="0"/>
              </a:rPr>
              <a:t> Goda Kodati</a:t>
            </a:r>
          </a:p>
          <a:p>
            <a:r>
              <a:rPr sz="1800" dirty="0">
                <a:latin typeface="Times New Roman" panose="02020603050405020304" pitchFamily="18" charset="0"/>
                <a:cs typeface="Times New Roman" panose="02020603050405020304" pitchFamily="18" charset="0"/>
              </a:rPr>
              <a:t> Ganesh Vasa</a:t>
            </a:r>
          </a:p>
          <a:p>
            <a:r>
              <a:rPr sz="1800" dirty="0">
                <a:latin typeface="Times New Roman" panose="02020603050405020304" pitchFamily="18" charset="0"/>
                <a:cs typeface="Times New Roman" panose="02020603050405020304" pitchFamily="18" charset="0"/>
              </a:rPr>
              <a:t> Mohan Vamsi </a:t>
            </a:r>
            <a:r>
              <a:rPr sz="1800" dirty="0" err="1">
                <a:latin typeface="Times New Roman" panose="02020603050405020304" pitchFamily="18" charset="0"/>
                <a:cs typeface="Times New Roman" panose="02020603050405020304" pitchFamily="18" charset="0"/>
              </a:rPr>
              <a:t>Sajja</a:t>
            </a:r>
            <a:endParaRPr sz="1800" dirty="0">
              <a:latin typeface="Times New Roman" panose="02020603050405020304" pitchFamily="18" charset="0"/>
              <a:cs typeface="Times New Roman" panose="02020603050405020304" pitchFamily="18" charset="0"/>
            </a:endParaRPr>
          </a:p>
          <a:p>
            <a:r>
              <a:rPr sz="1800" dirty="0">
                <a:latin typeface="Times New Roman" panose="02020603050405020304" pitchFamily="18" charset="0"/>
                <a:cs typeface="Times New Roman" panose="02020603050405020304" pitchFamily="18" charset="0"/>
              </a:rPr>
              <a:t> Manohar Reddy </a:t>
            </a:r>
            <a:r>
              <a:rPr sz="1800" dirty="0" err="1">
                <a:latin typeface="Times New Roman" panose="02020603050405020304" pitchFamily="18" charset="0"/>
                <a:cs typeface="Times New Roman" panose="02020603050405020304" pitchFamily="18" charset="0"/>
              </a:rPr>
              <a:t>Thirumalareddy</a:t>
            </a:r>
            <a:endParaRPr sz="1800" dirty="0">
              <a:latin typeface="Times New Roman" panose="02020603050405020304" pitchFamily="18" charset="0"/>
              <a:cs typeface="Times New Roman" panose="02020603050405020304" pitchFamily="18" charset="0"/>
            </a:endParaRPr>
          </a:p>
          <a:p>
            <a:r>
              <a:rPr sz="1800" dirty="0">
                <a:latin typeface="Times New Roman" panose="02020603050405020304" pitchFamily="18" charset="0"/>
                <a:cs typeface="Times New Roman" panose="02020603050405020304" pitchFamily="18" charset="0"/>
              </a:rPr>
              <a:t> Sri Hari Shankar Reddy </a:t>
            </a:r>
            <a:r>
              <a:rPr sz="1800" dirty="0" err="1">
                <a:latin typeface="Times New Roman" panose="02020603050405020304" pitchFamily="18" charset="0"/>
                <a:cs typeface="Times New Roman" panose="02020603050405020304" pitchFamily="18" charset="0"/>
              </a:rPr>
              <a:t>Mandapati</a:t>
            </a:r>
            <a:endParaRPr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F38DA8D-5413-F56B-B465-428A31EFA993}"/>
              </a:ext>
            </a:extLst>
          </p:cNvPr>
          <p:cNvSpPr txBox="1"/>
          <p:nvPr/>
        </p:nvSpPr>
        <p:spPr>
          <a:xfrm>
            <a:off x="1028700" y="1784196"/>
            <a:ext cx="2247923"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Group Number</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A9F61-1892-3C41-25DF-BA6990E363AF}"/>
              </a:ext>
            </a:extLst>
          </p:cNvPr>
          <p:cNvSpPr>
            <a:spLocks noGrp="1"/>
          </p:cNvSpPr>
          <p:nvPr>
            <p:ph type="title"/>
          </p:nvPr>
        </p:nvSpPr>
        <p:spPr>
          <a:xfrm>
            <a:off x="1028700" y="685800"/>
            <a:ext cx="7200900" cy="797312"/>
          </a:xfrm>
        </p:spPr>
        <p:txBody>
          <a:bodyPr>
            <a:normAutofit/>
          </a:bodyPr>
          <a:lstStyle/>
          <a:p>
            <a:pPr algn="ctr"/>
            <a:r>
              <a:rPr lang="en-US" sz="4000"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0F524077-7BFD-5711-381D-67B2E4EEC244}"/>
              </a:ext>
            </a:extLst>
          </p:cNvPr>
          <p:cNvSpPr>
            <a:spLocks noGrp="1"/>
          </p:cNvSpPr>
          <p:nvPr>
            <p:ph idx="1"/>
          </p:nvPr>
        </p:nvSpPr>
        <p:spPr>
          <a:xfrm>
            <a:off x="1028699" y="1784194"/>
            <a:ext cx="7290111" cy="3189249"/>
          </a:xfrm>
        </p:spPr>
        <p:txBody>
          <a:bodyPr>
            <a:noAutofit/>
          </a:bodyPr>
          <a:lstStyle/>
          <a:p>
            <a:pPr algn="just"/>
            <a:r>
              <a:rPr lang="en-US" sz="1800" dirty="0">
                <a:latin typeface="Times New Roman" panose="02020603050405020304" pitchFamily="18" charset="0"/>
                <a:cs typeface="Times New Roman" panose="02020603050405020304" pitchFamily="18" charset="0"/>
              </a:rPr>
              <a:t>Our project aims to assess the impact of mobile phone usage on students' mental and physical health, and academic performance, using survey data from a diverse student population. We employ advanced statistical and machine learning techniques to identify the consequences and benefits associated with varying mobile usage patterns. The goal is to offer actionable recommendations for optimizing mobile habits to enhance student well-being and educational effectiveness. Through innovative data integration and analysis, we aim to generate insights that can guide future educational policies and health interventions.</a:t>
            </a:r>
          </a:p>
        </p:txBody>
      </p:sp>
    </p:spTree>
    <p:extLst>
      <p:ext uri="{BB962C8B-B14F-4D97-AF65-F5344CB8AC3E}">
        <p14:creationId xmlns:p14="http://schemas.microsoft.com/office/powerpoint/2010/main" val="1967673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0" y="429322"/>
            <a:ext cx="7200900" cy="808463"/>
          </a:xfrm>
        </p:spPr>
        <p:txBody>
          <a:bodyPr>
            <a:normAutofit/>
          </a:bodyPr>
          <a:lstStyle/>
          <a:p>
            <a:pPr algn="ctr"/>
            <a:r>
              <a:rPr sz="4000" dirty="0">
                <a:latin typeface="Times New Roman" panose="02020603050405020304" pitchFamily="18" charset="0"/>
                <a:cs typeface="Times New Roman" panose="02020603050405020304" pitchFamily="18" charset="0"/>
              </a:rPr>
              <a:t>Data Overview</a:t>
            </a:r>
          </a:p>
        </p:txBody>
      </p:sp>
      <p:sp>
        <p:nvSpPr>
          <p:cNvPr id="3" name="Content Placeholder 2"/>
          <p:cNvSpPr>
            <a:spLocks noGrp="1"/>
          </p:cNvSpPr>
          <p:nvPr>
            <p:ph idx="1"/>
          </p:nvPr>
        </p:nvSpPr>
        <p:spPr>
          <a:xfrm>
            <a:off x="1028700" y="1338146"/>
            <a:ext cx="7200900" cy="5090531"/>
          </a:xfrm>
        </p:spPr>
        <p:txBody>
          <a:bodyPr>
            <a:normAutofit/>
          </a:bodyPr>
          <a:lstStyle/>
          <a:p>
            <a:pPr algn="just"/>
            <a:r>
              <a:rPr sz="2200" b="1" dirty="0">
                <a:latin typeface="Times New Roman" panose="02020603050405020304" pitchFamily="18" charset="0"/>
                <a:cs typeface="Times New Roman" panose="02020603050405020304" pitchFamily="18" charset="0"/>
              </a:rPr>
              <a:t>Dataset</a:t>
            </a:r>
            <a:r>
              <a:rPr b="1" dirty="0">
                <a:latin typeface="Times New Roman" panose="02020603050405020304" pitchFamily="18" charset="0"/>
                <a:cs typeface="Times New Roman" panose="02020603050405020304" pitchFamily="18" charset="0"/>
              </a:rPr>
              <a:t>:</a:t>
            </a:r>
            <a:r>
              <a:rPr dirty="0">
                <a:latin typeface="Times New Roman" panose="02020603050405020304" pitchFamily="18" charset="0"/>
                <a:cs typeface="Times New Roman" panose="02020603050405020304" pitchFamily="18" charset="0"/>
              </a:rPr>
              <a:t> </a:t>
            </a:r>
            <a:r>
              <a:rPr sz="1900" dirty="0" err="1">
                <a:latin typeface="Times New Roman" panose="02020603050405020304" pitchFamily="18" charset="0"/>
                <a:cs typeface="Times New Roman" panose="02020603050405020304" pitchFamily="18" charset="0"/>
              </a:rPr>
              <a:t>Impact_of_Mobile_Phone_on_Students_Health.csv</a:t>
            </a:r>
            <a:endParaRPr sz="1900" dirty="0">
              <a:latin typeface="Times New Roman" panose="02020603050405020304" pitchFamily="18" charset="0"/>
              <a:cs typeface="Times New Roman" panose="02020603050405020304" pitchFamily="18" charset="0"/>
            </a:endParaRPr>
          </a:p>
          <a:p>
            <a:pPr algn="just"/>
            <a:r>
              <a:rPr sz="2200" b="1" dirty="0">
                <a:latin typeface="Times New Roman" panose="02020603050405020304" pitchFamily="18" charset="0"/>
                <a:cs typeface="Times New Roman" panose="02020603050405020304" pitchFamily="18" charset="0"/>
              </a:rPr>
              <a:t>Source:</a:t>
            </a:r>
            <a:r>
              <a:rPr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Kaggle</a:t>
            </a:r>
          </a:p>
          <a:p>
            <a:pPr algn="just"/>
            <a:r>
              <a:rPr lang="en-US" sz="1800" dirty="0">
                <a:latin typeface="Times New Roman" panose="02020603050405020304" pitchFamily="18" charset="0"/>
                <a:cs typeface="Times New Roman" panose="02020603050405020304" pitchFamily="18" charset="0"/>
              </a:rPr>
              <a:t>Contains data on daily usage, health impacts, and performance impacts.</a:t>
            </a:r>
          </a:p>
          <a:p>
            <a:pPr algn="just"/>
            <a:r>
              <a:rPr lang="en-US" sz="1800" dirty="0">
                <a:latin typeface="Times New Roman" panose="02020603050405020304" pitchFamily="18" charset="0"/>
                <a:cs typeface="Times New Roman" panose="02020603050405020304" pitchFamily="18" charset="0"/>
              </a:rPr>
              <a:t>Responses on mobile usage impact are detailed and standardized (e.g., strongly agree, neutral), enhancing the precision of analysis.</a:t>
            </a:r>
            <a:endParaRPr sz="1800"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Unique Aspects:</a:t>
            </a:r>
            <a:endParaRPr b="1"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 survey specifically asks about various dimensions of students' lives that could be impacted by mobile phone use, such as sleep patterns, mental health, and study habits, allowing for a multi-dimensional impact analysis.</a:t>
            </a:r>
          </a:p>
          <a:p>
            <a:pPr algn="just"/>
            <a:r>
              <a:rPr lang="en-US" sz="1800" dirty="0">
                <a:latin typeface="Times New Roman" panose="02020603050405020304" pitchFamily="18" charset="0"/>
                <a:cs typeface="Times New Roman" panose="02020603050405020304" pitchFamily="18" charset="0"/>
              </a:rPr>
              <a:t>The dataset offers insights into the behavioral aspects of mobile usage, such as the contexts in which phones are used (e.g., during study, before sleep), providing a deeper understanding of usage patterns.</a:t>
            </a:r>
          </a:p>
          <a:p>
            <a:pPr algn="just"/>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0" y="551986"/>
            <a:ext cx="7200900" cy="808463"/>
          </a:xfrm>
        </p:spPr>
        <p:txBody>
          <a:bodyPr>
            <a:normAutofit/>
          </a:bodyPr>
          <a:lstStyle/>
          <a:p>
            <a:pPr algn="ctr"/>
            <a:r>
              <a:rPr sz="4000" dirty="0">
                <a:latin typeface="Times New Roman" panose="02020603050405020304" pitchFamily="18" charset="0"/>
                <a:cs typeface="Times New Roman" panose="02020603050405020304" pitchFamily="18" charset="0"/>
              </a:rPr>
              <a:t>Data Cleaning</a:t>
            </a:r>
            <a:r>
              <a:rPr lang="en-US" sz="4000" dirty="0">
                <a:latin typeface="Times New Roman" panose="02020603050405020304" pitchFamily="18" charset="0"/>
                <a:cs typeface="Times New Roman" panose="02020603050405020304" pitchFamily="18" charset="0"/>
              </a:rPr>
              <a:t> and Preparation</a:t>
            </a:r>
            <a:endParaRPr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5607" y="1360449"/>
            <a:ext cx="7200900" cy="5229922"/>
          </a:xfrm>
        </p:spPr>
        <p:txBody>
          <a:bodyPr>
            <a:noAutofit/>
          </a:bodyPr>
          <a:lstStyle/>
          <a:p>
            <a:pPr marL="0" indent="0" algn="just">
              <a:buNone/>
            </a:pPr>
            <a:r>
              <a:rPr lang="en-US" b="1" dirty="0">
                <a:latin typeface="Times New Roman" panose="02020603050405020304" pitchFamily="18" charset="0"/>
                <a:cs typeface="Times New Roman" panose="02020603050405020304" pitchFamily="18" charset="0"/>
              </a:rPr>
              <a:t>Standardization and Consistency</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Categorical Responses:</a:t>
            </a:r>
            <a:r>
              <a:rPr lang="en-US" sz="1800" dirty="0">
                <a:latin typeface="Times New Roman" panose="02020603050405020304" pitchFamily="18" charset="0"/>
                <a:cs typeface="Times New Roman" panose="02020603050405020304" pitchFamily="18" charset="0"/>
              </a:rPr>
              <a:t> Unified terms like 'agree' to 'Agree' across all survey responses to ensure consistency.</a:t>
            </a:r>
          </a:p>
          <a:p>
            <a:pPr marL="0" indent="0" algn="just">
              <a:buNone/>
            </a:pPr>
            <a:r>
              <a:rPr lang="en-US" b="1" dirty="0">
                <a:latin typeface="Times New Roman" panose="02020603050405020304" pitchFamily="18" charset="0"/>
                <a:cs typeface="Times New Roman" panose="02020603050405020304" pitchFamily="18" charset="0"/>
              </a:rPr>
              <a:t>Missing Data Management</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Imputation:</a:t>
            </a:r>
            <a:r>
              <a:rPr lang="en-US" sz="1800" dirty="0">
                <a:latin typeface="Times New Roman" panose="02020603050405020304" pitchFamily="18" charset="0"/>
                <a:cs typeface="Times New Roman" panose="02020603050405020304" pitchFamily="18" charset="0"/>
              </a:rPr>
              <a:t> Applied simple imputation techniques to address missing values, maintaining dataset integrity while acknowledging potential bias.</a:t>
            </a:r>
          </a:p>
          <a:p>
            <a:pPr marL="0" indent="0" algn="just">
              <a:buNone/>
            </a:pPr>
            <a:r>
              <a:rPr lang="en-US" b="1" dirty="0">
                <a:latin typeface="Times New Roman" panose="02020603050405020304" pitchFamily="18" charset="0"/>
                <a:cs typeface="Times New Roman" panose="02020603050405020304" pitchFamily="18" charset="0"/>
              </a:rPr>
              <a:t>Quality Assurance</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Validation:</a:t>
            </a:r>
            <a:r>
              <a:rPr lang="en-US" sz="1800" dirty="0">
                <a:latin typeface="Times New Roman" panose="02020603050405020304" pitchFamily="18" charset="0"/>
                <a:cs typeface="Times New Roman" panose="02020603050405020304" pitchFamily="18" charset="0"/>
              </a:rPr>
              <a:t> Conducted data integrity checks to ensure correct labeling and consistency post-cleanup.</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Preparation for Analysis:</a:t>
            </a:r>
            <a:r>
              <a:rPr lang="en-US" sz="1800" dirty="0">
                <a:latin typeface="Times New Roman" panose="02020603050405020304" pitchFamily="18" charset="0"/>
                <a:cs typeface="Times New Roman" panose="02020603050405020304" pitchFamily="18" charset="0"/>
              </a:rPr>
              <a:t> Transformed and split the dataset for machine learning analysis using </a:t>
            </a:r>
            <a:r>
              <a:rPr lang="en-US" sz="1800" dirty="0" err="1">
                <a:latin typeface="Times New Roman" panose="02020603050405020304" pitchFamily="18" charset="0"/>
                <a:cs typeface="Times New Roman" panose="02020603050405020304" pitchFamily="18" charset="0"/>
              </a:rPr>
              <a:t>PyCaret</a:t>
            </a:r>
            <a:r>
              <a:rPr lang="en-US" sz="1800" dirty="0">
                <a:latin typeface="Times New Roman" panose="02020603050405020304" pitchFamily="18" charset="0"/>
                <a:cs typeface="Times New Roman" panose="02020603050405020304" pitchFamily="18" charset="0"/>
              </a:rPr>
              <a:t>, optimizing it for training and testing.</a:t>
            </a:r>
          </a:p>
          <a:p>
            <a:pPr marL="0" indent="0" algn="just">
              <a:buNone/>
            </a:pPr>
            <a:r>
              <a:rPr lang="en-US" sz="2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We did not create any new features but just cleaned and prepared existing data</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764" y="418171"/>
            <a:ext cx="7390471" cy="1076093"/>
          </a:xfrm>
        </p:spPr>
        <p:txBody>
          <a:bodyPr>
            <a:noAutofit/>
          </a:bodyPr>
          <a:lstStyle/>
          <a:p>
            <a:pPr algn="ctr"/>
            <a:r>
              <a:rPr sz="4000" dirty="0">
                <a:latin typeface="Times New Roman" panose="02020603050405020304" pitchFamily="18" charset="0"/>
                <a:cs typeface="Times New Roman" panose="02020603050405020304" pitchFamily="18" charset="0"/>
              </a:rPr>
              <a:t>Model Selection</a:t>
            </a:r>
            <a:r>
              <a:rPr lang="en-US" sz="4000" dirty="0">
                <a:latin typeface="Times New Roman" panose="02020603050405020304" pitchFamily="18" charset="0"/>
                <a:cs typeface="Times New Roman" panose="02020603050405020304" pitchFamily="18" charset="0"/>
              </a:rPr>
              <a:t>, Evaluation, and Results</a:t>
            </a:r>
            <a:endParaRPr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6335" y="1650381"/>
            <a:ext cx="7200900" cy="4694663"/>
          </a:xfrm>
        </p:spPr>
        <p:txBody>
          <a:bodyPr>
            <a:normAutofit fontScale="92500" lnSpcReduction="20000"/>
          </a:bodyPr>
          <a:lstStyle/>
          <a:p>
            <a:pPr marL="0" indent="0" algn="just">
              <a:buNone/>
            </a:pPr>
            <a:r>
              <a:rPr lang="en-US" b="1" dirty="0">
                <a:latin typeface="Times New Roman" panose="02020603050405020304" pitchFamily="18" charset="0"/>
                <a:cs typeface="Times New Roman" panose="02020603050405020304" pitchFamily="18" charset="0"/>
              </a:rPr>
              <a:t>Model Selection</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Used </a:t>
            </a:r>
            <a:r>
              <a:rPr lang="en-US" sz="1800" b="1" dirty="0" err="1">
                <a:latin typeface="Times New Roman" panose="02020603050405020304" pitchFamily="18" charset="0"/>
                <a:cs typeface="Times New Roman" panose="02020603050405020304" pitchFamily="18" charset="0"/>
              </a:rPr>
              <a:t>PyCaret</a:t>
            </a:r>
            <a:r>
              <a:rPr lang="en-US" sz="1800" dirty="0">
                <a:latin typeface="Times New Roman" panose="02020603050405020304" pitchFamily="18" charset="0"/>
                <a:cs typeface="Times New Roman" panose="02020603050405020304" pitchFamily="18" charset="0"/>
              </a:rPr>
              <a:t> for streamlined model testing.</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Models:</a:t>
            </a:r>
            <a:r>
              <a:rPr lang="en-US" sz="1800" dirty="0">
                <a:latin typeface="Times New Roman" panose="02020603050405020304" pitchFamily="18" charset="0"/>
                <a:cs typeface="Times New Roman" panose="02020603050405020304" pitchFamily="18" charset="0"/>
              </a:rPr>
              <a:t> SVM, Logistic Regression, Random Forest.</a:t>
            </a:r>
          </a:p>
          <a:p>
            <a:pPr marL="0" indent="0" algn="just">
              <a:buNone/>
            </a:pPr>
            <a:r>
              <a:rPr lang="en-US" b="1" dirty="0">
                <a:latin typeface="Times New Roman" panose="02020603050405020304" pitchFamily="18" charset="0"/>
                <a:cs typeface="Times New Roman" panose="02020603050405020304" pitchFamily="18" charset="0"/>
              </a:rPr>
              <a:t>Evaluation</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Metric:</a:t>
            </a:r>
            <a:r>
              <a:rPr lang="en-US" sz="1800" dirty="0">
                <a:latin typeface="Times New Roman" panose="02020603050405020304" pitchFamily="18" charset="0"/>
                <a:cs typeface="Times New Roman" panose="02020603050405020304" pitchFamily="18" charset="0"/>
              </a:rPr>
              <a:t> Focused on accuracy.</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Best Model:</a:t>
            </a:r>
            <a:r>
              <a:rPr lang="en-US" sz="1800" dirty="0">
                <a:latin typeface="Times New Roman" panose="02020603050405020304" pitchFamily="18" charset="0"/>
                <a:cs typeface="Times New Roman" panose="02020603050405020304" pitchFamily="18" charset="0"/>
              </a:rPr>
              <a:t> SVM (accuracy: 33.57%).</a:t>
            </a:r>
          </a:p>
          <a:p>
            <a:pPr marL="0" indent="0" algn="just">
              <a:buNone/>
            </a:pPr>
            <a:r>
              <a:rPr lang="en-US" b="1" dirty="0">
                <a:latin typeface="Times New Roman" panose="02020603050405020304" pitchFamily="18" charset="0"/>
                <a:cs typeface="Times New Roman" panose="02020603050405020304" pitchFamily="18" charset="0"/>
              </a:rPr>
              <a:t>Observations</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Insight:</a:t>
            </a:r>
            <a:r>
              <a:rPr lang="en-US" sz="1800" dirty="0">
                <a:latin typeface="Times New Roman" panose="02020603050405020304" pitchFamily="18" charset="0"/>
                <a:cs typeface="Times New Roman" panose="02020603050405020304" pitchFamily="18" charset="0"/>
              </a:rPr>
              <a:t> Moderate accuracy indicates the need for better features.</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Future Direction:</a:t>
            </a:r>
            <a:r>
              <a:rPr lang="en-US" sz="1800" dirty="0">
                <a:latin typeface="Times New Roman" panose="02020603050405020304" pitchFamily="18" charset="0"/>
                <a:cs typeface="Times New Roman" panose="02020603050405020304" pitchFamily="18" charset="0"/>
              </a:rPr>
              <a:t> Improve feature engineering and expand evaluation metrics.</a:t>
            </a:r>
          </a:p>
          <a:p>
            <a:pPr marL="0" indent="0" algn="just">
              <a:buNone/>
            </a:pPr>
            <a:r>
              <a:rPr lang="en-US" sz="1800" b="1" dirty="0">
                <a:latin typeface="Times New Roman" panose="02020603050405020304" pitchFamily="18" charset="0"/>
                <a:cs typeface="Times New Roman" panose="02020603050405020304" pitchFamily="18" charset="0"/>
              </a:rPr>
              <a:t>Clustering Analysis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Utilized K-Means clustering to identify distinct patterns in student behavior regarding mobile usage. The analysis revealed five optimal clusters, providing a detailed segmentation that can inform targeted educational interventions based on specific usage patterns.</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1"/>
            <a:ext cx="7200900" cy="931126"/>
          </a:xfrm>
        </p:spPr>
        <p:txBody>
          <a:bodyPr>
            <a:normAutofit/>
          </a:bodyPr>
          <a:lstStyle/>
          <a:p>
            <a:pPr algn="ctr"/>
            <a:r>
              <a:rPr sz="4000" dirty="0">
                <a:latin typeface="Times New Roman" panose="02020603050405020304" pitchFamily="18" charset="0"/>
                <a:cs typeface="Times New Roman" panose="02020603050405020304" pitchFamily="18" charset="0"/>
              </a:rPr>
              <a:t>Challenges Faced</a:t>
            </a:r>
            <a:r>
              <a:rPr lang="en-US" sz="4000" dirty="0">
                <a:latin typeface="Times New Roman" panose="02020603050405020304" pitchFamily="18" charset="0"/>
                <a:cs typeface="Times New Roman" panose="02020603050405020304" pitchFamily="18" charset="0"/>
              </a:rPr>
              <a:t> and Solutions</a:t>
            </a:r>
            <a:endParaRPr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28700" y="1962614"/>
            <a:ext cx="7200900" cy="3847171"/>
          </a:xfrm>
        </p:spPr>
        <p:txBody>
          <a:bodyPr>
            <a:normAutofit/>
          </a:bodyPr>
          <a:lstStyle/>
          <a:p>
            <a:pPr marL="0" indent="0">
              <a:buNone/>
            </a:pPr>
            <a:r>
              <a:rPr lang="en-US" b="1" u="sng" dirty="0">
                <a:latin typeface="Times New Roman" panose="02020603050405020304" pitchFamily="18" charset="0"/>
                <a:cs typeface="Times New Roman" panose="02020603050405020304" pitchFamily="18" charset="0"/>
              </a:rPr>
              <a:t>Data Standardization Problem</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Challenging uniform data interpretation across the dataset.</a:t>
            </a:r>
          </a:p>
          <a:p>
            <a:pPr marL="457200" lvl="1" indent="0">
              <a:buNone/>
            </a:pPr>
            <a:r>
              <a:rPr lang="en-US" b="1" i="0" u="sng" dirty="0">
                <a:latin typeface="Times New Roman" panose="02020603050405020304" pitchFamily="18" charset="0"/>
                <a:cs typeface="Times New Roman" panose="02020603050405020304" pitchFamily="18" charset="0"/>
              </a:rPr>
              <a:t>Solution:</a:t>
            </a:r>
            <a:r>
              <a:rPr lang="en-US" i="0" dirty="0">
                <a:latin typeface="Times New Roman" panose="02020603050405020304" pitchFamily="18" charset="0"/>
                <a:cs typeface="Times New Roman" panose="02020603050405020304" pitchFamily="18" charset="0"/>
              </a:rPr>
              <a:t> Automated scripts to standardize response terms, ensuring consistent data handling.</a:t>
            </a:r>
          </a:p>
          <a:p>
            <a:pPr marL="457200" lvl="1" indent="0">
              <a:buNone/>
            </a:pPr>
            <a:endParaRPr lang="en-US" i="0" dirty="0">
              <a:latin typeface="Times New Roman" panose="02020603050405020304" pitchFamily="18" charset="0"/>
              <a:cs typeface="Times New Roman" panose="02020603050405020304" pitchFamily="18" charset="0"/>
            </a:endParaRPr>
          </a:p>
          <a:p>
            <a:pPr marL="0" indent="0">
              <a:buNone/>
            </a:pPr>
            <a:r>
              <a:rPr lang="en-US" b="1" u="sng" dirty="0">
                <a:latin typeface="Times New Roman" panose="02020603050405020304" pitchFamily="18" charset="0"/>
                <a:cs typeface="Times New Roman" panose="02020603050405020304" pitchFamily="18" charset="0"/>
              </a:rPr>
              <a:t>Model Selection and Performance Problem</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Low accuracy (33.57% from SVM), difficulty in capturing complex patterns.</a:t>
            </a:r>
          </a:p>
          <a:p>
            <a:pPr marL="457200" lvl="1" indent="0">
              <a:buNone/>
            </a:pPr>
            <a:r>
              <a:rPr lang="en-US" b="1" i="0" u="sng" dirty="0">
                <a:latin typeface="Times New Roman" panose="02020603050405020304" pitchFamily="18" charset="0"/>
                <a:cs typeface="Times New Roman" panose="02020603050405020304" pitchFamily="18" charset="0"/>
              </a:rPr>
              <a:t>Solution:</a:t>
            </a:r>
            <a:r>
              <a:rPr lang="en-US" i="0" dirty="0">
                <a:latin typeface="Times New Roman" panose="02020603050405020304" pitchFamily="18" charset="0"/>
                <a:cs typeface="Times New Roman" panose="02020603050405020304" pitchFamily="18" charset="0"/>
              </a:rPr>
              <a:t> Used </a:t>
            </a:r>
            <a:r>
              <a:rPr lang="en-US" i="0" dirty="0" err="1">
                <a:latin typeface="Times New Roman" panose="02020603050405020304" pitchFamily="18" charset="0"/>
                <a:cs typeface="Times New Roman" panose="02020603050405020304" pitchFamily="18" charset="0"/>
              </a:rPr>
              <a:t>PyCaret</a:t>
            </a:r>
            <a:r>
              <a:rPr lang="en-US" i="0" dirty="0">
                <a:latin typeface="Times New Roman" panose="02020603050405020304" pitchFamily="18" charset="0"/>
                <a:cs typeface="Times New Roman" panose="02020603050405020304" pitchFamily="18" charset="0"/>
              </a:rPr>
              <a:t> for efficient model comparison and parameter tweaking to enhance model fit.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931127"/>
          </a:xfrm>
        </p:spPr>
        <p:txBody>
          <a:bodyPr>
            <a:normAutofit/>
          </a:bodyPr>
          <a:lstStyle/>
          <a:p>
            <a:r>
              <a:rPr lang="en-US" sz="3600" dirty="0">
                <a:latin typeface="Times New Roman" panose="02020603050405020304" pitchFamily="18" charset="0"/>
                <a:cs typeface="Times New Roman" panose="02020603050405020304" pitchFamily="18" charset="0"/>
              </a:rPr>
              <a:t>Continues….</a:t>
            </a:r>
            <a:endParaRPr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28699" y="1438507"/>
            <a:ext cx="7535437" cy="4014439"/>
          </a:xfrm>
        </p:spPr>
        <p:txBody>
          <a:bodyPr>
            <a:normAutofit/>
          </a:bodyPr>
          <a:lstStyle/>
          <a:p>
            <a:pPr marL="0" indent="0" algn="just">
              <a:buNone/>
            </a:pPr>
            <a:endParaRPr lang="en-US" b="1" dirty="0">
              <a:latin typeface="Times New Roman" panose="02020603050405020304" pitchFamily="18" charset="0"/>
              <a:cs typeface="Times New Roman" panose="02020603050405020304" pitchFamily="18" charset="0"/>
            </a:endParaRPr>
          </a:p>
          <a:p>
            <a:pPr marL="0" indent="0" algn="just">
              <a:buNone/>
            </a:pPr>
            <a:r>
              <a:rPr lang="en-US" b="1" u="sng" dirty="0">
                <a:latin typeface="Times New Roman" panose="02020603050405020304" pitchFamily="18" charset="0"/>
                <a:cs typeface="Times New Roman" panose="02020603050405020304" pitchFamily="18" charset="0"/>
              </a:rPr>
              <a:t>Handling Missing Data Problem</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Simple imputation potentially introduced biases due to non-random missing data.</a:t>
            </a:r>
          </a:p>
          <a:p>
            <a:pPr marL="457200" lvl="1" indent="0" algn="just">
              <a:buNone/>
            </a:pPr>
            <a:r>
              <a:rPr lang="en-US" b="1" i="0" u="sng" dirty="0">
                <a:latin typeface="Times New Roman" panose="02020603050405020304" pitchFamily="18" charset="0"/>
                <a:cs typeface="Times New Roman" panose="02020603050405020304" pitchFamily="18" charset="0"/>
              </a:rPr>
              <a:t>Solution:</a:t>
            </a:r>
            <a:r>
              <a:rPr lang="en-US" i="0" dirty="0">
                <a:latin typeface="Times New Roman" panose="02020603050405020304" pitchFamily="18" charset="0"/>
                <a:cs typeface="Times New Roman" panose="02020603050405020304" pitchFamily="18" charset="0"/>
              </a:rPr>
              <a:t> Implemented simple imputation while considering further sensitivity analysis to assess the impact on model accuracy.</a:t>
            </a:r>
          </a:p>
          <a:p>
            <a:pPr marL="457200" lvl="1" indent="0" algn="just">
              <a:buNone/>
            </a:pPr>
            <a:endParaRPr lang="en-US" i="0" dirty="0">
              <a:latin typeface="Times New Roman" panose="02020603050405020304" pitchFamily="18" charset="0"/>
              <a:cs typeface="Times New Roman" panose="02020603050405020304" pitchFamily="18" charset="0"/>
            </a:endParaRPr>
          </a:p>
          <a:p>
            <a:pPr marL="0" indent="0" algn="just">
              <a:buNone/>
            </a:pPr>
            <a:r>
              <a:rPr lang="en-US" b="1" u="sng" dirty="0">
                <a:latin typeface="Times New Roman" panose="02020603050405020304" pitchFamily="18" charset="0"/>
                <a:cs typeface="Times New Roman" panose="02020603050405020304" pitchFamily="18" charset="0"/>
              </a:rPr>
              <a:t>Tool Limitations Problem</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Limited customization in </a:t>
            </a:r>
            <a:r>
              <a:rPr lang="en-US" dirty="0" err="1">
                <a:latin typeface="Times New Roman" panose="02020603050405020304" pitchFamily="18" charset="0"/>
                <a:cs typeface="Times New Roman" panose="02020603050405020304" pitchFamily="18" charset="0"/>
              </a:rPr>
              <a:t>PyCaret</a:t>
            </a:r>
            <a:r>
              <a:rPr lang="en-US" dirty="0">
                <a:latin typeface="Times New Roman" panose="02020603050405020304" pitchFamily="18" charset="0"/>
                <a:cs typeface="Times New Roman" panose="02020603050405020304" pitchFamily="18" charset="0"/>
              </a:rPr>
              <a:t> constrained model tuning and deeper insights.</a:t>
            </a:r>
          </a:p>
          <a:p>
            <a:pPr marL="457200" lvl="1" indent="0" algn="just">
              <a:buNone/>
            </a:pPr>
            <a:r>
              <a:rPr lang="en-US" b="1" i="0" u="sng" dirty="0">
                <a:latin typeface="Times New Roman" panose="02020603050405020304" pitchFamily="18" charset="0"/>
                <a:cs typeface="Times New Roman" panose="02020603050405020304" pitchFamily="18" charset="0"/>
              </a:rPr>
              <a:t>Solution:</a:t>
            </a:r>
            <a:r>
              <a:rPr lang="en-US" i="0" dirty="0">
                <a:latin typeface="Times New Roman" panose="02020603050405020304" pitchFamily="18" charset="0"/>
                <a:cs typeface="Times New Roman" panose="02020603050405020304" pitchFamily="18" charset="0"/>
              </a:rPr>
              <a:t> Integrated </a:t>
            </a:r>
            <a:r>
              <a:rPr lang="en-US" i="0" dirty="0" err="1">
                <a:latin typeface="Times New Roman" panose="02020603050405020304" pitchFamily="18" charset="0"/>
                <a:cs typeface="Times New Roman" panose="02020603050405020304" pitchFamily="18" charset="0"/>
              </a:rPr>
              <a:t>PyCaret</a:t>
            </a:r>
            <a:r>
              <a:rPr lang="en-US" i="0" dirty="0">
                <a:latin typeface="Times New Roman" panose="02020603050405020304" pitchFamily="18" charset="0"/>
                <a:cs typeface="Times New Roman" panose="02020603050405020304" pitchFamily="18" charset="0"/>
              </a:rPr>
              <a:t> with custom Python code for more granular control over data preprocessing and model adjustments.</a:t>
            </a:r>
          </a:p>
        </p:txBody>
      </p:sp>
    </p:spTree>
    <p:extLst>
      <p:ext uri="{BB962C8B-B14F-4D97-AF65-F5344CB8AC3E}">
        <p14:creationId xmlns:p14="http://schemas.microsoft.com/office/powerpoint/2010/main" val="1338740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143000"/>
          </a:xfrm>
        </p:spPr>
        <p:txBody>
          <a:bodyPr>
            <a:normAutofit/>
          </a:bodyPr>
          <a:lstStyle/>
          <a:p>
            <a:pPr algn="ctr"/>
            <a:r>
              <a:rPr sz="4000"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1028700" y="2007220"/>
            <a:ext cx="7200900" cy="3860180"/>
          </a:xfrm>
        </p:spPr>
        <p:txBody>
          <a:bodyPr>
            <a:normAutofit/>
          </a:bodyPr>
          <a:lstStyle/>
          <a:p>
            <a:pPr algn="just"/>
            <a:r>
              <a:rPr lang="en-US" sz="1800" dirty="0">
                <a:latin typeface="Times New Roman" panose="02020603050405020304" pitchFamily="18" charset="0"/>
                <a:cs typeface="Times New Roman" panose="02020603050405020304" pitchFamily="18" charset="0"/>
              </a:rPr>
              <a:t>Our analysis revealed that mobile phone usage significantly impacts student health and academic performance, with varying effects based on usage patterns. The best-performing SVM model highlighted the need for more comprehensive features, achieving only 33.57% accuracy. Clustering analysis identified five distinct behavioral categories, providing a basis for targeted interventions. These insights suggest the necessity for educational policies and awareness programs tailored to mitigate negative impacts and promote healthy mobile usage. The project also enhanced our team's skills in data analysis and machine learning, underscoring the importance of understanding tool limitations and data intricacies for effective application in educational strategies.</a:t>
            </a:r>
          </a:p>
          <a:p>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294</TotalTime>
  <Words>810</Words>
  <Application>Microsoft Office PowerPoint</Application>
  <PresentationFormat>On-screen Show (4:3)</PresentationFormat>
  <Paragraphs>60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Franklin Gothic Book</vt:lpstr>
      <vt:lpstr>Times New Roman</vt:lpstr>
      <vt:lpstr>Crop</vt:lpstr>
      <vt:lpstr>Impact of Mobile PHONE Usage on Students' Health and academic performance</vt:lpstr>
      <vt:lpstr>Group Details</vt:lpstr>
      <vt:lpstr>Objective</vt:lpstr>
      <vt:lpstr>Data Overview</vt:lpstr>
      <vt:lpstr>Data Cleaning and Preparation</vt:lpstr>
      <vt:lpstr>Model Selection, Evaluation, and Results</vt:lpstr>
      <vt:lpstr>Challenges Faced and Solutions</vt:lpstr>
      <vt:lpstr>Continues….</vt:lpstr>
      <vt:lpstr>Conclusion</vt:lpstr>
      <vt:lpstr>Future Enhancements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Mobile Usage on Students' Health</dc:title>
  <dc:subject/>
  <dc:creator>vasa Ganesh</dc:creator>
  <cp:keywords/>
  <dc:description>generated using python-pptx</dc:description>
  <cp:lastModifiedBy>Manohar Reddy Thirumalareddy</cp:lastModifiedBy>
  <cp:revision>5</cp:revision>
  <dcterms:created xsi:type="dcterms:W3CDTF">2013-01-27T09:14:16Z</dcterms:created>
  <dcterms:modified xsi:type="dcterms:W3CDTF">2024-08-05T22:00:20Z</dcterms:modified>
  <cp:category/>
</cp:coreProperties>
</file>