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4" r:id="rId5"/>
    <p:sldId id="259" r:id="rId6"/>
    <p:sldId id="261"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10/27/22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10/27/22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AEA1-2F73-304F-AB8D-29AEA120A54D}"/>
              </a:ext>
            </a:extLst>
          </p:cNvPr>
          <p:cNvSpPr>
            <a:spLocks noGrp="1"/>
          </p:cNvSpPr>
          <p:nvPr>
            <p:ph type="ctrTitle"/>
          </p:nvPr>
        </p:nvSpPr>
        <p:spPr>
          <a:xfrm>
            <a:off x="214489" y="1298448"/>
            <a:ext cx="8805559" cy="3255264"/>
          </a:xfrm>
        </p:spPr>
        <p:txBody>
          <a:bodyPr/>
          <a:lstStyle/>
          <a:p>
            <a:r>
              <a:rPr lang="en-US" dirty="0"/>
              <a:t>Closer look to OLIST sellers:</a:t>
            </a:r>
            <a:br>
              <a:rPr lang="en-US" dirty="0"/>
            </a:br>
            <a:endParaRPr lang="en-US" dirty="0"/>
          </a:p>
        </p:txBody>
      </p:sp>
      <p:sp>
        <p:nvSpPr>
          <p:cNvPr id="3" name="Subtitle 2">
            <a:extLst>
              <a:ext uri="{FF2B5EF4-FFF2-40B4-BE49-F238E27FC236}">
                <a16:creationId xmlns:a16="http://schemas.microsoft.com/office/drawing/2014/main" id="{2FC1D3DE-4BFB-FF41-BD34-A3A7CCEFA530}"/>
              </a:ext>
            </a:extLst>
          </p:cNvPr>
          <p:cNvSpPr>
            <a:spLocks noGrp="1"/>
          </p:cNvSpPr>
          <p:nvPr>
            <p:ph type="subTitle" idx="1"/>
          </p:nvPr>
        </p:nvSpPr>
        <p:spPr>
          <a:xfrm>
            <a:off x="214489" y="3639312"/>
            <a:ext cx="7315200" cy="914400"/>
          </a:xfrm>
        </p:spPr>
        <p:txBody>
          <a:bodyPr/>
          <a:lstStyle/>
          <a:p>
            <a:r>
              <a:rPr lang="en-US" dirty="0"/>
              <a:t>Shipping, delivery time and revenue</a:t>
            </a:r>
          </a:p>
        </p:txBody>
      </p:sp>
      <p:pic>
        <p:nvPicPr>
          <p:cNvPr id="5" name="Picture 4">
            <a:extLst>
              <a:ext uri="{FF2B5EF4-FFF2-40B4-BE49-F238E27FC236}">
                <a16:creationId xmlns:a16="http://schemas.microsoft.com/office/drawing/2014/main" id="{B399222F-E1EA-3145-8A31-A83CA753427E}"/>
              </a:ext>
            </a:extLst>
          </p:cNvPr>
          <p:cNvPicPr>
            <a:picLocks noChangeAspect="1"/>
          </p:cNvPicPr>
          <p:nvPr/>
        </p:nvPicPr>
        <p:blipFill>
          <a:blip r:embed="rId2"/>
          <a:stretch>
            <a:fillRect/>
          </a:stretch>
        </p:blipFill>
        <p:spPr>
          <a:xfrm>
            <a:off x="5591636" y="4553712"/>
            <a:ext cx="3428412" cy="1399766"/>
          </a:xfrm>
          <a:prstGeom prst="rect">
            <a:avLst/>
          </a:prstGeom>
        </p:spPr>
      </p:pic>
      <p:sp>
        <p:nvSpPr>
          <p:cNvPr id="4" name="TextBox 3">
            <a:extLst>
              <a:ext uri="{FF2B5EF4-FFF2-40B4-BE49-F238E27FC236}">
                <a16:creationId xmlns:a16="http://schemas.microsoft.com/office/drawing/2014/main" id="{879D1206-23AD-2042-B91B-559C79779791}"/>
              </a:ext>
            </a:extLst>
          </p:cNvPr>
          <p:cNvSpPr txBox="1"/>
          <p:nvPr/>
        </p:nvSpPr>
        <p:spPr>
          <a:xfrm>
            <a:off x="214489" y="5584146"/>
            <a:ext cx="2099229" cy="369332"/>
          </a:xfrm>
          <a:prstGeom prst="rect">
            <a:avLst/>
          </a:prstGeom>
          <a:noFill/>
        </p:spPr>
        <p:txBody>
          <a:bodyPr wrap="none" rtlCol="0">
            <a:spAutoFit/>
          </a:bodyPr>
          <a:lstStyle/>
          <a:p>
            <a:r>
              <a:rPr lang="en-US" dirty="0"/>
              <a:t>By </a:t>
            </a:r>
            <a:r>
              <a:rPr lang="en-US" dirty="0" err="1"/>
              <a:t>Goda</a:t>
            </a:r>
            <a:r>
              <a:rPr lang="en-US" dirty="0"/>
              <a:t> </a:t>
            </a:r>
            <a:r>
              <a:rPr lang="en-US" dirty="0" err="1"/>
              <a:t>Beinortaite</a:t>
            </a:r>
            <a:endParaRPr lang="en-US" dirty="0"/>
          </a:p>
        </p:txBody>
      </p:sp>
    </p:spTree>
    <p:extLst>
      <p:ext uri="{BB962C8B-B14F-4D97-AF65-F5344CB8AC3E}">
        <p14:creationId xmlns:p14="http://schemas.microsoft.com/office/powerpoint/2010/main" val="240886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AC3F-17C2-B541-975C-7E55EDDD799C}"/>
              </a:ext>
            </a:extLst>
          </p:cNvPr>
          <p:cNvSpPr>
            <a:spLocks noGrp="1"/>
          </p:cNvSpPr>
          <p:nvPr>
            <p:ph type="title"/>
          </p:nvPr>
        </p:nvSpPr>
        <p:spPr/>
        <p:txBody>
          <a:bodyPr/>
          <a:lstStyle/>
          <a:p>
            <a:r>
              <a:rPr lang="en-US" dirty="0"/>
              <a:t>Main questions asked</a:t>
            </a:r>
          </a:p>
        </p:txBody>
      </p:sp>
      <p:sp>
        <p:nvSpPr>
          <p:cNvPr id="3" name="Content Placeholder 2">
            <a:extLst>
              <a:ext uri="{FF2B5EF4-FFF2-40B4-BE49-F238E27FC236}">
                <a16:creationId xmlns:a16="http://schemas.microsoft.com/office/drawing/2014/main" id="{3ADD930B-A4D1-D34A-B876-C70B3A52B377}"/>
              </a:ext>
            </a:extLst>
          </p:cNvPr>
          <p:cNvSpPr>
            <a:spLocks noGrp="1"/>
          </p:cNvSpPr>
          <p:nvPr>
            <p:ph idx="1"/>
          </p:nvPr>
        </p:nvSpPr>
        <p:spPr/>
        <p:txBody>
          <a:bodyPr/>
          <a:lstStyle/>
          <a:p>
            <a:r>
              <a:rPr lang="en-US" dirty="0"/>
              <a:t>Do usually merchants handle the order to logistics partner before the shipping limit date?</a:t>
            </a:r>
          </a:p>
          <a:p>
            <a:r>
              <a:rPr lang="en-US" dirty="0"/>
              <a:t>How fast is it for customers to receive an order?</a:t>
            </a:r>
          </a:p>
          <a:p>
            <a:r>
              <a:rPr lang="en-US" dirty="0"/>
              <a:t>Does Pareto principle apply to sellers and their revenue?</a:t>
            </a:r>
          </a:p>
        </p:txBody>
      </p:sp>
    </p:spTree>
    <p:extLst>
      <p:ext uri="{BB962C8B-B14F-4D97-AF65-F5344CB8AC3E}">
        <p14:creationId xmlns:p14="http://schemas.microsoft.com/office/powerpoint/2010/main" val="396250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64CA-C3B4-3047-8A72-8F4F5821973E}"/>
              </a:ext>
            </a:extLst>
          </p:cNvPr>
          <p:cNvSpPr>
            <a:spLocks noGrp="1"/>
          </p:cNvSpPr>
          <p:nvPr>
            <p:ph type="title"/>
          </p:nvPr>
        </p:nvSpPr>
        <p:spPr/>
        <p:txBody>
          <a:bodyPr/>
          <a:lstStyle/>
          <a:p>
            <a:r>
              <a:rPr lang="en-US" dirty="0"/>
              <a:t>Business insight 1</a:t>
            </a:r>
            <a:br>
              <a:rPr lang="en-US" dirty="0"/>
            </a:br>
            <a:r>
              <a:rPr lang="en-US" dirty="0"/>
              <a:t>(data recording)</a:t>
            </a:r>
          </a:p>
        </p:txBody>
      </p:sp>
      <p:sp>
        <p:nvSpPr>
          <p:cNvPr id="3" name="Content Placeholder 2">
            <a:extLst>
              <a:ext uri="{FF2B5EF4-FFF2-40B4-BE49-F238E27FC236}">
                <a16:creationId xmlns:a16="http://schemas.microsoft.com/office/drawing/2014/main" id="{3B3BA670-D5E8-414E-8167-DBBEE3E19816}"/>
              </a:ext>
            </a:extLst>
          </p:cNvPr>
          <p:cNvSpPr>
            <a:spLocks noGrp="1"/>
          </p:cNvSpPr>
          <p:nvPr>
            <p:ph idx="1"/>
          </p:nvPr>
        </p:nvSpPr>
        <p:spPr>
          <a:xfrm>
            <a:off x="3869268" y="864108"/>
            <a:ext cx="7315200" cy="3408758"/>
          </a:xfrm>
        </p:spPr>
        <p:txBody>
          <a:bodyPr>
            <a:normAutofit/>
          </a:bodyPr>
          <a:lstStyle/>
          <a:p>
            <a:r>
              <a:rPr lang="en-US" sz="1400" dirty="0"/>
              <a:t>When </a:t>
            </a:r>
            <a:r>
              <a:rPr lang="en-US" sz="1400" dirty="0" err="1"/>
              <a:t>analysing</a:t>
            </a:r>
            <a:r>
              <a:rPr lang="en-US" sz="1400" dirty="0"/>
              <a:t> data we can see that there are some rows in dataset when timestamps look illogical.</a:t>
            </a:r>
          </a:p>
          <a:p>
            <a:r>
              <a:rPr lang="en-US" sz="1400" dirty="0"/>
              <a:t>Order had to follow this sequence:</a:t>
            </a:r>
          </a:p>
          <a:p>
            <a:pPr marL="0" indent="0">
              <a:buNone/>
            </a:pPr>
            <a:r>
              <a:rPr lang="en-US" sz="1400" dirty="0"/>
              <a:t>   &gt; Approved &gt;&gt; dropped off by the sender at logistic operator &gt;&gt;&gt; customer received their order</a:t>
            </a:r>
          </a:p>
          <a:p>
            <a:r>
              <a:rPr lang="en-US" sz="1400" dirty="0"/>
              <a:t>Mismatched date entries in the firm’s records indicate some issues that need to be tackled so that the system is more optimized.</a:t>
            </a:r>
          </a:p>
          <a:p>
            <a:r>
              <a:rPr lang="en-US" sz="1400" dirty="0" err="1"/>
              <a:t>Olist</a:t>
            </a:r>
            <a:r>
              <a:rPr lang="en-US" sz="1400" dirty="0"/>
              <a:t> should create a more organized and standardized date reporting system so that all the dates entered would be consistent - not earlier than a previous step timestamp.</a:t>
            </a:r>
          </a:p>
        </p:txBody>
      </p:sp>
      <p:pic>
        <p:nvPicPr>
          <p:cNvPr id="4" name="Picture 3">
            <a:extLst>
              <a:ext uri="{FF2B5EF4-FFF2-40B4-BE49-F238E27FC236}">
                <a16:creationId xmlns:a16="http://schemas.microsoft.com/office/drawing/2014/main" id="{03C8FACB-5919-467E-B518-87D94344DB15}"/>
              </a:ext>
            </a:extLst>
          </p:cNvPr>
          <p:cNvPicPr>
            <a:picLocks noChangeAspect="1"/>
          </p:cNvPicPr>
          <p:nvPr/>
        </p:nvPicPr>
        <p:blipFill>
          <a:blip r:embed="rId2"/>
          <a:stretch>
            <a:fillRect/>
          </a:stretch>
        </p:blipFill>
        <p:spPr>
          <a:xfrm>
            <a:off x="3476361" y="4526844"/>
            <a:ext cx="8279114" cy="1354731"/>
          </a:xfrm>
          <a:prstGeom prst="rect">
            <a:avLst/>
          </a:prstGeom>
        </p:spPr>
      </p:pic>
      <p:sp>
        <p:nvSpPr>
          <p:cNvPr id="5" name="Rectangle 4">
            <a:extLst>
              <a:ext uri="{FF2B5EF4-FFF2-40B4-BE49-F238E27FC236}">
                <a16:creationId xmlns:a16="http://schemas.microsoft.com/office/drawing/2014/main" id="{BE04A024-4129-DD47-8C5E-B943F8624536}"/>
              </a:ext>
            </a:extLst>
          </p:cNvPr>
          <p:cNvSpPr/>
          <p:nvPr/>
        </p:nvSpPr>
        <p:spPr>
          <a:xfrm>
            <a:off x="7744178" y="4741333"/>
            <a:ext cx="1151466"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EF30D56-BF75-554A-A5A9-E3467BC4BE1C}"/>
              </a:ext>
            </a:extLst>
          </p:cNvPr>
          <p:cNvSpPr/>
          <p:nvPr/>
        </p:nvSpPr>
        <p:spPr>
          <a:xfrm>
            <a:off x="9059333" y="4741333"/>
            <a:ext cx="1151466"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11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8385-3C86-5A4B-98E2-5B4FB3A1F280}"/>
              </a:ext>
            </a:extLst>
          </p:cNvPr>
          <p:cNvSpPr>
            <a:spLocks noGrp="1"/>
          </p:cNvSpPr>
          <p:nvPr>
            <p:ph type="title"/>
          </p:nvPr>
        </p:nvSpPr>
        <p:spPr/>
        <p:txBody>
          <a:bodyPr>
            <a:normAutofit/>
          </a:bodyPr>
          <a:lstStyle/>
          <a:p>
            <a:r>
              <a:rPr lang="en-US" dirty="0"/>
              <a:t>Business insight 2</a:t>
            </a:r>
            <a:br>
              <a:rPr lang="en-US" dirty="0"/>
            </a:br>
            <a:r>
              <a:rPr lang="en-US" dirty="0"/>
              <a:t>(shipping)</a:t>
            </a:r>
          </a:p>
        </p:txBody>
      </p:sp>
      <p:sp>
        <p:nvSpPr>
          <p:cNvPr id="3" name="Content Placeholder 2">
            <a:extLst>
              <a:ext uri="{FF2B5EF4-FFF2-40B4-BE49-F238E27FC236}">
                <a16:creationId xmlns:a16="http://schemas.microsoft.com/office/drawing/2014/main" id="{56303A30-E014-0543-A818-9DDF754E235A}"/>
              </a:ext>
            </a:extLst>
          </p:cNvPr>
          <p:cNvSpPr>
            <a:spLocks noGrp="1"/>
          </p:cNvSpPr>
          <p:nvPr>
            <p:ph idx="1"/>
          </p:nvPr>
        </p:nvSpPr>
        <p:spPr/>
        <p:txBody>
          <a:bodyPr>
            <a:normAutofit/>
          </a:bodyPr>
          <a:lstStyle/>
          <a:p>
            <a:r>
              <a:rPr lang="en-US" sz="1600" b="1" dirty="0"/>
              <a:t>97.63%</a:t>
            </a:r>
            <a:r>
              <a:rPr lang="en-US" sz="1600" dirty="0"/>
              <a:t> merchants met the shipping deadline in August 2018, which is very high.</a:t>
            </a:r>
          </a:p>
          <a:p>
            <a:r>
              <a:rPr lang="en-US" sz="1600" dirty="0"/>
              <a:t>Sellers that drop the products late should be penalized, for example, by paying late fees or increasing the commission collected on that order.</a:t>
            </a:r>
          </a:p>
          <a:p>
            <a:r>
              <a:rPr lang="en-US" sz="1600" dirty="0"/>
              <a:t>This would incentivize more sellers to drop their orders earlier as they would not want to have to pay more commission fees to </a:t>
            </a:r>
            <a:r>
              <a:rPr lang="en-US" sz="1600" dirty="0" err="1"/>
              <a:t>Olist</a:t>
            </a:r>
            <a:r>
              <a:rPr lang="en-US" sz="1600" dirty="0"/>
              <a:t>. This would contribute to reducing the average delivery time.</a:t>
            </a:r>
          </a:p>
        </p:txBody>
      </p:sp>
      <p:pic>
        <p:nvPicPr>
          <p:cNvPr id="5" name="Picture 4">
            <a:extLst>
              <a:ext uri="{FF2B5EF4-FFF2-40B4-BE49-F238E27FC236}">
                <a16:creationId xmlns:a16="http://schemas.microsoft.com/office/drawing/2014/main" id="{F2A1B8F8-600B-4711-B1AA-62F886F71661}"/>
              </a:ext>
            </a:extLst>
          </p:cNvPr>
          <p:cNvPicPr>
            <a:picLocks noChangeAspect="1"/>
          </p:cNvPicPr>
          <p:nvPr/>
        </p:nvPicPr>
        <p:blipFill>
          <a:blip r:embed="rId2"/>
          <a:stretch>
            <a:fillRect/>
          </a:stretch>
        </p:blipFill>
        <p:spPr>
          <a:xfrm>
            <a:off x="5002810" y="5133596"/>
            <a:ext cx="4686300" cy="457200"/>
          </a:xfrm>
          <a:prstGeom prst="rect">
            <a:avLst/>
          </a:prstGeom>
        </p:spPr>
      </p:pic>
    </p:spTree>
    <p:extLst>
      <p:ext uri="{BB962C8B-B14F-4D97-AF65-F5344CB8AC3E}">
        <p14:creationId xmlns:p14="http://schemas.microsoft.com/office/powerpoint/2010/main" val="56391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ECD7-FB45-D044-9305-C52CFEE931DA}"/>
              </a:ext>
            </a:extLst>
          </p:cNvPr>
          <p:cNvSpPr>
            <a:spLocks noGrp="1"/>
          </p:cNvSpPr>
          <p:nvPr>
            <p:ph type="title"/>
          </p:nvPr>
        </p:nvSpPr>
        <p:spPr/>
        <p:txBody>
          <a:bodyPr/>
          <a:lstStyle/>
          <a:p>
            <a:r>
              <a:rPr lang="en-US" dirty="0"/>
              <a:t>Business insight 3</a:t>
            </a:r>
            <a:br>
              <a:rPr lang="en-US" dirty="0"/>
            </a:br>
            <a:r>
              <a:rPr lang="en-US" dirty="0"/>
              <a:t>(delivery time)</a:t>
            </a:r>
          </a:p>
        </p:txBody>
      </p:sp>
      <p:sp>
        <p:nvSpPr>
          <p:cNvPr id="3" name="Content Placeholder 2">
            <a:extLst>
              <a:ext uri="{FF2B5EF4-FFF2-40B4-BE49-F238E27FC236}">
                <a16:creationId xmlns:a16="http://schemas.microsoft.com/office/drawing/2014/main" id="{DB9D9FAB-9544-E244-9820-179FCF43C2CB}"/>
              </a:ext>
            </a:extLst>
          </p:cNvPr>
          <p:cNvSpPr>
            <a:spLocks noGrp="1"/>
          </p:cNvSpPr>
          <p:nvPr>
            <p:ph idx="1"/>
          </p:nvPr>
        </p:nvSpPr>
        <p:spPr>
          <a:xfrm>
            <a:off x="3869268" y="751219"/>
            <a:ext cx="7315200" cy="3425670"/>
          </a:xfrm>
        </p:spPr>
        <p:txBody>
          <a:bodyPr>
            <a:normAutofit/>
          </a:bodyPr>
          <a:lstStyle/>
          <a:p>
            <a:r>
              <a:rPr lang="en-US" sz="1600" dirty="0"/>
              <a:t>Calculated the percentage of orders arriving to customer within 2 days, 1 week, 2 weeks, or more than 2 weeks after they are placed.</a:t>
            </a:r>
          </a:p>
          <a:p>
            <a:r>
              <a:rPr lang="en-US" sz="1600" dirty="0"/>
              <a:t>Most orders were delivered in 2 weeks (37.73%) after customer’s purchase.</a:t>
            </a:r>
          </a:p>
          <a:p>
            <a:r>
              <a:rPr lang="en-US" sz="1600" dirty="0"/>
              <a:t>Particularly, categories “auto” and “furniture” took the longest arrival to customers.</a:t>
            </a:r>
          </a:p>
          <a:p>
            <a:r>
              <a:rPr lang="en-US" sz="1600" dirty="0"/>
              <a:t>This is a KPI </a:t>
            </a:r>
            <a:r>
              <a:rPr lang="en-US" sz="1600" dirty="0" err="1"/>
              <a:t>Olist</a:t>
            </a:r>
            <a:r>
              <a:rPr lang="en-US" sz="1600" dirty="0"/>
              <a:t> should strive to improve and there is a need for some improvements in </a:t>
            </a:r>
            <a:r>
              <a:rPr lang="en-US" sz="1600" dirty="0" err="1"/>
              <a:t>Olist</a:t>
            </a:r>
            <a:r>
              <a:rPr lang="en-US" sz="1600" dirty="0"/>
              <a:t> delivery chain to get products delivered earlier.</a:t>
            </a:r>
          </a:p>
          <a:p>
            <a:r>
              <a:rPr lang="en-US" sz="1600" dirty="0"/>
              <a:t>We should aim to </a:t>
            </a:r>
            <a:r>
              <a:rPr lang="en-US" sz="1600" dirty="0" err="1"/>
              <a:t>analyse</a:t>
            </a:r>
            <a:r>
              <a:rPr lang="en-US" sz="1600" dirty="0"/>
              <a:t> medians of every category delivery days in every state to see which categories took the longest.</a:t>
            </a:r>
          </a:p>
        </p:txBody>
      </p:sp>
      <p:pic>
        <p:nvPicPr>
          <p:cNvPr id="4" name="Picture 3">
            <a:extLst>
              <a:ext uri="{FF2B5EF4-FFF2-40B4-BE49-F238E27FC236}">
                <a16:creationId xmlns:a16="http://schemas.microsoft.com/office/drawing/2014/main" id="{AAED3C0D-D77F-6D48-A094-B1F220AFB558}"/>
              </a:ext>
            </a:extLst>
          </p:cNvPr>
          <p:cNvPicPr>
            <a:picLocks noChangeAspect="1"/>
          </p:cNvPicPr>
          <p:nvPr/>
        </p:nvPicPr>
        <p:blipFill>
          <a:blip r:embed="rId2"/>
          <a:stretch>
            <a:fillRect/>
          </a:stretch>
        </p:blipFill>
        <p:spPr>
          <a:xfrm>
            <a:off x="6688668" y="3839154"/>
            <a:ext cx="4495800" cy="2692400"/>
          </a:xfrm>
          <a:prstGeom prst="rect">
            <a:avLst/>
          </a:prstGeom>
        </p:spPr>
      </p:pic>
    </p:spTree>
    <p:extLst>
      <p:ext uri="{BB962C8B-B14F-4D97-AF65-F5344CB8AC3E}">
        <p14:creationId xmlns:p14="http://schemas.microsoft.com/office/powerpoint/2010/main" val="299113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E188-C268-714D-A287-ECB589923521}"/>
              </a:ext>
            </a:extLst>
          </p:cNvPr>
          <p:cNvSpPr>
            <a:spLocks noGrp="1"/>
          </p:cNvSpPr>
          <p:nvPr>
            <p:ph type="title"/>
          </p:nvPr>
        </p:nvSpPr>
        <p:spPr/>
        <p:txBody>
          <a:bodyPr/>
          <a:lstStyle/>
          <a:p>
            <a:r>
              <a:rPr lang="en-US" dirty="0"/>
              <a:t>Business insight 4</a:t>
            </a:r>
            <a:br>
              <a:rPr lang="en-US" dirty="0"/>
            </a:br>
            <a:r>
              <a:rPr lang="en-US" dirty="0"/>
              <a:t>(Pareto principle and revenue) (1)</a:t>
            </a:r>
          </a:p>
        </p:txBody>
      </p:sp>
      <p:sp>
        <p:nvSpPr>
          <p:cNvPr id="3" name="Content Placeholder 2">
            <a:extLst>
              <a:ext uri="{FF2B5EF4-FFF2-40B4-BE49-F238E27FC236}">
                <a16:creationId xmlns:a16="http://schemas.microsoft.com/office/drawing/2014/main" id="{6AABAAC1-A533-5145-A3A7-51DE4269824D}"/>
              </a:ext>
            </a:extLst>
          </p:cNvPr>
          <p:cNvSpPr>
            <a:spLocks noGrp="1"/>
          </p:cNvSpPr>
          <p:nvPr>
            <p:ph idx="1"/>
          </p:nvPr>
        </p:nvSpPr>
        <p:spPr>
          <a:xfrm>
            <a:off x="3869268" y="864108"/>
            <a:ext cx="7315200" cy="1803591"/>
          </a:xfrm>
        </p:spPr>
        <p:txBody>
          <a:bodyPr>
            <a:normAutofit/>
          </a:bodyPr>
          <a:lstStyle/>
          <a:p>
            <a:r>
              <a:rPr lang="en-US" sz="1400" dirty="0"/>
              <a:t>Top 551 sellers (out of 2970) comprise roughly 80% of total revenue. That is ~19% of all sellers, so essentially we can conclude Pareto principle applies in this case, meaning 20% sellers control 80% of the sales.</a:t>
            </a:r>
          </a:p>
          <a:p>
            <a:r>
              <a:rPr lang="en-US" sz="1400" dirty="0"/>
              <a:t>By selecting only top 20 sellers by revenue we can notice that majority of revenue comes from the biggest state - SP.</a:t>
            </a:r>
          </a:p>
          <a:p>
            <a:r>
              <a:rPr lang="en-US" sz="1400" dirty="0"/>
              <a:t>Business should focus more on these sellers and drive profitability even further.</a:t>
            </a:r>
          </a:p>
        </p:txBody>
      </p:sp>
      <p:pic>
        <p:nvPicPr>
          <p:cNvPr id="4" name="Picture 3">
            <a:extLst>
              <a:ext uri="{FF2B5EF4-FFF2-40B4-BE49-F238E27FC236}">
                <a16:creationId xmlns:a16="http://schemas.microsoft.com/office/drawing/2014/main" id="{9DF31BE0-4859-FA41-B825-443B487A0693}"/>
              </a:ext>
            </a:extLst>
          </p:cNvPr>
          <p:cNvPicPr>
            <a:picLocks noChangeAspect="1"/>
          </p:cNvPicPr>
          <p:nvPr/>
        </p:nvPicPr>
        <p:blipFill rotWithShape="1">
          <a:blip r:embed="rId2"/>
          <a:srcRect t="7510"/>
          <a:stretch/>
        </p:blipFill>
        <p:spPr>
          <a:xfrm>
            <a:off x="3744775" y="3424428"/>
            <a:ext cx="3782093" cy="2686756"/>
          </a:xfrm>
          <a:prstGeom prst="rect">
            <a:avLst/>
          </a:prstGeom>
        </p:spPr>
      </p:pic>
      <p:pic>
        <p:nvPicPr>
          <p:cNvPr id="8" name="Picture 7">
            <a:extLst>
              <a:ext uri="{FF2B5EF4-FFF2-40B4-BE49-F238E27FC236}">
                <a16:creationId xmlns:a16="http://schemas.microsoft.com/office/drawing/2014/main" id="{43F38ABF-A86B-4C6D-802D-864B91059F86}"/>
              </a:ext>
            </a:extLst>
          </p:cNvPr>
          <p:cNvPicPr>
            <a:picLocks noChangeAspect="1"/>
          </p:cNvPicPr>
          <p:nvPr/>
        </p:nvPicPr>
        <p:blipFill>
          <a:blip r:embed="rId3"/>
          <a:stretch>
            <a:fillRect/>
          </a:stretch>
        </p:blipFill>
        <p:spPr>
          <a:xfrm>
            <a:off x="7893237" y="3693300"/>
            <a:ext cx="3192878" cy="2300592"/>
          </a:xfrm>
          <a:prstGeom prst="rect">
            <a:avLst/>
          </a:prstGeom>
        </p:spPr>
      </p:pic>
      <p:sp>
        <p:nvSpPr>
          <p:cNvPr id="6" name="TextBox 5">
            <a:extLst>
              <a:ext uri="{FF2B5EF4-FFF2-40B4-BE49-F238E27FC236}">
                <a16:creationId xmlns:a16="http://schemas.microsoft.com/office/drawing/2014/main" id="{9F341742-1711-AA40-A07D-73EF22103E3D}"/>
              </a:ext>
            </a:extLst>
          </p:cNvPr>
          <p:cNvSpPr txBox="1"/>
          <p:nvPr/>
        </p:nvSpPr>
        <p:spPr>
          <a:xfrm>
            <a:off x="3869268" y="6111184"/>
            <a:ext cx="2441222" cy="461665"/>
          </a:xfrm>
          <a:prstGeom prst="rect">
            <a:avLst/>
          </a:prstGeom>
          <a:noFill/>
          <a:ln>
            <a:solidFill>
              <a:schemeClr val="tx1"/>
            </a:solidFill>
          </a:ln>
        </p:spPr>
        <p:txBody>
          <a:bodyPr wrap="square" rtlCol="0">
            <a:spAutoFit/>
          </a:bodyPr>
          <a:lstStyle/>
          <a:p>
            <a:r>
              <a:rPr lang="en-US" sz="1200" i="1" dirty="0"/>
              <a:t>It would be more useful to take x-axis as LOG function</a:t>
            </a:r>
          </a:p>
        </p:txBody>
      </p:sp>
      <p:cxnSp>
        <p:nvCxnSpPr>
          <p:cNvPr id="9" name="Straight Arrow Connector 8">
            <a:extLst>
              <a:ext uri="{FF2B5EF4-FFF2-40B4-BE49-F238E27FC236}">
                <a16:creationId xmlns:a16="http://schemas.microsoft.com/office/drawing/2014/main" id="{5AE37BA2-3F14-6F48-81B1-8FA18B8B23A1}"/>
              </a:ext>
            </a:extLst>
          </p:cNvPr>
          <p:cNvCxnSpPr/>
          <p:nvPr/>
        </p:nvCxnSpPr>
        <p:spPr>
          <a:xfrm flipV="1">
            <a:off x="3869267" y="5738651"/>
            <a:ext cx="496711" cy="372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889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E188-C268-714D-A287-ECB589923521}"/>
              </a:ext>
            </a:extLst>
          </p:cNvPr>
          <p:cNvSpPr>
            <a:spLocks noGrp="1"/>
          </p:cNvSpPr>
          <p:nvPr>
            <p:ph type="title"/>
          </p:nvPr>
        </p:nvSpPr>
        <p:spPr/>
        <p:txBody>
          <a:bodyPr/>
          <a:lstStyle/>
          <a:p>
            <a:r>
              <a:rPr lang="en-US" dirty="0"/>
              <a:t>Business insight 4</a:t>
            </a:r>
            <a:br>
              <a:rPr lang="en-US" dirty="0"/>
            </a:br>
            <a:r>
              <a:rPr lang="en-US" dirty="0"/>
              <a:t>(Pareto principle and revenue) (2)</a:t>
            </a:r>
          </a:p>
        </p:txBody>
      </p:sp>
      <p:sp>
        <p:nvSpPr>
          <p:cNvPr id="3" name="Content Placeholder 2">
            <a:extLst>
              <a:ext uri="{FF2B5EF4-FFF2-40B4-BE49-F238E27FC236}">
                <a16:creationId xmlns:a16="http://schemas.microsoft.com/office/drawing/2014/main" id="{6AABAAC1-A533-5145-A3A7-51DE4269824D}"/>
              </a:ext>
            </a:extLst>
          </p:cNvPr>
          <p:cNvSpPr>
            <a:spLocks noGrp="1"/>
          </p:cNvSpPr>
          <p:nvPr>
            <p:ph idx="1"/>
          </p:nvPr>
        </p:nvSpPr>
        <p:spPr>
          <a:xfrm>
            <a:off x="3869268" y="864108"/>
            <a:ext cx="7315200" cy="1803591"/>
          </a:xfrm>
        </p:spPr>
        <p:txBody>
          <a:bodyPr>
            <a:normAutofit/>
          </a:bodyPr>
          <a:lstStyle/>
          <a:p>
            <a:r>
              <a:rPr lang="en-US" sz="1400" dirty="0"/>
              <a:t>When </a:t>
            </a:r>
            <a:r>
              <a:rPr lang="en-US" sz="1400" dirty="0" err="1"/>
              <a:t>analysing</a:t>
            </a:r>
            <a:r>
              <a:rPr lang="en-US" sz="1400" dirty="0"/>
              <a:t> top 20 sellers’ revenue source (20 out of 551 sellers), we can see that </a:t>
            </a:r>
            <a:r>
              <a:rPr lang="en-US" sz="1400" b="1" dirty="0"/>
              <a:t>32%</a:t>
            </a:r>
            <a:r>
              <a:rPr lang="en-US" sz="1400" dirty="0"/>
              <a:t> of SP revenue comes from gifts and watches (</a:t>
            </a:r>
            <a:r>
              <a:rPr lang="en-US" sz="1400" dirty="0" err="1"/>
              <a:t>relogios</a:t>
            </a:r>
            <a:r>
              <a:rPr lang="en-US" sz="1400" dirty="0"/>
              <a:t> e </a:t>
            </a:r>
            <a:r>
              <a:rPr lang="en-US" sz="1400" dirty="0" err="1"/>
              <a:t>presentes</a:t>
            </a:r>
            <a:r>
              <a:rPr lang="en-US" sz="1400" dirty="0"/>
              <a:t>). This category makes </a:t>
            </a:r>
            <a:r>
              <a:rPr lang="en-US" sz="1400" b="1" dirty="0"/>
              <a:t>25%</a:t>
            </a:r>
            <a:r>
              <a:rPr lang="en-US" sz="1400" dirty="0"/>
              <a:t> revenue from all states (no such category in other 3 states).</a:t>
            </a:r>
          </a:p>
        </p:txBody>
      </p:sp>
      <p:pic>
        <p:nvPicPr>
          <p:cNvPr id="6" name="Picture 5">
            <a:extLst>
              <a:ext uri="{FF2B5EF4-FFF2-40B4-BE49-F238E27FC236}">
                <a16:creationId xmlns:a16="http://schemas.microsoft.com/office/drawing/2014/main" id="{CBCA2283-7E1D-4422-A5D8-70661343BD56}"/>
              </a:ext>
            </a:extLst>
          </p:cNvPr>
          <p:cNvPicPr>
            <a:picLocks noChangeAspect="1"/>
          </p:cNvPicPr>
          <p:nvPr/>
        </p:nvPicPr>
        <p:blipFill>
          <a:blip r:embed="rId2"/>
          <a:stretch>
            <a:fillRect/>
          </a:stretch>
        </p:blipFill>
        <p:spPr>
          <a:xfrm>
            <a:off x="3508541" y="2424419"/>
            <a:ext cx="8271669" cy="3183156"/>
          </a:xfrm>
          <a:prstGeom prst="rect">
            <a:avLst/>
          </a:prstGeom>
        </p:spPr>
      </p:pic>
    </p:spTree>
    <p:extLst>
      <p:ext uri="{BB962C8B-B14F-4D97-AF65-F5344CB8AC3E}">
        <p14:creationId xmlns:p14="http://schemas.microsoft.com/office/powerpoint/2010/main" val="213205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8385-3C86-5A4B-98E2-5B4FB3A1F280}"/>
              </a:ext>
            </a:extLst>
          </p:cNvPr>
          <p:cNvSpPr>
            <a:spLocks noGrp="1"/>
          </p:cNvSpPr>
          <p:nvPr>
            <p:ph type="title"/>
          </p:nvPr>
        </p:nvSpPr>
        <p:spPr/>
        <p:txBody>
          <a:bodyPr>
            <a:normAutofit/>
          </a:bodyPr>
          <a:lstStyle/>
          <a:p>
            <a:r>
              <a:rPr lang="en-US" sz="2800" dirty="0"/>
              <a:t>Further possible analysis</a:t>
            </a:r>
          </a:p>
        </p:txBody>
      </p:sp>
      <p:sp>
        <p:nvSpPr>
          <p:cNvPr id="3" name="Content Placeholder 2">
            <a:extLst>
              <a:ext uri="{FF2B5EF4-FFF2-40B4-BE49-F238E27FC236}">
                <a16:creationId xmlns:a16="http://schemas.microsoft.com/office/drawing/2014/main" id="{56303A30-E014-0543-A818-9DDF754E235A}"/>
              </a:ext>
            </a:extLst>
          </p:cNvPr>
          <p:cNvSpPr>
            <a:spLocks noGrp="1"/>
          </p:cNvSpPr>
          <p:nvPr>
            <p:ph idx="1"/>
          </p:nvPr>
        </p:nvSpPr>
        <p:spPr/>
        <p:txBody>
          <a:bodyPr>
            <a:normAutofit/>
          </a:bodyPr>
          <a:lstStyle/>
          <a:p>
            <a:r>
              <a:rPr lang="en-US" sz="1600" dirty="0"/>
              <a:t>Our analysis indicated many on-time deliveries (estimated date after delivery date) but it might be happened due to ineffective method for predicting delivery.</a:t>
            </a:r>
          </a:p>
          <a:p>
            <a:r>
              <a:rPr lang="en-US" sz="1600" dirty="0"/>
              <a:t>It might be that company has an obsolete software to estimate delivery times. It would be good to check the pattern of estimated date calculation. Long estimated delivery time can deter many buyers.</a:t>
            </a:r>
          </a:p>
          <a:p>
            <a:r>
              <a:rPr lang="en-US" sz="1600" dirty="0"/>
              <a:t>Also, would be useful to </a:t>
            </a:r>
            <a:r>
              <a:rPr lang="en-US" sz="1600" dirty="0" err="1"/>
              <a:t>analyse</a:t>
            </a:r>
            <a:r>
              <a:rPr lang="en-US" sz="1600" dirty="0"/>
              <a:t> months with higher percentage of late deliveries and more profitable months. Maybe </a:t>
            </a:r>
            <a:r>
              <a:rPr lang="en-US" sz="1600" dirty="0" err="1"/>
              <a:t>Olist</a:t>
            </a:r>
            <a:r>
              <a:rPr lang="en-US" sz="1600" dirty="0"/>
              <a:t> could hire some contract/ part-time delivery people or distributors to reduce the number of late deliveries and increase profit.</a:t>
            </a:r>
          </a:p>
        </p:txBody>
      </p:sp>
    </p:spTree>
    <p:extLst>
      <p:ext uri="{BB962C8B-B14F-4D97-AF65-F5344CB8AC3E}">
        <p14:creationId xmlns:p14="http://schemas.microsoft.com/office/powerpoint/2010/main" val="41867609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12</TotalTime>
  <Words>637</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Closer look to OLIST sellers: </vt:lpstr>
      <vt:lpstr>Main questions asked</vt:lpstr>
      <vt:lpstr>Business insight 1 (data recording)</vt:lpstr>
      <vt:lpstr>Business insight 2 (shipping)</vt:lpstr>
      <vt:lpstr>Business insight 3 (delivery time)</vt:lpstr>
      <vt:lpstr>Business insight 4 (Pareto principle and revenue) (1)</vt:lpstr>
      <vt:lpstr>Business insight 4 (Pareto principle and revenue) (2)</vt:lpstr>
      <vt:lpstr>Further possible analysis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Closer look to OLIST: </dc:title>
  <dc:creator>Microsoft Office User</dc:creator>
  <cp:lastModifiedBy>Microsoft Office User</cp:lastModifiedBy>
  <cp:revision>32</cp:revision>
  <dcterms:created xsi:type="dcterms:W3CDTF">2022-10-07T20:17:03Z</dcterms:created>
  <dcterms:modified xsi:type="dcterms:W3CDTF">2022-10-27T15:41:05Z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522a4d-f12f-4888-8028-d80fdde3b7d9_Enabled">
    <vt:lpwstr>true</vt:lpwstr>
  </property>
  <property fmtid="{D5CDD505-2E9C-101B-9397-08002B2CF9AE}" pid="3" name="MSIP_Label_64522a4d-f12f-4888-8028-d80fdde3b7d9_SetDate">
    <vt:lpwstr>2022-10-10T13:13:04Z</vt:lpwstr>
  </property>
  <property fmtid="{D5CDD505-2E9C-101B-9397-08002B2CF9AE}" pid="4" name="MSIP_Label_64522a4d-f12f-4888-8028-d80fdde3b7d9_Method">
    <vt:lpwstr>Privileged</vt:lpwstr>
  </property>
  <property fmtid="{D5CDD505-2E9C-101B-9397-08002B2CF9AE}" pid="5" name="MSIP_Label_64522a4d-f12f-4888-8028-d80fdde3b7d9_Name">
    <vt:lpwstr>64522a4d-f12f-4888-8028-d80fdde3b7d9</vt:lpwstr>
  </property>
  <property fmtid="{D5CDD505-2E9C-101B-9397-08002B2CF9AE}" pid="6" name="MSIP_Label_64522a4d-f12f-4888-8028-d80fdde3b7d9_SiteId">
    <vt:lpwstr>9a8ff9e3-0e35-4620-a724-e9834dc50b51</vt:lpwstr>
  </property>
  <property fmtid="{D5CDD505-2E9C-101B-9397-08002B2CF9AE}" pid="7" name="MSIP_Label_64522a4d-f12f-4888-8028-d80fdde3b7d9_ActionId">
    <vt:lpwstr>a2f11ed7-f96d-4068-b646-5713b418abfe</vt:lpwstr>
  </property>
  <property fmtid="{D5CDD505-2E9C-101B-9397-08002B2CF9AE}" pid="8" name="MSIP_Label_64522a4d-f12f-4888-8028-d80fdde3b7d9_ContentBits">
    <vt:lpwstr>0</vt:lpwstr>
  </property>
</Properties>
</file>