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530" r:id="rId5"/>
    <p:sldId id="531" r:id="rId6"/>
    <p:sldId id="545" r:id="rId7"/>
    <p:sldId id="547" r:id="rId8"/>
    <p:sldId id="538" r:id="rId9"/>
    <p:sldId id="539" r:id="rId10"/>
    <p:sldId id="546" r:id="rId11"/>
    <p:sldId id="537" r:id="rId12"/>
    <p:sldId id="5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560320" y="5457825"/>
            <a:ext cx="6412230" cy="1866900"/>
          </a:xfrm>
        </p:spPr>
        <p:txBody>
          <a:bodyPr/>
          <a:lstStyle/>
          <a:p>
            <a:r>
              <a:rPr lang="en-US" dirty="0"/>
              <a:t>Mirijam Nilsson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D70FE-14CA-49FA-967B-D190891B7D0F}"/>
              </a:ext>
            </a:extLst>
          </p:cNvPr>
          <p:cNvSpPr/>
          <p:nvPr/>
        </p:nvSpPr>
        <p:spPr>
          <a:xfrm rot="10800000" flipV="1">
            <a:off x="3614266" y="4014689"/>
            <a:ext cx="49634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Poonam Saini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060B5-C433-4D7F-8A44-0FC97720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0350" y="141456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218" y="2819400"/>
            <a:ext cx="6388608" cy="3076575"/>
          </a:xfrm>
        </p:spPr>
        <p:txBody>
          <a:bodyPr/>
          <a:lstStyle/>
          <a:p>
            <a:pPr marL="342900" indent="-342900"/>
            <a:r>
              <a:rPr lang="en-US" alt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Banks and financial institutes play a crucial role in financial services.</a:t>
            </a:r>
          </a:p>
          <a:p>
            <a:pPr marL="342900" indent="-342900"/>
            <a:r>
              <a:rPr lang="en-US" alt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Maintaining integrity is essential to avoid financial losses.</a:t>
            </a:r>
          </a:p>
          <a:p>
            <a:pPr marL="342900" indent="-342900"/>
            <a:r>
              <a:rPr lang="en-US" alt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Evaluating customer potential is key before issuing credit.</a:t>
            </a:r>
          </a:p>
          <a:p>
            <a:pPr marL="342900" indent="-342900"/>
            <a:r>
              <a:rPr lang="en-US" alt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Credit scoring assesses the relationship between defaulters and loan characteristics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indent="-342900"/>
            <a:endParaRPr lang="en-US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Portfolio Build Up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Areas Of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Foc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FD032F-6D8D-4225-8704-21DB09AA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099376"/>
            <a:ext cx="8878824" cy="1069848"/>
          </a:xfrm>
        </p:spPr>
        <p:txBody>
          <a:bodyPr/>
          <a:lstStyle/>
          <a:p>
            <a:r>
              <a:rPr lang="en-IN" dirty="0"/>
              <a:t>Credit Risk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3FD835-9ADC-4267-8244-E006876E6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6560" t="-239" r="26375"/>
          <a:stretch/>
        </p:blipFill>
        <p:spPr>
          <a:xfrm>
            <a:off x="7515224" y="2205937"/>
            <a:ext cx="4591051" cy="381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5" name="Picture Placeholder 84" descr="Continuous Improvement outline">
            <a:extLst>
              <a:ext uri="{FF2B5EF4-FFF2-40B4-BE49-F238E27FC236}">
                <a16:creationId xmlns:a16="http://schemas.microsoft.com/office/drawing/2014/main" id="{D65F5CE9-1D9A-9BF0-5ADD-C4E2693DA4C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517" b="517"/>
          <a:stretch/>
        </p:blipFill>
        <p:spPr>
          <a:xfrm>
            <a:off x="1583555" y="3011109"/>
            <a:ext cx="713074" cy="713074"/>
          </a:xfrm>
        </p:spPr>
      </p:pic>
      <p:pic>
        <p:nvPicPr>
          <p:cNvPr id="86" name="Picture Placeholder 85" descr="Wallet outline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 t="128" b="128"/>
          <a:stretch/>
        </p:blipFill>
        <p:spPr/>
      </p:pic>
      <p:pic>
        <p:nvPicPr>
          <p:cNvPr id="87" name="Picture Placeholder 86" descr="Piggy Bank outline">
            <a:extLst>
              <a:ext uri="{FF2B5EF4-FFF2-40B4-BE49-F238E27FC236}">
                <a16:creationId xmlns:a16="http://schemas.microsoft.com/office/drawing/2014/main" id="{ED53247D-56A2-6AB9-6FF9-0313BD7DB9E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575816" cy="65735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IN" dirty="0" err="1"/>
              <a:t>tep</a:t>
            </a:r>
            <a:r>
              <a:rPr lang="en-IN" dirty="0"/>
              <a:t> 1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Step 2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Step 3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Step 4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Step 5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  <a:p>
            <a:r>
              <a:rPr lang="en-US" dirty="0"/>
              <a:t>And app creation 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App deployment on cloud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Validate user data 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Prediction </a:t>
            </a:r>
          </a:p>
        </p:txBody>
      </p:sp>
      <p:sp>
        <p:nvSpPr>
          <p:cNvPr id="138" name="Footer Placeholder 137">
            <a:extLst>
              <a:ext uri="{FF2B5EF4-FFF2-40B4-BE49-F238E27FC236}">
                <a16:creationId xmlns:a16="http://schemas.microsoft.com/office/drawing/2014/main" id="{8BC11123-4B26-8100-E85C-F21865152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015B9-92D0-430E-A33E-051B8FFA7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5608" y="4606671"/>
            <a:ext cx="1362456" cy="740664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Preproccesing</a:t>
            </a:r>
            <a:r>
              <a:rPr lang="en-US" dirty="0"/>
              <a:t> </a:t>
            </a:r>
          </a:p>
          <a:p>
            <a:r>
              <a:rPr lang="en-US" dirty="0"/>
              <a:t>And data scaling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9C3E97-6B52-4AA6-BBB3-6EB75F4C6C6B}"/>
                  </a:ext>
                </a:extLst>
              </p:cNvPr>
              <p:cNvSpPr txBox="1"/>
              <p:nvPr/>
            </p:nvSpPr>
            <p:spPr>
              <a:xfrm>
                <a:off x="10279521" y="3183505"/>
                <a:ext cx="9885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9C3E97-6B52-4AA6-BBB3-6EB75F4C6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521" y="3183505"/>
                <a:ext cx="988554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99B43D-A3B3-41D4-88E7-45E161DB61A6}"/>
                  </a:ext>
                </a:extLst>
              </p:cNvPr>
              <p:cNvSpPr txBox="1"/>
              <p:nvPr/>
            </p:nvSpPr>
            <p:spPr>
              <a:xfrm>
                <a:off x="7970677" y="3198554"/>
                <a:ext cx="9789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99B43D-A3B3-41D4-88E7-45E161DB6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677" y="3198554"/>
                <a:ext cx="978981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12" y="161925"/>
            <a:ext cx="10127848" cy="1258824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1" y="2185416"/>
            <a:ext cx="2473833" cy="493776"/>
          </a:xfrm>
        </p:spPr>
        <p:txBody>
          <a:bodyPr/>
          <a:lstStyle/>
          <a:p>
            <a:r>
              <a:rPr lang="en-IN" dirty="0"/>
              <a:t>1. Data Division:</a:t>
            </a:r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392" y="2743200"/>
            <a:ext cx="2331720" cy="2578608"/>
          </a:xfrm>
        </p:spPr>
        <p:txBody>
          <a:bodyPr/>
          <a:lstStyle/>
          <a:p>
            <a:r>
              <a:rPr lang="en-IN" sz="2000" b="1" dirty="0"/>
              <a:t>Train/Test Split:</a:t>
            </a:r>
            <a:r>
              <a:rPr lang="en-IN" sz="2000" dirty="0"/>
              <a:t> 80:30 ratio.</a:t>
            </a:r>
            <a:r>
              <a:rPr lang="en-US" sz="2000" dirty="0"/>
              <a:t>.</a:t>
            </a:r>
            <a:r>
              <a:rPr lang="en-US" dirty="0"/>
              <a:t>​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005" y="2185416"/>
            <a:ext cx="2953512" cy="493776"/>
          </a:xfrm>
        </p:spPr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005" y="2809875"/>
            <a:ext cx="2953512" cy="3009900"/>
          </a:xfrm>
        </p:spPr>
        <p:txBody>
          <a:bodyPr/>
          <a:lstStyle/>
          <a:p>
            <a:r>
              <a:rPr lang="en-US" dirty="0"/>
              <a:t>Column removed: ‘ID’</a:t>
            </a:r>
          </a:p>
          <a:p>
            <a:r>
              <a:rPr lang="en-US" dirty="0"/>
              <a:t>Attribute renaming: </a:t>
            </a:r>
          </a:p>
          <a:p>
            <a:pPr lvl="1"/>
            <a:r>
              <a:rPr lang="en-US" dirty="0"/>
              <a:t>Pay 0: pay 1</a:t>
            </a:r>
          </a:p>
          <a:p>
            <a:pPr lvl="1"/>
            <a:r>
              <a:rPr lang="en-US" dirty="0" err="1"/>
              <a:t>Default.payment.next.month</a:t>
            </a:r>
            <a:r>
              <a:rPr lang="en-US" dirty="0"/>
              <a:t>: defaulter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9410" y="2083308"/>
            <a:ext cx="2758440" cy="493776"/>
          </a:xfrm>
        </p:spPr>
        <p:txBody>
          <a:bodyPr/>
          <a:lstStyle/>
          <a:p>
            <a:r>
              <a:rPr lang="en-US" dirty="0"/>
              <a:t>3. PAY1 MAPPING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09410" y="2743200"/>
            <a:ext cx="2331720" cy="2578608"/>
          </a:xfrm>
        </p:spPr>
        <p:txBody>
          <a:bodyPr/>
          <a:lstStyle/>
          <a:p>
            <a:r>
              <a:rPr lang="en-US" dirty="0"/>
              <a:t>-2: No card usage</a:t>
            </a:r>
          </a:p>
          <a:p>
            <a:r>
              <a:rPr lang="en-US" dirty="0"/>
              <a:t>-1: paid on time</a:t>
            </a:r>
          </a:p>
          <a:p>
            <a:r>
              <a:rPr lang="en-US" dirty="0"/>
              <a:t>1: 1 month delay</a:t>
            </a:r>
          </a:p>
          <a:p>
            <a:r>
              <a:rPr lang="en-US" dirty="0"/>
              <a:t>2: 2 months delay</a:t>
            </a:r>
          </a:p>
          <a:p>
            <a:r>
              <a:rPr lang="en-US" dirty="0"/>
              <a:t>9: 9+ months delay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1F5F27B8-D195-48B7-8E9F-276F90B32C75}"/>
              </a:ext>
            </a:extLst>
          </p:cNvPr>
          <p:cNvSpPr txBox="1">
            <a:spLocks/>
          </p:cNvSpPr>
          <p:nvPr/>
        </p:nvSpPr>
        <p:spPr>
          <a:xfrm>
            <a:off x="9605010" y="2066925"/>
            <a:ext cx="2758440" cy="49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4. Data Integrity 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EFF88DCA-B23C-46E7-9B14-3C8FFC5E7DAB}"/>
              </a:ext>
            </a:extLst>
          </p:cNvPr>
          <p:cNvSpPr txBox="1">
            <a:spLocks/>
          </p:cNvSpPr>
          <p:nvPr/>
        </p:nvSpPr>
        <p:spPr>
          <a:xfrm>
            <a:off x="9605010" y="2679192"/>
            <a:ext cx="2331720" cy="2578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Null Values: dataset is clean with no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06741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61" y="349569"/>
            <a:ext cx="8878824" cy="1069848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417" y="1530859"/>
            <a:ext cx="3621024" cy="493776"/>
          </a:xfrm>
        </p:spPr>
        <p:txBody>
          <a:bodyPr/>
          <a:lstStyle/>
          <a:p>
            <a:r>
              <a:rPr lang="en-US" dirty="0"/>
              <a:t>. Gender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5335" y="2070166"/>
            <a:ext cx="3083433" cy="1357502"/>
          </a:xfrm>
        </p:spPr>
        <p:txBody>
          <a:bodyPr/>
          <a:lstStyle/>
          <a:p>
            <a:r>
              <a:rPr lang="en-US" dirty="0"/>
              <a:t>More women than men in the dataset.</a:t>
            </a:r>
          </a:p>
          <a:p>
            <a:r>
              <a:rPr lang="en-US" dirty="0"/>
              <a:t>Men have a slightly higher chance of default.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654224" y="1530859"/>
            <a:ext cx="4212717" cy="493776"/>
          </a:xfrm>
        </p:spPr>
        <p:txBody>
          <a:bodyPr/>
          <a:lstStyle/>
          <a:p>
            <a:r>
              <a:rPr lang="en-IN" dirty="0"/>
              <a:t>. Bill Statement Analysis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654224" y="2070166"/>
            <a:ext cx="3495675" cy="2578608"/>
          </a:xfrm>
        </p:spPr>
        <p:txBody>
          <a:bodyPr/>
          <a:lstStyle/>
          <a:p>
            <a:r>
              <a:rPr lang="en-US" dirty="0"/>
              <a:t>Negative bill statements correlate with a lower chance of default.</a:t>
            </a:r>
          </a:p>
          <a:p>
            <a:r>
              <a:rPr lang="en-US" dirty="0"/>
              <a:t>Slightly higher default rate for those without a bill in previous months.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840282D-201E-4663-91B4-04FCE7CDA0E9}"/>
              </a:ext>
            </a:extLst>
          </p:cNvPr>
          <p:cNvSpPr txBox="1">
            <a:spLocks/>
          </p:cNvSpPr>
          <p:nvPr/>
        </p:nvSpPr>
        <p:spPr>
          <a:xfrm>
            <a:off x="8654224" y="4009074"/>
            <a:ext cx="3621024" cy="49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. </a:t>
            </a:r>
            <a:r>
              <a:rPr lang="en-IN" dirty="0"/>
              <a:t>Credit Limit</a:t>
            </a:r>
            <a:r>
              <a:rPr lang="en-US" dirty="0"/>
              <a:t> analysis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4268007-137A-4CB7-AE6E-5C69FBACC143}"/>
              </a:ext>
            </a:extLst>
          </p:cNvPr>
          <p:cNvSpPr txBox="1">
            <a:spLocks/>
          </p:cNvSpPr>
          <p:nvPr/>
        </p:nvSpPr>
        <p:spPr>
          <a:xfrm>
            <a:off x="4695825" y="3287650"/>
            <a:ext cx="3718941" cy="49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. Payment History Analysis 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CF4A86E-EDCD-4524-8B91-0ED84AFE32A6}"/>
              </a:ext>
            </a:extLst>
          </p:cNvPr>
          <p:cNvSpPr txBox="1">
            <a:spLocks/>
          </p:cNvSpPr>
          <p:nvPr/>
        </p:nvSpPr>
        <p:spPr>
          <a:xfrm>
            <a:off x="1545336" y="4074034"/>
            <a:ext cx="3621024" cy="49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. Age analysis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90F68C9-4DAE-47C8-9492-9C9310CD9944}"/>
              </a:ext>
            </a:extLst>
          </p:cNvPr>
          <p:cNvSpPr txBox="1">
            <a:spLocks/>
          </p:cNvSpPr>
          <p:nvPr/>
        </p:nvSpPr>
        <p:spPr>
          <a:xfrm>
            <a:off x="1545336" y="4567810"/>
            <a:ext cx="3083433" cy="1357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customers are between 25 and 40 years old.</a:t>
            </a:r>
          </a:p>
          <a:p>
            <a:r>
              <a:rPr lang="en-US" dirty="0"/>
              <a:t>Default probability is slightly lower in this age range.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D625659-B6B0-43D6-849F-3DF6B6174CD1}"/>
              </a:ext>
            </a:extLst>
          </p:cNvPr>
          <p:cNvSpPr txBox="1">
            <a:spLocks/>
          </p:cNvSpPr>
          <p:nvPr/>
        </p:nvSpPr>
        <p:spPr>
          <a:xfrm>
            <a:off x="4793742" y="3856674"/>
            <a:ext cx="3083433" cy="1357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Higher default rate among those who paid nothing in previous months.</a:t>
            </a:r>
          </a:p>
          <a:p>
            <a:r>
              <a:rPr lang="en-US" dirty="0"/>
              <a:t>Lower default rate among those who paid over 25k NT dollars.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9CF9EC3-FD84-4651-8A87-4B5B52047F81}"/>
              </a:ext>
            </a:extLst>
          </p:cNvPr>
          <p:cNvSpPr txBox="1">
            <a:spLocks/>
          </p:cNvSpPr>
          <p:nvPr/>
        </p:nvSpPr>
        <p:spPr>
          <a:xfrm>
            <a:off x="8615743" y="4565335"/>
            <a:ext cx="3083433" cy="1357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Majority have a credit limit of 200k NT dollars or less.</a:t>
            </a:r>
          </a:p>
          <a:p>
            <a:r>
              <a:rPr lang="en-US" dirty="0"/>
              <a:t>Higher concentration of defaults in this range.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12" y="161925"/>
            <a:ext cx="10127848" cy="1258824"/>
          </a:xfrm>
        </p:spPr>
        <p:txBody>
          <a:bodyPr/>
          <a:lstStyle/>
          <a:p>
            <a:r>
              <a:rPr lang="en-IN" dirty="0"/>
              <a:t>Model Selection &amp; Prediction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dirty="0"/>
              <a:t>Train and select</a:t>
            </a:r>
            <a:r>
              <a:rPr lang="en-US" sz="2000" dirty="0"/>
              <a:t> the most effective machine learning model for predicting credit card defaults.</a:t>
            </a:r>
            <a:r>
              <a:rPr lang="en-US" dirty="0"/>
              <a:t>​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 Tested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3009900"/>
          </a:xfrm>
        </p:spPr>
        <p:txBody>
          <a:bodyPr/>
          <a:lstStyle/>
          <a:p>
            <a:r>
              <a:rPr lang="en-IN" dirty="0"/>
              <a:t>Logistic Regression</a:t>
            </a:r>
          </a:p>
          <a:p>
            <a:r>
              <a:rPr lang="en-IN" dirty="0"/>
              <a:t>Support Vector Classifier</a:t>
            </a:r>
          </a:p>
          <a:p>
            <a:r>
              <a:rPr lang="en-IN" dirty="0"/>
              <a:t>K-Neighbours Classifier</a:t>
            </a:r>
          </a:p>
          <a:p>
            <a:r>
              <a:rPr lang="en-IN" dirty="0"/>
              <a:t>Random Forest Classifier</a:t>
            </a:r>
          </a:p>
          <a:p>
            <a:r>
              <a:rPr lang="en-IN" dirty="0"/>
              <a:t>Gaussian Naive Bayes</a:t>
            </a:r>
          </a:p>
          <a:p>
            <a:r>
              <a:rPr lang="en-IN" dirty="0"/>
              <a:t>AdaBoost Classifier</a:t>
            </a:r>
          </a:p>
          <a:p>
            <a:r>
              <a:rPr lang="en-IN" dirty="0"/>
              <a:t>Gradient Boosting Classifier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3068680" cy="2578608"/>
          </a:xfrm>
        </p:spPr>
        <p:txBody>
          <a:bodyPr/>
          <a:lstStyle/>
          <a:p>
            <a:r>
              <a:rPr lang="en-US" b="1" dirty="0"/>
              <a:t>Best Model:</a:t>
            </a:r>
            <a:r>
              <a:rPr lang="en-US" dirty="0"/>
              <a:t> Gradient Boosting Classifier</a:t>
            </a:r>
          </a:p>
          <a:p>
            <a:r>
              <a:rPr lang="en-IN" b="1" dirty="0"/>
              <a:t>Accuracy:</a:t>
            </a:r>
            <a:r>
              <a:rPr lang="en-IN" dirty="0"/>
              <a:t> 82.22%</a:t>
            </a:r>
            <a:endParaRPr lang="en-US" dirty="0"/>
          </a:p>
          <a:p>
            <a:r>
              <a:rPr lang="en-IN" b="1" dirty="0"/>
              <a:t>Accuracy Score:</a:t>
            </a:r>
            <a:r>
              <a:rPr lang="en-IN" dirty="0"/>
              <a:t> ~69%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5"/>
            <a:ext cx="2093976" cy="2430399"/>
          </a:xfrm>
        </p:spPr>
        <p:txBody>
          <a:bodyPr/>
          <a:lstStyle/>
          <a:p>
            <a:r>
              <a:rPr lang="en-US" sz="1600" dirty="0"/>
              <a:t>Data exploration was conducted to check for imbalance and understand feature relationships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2430398"/>
          </a:xfrm>
        </p:spPr>
        <p:txBody>
          <a:bodyPr/>
          <a:lstStyle/>
          <a:p>
            <a:r>
              <a:rPr lang="en-US" sz="1600" dirty="0"/>
              <a:t>Model evaluation performed using train-test split.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2430398"/>
          </a:xfrm>
        </p:spPr>
        <p:txBody>
          <a:bodyPr/>
          <a:lstStyle/>
          <a:p>
            <a:r>
              <a:rPr lang="en-US" dirty="0"/>
              <a:t>Various classifiers were tested, including Logistic Regression, SVM, KNN, Random Forest, </a:t>
            </a:r>
            <a:r>
              <a:rPr lang="en-US" dirty="0" err="1"/>
              <a:t>GaussianNB</a:t>
            </a:r>
            <a:r>
              <a:rPr lang="en-US" dirty="0"/>
              <a:t>, AdaBoost, and Gradient Boosting.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2430398"/>
          </a:xfrm>
        </p:spPr>
        <p:txBody>
          <a:bodyPr/>
          <a:lstStyle/>
          <a:p>
            <a:r>
              <a:rPr lang="en-US" sz="1600" dirty="0"/>
              <a:t>Gradient Boosting Classifier was chosen due to its superior accuracy.</a:t>
            </a:r>
            <a:endParaRPr lang="en-US" sz="1600" baseline="-25000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Tw Cen MT" panose="020B0602020104020603" pitchFamily="34" charset="77"/>
                <a:ea typeface="Source Sans Pro" panose="020B0503030403020204" pitchFamily="34" charset="0"/>
              </a:rPr>
              <a:t>Guidance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2430398"/>
          </a:xfrm>
        </p:spPr>
        <p:txBody>
          <a:bodyPr/>
          <a:lstStyle/>
          <a:p>
            <a:r>
              <a:rPr lang="en-US" sz="1600" dirty="0"/>
              <a:t>Insights can guide credit card issuers in decision-making regarding credit approval and limits.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8500" y="3513277"/>
            <a:ext cx="6663662" cy="1600200"/>
          </a:xfrm>
        </p:spPr>
        <p:txBody>
          <a:bodyPr/>
          <a:lstStyle/>
          <a:p>
            <a:r>
              <a:rPr lang="en-US" sz="2400" b="1" i="1" dirty="0"/>
              <a:t>The goal is to turn data into information, and information into insight</a:t>
            </a:r>
            <a:r>
              <a:rPr lang="en-US" sz="2400" b="1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1403" y="4889449"/>
            <a:ext cx="2843784" cy="448056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IN" dirty="0"/>
              <a:t>Carly Fiorina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21CACC-80B4-430C-B17C-D54F35F4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208651" y="306705"/>
            <a:ext cx="6800850" cy="60198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F52C01C-8705-4BBC-8772-5398E1A1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89532"/>
            <a:ext cx="4718304" cy="1069848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BB8BAD-7CE4-4C3A-B857-1B72074E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2368" y="3469386"/>
            <a:ext cx="4709160" cy="2395728"/>
          </a:xfrm>
        </p:spPr>
        <p:txBody>
          <a:bodyPr/>
          <a:lstStyle/>
          <a:p>
            <a:r>
              <a:rPr lang="en-US" dirty="0"/>
              <a:t>         Poonam Saini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2813</TotalTime>
  <Words>470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Segoe UI Light</vt:lpstr>
      <vt:lpstr>Tw Cen MT</vt:lpstr>
      <vt:lpstr>Office Theme</vt:lpstr>
      <vt:lpstr>Credit card default PREDICTION</vt:lpstr>
      <vt:lpstr>Credit Risk Overview</vt:lpstr>
      <vt:lpstr>Architecture</vt:lpstr>
      <vt:lpstr>Data preprocessing</vt:lpstr>
      <vt:lpstr>Data analysis</vt:lpstr>
      <vt:lpstr>Model Selection &amp; Prediction</vt:lpstr>
      <vt:lpstr>Conclusion</vt:lpstr>
      <vt:lpstr>The goal is to turn data into information, and information into insight.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poonam saini</dc:creator>
  <cp:lastModifiedBy>poonam saini</cp:lastModifiedBy>
  <cp:revision>15</cp:revision>
  <dcterms:created xsi:type="dcterms:W3CDTF">2024-08-17T10:21:27Z</dcterms:created>
  <dcterms:modified xsi:type="dcterms:W3CDTF">2024-08-21T05:53:52Z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